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9"/>
  </p:notes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7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Shrewd Investor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Course</a:t>
            </a:r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8. Operating Profit &amp; OPM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A9CF603-01BF-232B-B74B-76D215C4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16829"/>
              </p:ext>
            </p:extLst>
          </p:nvPr>
        </p:nvGraphicFramePr>
        <p:xfrm>
          <a:off x="995423" y="1593910"/>
          <a:ext cx="6225439" cy="2194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15103">
                  <a:extLst>
                    <a:ext uri="{9D8B030D-6E8A-4147-A177-3AD203B41FA5}">
                      <a16:colId xmlns:a16="http://schemas.microsoft.com/office/drawing/2014/main" val="636187188"/>
                    </a:ext>
                  </a:extLst>
                </a:gridCol>
                <a:gridCol w="2047928">
                  <a:extLst>
                    <a:ext uri="{9D8B030D-6E8A-4147-A177-3AD203B41FA5}">
                      <a16:colId xmlns:a16="http://schemas.microsoft.com/office/drawing/2014/main" val="2526036521"/>
                    </a:ext>
                  </a:extLst>
                </a:gridCol>
                <a:gridCol w="216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400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02519"/>
                  </a:ext>
                </a:extLst>
              </a:tr>
              <a:tr h="500525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Operating</a:t>
                      </a:r>
                      <a:r>
                        <a:rPr lang="en-IN" sz="2400" b="1" kern="1200" baseline="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Profit</a:t>
                      </a:r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OPM%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9. Earnings</a:t>
            </a:r>
            <a:r>
              <a:rPr kumimoji="0" lang="en-IN" sz="4000" b="0" i="0" u="none" strike="noStrike" kern="1200" cap="none" spc="0" normalizeH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Per Share (EPS)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8F540B-36FF-EBFE-9DAC-36E1079FC30B}"/>
              </a:ext>
            </a:extLst>
          </p:cNvPr>
          <p:cNvGrpSpPr/>
          <p:nvPr/>
        </p:nvGrpSpPr>
        <p:grpSpPr>
          <a:xfrm>
            <a:off x="882412" y="1360831"/>
            <a:ext cx="5414215" cy="830997"/>
            <a:chOff x="-274060" y="2598002"/>
            <a:chExt cx="8256610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E6A1E-87B5-4E55-1F4C-9A3011C5B96A}"/>
                </a:ext>
              </a:extLst>
            </p:cNvPr>
            <p:cNvSpPr txBox="1"/>
            <p:nvPr/>
          </p:nvSpPr>
          <p:spPr>
            <a:xfrm>
              <a:off x="-274060" y="2598002"/>
              <a:ext cx="8256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EPS =</a:t>
              </a:r>
              <a:r>
                <a:rPr lang="en-IN" sz="2400" noProof="0" dirty="0">
                  <a:solidFill>
                    <a:prstClr val="white"/>
                  </a:solidFill>
                  <a:latin typeface="Cascadia Code SemiBold" pitchFamily="50" charset="0"/>
                  <a:cs typeface="Cascadia Code SemiBold" pitchFamily="50" charset="0"/>
                </a:rPr>
                <a:t>    </a:t>
              </a:r>
              <a:r>
                <a:rPr kumimoji="0" lang="en-IN" sz="2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Net Income</a:t>
              </a:r>
              <a:r>
                <a:rPr kumimoji="0" lang="en-IN" sz="240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                  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	     No. Of Shares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3481AB-8668-30EA-1EA8-31B0D08A5C47}"/>
                </a:ext>
              </a:extLst>
            </p:cNvPr>
            <p:cNvCxnSpPr>
              <a:cxnSpLocks/>
            </p:cNvCxnSpPr>
            <p:nvPr/>
          </p:nvCxnSpPr>
          <p:spPr>
            <a:xfrm>
              <a:off x="2308380" y="3013501"/>
              <a:ext cx="3028335" cy="0"/>
            </a:xfrm>
            <a:prstGeom prst="line">
              <a:avLst/>
            </a:prstGeom>
            <a:ln>
              <a:solidFill>
                <a:srgbClr val="F4F4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10. Cash Flow:</a:t>
            </a:r>
            <a:endParaRPr kumimoji="0" lang="en-IN" sz="4000" b="0" i="0" u="none" strike="noStrike" kern="1200" cap="none" spc="0" normalizeH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376112" y="133080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Will save you from fraud companies!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378039" y="1980914"/>
            <a:ext cx="830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Is company receiving cash from operation?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11. </a:t>
            </a: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Share Holding Pattern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:</a:t>
            </a:r>
            <a:endParaRPr kumimoji="0" lang="en-IN" sz="4000" b="0" i="0" u="none" strike="noStrike" kern="1200" cap="none" spc="0" normalizeH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A9CF603-01BF-232B-B74B-76D215C4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52779"/>
              </p:ext>
            </p:extLst>
          </p:nvPr>
        </p:nvGraphicFramePr>
        <p:xfrm>
          <a:off x="590310" y="2114771"/>
          <a:ext cx="622543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15103">
                  <a:extLst>
                    <a:ext uri="{9D8B030D-6E8A-4147-A177-3AD203B41FA5}">
                      <a16:colId xmlns:a16="http://schemas.microsoft.com/office/drawing/2014/main" val="636187188"/>
                    </a:ext>
                  </a:extLst>
                </a:gridCol>
                <a:gridCol w="2047928">
                  <a:extLst>
                    <a:ext uri="{9D8B030D-6E8A-4147-A177-3AD203B41FA5}">
                      <a16:colId xmlns:a16="http://schemas.microsoft.com/office/drawing/2014/main" val="2526036521"/>
                    </a:ext>
                  </a:extLst>
                </a:gridCol>
                <a:gridCol w="216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Promoter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0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FII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DII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468710" y="1319228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Promoter &amp; Institutional Holding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Recap:</a:t>
            </a:r>
            <a:endParaRPr kumimoji="0" lang="en-IN" sz="4000" b="0" i="0" u="none" strike="noStrike" kern="1200" cap="none" spc="0" normalizeH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A9CF603-01BF-232B-B74B-76D215C4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52779"/>
              </p:ext>
            </p:extLst>
          </p:nvPr>
        </p:nvGraphicFramePr>
        <p:xfrm>
          <a:off x="509287" y="1431865"/>
          <a:ext cx="6296627" cy="5212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93670">
                  <a:extLst>
                    <a:ext uri="{9D8B030D-6E8A-4147-A177-3AD203B41FA5}">
                      <a16:colId xmlns:a16="http://schemas.microsoft.com/office/drawing/2014/main" val="636187188"/>
                    </a:ext>
                  </a:extLst>
                </a:gridCol>
                <a:gridCol w="2037144">
                  <a:extLst>
                    <a:ext uri="{9D8B030D-6E8A-4147-A177-3AD203B41FA5}">
                      <a16:colId xmlns:a16="http://schemas.microsoft.com/office/drawing/2014/main" val="2526036521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&lt;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0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ROCE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&gt;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D/E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&lt;</a:t>
                      </a:r>
                      <a:r>
                        <a:rPr lang="en-IN" sz="2400" b="1" kern="1200" baseline="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1</a:t>
                      </a:r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Interest</a:t>
                      </a:r>
                      <a:r>
                        <a:rPr lang="en-IN" sz="2400" b="1" kern="1200" baseline="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Coverage Ratio</a:t>
                      </a:r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Font typeface="Wingdings"/>
                        <a:buNone/>
                      </a:pPr>
                      <a:r>
                        <a:rPr lang="en-IN" sz="2400" b="1" kern="1200" baseline="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&gt; 2</a:t>
                      </a:r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Sales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&gt;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OPM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&gt; 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EPS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&gt;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Promoter,</a:t>
                      </a:r>
                      <a:r>
                        <a:rPr lang="en-IN" sz="2400" b="1" kern="1200" baseline="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FII &amp; DII shareholding</a:t>
                      </a:r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Learn to use </a:t>
            </a:r>
            <a:r>
              <a:rPr kumimoji="0" lang="en-IN" sz="4000" b="0" i="0" u="none" strike="noStrike" kern="1200" cap="none" spc="0" normalizeH="0" noProof="0" dirty="0" err="1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Screener.in</a:t>
            </a:r>
            <a:r>
              <a:rPr kumimoji="0" lang="en-IN" sz="4000" b="0" i="0" u="none" strike="noStrike" kern="1200" cap="none" spc="0" normalizeH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34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9000" t="13000" r="-2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ins with solid fill" hidden="1">
            <a:extLst>
              <a:ext uri="{FF2B5EF4-FFF2-40B4-BE49-F238E27FC236}">
                <a16:creationId xmlns:a16="http://schemas.microsoft.com/office/drawing/2014/main" id="{0CFA1E6E-E0D7-BF23-061E-355843111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180" y="84638"/>
            <a:ext cx="1035363" cy="1035363"/>
          </a:xfrm>
          <a:prstGeom prst="rect">
            <a:avLst/>
          </a:prstGeom>
        </p:spPr>
      </p:pic>
      <p:pic>
        <p:nvPicPr>
          <p:cNvPr id="8" name="Graphic 7" descr="Upward trend with solid fill" hidden="1">
            <a:extLst>
              <a:ext uri="{FF2B5EF4-FFF2-40B4-BE49-F238E27FC236}">
                <a16:creationId xmlns:a16="http://schemas.microsoft.com/office/drawing/2014/main" id="{74E75C44-5EA9-8926-0287-CFFE66A1D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0869" y="1359377"/>
            <a:ext cx="1188289" cy="1233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47F8CD-AA54-380C-BC1D-FA37B5AFD49A}"/>
              </a:ext>
            </a:extLst>
          </p:cNvPr>
          <p:cNvSpPr txBox="1"/>
          <p:nvPr/>
        </p:nvSpPr>
        <p:spPr>
          <a:xfrm>
            <a:off x="474406" y="216595"/>
            <a:ext cx="590918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srgbClr val="FF870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Shrewd Investor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2A3BF-8FF5-0212-314C-366F8BE28D94}"/>
              </a:ext>
            </a:extLst>
          </p:cNvPr>
          <p:cNvSpPr txBox="1"/>
          <p:nvPr/>
        </p:nvSpPr>
        <p:spPr>
          <a:xfrm>
            <a:off x="474406" y="1324498"/>
            <a:ext cx="4589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Fundamental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Ratio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Stock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Investment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Risk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Swing Trading</a:t>
            </a:r>
            <a:endParaRPr lang="en-IN" sz="2400" dirty="0">
              <a:solidFill>
                <a:schemeClr val="bg1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4946C-C55B-8669-E5BD-318F9EFB10FA}"/>
              </a:ext>
            </a:extLst>
          </p:cNvPr>
          <p:cNvSpPr txBox="1"/>
          <p:nvPr/>
        </p:nvSpPr>
        <p:spPr>
          <a:xfrm>
            <a:off x="818534" y="4027130"/>
            <a:ext cx="4589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Sunday 10 AM</a:t>
            </a:r>
          </a:p>
          <a:p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Duration 6-8 hours</a:t>
            </a:r>
          </a:p>
          <a:p>
            <a:r>
              <a:rPr lang="en-IN" sz="2400" dirty="0">
                <a:solidFill>
                  <a:srgbClr val="FEB202"/>
                </a:solidFill>
                <a:latin typeface="Cascadia Code SemiBold" pitchFamily="50" charset="0"/>
                <a:cs typeface="Cascadia Code SemiBold" pitchFamily="50" charset="0"/>
              </a:rPr>
              <a:t>Zoom or Skype</a:t>
            </a:r>
          </a:p>
        </p:txBody>
      </p:sp>
    </p:spTree>
    <p:extLst>
      <p:ext uri="{BB962C8B-B14F-4D97-AF65-F5344CB8AC3E}">
        <p14:creationId xmlns:p14="http://schemas.microsoft.com/office/powerpoint/2010/main" val="157249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1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2726023" y="463712"/>
            <a:ext cx="3691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Fundamental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7B905-6304-D1FC-B647-6F3ADA9F2CF2}"/>
              </a:ext>
            </a:extLst>
          </p:cNvPr>
          <p:cNvSpPr txBox="1"/>
          <p:nvPr/>
        </p:nvSpPr>
        <p:spPr>
          <a:xfrm>
            <a:off x="2726023" y="2599258"/>
            <a:ext cx="3691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Ratio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19E6E-BCC6-467A-63CA-0D714CC128D3}"/>
              </a:ext>
            </a:extLst>
          </p:cNvPr>
          <p:cNvSpPr txBox="1"/>
          <p:nvPr/>
        </p:nvSpPr>
        <p:spPr>
          <a:xfrm>
            <a:off x="2726023" y="4734805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Screener.in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661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1. Market Capitalization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0980-F0D5-7234-9072-4867D5CC5CC4}"/>
              </a:ext>
            </a:extLst>
          </p:cNvPr>
          <p:cNvSpPr txBox="1"/>
          <p:nvPr/>
        </p:nvSpPr>
        <p:spPr>
          <a:xfrm>
            <a:off x="376111" y="1046446"/>
            <a:ext cx="661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Or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MarCap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376111" y="195110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Current valuation of company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No of 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shares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* CMP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9CF603-01BF-232B-B74B-76D215C4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52779"/>
              </p:ext>
            </p:extLst>
          </p:nvPr>
        </p:nvGraphicFramePr>
        <p:xfrm>
          <a:off x="353960" y="3561606"/>
          <a:ext cx="6341807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14731">
                  <a:extLst>
                    <a:ext uri="{9D8B030D-6E8A-4147-A177-3AD203B41FA5}">
                      <a16:colId xmlns:a16="http://schemas.microsoft.com/office/drawing/2014/main" val="636187188"/>
                    </a:ext>
                  </a:extLst>
                </a:gridCol>
                <a:gridCol w="3127076">
                  <a:extLst>
                    <a:ext uri="{9D8B030D-6E8A-4147-A177-3AD203B41FA5}">
                      <a16:colId xmlns:a16="http://schemas.microsoft.com/office/drawing/2014/main" val="2526036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MarCap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in Crore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&lt; 5000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Small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0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5000 –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Medium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&gt;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Large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661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2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. Price/Earning (PE)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376112" y="2046881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PE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= </a:t>
            </a:r>
            <a:r>
              <a:rPr kumimoji="0" lang="en-IN" sz="2400" b="0" i="0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Current Price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aseline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		Earing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Per Share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376112" y="133080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Valuation = Cheap or Expensive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F79A-12CA-1D82-0400-A086B2E3C7BB}"/>
              </a:ext>
            </a:extLst>
          </p:cNvPr>
          <p:cNvSpPr txBox="1"/>
          <p:nvPr/>
        </p:nvSpPr>
        <p:spPr>
          <a:xfrm>
            <a:off x="376112" y="3132291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Stock PE v. Industry PE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6614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3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. Return on Capital Employed (ROCE)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484267" y="212831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E6A1E-87B5-4E55-1F4C-9A3011C5B96A}"/>
              </a:ext>
            </a:extLst>
          </p:cNvPr>
          <p:cNvSpPr txBox="1"/>
          <p:nvPr/>
        </p:nvSpPr>
        <p:spPr>
          <a:xfrm>
            <a:off x="484267" y="2843294"/>
            <a:ext cx="825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ROCE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= </a:t>
            </a:r>
            <a:r>
              <a:rPr kumimoji="0" lang="en-IN" sz="2400" b="0" i="0" u="sng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Earings</a:t>
            </a:r>
            <a:r>
              <a:rPr kumimoji="0" lang="en-IN" sz="2400" b="0" i="0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Before Interest &amp; Tax (EBIT)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aseline="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		          Capital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Employed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661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4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. </a:t>
            </a: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Debt/Equity (D/E)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484267" y="1400726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How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much 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loan or debt company has?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E6A1E-87B5-4E55-1F4C-9A3011C5B96A}"/>
              </a:ext>
            </a:extLst>
          </p:cNvPr>
          <p:cNvSpPr txBox="1"/>
          <p:nvPr/>
        </p:nvSpPr>
        <p:spPr>
          <a:xfrm>
            <a:off x="484267" y="2091520"/>
            <a:ext cx="825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DE =      </a:t>
            </a: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Total Debt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	   Shareholder’s Equity</a:t>
            </a:r>
          </a:p>
        </p:txBody>
      </p:sp>
    </p:spTree>
    <p:extLst>
      <p:ext uri="{BB962C8B-B14F-4D97-AF65-F5344CB8AC3E}">
        <p14:creationId xmlns:p14="http://schemas.microsoft.com/office/powerpoint/2010/main" val="40067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5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. Interest Coverage Ratio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376112" y="1423134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Can company pay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interest on its loan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?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F540B-36FF-EBFE-9DAC-36E1079FC30B}"/>
              </a:ext>
            </a:extLst>
          </p:cNvPr>
          <p:cNvGrpSpPr/>
          <p:nvPr/>
        </p:nvGrpSpPr>
        <p:grpSpPr>
          <a:xfrm>
            <a:off x="-529698" y="2136336"/>
            <a:ext cx="8256610" cy="830997"/>
            <a:chOff x="-274060" y="2598002"/>
            <a:chExt cx="8256610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CE6A1E-87B5-4E55-1F4C-9A3011C5B96A}"/>
                </a:ext>
              </a:extLst>
            </p:cNvPr>
            <p:cNvSpPr txBox="1"/>
            <p:nvPr/>
          </p:nvSpPr>
          <p:spPr>
            <a:xfrm>
              <a:off x="-274060" y="2598002"/>
              <a:ext cx="8256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	   </a:t>
              </a:r>
              <a:r>
                <a:rPr lang="en-IN" sz="2400" noProof="0" dirty="0">
                  <a:solidFill>
                    <a:prstClr val="white"/>
                  </a:solidFill>
                  <a:latin typeface="Cascadia Code SemiBold" pitchFamily="50" charset="0"/>
                  <a:cs typeface="Cascadia Code SemiBold" pitchFamily="50" charset="0"/>
                </a:rPr>
                <a:t>      </a:t>
              </a:r>
              <a:r>
                <a:rPr kumimoji="0" lang="en-IN" sz="2400" b="0" i="0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EBIT</a:t>
              </a:r>
              <a:r>
                <a:rPr kumimoji="0" lang="en-IN" sz="240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                  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	   Interest</a:t>
              </a:r>
              <a:r>
                <a:rPr kumimoji="0" lang="en-IN" sz="24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 Expense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3481AB-8668-30EA-1EA8-31B0D08A5C47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8" y="3013501"/>
              <a:ext cx="3028336" cy="0"/>
            </a:xfrm>
            <a:prstGeom prst="line">
              <a:avLst/>
            </a:prstGeom>
            <a:ln>
              <a:solidFill>
                <a:srgbClr val="F4F4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7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6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. Dividend Yield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CF6BB-1BA1-25BC-AB67-05A270D32F03}"/>
              </a:ext>
            </a:extLst>
          </p:cNvPr>
          <p:cNvSpPr txBox="1"/>
          <p:nvPr/>
        </p:nvSpPr>
        <p:spPr>
          <a:xfrm>
            <a:off x="376112" y="1423134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Dividend % on stock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price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F540B-36FF-EBFE-9DAC-36E1079FC30B}"/>
              </a:ext>
            </a:extLst>
          </p:cNvPr>
          <p:cNvGrpSpPr/>
          <p:nvPr/>
        </p:nvGrpSpPr>
        <p:grpSpPr>
          <a:xfrm>
            <a:off x="-529698" y="2136336"/>
            <a:ext cx="8256610" cy="830997"/>
            <a:chOff x="-274060" y="2598002"/>
            <a:chExt cx="8256610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CE6A1E-87B5-4E55-1F4C-9A3011C5B96A}"/>
                </a:ext>
              </a:extLst>
            </p:cNvPr>
            <p:cNvSpPr txBox="1"/>
            <p:nvPr/>
          </p:nvSpPr>
          <p:spPr>
            <a:xfrm>
              <a:off x="-274060" y="2598002"/>
              <a:ext cx="8256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	   Annual Dividend</a:t>
              </a:r>
              <a:r>
                <a:rPr kumimoji="0" lang="en-IN" sz="240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                 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 SemiBold" pitchFamily="50" charset="0"/>
                  <a:ea typeface="+mn-ea"/>
                  <a:cs typeface="Cascadia Code SemiBold" pitchFamily="50" charset="0"/>
                </a:rPr>
                <a:t>	     Share Price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3481AB-8668-30EA-1EA8-31B0D08A5C47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8" y="3013501"/>
              <a:ext cx="3028336" cy="0"/>
            </a:xfrm>
            <a:prstGeom prst="line">
              <a:avLst/>
            </a:prstGeom>
            <a:ln>
              <a:solidFill>
                <a:srgbClr val="F4F4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76112" y="463711"/>
            <a:ext cx="799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7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. Sales YoY &amp;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QoQ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A9CF603-01BF-232B-B74B-76D215C4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13477"/>
              </p:ext>
            </p:extLst>
          </p:nvPr>
        </p:nvGraphicFramePr>
        <p:xfrm>
          <a:off x="1048441" y="1617059"/>
          <a:ext cx="7320055" cy="2194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33655">
                  <a:extLst>
                    <a:ext uri="{9D8B030D-6E8A-4147-A177-3AD203B41FA5}">
                      <a16:colId xmlns:a16="http://schemas.microsoft.com/office/drawing/2014/main" val="636187188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526036521"/>
                    </a:ext>
                  </a:extLst>
                </a:gridCol>
                <a:gridCol w="1967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YoY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March</a:t>
                      </a:r>
                      <a:r>
                        <a:rPr lang="en-IN" sz="2400" b="1" kern="1200" baseline="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</a:t>
                      </a: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March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March 21</a:t>
                      </a:r>
                    </a:p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March22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0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21.42%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0393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A9CF603-01BF-232B-B74B-76D215C4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14570"/>
              </p:ext>
            </p:extLst>
          </p:nvPr>
        </p:nvGraphicFramePr>
        <p:xfrm>
          <a:off x="1041721" y="4234867"/>
          <a:ext cx="7292050" cy="2194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65913">
                  <a:extLst>
                    <a:ext uri="{9D8B030D-6E8A-4147-A177-3AD203B41FA5}">
                      <a16:colId xmlns:a16="http://schemas.microsoft.com/office/drawing/2014/main" val="636187188"/>
                    </a:ext>
                  </a:extLst>
                </a:gridCol>
                <a:gridCol w="1877021">
                  <a:extLst>
                    <a:ext uri="{9D8B030D-6E8A-4147-A177-3AD203B41FA5}">
                      <a16:colId xmlns:a16="http://schemas.microsoft.com/office/drawing/2014/main" val="2526036521"/>
                    </a:ext>
                  </a:extLst>
                </a:gridCol>
                <a:gridCol w="198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QoQ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chemeClr val="tx1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June</a:t>
                      </a:r>
                      <a:r>
                        <a:rPr lang="en-IN" sz="2400" b="1" kern="1200" baseline="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 19</a:t>
                      </a:r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June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June 21</a:t>
                      </a:r>
                    </a:p>
                    <a:p>
                      <a:pPr marL="0" algn="l" defTabSz="685800" rtl="0" eaLnBrk="1" latinLnBrk="0" hangingPunct="1"/>
                      <a:endParaRPr lang="en-IN" sz="2400" b="1" kern="1200" dirty="0">
                        <a:solidFill>
                          <a:srgbClr val="4A206A"/>
                        </a:solidFill>
                        <a:latin typeface="Cascadia Code SemiBold" pitchFamily="50" charset="0"/>
                        <a:ea typeface="+mn-ea"/>
                        <a:cs typeface="Cascadia Code SemiBold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June22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0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2400" b="1" kern="1200" dirty="0">
                          <a:solidFill>
                            <a:srgbClr val="4A206A"/>
                          </a:solidFill>
                          <a:latin typeface="Cascadia Code SemiBold" pitchFamily="50" charset="0"/>
                          <a:ea typeface="+mn-ea"/>
                          <a:cs typeface="Cascadia Code SemiBold" pitchFamily="50" charset="0"/>
                        </a:rPr>
                        <a:t>33.33%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383</Words>
  <Application>Microsoft Office PowerPoint</Application>
  <PresentationFormat>On-screen Show (4:3)</PresentationFormat>
  <Paragraphs>150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Amasis MT Pro Black</vt:lpstr>
      <vt:lpstr>Arial</vt:lpstr>
      <vt:lpstr>Calibri</vt:lpstr>
      <vt:lpstr>Calibri Light</vt:lpstr>
      <vt:lpstr>Cascadia Code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30</cp:revision>
  <dcterms:created xsi:type="dcterms:W3CDTF">2022-10-22T08:20:18Z</dcterms:created>
  <dcterms:modified xsi:type="dcterms:W3CDTF">2022-10-25T19:33:52Z</dcterms:modified>
</cp:coreProperties>
</file>