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69" autoAdjust="0"/>
  </p:normalViewPr>
  <p:slideViewPr>
    <p:cSldViewPr>
      <p:cViewPr>
        <p:scale>
          <a:sx n="110" d="100"/>
          <a:sy n="110" d="100"/>
        </p:scale>
        <p:origin x="-804" y="90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FAA9903-6FE9-4853-AA90-C70F579F4A42}" type="datetimeFigureOut">
              <a:rPr lang="en-IN" smtClean="0"/>
              <a:t>14-08-2019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BF15D3-CCA9-4EFB-8472-C3C7E6F208DB}" type="slidenum">
              <a:rPr lang="en-IN" smtClean="0"/>
              <a:t>‹#›</a:t>
            </a:fld>
            <a:endParaRPr lang="en-IN"/>
          </a:p>
        </p:txBody>
      </p:sp>
    </p:spTree>
    <p:extLst>
      <p:ext uri="{BB962C8B-B14F-4D97-AF65-F5344CB8AC3E}">
        <p14:creationId xmlns:p14="http://schemas.microsoft.com/office/powerpoint/2010/main" val="1058805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FAA9903-6FE9-4853-AA90-C70F579F4A42}" type="datetimeFigureOut">
              <a:rPr lang="en-IN" smtClean="0"/>
              <a:t>14-08-2019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BF15D3-CCA9-4EFB-8472-C3C7E6F208DB}" type="slidenum">
              <a:rPr lang="en-IN" smtClean="0"/>
              <a:t>‹#›</a:t>
            </a:fld>
            <a:endParaRPr lang="en-IN"/>
          </a:p>
        </p:txBody>
      </p:sp>
    </p:spTree>
    <p:extLst>
      <p:ext uri="{BB962C8B-B14F-4D97-AF65-F5344CB8AC3E}">
        <p14:creationId xmlns:p14="http://schemas.microsoft.com/office/powerpoint/2010/main" val="572422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FAA9903-6FE9-4853-AA90-C70F579F4A42}" type="datetimeFigureOut">
              <a:rPr lang="en-IN" smtClean="0"/>
              <a:t>14-08-2019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BF15D3-CCA9-4EFB-8472-C3C7E6F208DB}" type="slidenum">
              <a:rPr lang="en-IN" smtClean="0"/>
              <a:t>‹#›</a:t>
            </a:fld>
            <a:endParaRPr lang="en-IN"/>
          </a:p>
        </p:txBody>
      </p:sp>
    </p:spTree>
    <p:extLst>
      <p:ext uri="{BB962C8B-B14F-4D97-AF65-F5344CB8AC3E}">
        <p14:creationId xmlns:p14="http://schemas.microsoft.com/office/powerpoint/2010/main" val="140766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FAA9903-6FE9-4853-AA90-C70F579F4A42}" type="datetimeFigureOut">
              <a:rPr lang="en-IN" smtClean="0"/>
              <a:t>14-08-2019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BF15D3-CCA9-4EFB-8472-C3C7E6F208DB}" type="slidenum">
              <a:rPr lang="en-IN" smtClean="0"/>
              <a:t>‹#›</a:t>
            </a:fld>
            <a:endParaRPr lang="en-IN"/>
          </a:p>
        </p:txBody>
      </p:sp>
    </p:spTree>
    <p:extLst>
      <p:ext uri="{BB962C8B-B14F-4D97-AF65-F5344CB8AC3E}">
        <p14:creationId xmlns:p14="http://schemas.microsoft.com/office/powerpoint/2010/main" val="122000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AA9903-6FE9-4853-AA90-C70F579F4A42}" type="datetimeFigureOut">
              <a:rPr lang="en-IN" smtClean="0"/>
              <a:t>14-08-2019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BF15D3-CCA9-4EFB-8472-C3C7E6F208DB}" type="slidenum">
              <a:rPr lang="en-IN" smtClean="0"/>
              <a:t>‹#›</a:t>
            </a:fld>
            <a:endParaRPr lang="en-IN"/>
          </a:p>
        </p:txBody>
      </p:sp>
    </p:spTree>
    <p:extLst>
      <p:ext uri="{BB962C8B-B14F-4D97-AF65-F5344CB8AC3E}">
        <p14:creationId xmlns:p14="http://schemas.microsoft.com/office/powerpoint/2010/main" val="278639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FAA9903-6FE9-4853-AA90-C70F579F4A42}" type="datetimeFigureOut">
              <a:rPr lang="en-IN" smtClean="0"/>
              <a:t>14-08-2019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BF15D3-CCA9-4EFB-8472-C3C7E6F208DB}" type="slidenum">
              <a:rPr lang="en-IN" smtClean="0"/>
              <a:t>‹#›</a:t>
            </a:fld>
            <a:endParaRPr lang="en-IN"/>
          </a:p>
        </p:txBody>
      </p:sp>
    </p:spTree>
    <p:extLst>
      <p:ext uri="{BB962C8B-B14F-4D97-AF65-F5344CB8AC3E}">
        <p14:creationId xmlns:p14="http://schemas.microsoft.com/office/powerpoint/2010/main" val="1092077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FAA9903-6FE9-4853-AA90-C70F579F4A42}" type="datetimeFigureOut">
              <a:rPr lang="en-IN" smtClean="0"/>
              <a:t>14-08-2019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BF15D3-CCA9-4EFB-8472-C3C7E6F208DB}" type="slidenum">
              <a:rPr lang="en-IN" smtClean="0"/>
              <a:t>‹#›</a:t>
            </a:fld>
            <a:endParaRPr lang="en-IN"/>
          </a:p>
        </p:txBody>
      </p:sp>
    </p:spTree>
    <p:extLst>
      <p:ext uri="{BB962C8B-B14F-4D97-AF65-F5344CB8AC3E}">
        <p14:creationId xmlns:p14="http://schemas.microsoft.com/office/powerpoint/2010/main" val="1194991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FAA9903-6FE9-4853-AA90-C70F579F4A42}" type="datetimeFigureOut">
              <a:rPr lang="en-IN" smtClean="0"/>
              <a:t>14-08-2019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BF15D3-CCA9-4EFB-8472-C3C7E6F208DB}" type="slidenum">
              <a:rPr lang="en-IN" smtClean="0"/>
              <a:t>‹#›</a:t>
            </a:fld>
            <a:endParaRPr lang="en-IN"/>
          </a:p>
        </p:txBody>
      </p:sp>
    </p:spTree>
    <p:extLst>
      <p:ext uri="{BB962C8B-B14F-4D97-AF65-F5344CB8AC3E}">
        <p14:creationId xmlns:p14="http://schemas.microsoft.com/office/powerpoint/2010/main" val="261238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AA9903-6FE9-4853-AA90-C70F579F4A42}" type="datetimeFigureOut">
              <a:rPr lang="en-IN" smtClean="0"/>
              <a:t>14-08-2019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BF15D3-CCA9-4EFB-8472-C3C7E6F208DB}" type="slidenum">
              <a:rPr lang="en-IN" smtClean="0"/>
              <a:t>‹#›</a:t>
            </a:fld>
            <a:endParaRPr lang="en-IN"/>
          </a:p>
        </p:txBody>
      </p:sp>
    </p:spTree>
    <p:extLst>
      <p:ext uri="{BB962C8B-B14F-4D97-AF65-F5344CB8AC3E}">
        <p14:creationId xmlns:p14="http://schemas.microsoft.com/office/powerpoint/2010/main" val="76073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AA9903-6FE9-4853-AA90-C70F579F4A42}" type="datetimeFigureOut">
              <a:rPr lang="en-IN" smtClean="0"/>
              <a:t>14-08-2019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BF15D3-CCA9-4EFB-8472-C3C7E6F208DB}" type="slidenum">
              <a:rPr lang="en-IN" smtClean="0"/>
              <a:t>‹#›</a:t>
            </a:fld>
            <a:endParaRPr lang="en-IN"/>
          </a:p>
        </p:txBody>
      </p:sp>
    </p:spTree>
    <p:extLst>
      <p:ext uri="{BB962C8B-B14F-4D97-AF65-F5344CB8AC3E}">
        <p14:creationId xmlns:p14="http://schemas.microsoft.com/office/powerpoint/2010/main" val="2207737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AA9903-6FE9-4853-AA90-C70F579F4A42}" type="datetimeFigureOut">
              <a:rPr lang="en-IN" smtClean="0"/>
              <a:t>14-08-2019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BF15D3-CCA9-4EFB-8472-C3C7E6F208DB}" type="slidenum">
              <a:rPr lang="en-IN" smtClean="0"/>
              <a:t>‹#›</a:t>
            </a:fld>
            <a:endParaRPr lang="en-IN"/>
          </a:p>
        </p:txBody>
      </p:sp>
    </p:spTree>
    <p:extLst>
      <p:ext uri="{BB962C8B-B14F-4D97-AF65-F5344CB8AC3E}">
        <p14:creationId xmlns:p14="http://schemas.microsoft.com/office/powerpoint/2010/main" val="3307180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AA9903-6FE9-4853-AA90-C70F579F4A42}" type="datetimeFigureOut">
              <a:rPr lang="en-IN" smtClean="0"/>
              <a:t>14-08-2019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BF15D3-CCA9-4EFB-8472-C3C7E6F208DB}" type="slidenum">
              <a:rPr lang="en-IN" smtClean="0"/>
              <a:t>‹#›</a:t>
            </a:fld>
            <a:endParaRPr lang="en-IN"/>
          </a:p>
        </p:txBody>
      </p:sp>
    </p:spTree>
    <p:extLst>
      <p:ext uri="{BB962C8B-B14F-4D97-AF65-F5344CB8AC3E}">
        <p14:creationId xmlns:p14="http://schemas.microsoft.com/office/powerpoint/2010/main" val="1532933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07504" y="2348880"/>
            <a:ext cx="8424936" cy="3744416"/>
          </a:xfrm>
          <a:prstGeom prst="rect">
            <a:avLst/>
          </a:prstGeom>
        </p:spPr>
        <p:txBody>
          <a:bodyP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r>
              <a:rPr lang="en-IN" sz="2000" b="1" dirty="0" smtClean="0"/>
              <a:t>Remote Sensing: </a:t>
            </a:r>
            <a:r>
              <a:rPr lang="en-IN" sz="2000" dirty="0" smtClean="0"/>
              <a:t>In remote sensing technology it is very important to distinguish earth surface features, each features have different spectrum band. </a:t>
            </a:r>
            <a:r>
              <a:rPr lang="en-IN" sz="2000" dirty="0" err="1" smtClean="0"/>
              <a:t>Hyperspectral</a:t>
            </a:r>
            <a:r>
              <a:rPr lang="en-IN" sz="2000" dirty="0" smtClean="0"/>
              <a:t> imaging satellite can capture earth surface which helps scientist to differentiate objects that were not possible in multi spectral imaging because of spectral resolution.</a:t>
            </a:r>
          </a:p>
          <a:p>
            <a:pPr marL="342900" indent="-342900" algn="l">
              <a:buFont typeface="Arial" pitchFamily="34" charset="0"/>
              <a:buChar char="•"/>
            </a:pPr>
            <a:r>
              <a:rPr lang="en-US" sz="2000" dirty="0" smtClean="0"/>
              <a:t> </a:t>
            </a:r>
            <a:r>
              <a:rPr lang="en-US" sz="2200" b="1" dirty="0" smtClean="0"/>
              <a:t>Biotechnology</a:t>
            </a:r>
            <a:r>
              <a:rPr lang="en-US" sz="2000" dirty="0" smtClean="0"/>
              <a:t>:  </a:t>
            </a:r>
            <a:r>
              <a:rPr lang="en-US" sz="2000" dirty="0" err="1" smtClean="0"/>
              <a:t>Hyperspectral</a:t>
            </a:r>
            <a:r>
              <a:rPr lang="en-US" sz="2000" dirty="0" smtClean="0"/>
              <a:t> technology has become popular in the biological and medical applications. It is easy and quick to acquire the data that can be used in the laboratory. Mostly they are used in the study of the wound analysis, fluorescence microscopy, and cell biology.</a:t>
            </a:r>
            <a:r>
              <a:rPr lang="en-IN" sz="2000" dirty="0" smtClean="0"/>
              <a:t/>
            </a:r>
            <a:br>
              <a:rPr lang="en-IN" sz="2000" dirty="0" smtClean="0"/>
            </a:br>
            <a:endParaRPr lang="en-IN" sz="2000" dirty="0" smtClean="0"/>
          </a:p>
          <a:p>
            <a:pPr marL="342900" indent="-342900" algn="l">
              <a:buFont typeface="Arial" pitchFamily="34" charset="0"/>
              <a:buChar char="•"/>
            </a:pPr>
            <a:r>
              <a:rPr lang="en-IN" sz="2000" b="1" dirty="0" smtClean="0"/>
              <a:t> </a:t>
            </a:r>
            <a:r>
              <a:rPr lang="en-US" sz="2000" b="1" dirty="0" smtClean="0"/>
              <a:t>Food</a:t>
            </a:r>
            <a:r>
              <a:rPr lang="en-US" sz="2000" dirty="0" smtClean="0"/>
              <a:t>:  </a:t>
            </a:r>
            <a:r>
              <a:rPr lang="en-US" sz="2000" dirty="0" err="1" smtClean="0"/>
              <a:t>Hyperspectral</a:t>
            </a:r>
            <a:r>
              <a:rPr lang="en-US" sz="2000" dirty="0" smtClean="0"/>
              <a:t> imaging is widely used in the food sector. It is used in different discipline of food industry, bruise detection in apples, freshness of the fish, citrus fruit inspection, distribution of sugar in melons, and sorting of potatoes. For example apple bruise is not visible on the early stage and it takes few days to show dark color mark. In this type of scenario </a:t>
            </a:r>
            <a:r>
              <a:rPr lang="en-US" sz="2000" dirty="0" err="1" smtClean="0"/>
              <a:t>hyperspectral</a:t>
            </a:r>
            <a:r>
              <a:rPr lang="en-US" sz="2000" dirty="0" smtClean="0"/>
              <a:t> imaging techniques can be used to track the early stage of bruise for the quality control.</a:t>
            </a:r>
            <a:r>
              <a:rPr lang="en-IN" sz="2000" dirty="0" smtClean="0"/>
              <a:t> </a:t>
            </a:r>
          </a:p>
          <a:p>
            <a:pPr marL="457200" indent="-457200" algn="l">
              <a:buFont typeface="Arial" pitchFamily="34" charset="0"/>
              <a:buChar char="•"/>
            </a:pPr>
            <a:r>
              <a:rPr lang="en-US" sz="3300" dirty="0" smtClean="0">
                <a:latin typeface="+mn-lt"/>
              </a:rPr>
              <a:t>Pharmaceuticals</a:t>
            </a:r>
            <a:r>
              <a:rPr lang="en-US" sz="2100" dirty="0" smtClean="0">
                <a:latin typeface="+mn-lt"/>
              </a:rPr>
              <a:t>:  </a:t>
            </a:r>
            <a:r>
              <a:rPr lang="en-US" sz="2100" dirty="0" err="1" smtClean="0">
                <a:latin typeface="+mn-lt"/>
              </a:rPr>
              <a:t>Hyperspectral</a:t>
            </a:r>
            <a:r>
              <a:rPr lang="en-US" sz="2100" dirty="0" smtClean="0">
                <a:latin typeface="+mn-lt"/>
              </a:rPr>
              <a:t> imaging technique is widely used to enhance the quality control. It is used widely to control the counterfeit or illegal drugs, managing the packaging of medicine and mixing of the powder.</a:t>
            </a:r>
          </a:p>
          <a:p>
            <a:pPr marL="342900" indent="-342900" algn="l">
              <a:buFont typeface="Arial" pitchFamily="34" charset="0"/>
              <a:buChar char="•"/>
            </a:pPr>
            <a:endParaRPr lang="en-US" sz="2100" dirty="0" smtClean="0">
              <a:latin typeface="+mn-lt"/>
            </a:endParaRPr>
          </a:p>
          <a:p>
            <a:pPr marL="342900" indent="-342900" algn="l">
              <a:buFont typeface="Arial" pitchFamily="34" charset="0"/>
              <a:buChar char="•"/>
            </a:pPr>
            <a:r>
              <a:rPr lang="en-IN" sz="2100" dirty="0" smtClean="0">
                <a:latin typeface="+mn-lt"/>
              </a:rPr>
              <a:t/>
            </a:r>
            <a:br>
              <a:rPr lang="en-IN" sz="2100" dirty="0" smtClean="0">
                <a:latin typeface="+mn-lt"/>
              </a:rPr>
            </a:br>
            <a:endParaRPr lang="en-IN" sz="2100" dirty="0">
              <a:latin typeface="+mn-lt"/>
            </a:endParaRPr>
          </a:p>
        </p:txBody>
      </p:sp>
    </p:spTree>
    <p:extLst>
      <p:ext uri="{BB962C8B-B14F-4D97-AF65-F5344CB8AC3E}">
        <p14:creationId xmlns:p14="http://schemas.microsoft.com/office/powerpoint/2010/main" val="4092494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87624" y="2204864"/>
            <a:ext cx="6400800" cy="1752600"/>
          </a:xfrm>
        </p:spPr>
        <p:txBody>
          <a:bodyPr>
            <a:normAutofit fontScale="40000" lnSpcReduction="20000"/>
          </a:bodyPr>
          <a:lstStyle/>
          <a:p>
            <a:r>
              <a:rPr lang="en-US" b="1" dirty="0" err="1"/>
              <a:t>Hyperspectral</a:t>
            </a:r>
            <a:r>
              <a:rPr lang="en-US" b="1" dirty="0"/>
              <a:t> imaging is an interdisciplinary, ever-growing ﬁeld of Science:</a:t>
            </a:r>
          </a:p>
          <a:p>
            <a:r>
              <a:rPr lang="en-US" b="1" dirty="0" err="1"/>
              <a:t>Hyperspectral</a:t>
            </a:r>
            <a:r>
              <a:rPr lang="en-US" b="1" dirty="0"/>
              <a:t> images provide a unique source of information for many real-life applications: Identify materials in the land cover Update land cover and land use maps Detect targets of interest (in both civilian and military applications) Estimate the abundance and mixture of materials per pixel Estimate biophysical parameters High dimensionality of data pose many processing problems Curse of dimensionality: Few labeled samples in high dimensional spaces Many high-dim unlabeled pixels: huge computational cost and redundancy issues Ancillary information typically included: how? when? useful</a:t>
            </a:r>
            <a:endParaRPr lang="en-IN" b="1" dirty="0"/>
          </a:p>
        </p:txBody>
      </p:sp>
    </p:spTree>
    <p:extLst>
      <p:ext uri="{BB962C8B-B14F-4D97-AF65-F5344CB8AC3E}">
        <p14:creationId xmlns:p14="http://schemas.microsoft.com/office/powerpoint/2010/main" val="1311876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104</Words>
  <Application>Microsoft Office PowerPoint</Application>
  <PresentationFormat>On-screen Show (4:3)</PresentationFormat>
  <Paragraphs>8</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cp:revision>
  <dcterms:created xsi:type="dcterms:W3CDTF">2019-08-14T17:12:07Z</dcterms:created>
  <dcterms:modified xsi:type="dcterms:W3CDTF">2019-08-14T22:00:47Z</dcterms:modified>
</cp:coreProperties>
</file>