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7" r:id="rId8"/>
    <p:sldId id="268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1ECEB-94D1-0BBC-71CC-E8CF8B9D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AIML Part A CA1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0C53F-92F5-15D3-9875-372FE09BF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Randal Hong</a:t>
            </a:r>
          </a:p>
          <a:p>
            <a:r>
              <a:rPr lang="en-US" dirty="0"/>
              <a:t>DAAA/FT/1B/03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1ABE22-66D0-B2F2-40FA-7F0714744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1" r="3866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FBDD-538E-CA57-27A0-8D73F2D4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Preprocess data – scale features using </a:t>
            </a:r>
            <a:r>
              <a:rPr lang="en-US" sz="2800" err="1"/>
              <a:t>standardisation</a:t>
            </a:r>
            <a:endParaRPr lang="en-SG" sz="2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1787-CE1A-30B2-EE1F-DEEB889B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1921652"/>
            <a:ext cx="6000258" cy="1983715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As some models like KNN depends heavily on distance between data points, we will scale the data using standardisation</a:t>
            </a:r>
          </a:p>
          <a:p>
            <a:r>
              <a:rPr lang="en-SG" dirty="0"/>
              <a:t>However, not all models may favour scaled data. Hence, we will perform </a:t>
            </a:r>
            <a:r>
              <a:rPr lang="en-SG" dirty="0" err="1">
                <a:latin typeface="Consolas" panose="020B0609020204030204" pitchFamily="49" charset="0"/>
              </a:rPr>
              <a:t>cross_val_score</a:t>
            </a:r>
            <a:r>
              <a:rPr lang="en-SG" dirty="0"/>
              <a:t> and compare the f1_weighted scores to see which model favours which type of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D1C86C-4D83-8822-3976-9560BA38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3" y="3905370"/>
            <a:ext cx="4076700" cy="130572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9CAFBE-3798-8C4F-F11E-7233EDA9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23" y="5211096"/>
            <a:ext cx="4076700" cy="9274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933E-48F7-D3FD-3E25-C24D4F48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84E41-959E-1C07-6ED5-4CA124E77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304" y="741103"/>
            <a:ext cx="5497527" cy="53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714E9-9EBD-9C11-0542-E93686C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SG" dirty="0"/>
              <a:t>3. </a:t>
            </a:r>
            <a:r>
              <a:rPr lang="en-SG" dirty="0" err="1"/>
              <a:t>Hypertune</a:t>
            </a:r>
            <a:r>
              <a:rPr lang="en-SG" dirty="0"/>
              <a:t> models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4CD7-52F6-192C-E785-29BA950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09" y="2446051"/>
            <a:ext cx="4230336" cy="37950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As all the models prefer scaled data, I will only be using scaled data to fit and test the model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I have also created two lists consisting of the models’ names: one which consists of models that prefer dropping outliers and the other with models that prefer not to drop outliers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This is so that I can </a:t>
            </a:r>
            <a:r>
              <a:rPr lang="en-US" sz="1900" dirty="0" err="1"/>
              <a:t>hypertune</a:t>
            </a:r>
            <a:r>
              <a:rPr lang="en-US" sz="1900" dirty="0"/>
              <a:t> these models with their </a:t>
            </a:r>
            <a:r>
              <a:rPr lang="en-US" sz="1900" dirty="0" err="1"/>
              <a:t>favoured</a:t>
            </a:r>
            <a:r>
              <a:rPr lang="en-US" sz="1900" dirty="0"/>
              <a:t> dataset to get the highest possible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DB1E2-893A-EDC6-B91C-EFEB3399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10" y="401138"/>
            <a:ext cx="6515100" cy="3795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C5FE-D8B4-CF56-140B-017E2D92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581EC6-EF3F-9062-1C7C-4B53A07A9F91}"/>
              </a:ext>
            </a:extLst>
          </p:cNvPr>
          <p:cNvSpPr txBox="1">
            <a:spLocks/>
          </p:cNvSpPr>
          <p:nvPr/>
        </p:nvSpPr>
        <p:spPr>
          <a:xfrm>
            <a:off x="5596475" y="3378744"/>
            <a:ext cx="4230336" cy="3795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840FA-0D06-1503-348F-FD3B6B7B9209}"/>
              </a:ext>
            </a:extLst>
          </p:cNvPr>
          <p:cNvSpPr txBox="1"/>
          <p:nvPr/>
        </p:nvSpPr>
        <p:spPr>
          <a:xfrm>
            <a:off x="5252204" y="4409345"/>
            <a:ext cx="6515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After selecting which hyperparameters we want to tune for each model and their respective values, </a:t>
            </a:r>
            <a:r>
              <a:rPr lang="en-US" sz="2000" dirty="0"/>
              <a:t>we can use </a:t>
            </a:r>
            <a:r>
              <a:rPr lang="en-US" sz="2000" dirty="0" err="1">
                <a:latin typeface="Consolas" panose="020B0609020204030204" pitchFamily="49" charset="0"/>
              </a:rPr>
              <a:t>GridSearchCV</a:t>
            </a:r>
            <a:r>
              <a:rPr lang="en-US" sz="2000" dirty="0"/>
              <a:t> to find all the possible combinations and select the best instead of </a:t>
            </a:r>
            <a:r>
              <a:rPr lang="en-US" sz="2000" dirty="0" err="1">
                <a:latin typeface="Consolas" panose="020B0609020204030204" pitchFamily="49" charset="0"/>
              </a:rPr>
              <a:t>RandomSearchCV</a:t>
            </a:r>
            <a:r>
              <a:rPr lang="en-US" sz="2000" dirty="0"/>
              <a:t> as it will not search for all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46632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B904-7C6F-C805-EDDC-472ACA3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890731" cy="1371030"/>
          </a:xfrm>
        </p:spPr>
        <p:txBody>
          <a:bodyPr/>
          <a:lstStyle/>
          <a:p>
            <a:r>
              <a:rPr lang="en-SG" dirty="0"/>
              <a:t>4. Selecting best model and test and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59B7-9DF4-C52B-BE53-FA6FA5F9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04291"/>
            <a:ext cx="4637983" cy="3924923"/>
          </a:xfrm>
        </p:spPr>
        <p:txBody>
          <a:bodyPr>
            <a:normAutofit lnSpcReduction="10000"/>
          </a:bodyPr>
          <a:lstStyle/>
          <a:p>
            <a:r>
              <a:rPr lang="en-SG" dirty="0"/>
              <a:t>From the </a:t>
            </a:r>
            <a:r>
              <a:rPr lang="en-SG" dirty="0" err="1">
                <a:latin typeface="Consolas" panose="020B0609020204030204" pitchFamily="49" charset="0"/>
              </a:rPr>
              <a:t>GridSearchCV</a:t>
            </a:r>
            <a:r>
              <a:rPr lang="en-SG" dirty="0"/>
              <a:t>, SVC had the highest f1_weight score. Hence, we will use SVC for our best model</a:t>
            </a:r>
          </a:p>
          <a:p>
            <a:r>
              <a:rPr lang="en-SG" dirty="0"/>
              <a:t>However, the score that we got from </a:t>
            </a:r>
            <a:r>
              <a:rPr lang="en-SG" dirty="0" err="1">
                <a:latin typeface="Consolas" panose="020B0609020204030204" pitchFamily="49" charset="0"/>
              </a:rPr>
              <a:t>GridSearchCV</a:t>
            </a:r>
            <a:r>
              <a:rPr lang="en-SG" dirty="0"/>
              <a:t> is not accurate as it was tested against data that the model has already seen before</a:t>
            </a:r>
          </a:p>
          <a:p>
            <a:r>
              <a:rPr lang="en-SG" dirty="0"/>
              <a:t>Thus, to truly test the model’s performance, we will need to test it against </a:t>
            </a:r>
            <a:r>
              <a:rPr lang="en-SG" dirty="0" err="1">
                <a:latin typeface="Consolas" panose="020B0609020204030204" pitchFamily="49" charset="0"/>
              </a:rPr>
              <a:t>X_test</a:t>
            </a:r>
            <a:r>
              <a:rPr lang="en-SG" dirty="0"/>
              <a:t>, which contains data that the model has not seen yet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7CE7-2CBC-2A24-59B8-A40FFC6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EAC50-A829-C284-CCE6-6424E90A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18" y="2478368"/>
            <a:ext cx="6449325" cy="1400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898FB-D0E9-7DFD-562F-9FF89069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5798"/>
            <a:ext cx="4734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D019-EBDF-0151-DC8B-FC814121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5. Conclusion – test and score dummy 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B8AF-9D36-0EED-F11E-A20B247C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06" y="2501660"/>
            <a:ext cx="3520297" cy="3434244"/>
          </a:xfrm>
        </p:spPr>
        <p:txBody>
          <a:bodyPr>
            <a:normAutofit fontScale="92500"/>
          </a:bodyPr>
          <a:lstStyle/>
          <a:p>
            <a:r>
              <a:rPr lang="en-SG" dirty="0"/>
              <a:t>To compare our best model with a dummy baseline, we can use </a:t>
            </a:r>
            <a:r>
              <a:rPr lang="en-SG" dirty="0" err="1">
                <a:latin typeface="Consolas" panose="020B0609020204030204" pitchFamily="49" charset="0"/>
              </a:rPr>
              <a:t>DummyClassifier</a:t>
            </a:r>
            <a:r>
              <a:rPr lang="en-SG" dirty="0">
                <a:latin typeface="Consolas" panose="020B0609020204030204" pitchFamily="49" charset="0"/>
              </a:rPr>
              <a:t>()</a:t>
            </a:r>
            <a:r>
              <a:rPr lang="en-SG" dirty="0"/>
              <a:t> and test and score it</a:t>
            </a:r>
          </a:p>
          <a:p>
            <a:r>
              <a:rPr lang="en-US" dirty="0"/>
              <a:t>We will also fit the dummy baseline model with the same type of data (without dropping features) so that it is a fair comparison with the best SVC model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3640-18BE-2EF3-8060-B490F982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E36EB-E1AE-230D-E7F2-7BF28542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28" y="2401454"/>
            <a:ext cx="6592220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9A128C-80B8-4756-F3F9-79E66BEA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65" y="4355537"/>
            <a:ext cx="551574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310D1-3FB4-EF73-E2DC-D21F80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438968" cy="136207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SG" sz="3400" dirty="0"/>
              <a:t>5. Conclusion – compare best svc model to dummy baseline model (f1_weighted score &amp; classification report)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CE2F01-173C-4602-8E4E-61AF8220C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BD1B-7AB3-9811-D0B2-5360F7CD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398405"/>
            <a:ext cx="5379027" cy="2890177"/>
          </a:xfrm>
        </p:spPr>
        <p:txBody>
          <a:bodyPr>
            <a:normAutofit/>
          </a:bodyPr>
          <a:lstStyle/>
          <a:p>
            <a:r>
              <a:rPr lang="en-SG" dirty="0"/>
              <a:t>From the f1_weighted score difference, we can tell that our SVC model outperforms the dummy baseline model by 0.15, or about 32%</a:t>
            </a:r>
          </a:p>
          <a:p>
            <a:r>
              <a:rPr lang="en-SG" dirty="0"/>
              <a:t>We can also tell from the classification report for SVC that the model is much better at predicting bad water qualities but not good water qualities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BF07D6-281C-EFB3-DF9C-93512AFA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2308908"/>
            <a:ext cx="4807093" cy="3840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48B19-C11E-CE00-8D31-A2971448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74" y="5427563"/>
            <a:ext cx="4846771" cy="4561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219701-B4DA-40F8-8845-E41D70E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23AC-018E-E54E-C48E-FAA86337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46ED-587E-28E7-925C-C3F99512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000" dirty="0"/>
              <a:t>5. Conclusion – compare best svc model to dummy baseline model (Confusion matrix)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5D39-1B81-7DD5-9B74-0165763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25DC6D-E4EF-F98D-66E5-983394D67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587" y="2206578"/>
            <a:ext cx="3243649" cy="3908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B2B54-85F2-8237-A677-4B7DD618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43" y="2293126"/>
            <a:ext cx="4242157" cy="3584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A09A9-8C2A-452B-69AF-746336EE6EC6}"/>
              </a:ext>
            </a:extLst>
          </p:cNvPr>
          <p:cNvSpPr txBox="1"/>
          <p:nvPr/>
        </p:nvSpPr>
        <p:spPr>
          <a:xfrm>
            <a:off x="800100" y="2293126"/>
            <a:ext cx="3048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From the confusion matrix for the dummy baseline model, we can tell that it just predicts all the water quality to be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could be because there is an imbalance in the distribution of the target feature where majority are 0s (meaning there are more 0s than 1s)</a:t>
            </a:r>
          </a:p>
        </p:txBody>
      </p:sp>
    </p:spTree>
    <p:extLst>
      <p:ext uri="{BB962C8B-B14F-4D97-AF65-F5344CB8AC3E}">
        <p14:creationId xmlns:p14="http://schemas.microsoft.com/office/powerpoint/2010/main" val="240236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1EFD-9E7D-3563-0410-45F712E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000" dirty="0"/>
              <a:t>5. Conclusion – determining which features the svc model considers important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E00D-5BF2-CFF0-7275-16EB0BE5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988965" cy="3636088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permutation_importance</a:t>
            </a:r>
            <a:r>
              <a:rPr lang="en-US" sz="1400" dirty="0"/>
              <a:t> takes a trained model and permutates each feature and scores the model</a:t>
            </a:r>
          </a:p>
          <a:p>
            <a:r>
              <a:rPr lang="en-US" sz="1400" dirty="0"/>
              <a:t>It will then compare the scores between the model without permutated features and the model with permutated features to see whether the features affects the score of the model</a:t>
            </a:r>
          </a:p>
          <a:p>
            <a:r>
              <a:rPr lang="en-US" sz="1400" dirty="0"/>
              <a:t>If there is a significant difference in the scores, it means that the feature has a great impact on the model's performance and hence is important</a:t>
            </a:r>
          </a:p>
          <a:p>
            <a:r>
              <a:rPr lang="en-US" sz="1400" dirty="0"/>
              <a:t>The function will repeat this step for </a:t>
            </a:r>
            <a:r>
              <a:rPr lang="en-US" sz="1400" dirty="0" err="1">
                <a:latin typeface="Consolas" panose="020B0609020204030204" pitchFamily="49" charset="0"/>
              </a:rPr>
              <a:t>n_repeats</a:t>
            </a:r>
            <a:r>
              <a:rPr lang="en-US" sz="1400" dirty="0"/>
              <a:t> number of times before it permutates the next feature and so on</a:t>
            </a:r>
          </a:p>
          <a:p>
            <a:r>
              <a:rPr lang="en-US" sz="1400" dirty="0"/>
              <a:t>It can only be used for models with a </a:t>
            </a:r>
            <a:r>
              <a:rPr lang="en-US" sz="1400" dirty="0" err="1">
                <a:latin typeface="Consolas" panose="020B0609020204030204" pitchFamily="49" charset="0"/>
              </a:rPr>
              <a:t>rbf</a:t>
            </a:r>
            <a:r>
              <a:rPr lang="en-US" sz="1400" dirty="0"/>
              <a:t> kernel, but since our SVC model happens to be using it, we can use </a:t>
            </a:r>
            <a:r>
              <a:rPr lang="en-US" sz="1400" dirty="0" err="1">
                <a:latin typeface="Consolas" panose="020B0609020204030204" pitchFamily="49" charset="0"/>
              </a:rPr>
              <a:t>permutation_importance</a:t>
            </a:r>
            <a:r>
              <a:rPr lang="en-US" sz="1400" dirty="0"/>
              <a:t> to do so</a:t>
            </a:r>
            <a:endParaRPr lang="en-SG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84B6-FDE3-06F7-CE3D-9DA4722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5A98F-FFCB-D666-73C1-843460C8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32" y="3592952"/>
            <a:ext cx="5586868" cy="10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F88F-724D-2D2A-2704-4458ADC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000" dirty="0"/>
              <a:t>5. Conclusion – determining which features the svc model considers important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433A-23AD-661E-8505-EB6F59AE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371697" cy="3636088"/>
          </a:xfrm>
        </p:spPr>
        <p:txBody>
          <a:bodyPr>
            <a:normAutofit fontScale="92500"/>
          </a:bodyPr>
          <a:lstStyle/>
          <a:p>
            <a:r>
              <a:rPr lang="en-US" dirty="0"/>
              <a:t>From the horizontal bar plot shown, we can tell that the top 3 features that are deemed important by the SVC model are pH, Sulfate and Hardness in determining the quality of water</a:t>
            </a:r>
          </a:p>
          <a:p>
            <a:r>
              <a:rPr lang="en-US" dirty="0"/>
              <a:t>The negative permutation importance scores for </a:t>
            </a:r>
            <a:r>
              <a:rPr lang="en-US" dirty="0" err="1"/>
              <a:t>Organic_carbon</a:t>
            </a:r>
            <a:r>
              <a:rPr lang="en-US" dirty="0"/>
              <a:t> and Trihalomethanes means that they perform better when randomized, suggesting that they are not important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1133-250D-2DB3-25F0-B633EF6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D9117-4EBC-BA8E-1CEE-783D9EDD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32" y="2164943"/>
            <a:ext cx="6261974" cy="39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468F-A569-35E7-7D0C-79E28A1F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F73E-4F17-3960-EC00-CBA3937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3BAA8-8216-223B-EE7C-C0DE6951EE5B}"/>
              </a:ext>
            </a:extLst>
          </p:cNvPr>
          <p:cNvSpPr/>
          <p:nvPr/>
        </p:nvSpPr>
        <p:spPr>
          <a:xfrm>
            <a:off x="800100" y="2054566"/>
            <a:ext cx="1791854" cy="10714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Background Research and Importing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5467E-10EF-4FC7-9948-089A00D89FCE}"/>
              </a:ext>
            </a:extLst>
          </p:cNvPr>
          <p:cNvSpPr/>
          <p:nvPr/>
        </p:nvSpPr>
        <p:spPr>
          <a:xfrm>
            <a:off x="3019302" y="2048897"/>
            <a:ext cx="1791854" cy="10714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Preprocess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36231-CFCB-3C38-B042-48CDB523205D}"/>
              </a:ext>
            </a:extLst>
          </p:cNvPr>
          <p:cNvSpPr/>
          <p:nvPr/>
        </p:nvSpPr>
        <p:spPr>
          <a:xfrm>
            <a:off x="5238504" y="2048897"/>
            <a:ext cx="1791854" cy="10714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Hypertune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C35A0-FFE0-6DF6-D057-94ACC9AC17D6}"/>
              </a:ext>
            </a:extLst>
          </p:cNvPr>
          <p:cNvSpPr/>
          <p:nvPr/>
        </p:nvSpPr>
        <p:spPr>
          <a:xfrm>
            <a:off x="7457706" y="2048897"/>
            <a:ext cx="1791854" cy="10714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Select Best Model and Test And Score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68305-17D1-CE49-86BB-11876B46ABC1}"/>
              </a:ext>
            </a:extLst>
          </p:cNvPr>
          <p:cNvSpPr/>
          <p:nvPr/>
        </p:nvSpPr>
        <p:spPr>
          <a:xfrm>
            <a:off x="9676908" y="2071932"/>
            <a:ext cx="1791854" cy="10714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720EE-1C7C-332E-886A-FBB6BC9072AF}"/>
              </a:ext>
            </a:extLst>
          </p:cNvPr>
          <p:cNvSpPr txBox="1"/>
          <p:nvPr/>
        </p:nvSpPr>
        <p:spPr>
          <a:xfrm>
            <a:off x="800100" y="3425596"/>
            <a:ext cx="179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Understand data</a:t>
            </a:r>
          </a:p>
          <a:p>
            <a:r>
              <a:rPr lang="en-US" sz="1400" dirty="0"/>
              <a:t>- Retrieve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C4711-8547-D6FA-B00E-FD44AFA532FD}"/>
              </a:ext>
            </a:extLst>
          </p:cNvPr>
          <p:cNvSpPr txBox="1"/>
          <p:nvPr/>
        </p:nvSpPr>
        <p:spPr>
          <a:xfrm>
            <a:off x="3019302" y="3419358"/>
            <a:ext cx="1791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Remove duplicative data (if any)</a:t>
            </a:r>
          </a:p>
          <a:p>
            <a:r>
              <a:rPr lang="en-US" sz="1400" dirty="0"/>
              <a:t>- Remove outliers (if any)</a:t>
            </a:r>
          </a:p>
          <a:p>
            <a:r>
              <a:rPr lang="en-US" sz="1400" dirty="0"/>
              <a:t>- Impute missing data (if any)</a:t>
            </a:r>
          </a:p>
          <a:p>
            <a:r>
              <a:rPr lang="en-US" sz="1400" dirty="0"/>
              <a:t>- Scale data by </a:t>
            </a:r>
            <a:r>
              <a:rPr lang="en-US" sz="1400" dirty="0" err="1"/>
              <a:t>Standardisation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0B9D7-4995-6C6B-08B9-66B9714C56DD}"/>
              </a:ext>
            </a:extLst>
          </p:cNvPr>
          <p:cNvSpPr txBox="1"/>
          <p:nvPr/>
        </p:nvSpPr>
        <p:spPr>
          <a:xfrm>
            <a:off x="5238504" y="3419358"/>
            <a:ext cx="1791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- Select hyperparameters to tune for each model</a:t>
            </a:r>
          </a:p>
          <a:p>
            <a:r>
              <a:rPr lang="en-SG" sz="1400" dirty="0"/>
              <a:t>- Find the best hyperparameters for each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0F69B-B1B5-4B4F-8FF2-DF9CE564883A}"/>
              </a:ext>
            </a:extLst>
          </p:cNvPr>
          <p:cNvSpPr txBox="1"/>
          <p:nvPr/>
        </p:nvSpPr>
        <p:spPr>
          <a:xfrm>
            <a:off x="7457706" y="3419358"/>
            <a:ext cx="1791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- Choose best model from the scores</a:t>
            </a:r>
          </a:p>
          <a:p>
            <a:r>
              <a:rPr lang="en-SG" sz="1400" dirty="0"/>
              <a:t>- Test and score with test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B5F55-DE0E-5F24-E186-989B7A4BFC92}"/>
              </a:ext>
            </a:extLst>
          </p:cNvPr>
          <p:cNvSpPr txBox="1"/>
          <p:nvPr/>
        </p:nvSpPr>
        <p:spPr>
          <a:xfrm>
            <a:off x="9676908" y="3423671"/>
            <a:ext cx="17918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- Compare final model with a dummy baseline</a:t>
            </a:r>
          </a:p>
          <a:p>
            <a:r>
              <a:rPr lang="en-SG" sz="1400" dirty="0"/>
              <a:t>- Determine which features are deemed important by the model</a:t>
            </a:r>
          </a:p>
        </p:txBody>
      </p:sp>
    </p:spTree>
    <p:extLst>
      <p:ext uri="{BB962C8B-B14F-4D97-AF65-F5344CB8AC3E}">
        <p14:creationId xmlns:p14="http://schemas.microsoft.com/office/powerpoint/2010/main" val="15874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9711-57E3-0C27-C2E4-49CBDBC5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412" y="952499"/>
            <a:ext cx="3663713" cy="199548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1. Importing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0DA988-936E-719D-9E00-EEF47CEA9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77"/>
          <a:stretch/>
        </p:blipFill>
        <p:spPr>
          <a:xfrm>
            <a:off x="154" y="10"/>
            <a:ext cx="7316056" cy="3428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48352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1D3729-5B26-26FD-B529-97F8B0655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3"/>
          <a:stretch/>
        </p:blipFill>
        <p:spPr>
          <a:xfrm>
            <a:off x="154" y="3429000"/>
            <a:ext cx="7316056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5FCD-FDFE-EB15-505D-D9727F9D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661" y="3429000"/>
            <a:ext cx="3568464" cy="13942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will first import all the required modules</a:t>
            </a:r>
          </a:p>
          <a:p>
            <a:r>
              <a:rPr lang="en-US" dirty="0"/>
              <a:t>Then we will load the data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5156-F35E-9C7B-3327-C54E4B5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6F056-928A-050A-FEE3-BE1FFFA0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4397556" cy="1887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 dirty="0"/>
              <a:t>2. Preprocess data – Check for missing/duplicative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AC27-ABC4-D1A5-A5FB-3D234F12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99" y="528117"/>
            <a:ext cx="7145641" cy="2850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1600" dirty="0"/>
              <a:t>Since there is no data in the </a:t>
            </a:r>
            <a:r>
              <a:rPr lang="en-SG" sz="1600" dirty="0" err="1"/>
              <a:t>DataFrame</a:t>
            </a:r>
            <a:r>
              <a:rPr lang="en-SG" sz="1600" dirty="0"/>
              <a:t> for duplicated data, we can say that there is no duplicative data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We can check for missing data by using </a:t>
            </a:r>
            <a:r>
              <a:rPr lang="en-SG" sz="1600" dirty="0" err="1"/>
              <a:t>Seaborn’s</a:t>
            </a:r>
            <a:r>
              <a:rPr lang="en-SG" sz="1600" dirty="0"/>
              <a:t> heatmap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We will calculate the proportion of missing data to determine whether to drop or impute them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As the percentage of missing data for each feature is quite high (&gt;= 5%), we will not drop the data but instead impute them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0960D15-44C6-2570-D5F4-F6884C16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29" y="4390830"/>
            <a:ext cx="7365723" cy="1454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53F0CC-F446-E5A9-51E1-77104D19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796987"/>
            <a:ext cx="3614882" cy="37557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BEE8F2-5061-C85C-294F-5ECD3D7FA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93" y="3320265"/>
            <a:ext cx="5845419" cy="8162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027B-FF32-F744-D407-52D3E5A1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7674F-0153-1F0B-C177-CD87328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en-SG" dirty="0"/>
              <a:t>2. Preprocess data – Check for outliers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51A2-BEB9-4679-BA90-3C654698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r>
              <a:rPr lang="en-SG"/>
              <a:t>Before we impute the missing data, we must first remove potential outliers as they will affect the imputed value</a:t>
            </a:r>
          </a:p>
          <a:p>
            <a:r>
              <a:rPr lang="en-SG"/>
              <a:t>We can visualise the distribution of the data using matplotlib’s boxplots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1059E8-62AA-7118-BE12-BA688939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11" y="752709"/>
            <a:ext cx="5344100" cy="54671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0EA8612-D952-719D-C12D-EEC05FDF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12" y="4211663"/>
            <a:ext cx="3834578" cy="1926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1D3E-542C-D2B2-A6AD-AA7BCD88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EF2AF-E3F6-6C47-1BB1-92A4A705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600" dirty="0"/>
              <a:t>2. Preprocess data – Remove outliers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FCEB-EA48-A6D4-E5D1-482AC790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As there are quite a few outliers for each feature, we will remove the outliers</a:t>
            </a:r>
          </a:p>
          <a:p>
            <a:r>
              <a:rPr lang="en-SG" dirty="0"/>
              <a:t>We will first create a copy of the </a:t>
            </a:r>
            <a:r>
              <a:rPr lang="en-SG" dirty="0" err="1"/>
              <a:t>DataFrame</a:t>
            </a:r>
            <a:r>
              <a:rPr lang="en-SG" dirty="0"/>
              <a:t> with all the outliers for later use</a:t>
            </a:r>
          </a:p>
          <a:p>
            <a:r>
              <a:rPr lang="en-SG" dirty="0"/>
              <a:t>We can remove the outliers for each feature by calculating the upper and lower fence and filtering out data that are outside of these fences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B4C71-C935-6B8B-ADC2-561CF036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376482"/>
            <a:ext cx="10591800" cy="35482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1301-1364-D29F-0120-12F9B318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FBB9C-9E44-8BC0-F644-AF07854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4652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 dirty="0"/>
              <a:t>2. Preprocess data – impute missing data by mean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88B2-38A7-D945-D798-0061BA6A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372263"/>
            <a:ext cx="3885301" cy="3862714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After removing the outliers, we need to decide which imputation method to use: either median or mean</a:t>
            </a:r>
          </a:p>
          <a:p>
            <a:r>
              <a:rPr lang="en-SG" dirty="0"/>
              <a:t>We can do so by viewing the distribution of features with missing data using </a:t>
            </a:r>
            <a:r>
              <a:rPr lang="en-SG" dirty="0" err="1"/>
              <a:t>Seaborn’s</a:t>
            </a:r>
            <a:r>
              <a:rPr lang="en-SG" dirty="0"/>
              <a:t> </a:t>
            </a:r>
            <a:r>
              <a:rPr lang="en-SG" dirty="0" err="1"/>
              <a:t>histoplot</a:t>
            </a:r>
            <a:endParaRPr lang="en-SG" dirty="0"/>
          </a:p>
          <a:p>
            <a:r>
              <a:rPr lang="en-SG" dirty="0"/>
              <a:t>As they all are mostly normally distributed, we can use mean as our method of imputation</a:t>
            </a:r>
          </a:p>
          <a:p>
            <a:pPr>
              <a:lnSpc>
                <a:spcPct val="100000"/>
              </a:lnSpc>
            </a:pPr>
            <a:r>
              <a:rPr lang="en-SG" dirty="0"/>
              <a:t>We can impute the missing data by mean by looping through each feature </a:t>
            </a:r>
          </a:p>
          <a:p>
            <a:pPr>
              <a:lnSpc>
                <a:spcPct val="100000"/>
              </a:lnSpc>
            </a:pPr>
            <a:r>
              <a:rPr lang="en-SG" dirty="0"/>
              <a:t>We will do this imputation of missing data for both the </a:t>
            </a:r>
            <a:r>
              <a:rPr lang="en-SG" dirty="0" err="1"/>
              <a:t>DataFrame</a:t>
            </a:r>
            <a:r>
              <a:rPr lang="en-SG" dirty="0"/>
              <a:t> with outliers and without outliers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918F-3CF9-FF90-35D7-305C676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07248-E5B8-3A74-21DD-61862EB3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95" y="907037"/>
            <a:ext cx="7382905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E761E-6AA6-D966-81E0-A2781705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94" y="1846025"/>
            <a:ext cx="2659223" cy="230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BC532-D54A-AFC0-96D7-660B9589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203" y="1852277"/>
            <a:ext cx="2659223" cy="2331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00D5FF-2BB7-66A3-1757-A50ED174F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54" y="4016375"/>
            <a:ext cx="3173138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FE5AB-0696-6101-2AAD-86CD087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800" dirty="0"/>
              <a:t>2. Preprocess data – test which model works better with or without outliers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52A4-2C8B-02B4-F47D-41EBDB19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48" y="2271710"/>
            <a:ext cx="6000258" cy="3711497"/>
          </a:xfrm>
        </p:spPr>
        <p:txBody>
          <a:bodyPr>
            <a:normAutofit/>
          </a:bodyPr>
          <a:lstStyle/>
          <a:p>
            <a:r>
              <a:rPr lang="en-SG" dirty="0"/>
              <a:t>As I am unsure how removing the outliers or not will affect the model’s performance, we will take both datasets and compare their scores</a:t>
            </a:r>
          </a:p>
          <a:p>
            <a:r>
              <a:rPr lang="en-SG" dirty="0"/>
              <a:t>We will first create our models in a dictionary</a:t>
            </a:r>
          </a:p>
          <a:p>
            <a:r>
              <a:rPr lang="en-SG" dirty="0"/>
              <a:t>Train test split each dataset</a:t>
            </a:r>
          </a:p>
          <a:p>
            <a:r>
              <a:rPr lang="en-SG" dirty="0"/>
              <a:t>Loop through each model and perform </a:t>
            </a:r>
            <a:r>
              <a:rPr lang="en-SG" dirty="0" err="1">
                <a:latin typeface="Consolas" panose="020B0609020204030204" pitchFamily="49" charset="0"/>
              </a:rPr>
              <a:t>cross_val_score</a:t>
            </a:r>
            <a:r>
              <a:rPr lang="en-SG" dirty="0">
                <a:latin typeface="Consolas" panose="020B0609020204030204" pitchFamily="49" charset="0"/>
              </a:rPr>
              <a:t>()</a:t>
            </a:r>
            <a:r>
              <a:rPr lang="en-SG" dirty="0"/>
              <a:t> both datasets</a:t>
            </a:r>
          </a:p>
          <a:p>
            <a:r>
              <a:rPr lang="en-SG" dirty="0"/>
              <a:t>Compare the f1_weighted scores for each datasets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5745C-8AC1-4F40-CACB-EDE95966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12" y="2957109"/>
            <a:ext cx="4984664" cy="337710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09F541F-93E2-5D66-B340-00D76446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12" y="203083"/>
            <a:ext cx="4984664" cy="2754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0357-8C5C-C4D9-486B-DD570F77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6168-648A-928C-67BC-7CC277D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2. Preprocess data – deciding on a scoring metric to test and score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F603-ABD9-EBEE-5FC4-53281072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initially used f1_score for the scoring of </a:t>
            </a:r>
            <a:r>
              <a:rPr lang="en-US" dirty="0" err="1">
                <a:latin typeface="Consolas" panose="020B0609020204030204" pitchFamily="49" charset="0"/>
              </a:rPr>
              <a:t>cross_val_score</a:t>
            </a:r>
            <a:r>
              <a:rPr lang="en-US" dirty="0"/>
              <a:t> instead of other scoring methods such as accuracy. For example, we want to correctly predict the quality of water. Be it 0 or 1, we want to get the correct prediction. However, the formula for accuracy is TP / (TP + TN). This only accounts for the number of correct 1s we predicted and not the number of correct 0s we predicted. On the other hand, the formula for f1_score is F1 = (2 × TP) / (2 × TP + FP + FN) or F1 = (2 × Precision × Recall) / (Precision + Recall) which takes into account the false positives and false negatives.</a:t>
            </a:r>
          </a:p>
          <a:p>
            <a:r>
              <a:rPr lang="en-US" dirty="0"/>
              <a:t>However, when I used f1_score for the scoring of </a:t>
            </a:r>
            <a:r>
              <a:rPr lang="en-US" dirty="0" err="1">
                <a:latin typeface="Consolas" panose="020B0609020204030204" pitchFamily="49" charset="0"/>
              </a:rPr>
              <a:t>cross_val_score</a:t>
            </a:r>
            <a:r>
              <a:rPr lang="en-US" dirty="0"/>
              <a:t>, it gave me a score of 0 for Logistic Regression. After printing out its predictions, I </a:t>
            </a:r>
            <a:r>
              <a:rPr lang="en-US" dirty="0" err="1"/>
              <a:t>realised</a:t>
            </a:r>
            <a:r>
              <a:rPr lang="en-US" dirty="0"/>
              <a:t> that it predicted all 0 for the target. This is because the distribution of the target is </a:t>
            </a:r>
            <a:r>
              <a:rPr lang="en-US" dirty="0" err="1"/>
              <a:t>inbalanced</a:t>
            </a:r>
            <a:r>
              <a:rPr lang="en-US" dirty="0"/>
              <a:t> (not 50-50) and there is more data in the dataset that trains the model to predict 0 than 1 which can be shown by the </a:t>
            </a:r>
            <a:r>
              <a:rPr lang="en-US" dirty="0" err="1"/>
              <a:t>countplot</a:t>
            </a:r>
            <a:r>
              <a:rPr lang="en-US" dirty="0"/>
              <a:t> below. As the model predicts all 0s, the number of TP is 0 and thus F1 score is 0.</a:t>
            </a:r>
          </a:p>
          <a:p>
            <a:r>
              <a:rPr lang="en-US" dirty="0"/>
              <a:t>Hence, we decided to use weighted_f1 for the scoring of </a:t>
            </a:r>
            <a:r>
              <a:rPr lang="en-US" dirty="0" err="1">
                <a:latin typeface="Consolas" panose="020B0609020204030204" pitchFamily="49" charset="0"/>
              </a:rPr>
              <a:t>cross_val_score</a:t>
            </a:r>
            <a:r>
              <a:rPr lang="en-US" dirty="0"/>
              <a:t> as it assigns weights to each class based on the number of instances in that class which gives a score representative of the imbalance in the class. 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86C8-8C7C-03ED-FB9E-64E013C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0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8"/>
      </a:lt2>
      <a:accent1>
        <a:srgbClr val="DC8087"/>
      </a:accent1>
      <a:accent2>
        <a:srgbClr val="D48B64"/>
      </a:accent2>
      <a:accent3>
        <a:srgbClr val="B7A363"/>
      </a:accent3>
      <a:accent4>
        <a:srgbClr val="9AAA50"/>
      </a:accent4>
      <a:accent5>
        <a:srgbClr val="83AF66"/>
      </a:accent5>
      <a:accent6>
        <a:srgbClr val="56B658"/>
      </a:accent6>
      <a:hlink>
        <a:srgbClr val="568E8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1506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Consolas</vt:lpstr>
      <vt:lpstr>Univers Condensed</vt:lpstr>
      <vt:lpstr>ChronicleVTI</vt:lpstr>
      <vt:lpstr>AIML Part A CA1</vt:lpstr>
      <vt:lpstr>Overview of the workflow</vt:lpstr>
      <vt:lpstr>1. Importing Data</vt:lpstr>
      <vt:lpstr>2. Preprocess data – Check for missing/duplicative data</vt:lpstr>
      <vt:lpstr>2. Preprocess data – Check for outliers</vt:lpstr>
      <vt:lpstr>2. Preprocess data – Remove outliers</vt:lpstr>
      <vt:lpstr>2. Preprocess data – impute missing data by mean</vt:lpstr>
      <vt:lpstr>2. Preprocess data – test which model works better with or without outliers</vt:lpstr>
      <vt:lpstr>2. Preprocess data – deciding on a scoring metric to test and score models</vt:lpstr>
      <vt:lpstr>2. Preprocess data – scale features using standardisation</vt:lpstr>
      <vt:lpstr>3. Hypertune models</vt:lpstr>
      <vt:lpstr>4. Selecting best model and test and score</vt:lpstr>
      <vt:lpstr>5. Conclusion – test and score dummy baseline model</vt:lpstr>
      <vt:lpstr>5. Conclusion – compare best svc model to dummy baseline model (f1_weighted score &amp; classification report)</vt:lpstr>
      <vt:lpstr>5. Conclusion – compare best svc model to dummy baseline model (Confusion matrix)</vt:lpstr>
      <vt:lpstr>5. Conclusion – determining which features the svc model considers important</vt:lpstr>
      <vt:lpstr>5. Conclusion – determining which features the svc model considers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ZHENG JIE RANDAL</dc:creator>
  <cp:lastModifiedBy>HONG ZHENG JIE RANDAL</cp:lastModifiedBy>
  <cp:revision>5</cp:revision>
  <dcterms:created xsi:type="dcterms:W3CDTF">2023-11-23T12:10:04Z</dcterms:created>
  <dcterms:modified xsi:type="dcterms:W3CDTF">2023-12-08T09:09:06Z</dcterms:modified>
</cp:coreProperties>
</file>