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12/8/2023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40201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12/8/2023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9774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12/8/2023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5140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12/8/2023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0627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12/8/2023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8236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12/8/2023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36033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12/8/2023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47361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12/8/2023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7700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12/8/2023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10725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12/8/2023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54736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12/8/2023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4198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12/8/2023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265658984"/>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A02194C-5C32-4FF0-898E-D9B65F71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2A4CA2-0B31-4F52-F2ED-6B0B5CE3AA70}"/>
              </a:ext>
            </a:extLst>
          </p:cNvPr>
          <p:cNvSpPr>
            <a:spLocks noGrp="1"/>
          </p:cNvSpPr>
          <p:nvPr>
            <p:ph type="ctrTitle"/>
          </p:nvPr>
        </p:nvSpPr>
        <p:spPr>
          <a:xfrm>
            <a:off x="1084728" y="1597961"/>
            <a:ext cx="3176721" cy="3162300"/>
          </a:xfrm>
        </p:spPr>
        <p:txBody>
          <a:bodyPr anchor="t">
            <a:normAutofit/>
          </a:bodyPr>
          <a:lstStyle/>
          <a:p>
            <a:r>
              <a:rPr lang="en-SG"/>
              <a:t>AIML Part B</a:t>
            </a:r>
          </a:p>
        </p:txBody>
      </p:sp>
      <p:sp>
        <p:nvSpPr>
          <p:cNvPr id="3" name="Subtitle 2">
            <a:extLst>
              <a:ext uri="{FF2B5EF4-FFF2-40B4-BE49-F238E27FC236}">
                <a16:creationId xmlns:a16="http://schemas.microsoft.com/office/drawing/2014/main" id="{B6A2C7C9-E948-3C41-F12B-A3A4593847C0}"/>
              </a:ext>
            </a:extLst>
          </p:cNvPr>
          <p:cNvSpPr>
            <a:spLocks noGrp="1"/>
          </p:cNvSpPr>
          <p:nvPr>
            <p:ph type="subTitle" idx="1"/>
          </p:nvPr>
        </p:nvSpPr>
        <p:spPr>
          <a:xfrm>
            <a:off x="1084728" y="4902489"/>
            <a:ext cx="3176721" cy="985075"/>
          </a:xfrm>
        </p:spPr>
        <p:txBody>
          <a:bodyPr anchor="b">
            <a:normAutofit/>
          </a:bodyPr>
          <a:lstStyle/>
          <a:p>
            <a:r>
              <a:rPr lang="en-SG"/>
              <a:t>Randal Hong</a:t>
            </a:r>
          </a:p>
          <a:p>
            <a:r>
              <a:rPr lang="en-SG"/>
              <a:t>DAAA/FT/1B/03</a:t>
            </a:r>
          </a:p>
          <a:p>
            <a:endParaRPr lang="en-SG"/>
          </a:p>
        </p:txBody>
      </p:sp>
      <p:sp>
        <p:nvSpPr>
          <p:cNvPr id="46" name="Freeform: Shape 45">
            <a:extLst>
              <a:ext uri="{FF2B5EF4-FFF2-40B4-BE49-F238E27FC236}">
                <a16:creationId xmlns:a16="http://schemas.microsoft.com/office/drawing/2014/main" id="{71776ED6-F0C9-44DC-8CB5-8EC765E62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097" y="0"/>
            <a:ext cx="6967702" cy="6858000"/>
          </a:xfrm>
          <a:custGeom>
            <a:avLst/>
            <a:gdLst>
              <a:gd name="connsiteX0" fmla="*/ 0 w 6967702"/>
              <a:gd name="connsiteY0" fmla="*/ 0 h 6858000"/>
              <a:gd name="connsiteX1" fmla="*/ 6967702 w 6967702"/>
              <a:gd name="connsiteY1" fmla="*/ 0 h 6858000"/>
              <a:gd name="connsiteX2" fmla="*/ 6609336 w 6967702"/>
              <a:gd name="connsiteY2" fmla="*/ 8919 h 6858000"/>
              <a:gd name="connsiteX3" fmla="*/ 0 w 69677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67702" h="6858000">
                <a:moveTo>
                  <a:pt x="0" y="0"/>
                </a:moveTo>
                <a:lnTo>
                  <a:pt x="6967702" y="0"/>
                </a:lnTo>
                <a:lnTo>
                  <a:pt x="6609336" y="8919"/>
                </a:lnTo>
                <a:cubicBezTo>
                  <a:pt x="2927707" y="192598"/>
                  <a:pt x="0" y="3188792"/>
                  <a:pt x="0" y="685800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001F8CF3-24BF-697D-4295-B9C8F6D465B0}"/>
              </a:ext>
            </a:extLst>
          </p:cNvPr>
          <p:cNvPicPr>
            <a:picLocks noChangeAspect="1"/>
          </p:cNvPicPr>
          <p:nvPr/>
        </p:nvPicPr>
        <p:blipFill rotWithShape="1">
          <a:blip r:embed="rId2"/>
          <a:srcRect l="9359" r="9358" b="-1"/>
          <a:stretch/>
        </p:blipFill>
        <p:spPr>
          <a:xfrm>
            <a:off x="5224099" y="2"/>
            <a:ext cx="6967903" cy="6858005"/>
          </a:xfrm>
          <a:custGeom>
            <a:avLst/>
            <a:gdLst/>
            <a:ahLst/>
            <a:cxnLst/>
            <a:rect l="l" t="t" r="r" b="b"/>
            <a:pathLst>
              <a:path w="6967903" h="6858005">
                <a:moveTo>
                  <a:pt x="6967903" y="0"/>
                </a:moveTo>
                <a:lnTo>
                  <a:pt x="6967903" y="6858005"/>
                </a:lnTo>
                <a:lnTo>
                  <a:pt x="0" y="6858005"/>
                </a:lnTo>
                <a:cubicBezTo>
                  <a:pt x="0" y="3070435"/>
                  <a:pt x="3119637" y="0"/>
                  <a:pt x="6967903" y="0"/>
                </a:cubicBezTo>
                <a:close/>
              </a:path>
            </a:pathLst>
          </a:custGeom>
        </p:spPr>
      </p:pic>
    </p:spTree>
    <p:extLst>
      <p:ext uri="{BB962C8B-B14F-4D97-AF65-F5344CB8AC3E}">
        <p14:creationId xmlns:p14="http://schemas.microsoft.com/office/powerpoint/2010/main" val="377636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11C107-68B0-8AF3-FEE3-E84C3B0FBD92}"/>
              </a:ext>
            </a:extLst>
          </p:cNvPr>
          <p:cNvSpPr>
            <a:spLocks noGrp="1"/>
          </p:cNvSpPr>
          <p:nvPr>
            <p:ph type="title"/>
          </p:nvPr>
        </p:nvSpPr>
        <p:spPr>
          <a:xfrm>
            <a:off x="1077364" y="720435"/>
            <a:ext cx="4140096" cy="1507375"/>
          </a:xfrm>
        </p:spPr>
        <p:txBody>
          <a:bodyPr>
            <a:normAutofit/>
          </a:bodyPr>
          <a:lstStyle/>
          <a:p>
            <a:r>
              <a:rPr lang="en-US" b="1" kern="1200" dirty="0">
                <a:effectLst/>
                <a:latin typeface="+mj-lt"/>
                <a:ea typeface="+mj-ea"/>
                <a:cs typeface="+mj-cs"/>
              </a:rPr>
              <a:t>3. </a:t>
            </a:r>
            <a:r>
              <a:rPr lang="en-US" b="1" kern="1200" dirty="0" err="1">
                <a:effectLst/>
                <a:latin typeface="+mj-lt"/>
                <a:ea typeface="+mj-ea"/>
                <a:cs typeface="+mj-cs"/>
              </a:rPr>
              <a:t>Hypertune</a:t>
            </a:r>
            <a:r>
              <a:rPr lang="en-US" b="1" kern="1200" dirty="0">
                <a:effectLst/>
                <a:latin typeface="+mj-lt"/>
                <a:ea typeface="+mj-ea"/>
                <a:cs typeface="+mj-cs"/>
              </a:rPr>
              <a:t> Models</a:t>
            </a:r>
            <a:endParaRPr lang="en-SG" dirty="0"/>
          </a:p>
        </p:txBody>
      </p:sp>
      <p:sp>
        <p:nvSpPr>
          <p:cNvPr id="3" name="Content Placeholder 2">
            <a:extLst>
              <a:ext uri="{FF2B5EF4-FFF2-40B4-BE49-F238E27FC236}">
                <a16:creationId xmlns:a16="http://schemas.microsoft.com/office/drawing/2014/main" id="{ABD420C2-99F3-4C31-AB6A-108C7FA49C11}"/>
              </a:ext>
            </a:extLst>
          </p:cNvPr>
          <p:cNvSpPr>
            <a:spLocks noGrp="1"/>
          </p:cNvSpPr>
          <p:nvPr>
            <p:ph idx="1"/>
          </p:nvPr>
        </p:nvSpPr>
        <p:spPr>
          <a:xfrm>
            <a:off x="1077364" y="2427316"/>
            <a:ext cx="3308024" cy="3513514"/>
          </a:xfrm>
        </p:spPr>
        <p:txBody>
          <a:bodyPr>
            <a:normAutofit/>
          </a:bodyPr>
          <a:lstStyle/>
          <a:p>
            <a:r>
              <a:rPr lang="en-US" dirty="0"/>
              <a:t>3.  Remaining Models</a:t>
            </a:r>
          </a:p>
          <a:p>
            <a:r>
              <a:rPr lang="en-US" dirty="0"/>
              <a:t>We will perform </a:t>
            </a:r>
            <a:r>
              <a:rPr lang="en-US" dirty="0" err="1">
                <a:latin typeface="Consolas" panose="020B0609020204030204" pitchFamily="49" charset="0"/>
              </a:rPr>
              <a:t>GridSearchCV</a:t>
            </a:r>
            <a:r>
              <a:rPr lang="en-US" dirty="0"/>
              <a:t> on these models as they do not have that many parameters to </a:t>
            </a:r>
            <a:r>
              <a:rPr lang="en-US" dirty="0" err="1"/>
              <a:t>hypertune</a:t>
            </a:r>
            <a:r>
              <a:rPr lang="en-US" dirty="0"/>
              <a:t> and can afford to find the best parameters out of all the possible combinations</a:t>
            </a:r>
            <a:endParaRPr lang="en-SG" dirty="0"/>
          </a:p>
        </p:txBody>
      </p:sp>
      <p:sp>
        <p:nvSpPr>
          <p:cNvPr id="12" name="Freeform: Shape 11">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1A4ED16-DC6E-EF79-BD9B-56E238604A9D}"/>
              </a:ext>
            </a:extLst>
          </p:cNvPr>
          <p:cNvPicPr>
            <a:picLocks noChangeAspect="1"/>
          </p:cNvPicPr>
          <p:nvPr/>
        </p:nvPicPr>
        <p:blipFill>
          <a:blip r:embed="rId2"/>
          <a:stretch>
            <a:fillRect/>
          </a:stretch>
        </p:blipFill>
        <p:spPr>
          <a:xfrm>
            <a:off x="4536493" y="2427316"/>
            <a:ext cx="7243211" cy="2498906"/>
          </a:xfrm>
          <a:prstGeom prst="rect">
            <a:avLst/>
          </a:prstGeom>
        </p:spPr>
      </p:pic>
    </p:spTree>
    <p:extLst>
      <p:ext uri="{BB962C8B-B14F-4D97-AF65-F5344CB8AC3E}">
        <p14:creationId xmlns:p14="http://schemas.microsoft.com/office/powerpoint/2010/main" val="95870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73466-0C51-F89B-7A99-CF76EEA030F9}"/>
              </a:ext>
            </a:extLst>
          </p:cNvPr>
          <p:cNvSpPr>
            <a:spLocks noGrp="1"/>
          </p:cNvSpPr>
          <p:nvPr>
            <p:ph type="title"/>
          </p:nvPr>
        </p:nvSpPr>
        <p:spPr/>
        <p:txBody>
          <a:bodyPr/>
          <a:lstStyle/>
          <a:p>
            <a:r>
              <a:rPr lang="en-US" b="1" kern="1200" dirty="0">
                <a:effectLst/>
                <a:latin typeface="+mj-lt"/>
                <a:ea typeface="+mj-ea"/>
                <a:cs typeface="+mj-cs"/>
              </a:rPr>
              <a:t>3. </a:t>
            </a:r>
            <a:r>
              <a:rPr lang="en-US" b="1" kern="1200" dirty="0" err="1">
                <a:effectLst/>
                <a:latin typeface="+mj-lt"/>
                <a:ea typeface="+mj-ea"/>
                <a:cs typeface="+mj-cs"/>
              </a:rPr>
              <a:t>Hypertune</a:t>
            </a:r>
            <a:r>
              <a:rPr lang="en-US" b="1" kern="1200" dirty="0">
                <a:effectLst/>
                <a:latin typeface="+mj-lt"/>
                <a:ea typeface="+mj-ea"/>
                <a:cs typeface="+mj-cs"/>
              </a:rPr>
              <a:t> Models – Adding Different Scoring Metrics</a:t>
            </a:r>
            <a:endParaRPr lang="en-SG" dirty="0"/>
          </a:p>
        </p:txBody>
      </p:sp>
      <p:sp>
        <p:nvSpPr>
          <p:cNvPr id="3" name="Content Placeholder 2">
            <a:extLst>
              <a:ext uri="{FF2B5EF4-FFF2-40B4-BE49-F238E27FC236}">
                <a16:creationId xmlns:a16="http://schemas.microsoft.com/office/drawing/2014/main" id="{16560000-39E6-CECC-71F9-5D45CA9E0DFC}"/>
              </a:ext>
            </a:extLst>
          </p:cNvPr>
          <p:cNvSpPr>
            <a:spLocks noGrp="1"/>
          </p:cNvSpPr>
          <p:nvPr>
            <p:ph idx="1"/>
          </p:nvPr>
        </p:nvSpPr>
        <p:spPr>
          <a:xfrm>
            <a:off x="1077362" y="2529562"/>
            <a:ext cx="3730308" cy="4050347"/>
          </a:xfrm>
        </p:spPr>
        <p:txBody>
          <a:bodyPr>
            <a:normAutofit fontScale="92500" lnSpcReduction="10000"/>
          </a:bodyPr>
          <a:lstStyle/>
          <a:p>
            <a:r>
              <a:rPr lang="en-US" sz="1200" dirty="0"/>
              <a:t>Although R-squared measures the proportion of total variance, it does not measure the errors that the model makes</a:t>
            </a:r>
          </a:p>
          <a:p>
            <a:r>
              <a:rPr lang="en-US" sz="1200" dirty="0"/>
              <a:t>Hence, we will use </a:t>
            </a:r>
            <a:r>
              <a:rPr lang="en-US" sz="1200" dirty="0" err="1">
                <a:latin typeface="Consolas" panose="020B0609020204030204" pitchFamily="49" charset="0"/>
              </a:rPr>
              <a:t>cross_val_score</a:t>
            </a:r>
            <a:r>
              <a:rPr lang="en-US" sz="1200" dirty="0"/>
              <a:t> to get the Mean Absolute Error (MAE) and Mean Squared Error (MSE)</a:t>
            </a:r>
          </a:p>
          <a:p>
            <a:r>
              <a:rPr lang="en-US" sz="1200" dirty="0"/>
              <a:t>For the scoring of </a:t>
            </a:r>
            <a:r>
              <a:rPr lang="en-US" sz="1200" dirty="0" err="1">
                <a:latin typeface="Consolas" panose="020B0609020204030204" pitchFamily="49" charset="0"/>
              </a:rPr>
              <a:t>cross_val_score</a:t>
            </a:r>
            <a:r>
              <a:rPr lang="en-US" sz="1200" dirty="0"/>
              <a:t> for MAE and MSE, we use </a:t>
            </a:r>
            <a:r>
              <a:rPr lang="en-US" sz="1200" dirty="0" err="1">
                <a:latin typeface="Consolas" panose="020B0609020204030204" pitchFamily="49" charset="0"/>
              </a:rPr>
              <a:t>neg_mean_absolute_error</a:t>
            </a:r>
            <a:r>
              <a:rPr lang="en-US" sz="1200" dirty="0"/>
              <a:t> and </a:t>
            </a:r>
            <a:r>
              <a:rPr lang="en-US" sz="1200" dirty="0" err="1">
                <a:latin typeface="Consolas" panose="020B0609020204030204" pitchFamily="49" charset="0"/>
              </a:rPr>
              <a:t>neg_mean_squared_error</a:t>
            </a:r>
            <a:r>
              <a:rPr lang="en-US" sz="1200" dirty="0"/>
              <a:t> as the lower the error score, the better the model is</a:t>
            </a:r>
          </a:p>
          <a:p>
            <a:r>
              <a:rPr lang="en-US" sz="1200" dirty="0"/>
              <a:t>However, </a:t>
            </a:r>
            <a:r>
              <a:rPr lang="en-US" sz="1200" dirty="0" err="1">
                <a:latin typeface="Consolas" panose="020B0609020204030204" pitchFamily="49" charset="0"/>
              </a:rPr>
              <a:t>cross_val_score</a:t>
            </a:r>
            <a:r>
              <a:rPr lang="en-US" sz="1200" dirty="0"/>
              <a:t> will take the best score (highest), which is the opposite of what we want</a:t>
            </a:r>
          </a:p>
          <a:p>
            <a:r>
              <a:rPr lang="en-US" sz="1200" dirty="0"/>
              <a:t>Hence, we will have the MAE and MSE scores to be negative and times it by -1 afterwards to make it a positive number for easier interpretation</a:t>
            </a:r>
          </a:p>
          <a:p>
            <a:r>
              <a:rPr lang="en-US" sz="1200" dirty="0"/>
              <a:t>For simplicity, we will only be taking the </a:t>
            </a:r>
            <a:r>
              <a:rPr lang="en-US" sz="1200" dirty="0" err="1"/>
              <a:t>hypertuned</a:t>
            </a:r>
            <a:r>
              <a:rPr lang="en-US" sz="1200" dirty="0"/>
              <a:t> models with a R-Squared score of 0.8 and above</a:t>
            </a:r>
            <a:endParaRPr lang="en-SG" sz="1200" dirty="0"/>
          </a:p>
        </p:txBody>
      </p:sp>
      <p:pic>
        <p:nvPicPr>
          <p:cNvPr id="5" name="Picture 4">
            <a:extLst>
              <a:ext uri="{FF2B5EF4-FFF2-40B4-BE49-F238E27FC236}">
                <a16:creationId xmlns:a16="http://schemas.microsoft.com/office/drawing/2014/main" id="{1DD0C8FC-0552-33D4-67B6-7CF7EA82CF0F}"/>
              </a:ext>
            </a:extLst>
          </p:cNvPr>
          <p:cNvPicPr>
            <a:picLocks noChangeAspect="1"/>
          </p:cNvPicPr>
          <p:nvPr/>
        </p:nvPicPr>
        <p:blipFill>
          <a:blip r:embed="rId2"/>
          <a:stretch>
            <a:fillRect/>
          </a:stretch>
        </p:blipFill>
        <p:spPr>
          <a:xfrm>
            <a:off x="4985152" y="2101894"/>
            <a:ext cx="6225384" cy="3713021"/>
          </a:xfrm>
          <a:prstGeom prst="rect">
            <a:avLst/>
          </a:prstGeom>
        </p:spPr>
      </p:pic>
    </p:spTree>
    <p:extLst>
      <p:ext uri="{BB962C8B-B14F-4D97-AF65-F5344CB8AC3E}">
        <p14:creationId xmlns:p14="http://schemas.microsoft.com/office/powerpoint/2010/main" val="68715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BE878-DF04-A104-3800-E4D45F055A24}"/>
              </a:ext>
            </a:extLst>
          </p:cNvPr>
          <p:cNvSpPr>
            <a:spLocks noGrp="1"/>
          </p:cNvSpPr>
          <p:nvPr>
            <p:ph type="title"/>
          </p:nvPr>
        </p:nvSpPr>
        <p:spPr>
          <a:xfrm>
            <a:off x="1077364" y="720435"/>
            <a:ext cx="4140096" cy="1507375"/>
          </a:xfrm>
        </p:spPr>
        <p:txBody>
          <a:bodyPr>
            <a:normAutofit/>
          </a:bodyPr>
          <a:lstStyle/>
          <a:p>
            <a:pPr>
              <a:lnSpc>
                <a:spcPct val="100000"/>
              </a:lnSpc>
            </a:pPr>
            <a:r>
              <a:rPr lang="en-SG" sz="3000"/>
              <a:t>4. Selecting Best Model and Test and Score</a:t>
            </a:r>
          </a:p>
        </p:txBody>
      </p:sp>
      <p:sp>
        <p:nvSpPr>
          <p:cNvPr id="3" name="Content Placeholder 2">
            <a:extLst>
              <a:ext uri="{FF2B5EF4-FFF2-40B4-BE49-F238E27FC236}">
                <a16:creationId xmlns:a16="http://schemas.microsoft.com/office/drawing/2014/main" id="{1DEAC747-1E98-7C21-F3A0-45FD7DB3D185}"/>
              </a:ext>
            </a:extLst>
          </p:cNvPr>
          <p:cNvSpPr>
            <a:spLocks noGrp="1"/>
          </p:cNvSpPr>
          <p:nvPr>
            <p:ph idx="1"/>
          </p:nvPr>
        </p:nvSpPr>
        <p:spPr>
          <a:xfrm>
            <a:off x="1077364" y="2427315"/>
            <a:ext cx="3989158" cy="4076121"/>
          </a:xfrm>
        </p:spPr>
        <p:txBody>
          <a:bodyPr>
            <a:normAutofit/>
          </a:bodyPr>
          <a:lstStyle/>
          <a:p>
            <a:pPr>
              <a:lnSpc>
                <a:spcPct val="110000"/>
              </a:lnSpc>
            </a:pPr>
            <a:r>
              <a:rPr lang="en-SG" sz="1400" dirty="0"/>
              <a:t>From the </a:t>
            </a:r>
            <a:r>
              <a:rPr lang="en-SG" sz="1400" dirty="0" err="1"/>
              <a:t>hypertuning</a:t>
            </a:r>
            <a:r>
              <a:rPr lang="en-SG" sz="1400" dirty="0"/>
              <a:t> of the models, we have found that </a:t>
            </a:r>
            <a:r>
              <a:rPr lang="en-US" sz="1400" dirty="0" err="1"/>
              <a:t>GradientBoostingRegressor</a:t>
            </a:r>
            <a:r>
              <a:rPr lang="en-US" sz="1400" dirty="0"/>
              <a:t> without the dropped features performs the best (highest R-Squared score and lowest MAE and MSE score)</a:t>
            </a:r>
          </a:p>
          <a:p>
            <a:pPr>
              <a:lnSpc>
                <a:spcPct val="110000"/>
              </a:lnSpc>
            </a:pPr>
            <a:r>
              <a:rPr lang="en-US" sz="1400" dirty="0"/>
              <a:t>Hence, we shall use it as our final model</a:t>
            </a:r>
            <a:r>
              <a:rPr lang="en-SG" sz="1400" dirty="0"/>
              <a:t> </a:t>
            </a:r>
          </a:p>
          <a:p>
            <a:pPr>
              <a:lnSpc>
                <a:spcPct val="110000"/>
              </a:lnSpc>
            </a:pPr>
            <a:r>
              <a:rPr lang="en-SG" sz="1400" dirty="0"/>
              <a:t>However, the score that we got from </a:t>
            </a:r>
            <a:r>
              <a:rPr lang="en-SG" sz="1400" dirty="0" err="1">
                <a:latin typeface="Consolas" panose="020B0609020204030204" pitchFamily="49" charset="0"/>
              </a:rPr>
              <a:t>GridSearchCV</a:t>
            </a:r>
            <a:r>
              <a:rPr lang="en-SG" sz="1400" dirty="0"/>
              <a:t> is not accurate as it was tested against data that the model has already seen before</a:t>
            </a:r>
          </a:p>
          <a:p>
            <a:pPr>
              <a:lnSpc>
                <a:spcPct val="110000"/>
              </a:lnSpc>
            </a:pPr>
            <a:r>
              <a:rPr lang="en-SG" sz="1400" dirty="0"/>
              <a:t>Thus, to truly test the model’s performance, we will need to test it against </a:t>
            </a:r>
            <a:r>
              <a:rPr lang="en-SG" sz="1400" dirty="0" err="1">
                <a:latin typeface="Consolas" panose="020B0609020204030204" pitchFamily="49" charset="0"/>
              </a:rPr>
              <a:t>X_test</a:t>
            </a:r>
            <a:r>
              <a:rPr lang="en-SG" sz="1400" dirty="0"/>
              <a:t>, which contains data that the model has not seen yet</a:t>
            </a:r>
          </a:p>
        </p:txBody>
      </p:sp>
      <p:sp>
        <p:nvSpPr>
          <p:cNvPr id="12" name="Freeform: Shape 11">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EB997B52-DED0-8BE5-842C-4DC081F2A4E2}"/>
              </a:ext>
            </a:extLst>
          </p:cNvPr>
          <p:cNvPicPr>
            <a:picLocks noChangeAspect="1"/>
          </p:cNvPicPr>
          <p:nvPr/>
        </p:nvPicPr>
        <p:blipFill>
          <a:blip r:embed="rId2"/>
          <a:stretch>
            <a:fillRect/>
          </a:stretch>
        </p:blipFill>
        <p:spPr>
          <a:xfrm>
            <a:off x="5217460" y="2724644"/>
            <a:ext cx="6745306" cy="1905547"/>
          </a:xfrm>
          <a:prstGeom prst="rect">
            <a:avLst/>
          </a:prstGeom>
        </p:spPr>
      </p:pic>
    </p:spTree>
    <p:extLst>
      <p:ext uri="{BB962C8B-B14F-4D97-AF65-F5344CB8AC3E}">
        <p14:creationId xmlns:p14="http://schemas.microsoft.com/office/powerpoint/2010/main" val="239834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83ABE-F3C0-51C6-CF6E-F88BFC1ACA6F}"/>
              </a:ext>
            </a:extLst>
          </p:cNvPr>
          <p:cNvSpPr>
            <a:spLocks noGrp="1"/>
          </p:cNvSpPr>
          <p:nvPr>
            <p:ph type="title"/>
          </p:nvPr>
        </p:nvSpPr>
        <p:spPr>
          <a:xfrm>
            <a:off x="1077364" y="720435"/>
            <a:ext cx="4140096" cy="1507375"/>
          </a:xfrm>
        </p:spPr>
        <p:txBody>
          <a:bodyPr>
            <a:normAutofit/>
          </a:bodyPr>
          <a:lstStyle/>
          <a:p>
            <a:pPr>
              <a:lnSpc>
                <a:spcPct val="100000"/>
              </a:lnSpc>
            </a:pPr>
            <a:r>
              <a:rPr lang="en-SG" sz="3000" dirty="0"/>
              <a:t>5. Conclusion – Test and Score Dummy Baseline Model</a:t>
            </a:r>
          </a:p>
        </p:txBody>
      </p:sp>
      <p:sp>
        <p:nvSpPr>
          <p:cNvPr id="3" name="Content Placeholder 2">
            <a:extLst>
              <a:ext uri="{FF2B5EF4-FFF2-40B4-BE49-F238E27FC236}">
                <a16:creationId xmlns:a16="http://schemas.microsoft.com/office/drawing/2014/main" id="{473CBB2E-0048-2081-96A3-F724E6596EDC}"/>
              </a:ext>
            </a:extLst>
          </p:cNvPr>
          <p:cNvSpPr>
            <a:spLocks noGrp="1"/>
          </p:cNvSpPr>
          <p:nvPr>
            <p:ph idx="1"/>
          </p:nvPr>
        </p:nvSpPr>
        <p:spPr>
          <a:xfrm>
            <a:off x="1077364" y="2427315"/>
            <a:ext cx="4140096" cy="4113443"/>
          </a:xfrm>
        </p:spPr>
        <p:txBody>
          <a:bodyPr>
            <a:normAutofit lnSpcReduction="10000"/>
          </a:bodyPr>
          <a:lstStyle/>
          <a:p>
            <a:r>
              <a:rPr lang="en-SG" sz="2000" dirty="0"/>
              <a:t>To compare our best model with a dummy baseline, we can use </a:t>
            </a:r>
            <a:r>
              <a:rPr lang="en-SG" sz="2000" dirty="0" err="1">
                <a:latin typeface="Consolas" panose="020B0609020204030204" pitchFamily="49" charset="0"/>
              </a:rPr>
              <a:t>DummyRegressor</a:t>
            </a:r>
            <a:r>
              <a:rPr lang="en-SG" sz="2000" dirty="0">
                <a:latin typeface="Consolas" panose="020B0609020204030204" pitchFamily="49" charset="0"/>
              </a:rPr>
              <a:t>()</a:t>
            </a:r>
            <a:r>
              <a:rPr lang="en-SG" sz="2000" dirty="0"/>
              <a:t> and test and score it</a:t>
            </a:r>
          </a:p>
          <a:p>
            <a:r>
              <a:rPr lang="en-US" sz="2000" dirty="0"/>
              <a:t>We will also fit the dummy baseline model with the same type of data (without dropping features) so that it is a fair comparison with the best </a:t>
            </a:r>
            <a:r>
              <a:rPr lang="en-US" sz="2000" dirty="0" err="1"/>
              <a:t>GradientBoostingregerssor</a:t>
            </a:r>
            <a:r>
              <a:rPr lang="en-US" sz="2000" dirty="0"/>
              <a:t> model</a:t>
            </a:r>
            <a:endParaRPr lang="en-SG" sz="2000" dirty="0"/>
          </a:p>
        </p:txBody>
      </p:sp>
      <p:sp>
        <p:nvSpPr>
          <p:cNvPr id="12" name="Freeform: Shape 11">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41DA56F4-EFBA-8151-49AA-FADE4634C17B}"/>
              </a:ext>
            </a:extLst>
          </p:cNvPr>
          <p:cNvPicPr>
            <a:picLocks noChangeAspect="1"/>
          </p:cNvPicPr>
          <p:nvPr/>
        </p:nvPicPr>
        <p:blipFill>
          <a:blip r:embed="rId2"/>
          <a:stretch>
            <a:fillRect/>
          </a:stretch>
        </p:blipFill>
        <p:spPr>
          <a:xfrm>
            <a:off x="5395399" y="2559726"/>
            <a:ext cx="6618662" cy="1820131"/>
          </a:xfrm>
          <a:prstGeom prst="rect">
            <a:avLst/>
          </a:prstGeom>
        </p:spPr>
      </p:pic>
    </p:spTree>
    <p:extLst>
      <p:ext uri="{BB962C8B-B14F-4D97-AF65-F5344CB8AC3E}">
        <p14:creationId xmlns:p14="http://schemas.microsoft.com/office/powerpoint/2010/main" val="67532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2C59203-3788-4E03-B7CF-439D5C388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D3971A-A930-8B6A-8A60-D396A0E5CE61}"/>
              </a:ext>
            </a:extLst>
          </p:cNvPr>
          <p:cNvSpPr>
            <a:spLocks noGrp="1"/>
          </p:cNvSpPr>
          <p:nvPr>
            <p:ph type="title"/>
          </p:nvPr>
        </p:nvSpPr>
        <p:spPr>
          <a:xfrm>
            <a:off x="1077362" y="513183"/>
            <a:ext cx="6667026" cy="1701209"/>
          </a:xfrm>
        </p:spPr>
        <p:txBody>
          <a:bodyPr>
            <a:normAutofit/>
          </a:bodyPr>
          <a:lstStyle/>
          <a:p>
            <a:pPr>
              <a:lnSpc>
                <a:spcPct val="100000"/>
              </a:lnSpc>
            </a:pPr>
            <a:r>
              <a:rPr lang="en-SG" sz="3000" dirty="0"/>
              <a:t>5. Conclusion – Compare </a:t>
            </a:r>
            <a:r>
              <a:rPr lang="en-SG" sz="3000" dirty="0" err="1"/>
              <a:t>GradientBoostingRegressor</a:t>
            </a:r>
            <a:r>
              <a:rPr lang="en-SG" sz="3000" dirty="0"/>
              <a:t> Model With Dummy Baseline Model</a:t>
            </a:r>
          </a:p>
        </p:txBody>
      </p:sp>
      <p:sp>
        <p:nvSpPr>
          <p:cNvPr id="3" name="Content Placeholder 2">
            <a:extLst>
              <a:ext uri="{FF2B5EF4-FFF2-40B4-BE49-F238E27FC236}">
                <a16:creationId xmlns:a16="http://schemas.microsoft.com/office/drawing/2014/main" id="{356EA5A2-1F63-8464-DE1A-EDA6F35A8EF9}"/>
              </a:ext>
            </a:extLst>
          </p:cNvPr>
          <p:cNvSpPr>
            <a:spLocks noGrp="1"/>
          </p:cNvSpPr>
          <p:nvPr>
            <p:ph idx="1"/>
          </p:nvPr>
        </p:nvSpPr>
        <p:spPr>
          <a:xfrm>
            <a:off x="1077362" y="2607347"/>
            <a:ext cx="6513197" cy="1507375"/>
          </a:xfrm>
        </p:spPr>
        <p:txBody>
          <a:bodyPr>
            <a:normAutofit/>
          </a:bodyPr>
          <a:lstStyle/>
          <a:p>
            <a:r>
              <a:rPr lang="en-SG" dirty="0"/>
              <a:t>From the R-Squared score difference, we can tell that our </a:t>
            </a:r>
            <a:r>
              <a:rPr lang="en-SG" dirty="0" err="1"/>
              <a:t>GradientBoostingRegressor</a:t>
            </a:r>
            <a:r>
              <a:rPr lang="en-SG" dirty="0"/>
              <a:t> model outperforms the dummy baseline model by 1.94</a:t>
            </a:r>
          </a:p>
        </p:txBody>
      </p:sp>
      <p:sp>
        <p:nvSpPr>
          <p:cNvPr id="33" name="Rectangle 32">
            <a:extLst>
              <a:ext uri="{FF2B5EF4-FFF2-40B4-BE49-F238E27FC236}">
                <a16:creationId xmlns:a16="http://schemas.microsoft.com/office/drawing/2014/main" id="{8A058938-758D-450A-9FDB-2F0400AB8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8504" y="3429000"/>
            <a:ext cx="3463496" cy="34289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EE816B5-3840-4903-9656-1A721E428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8504" y="1"/>
            <a:ext cx="3463496" cy="343497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F13C2B5-7F4A-48E4-B19A-5A2F9649B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4500" y="178410"/>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234732-7B32-8CC1-012A-08D4724A2436}"/>
              </a:ext>
            </a:extLst>
          </p:cNvPr>
          <p:cNvPicPr>
            <a:picLocks noChangeAspect="1"/>
          </p:cNvPicPr>
          <p:nvPr/>
        </p:nvPicPr>
        <p:blipFill>
          <a:blip r:embed="rId2"/>
          <a:stretch>
            <a:fillRect/>
          </a:stretch>
        </p:blipFill>
        <p:spPr>
          <a:xfrm>
            <a:off x="882712" y="4412388"/>
            <a:ext cx="7539526" cy="731105"/>
          </a:xfrm>
          <a:prstGeom prst="rect">
            <a:avLst/>
          </a:prstGeom>
        </p:spPr>
      </p:pic>
      <p:sp>
        <p:nvSpPr>
          <p:cNvPr id="31" name="Rectangle 34">
            <a:extLst>
              <a:ext uri="{FF2B5EF4-FFF2-40B4-BE49-F238E27FC236}">
                <a16:creationId xmlns:a16="http://schemas.microsoft.com/office/drawing/2014/main" id="{23DE04B1-F136-49DF-BD00-FB3FA754C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56413" y="3407068"/>
            <a:ext cx="3428999"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647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45DBD-1E8D-F40F-6D6D-EC4EFD09296F}"/>
              </a:ext>
            </a:extLst>
          </p:cNvPr>
          <p:cNvSpPr>
            <a:spLocks noGrp="1"/>
          </p:cNvSpPr>
          <p:nvPr>
            <p:ph type="title"/>
          </p:nvPr>
        </p:nvSpPr>
        <p:spPr>
          <a:xfrm>
            <a:off x="1077364" y="720435"/>
            <a:ext cx="9593684" cy="1483269"/>
          </a:xfrm>
        </p:spPr>
        <p:txBody>
          <a:bodyPr>
            <a:noAutofit/>
          </a:bodyPr>
          <a:lstStyle/>
          <a:p>
            <a:pPr>
              <a:lnSpc>
                <a:spcPct val="100000"/>
              </a:lnSpc>
            </a:pPr>
            <a:r>
              <a:rPr lang="en-SG" sz="3000" dirty="0"/>
              <a:t>5. Conclusion – Determining Which Features The </a:t>
            </a:r>
            <a:r>
              <a:rPr lang="en-SG" sz="3000" dirty="0" err="1"/>
              <a:t>GradientBoostingRegressor</a:t>
            </a:r>
            <a:r>
              <a:rPr lang="en-SG" sz="3000" dirty="0"/>
              <a:t> Model Considers Important</a:t>
            </a:r>
          </a:p>
        </p:txBody>
      </p:sp>
      <p:sp>
        <p:nvSpPr>
          <p:cNvPr id="3" name="Content Placeholder 2">
            <a:extLst>
              <a:ext uri="{FF2B5EF4-FFF2-40B4-BE49-F238E27FC236}">
                <a16:creationId xmlns:a16="http://schemas.microsoft.com/office/drawing/2014/main" id="{620911A9-341E-918A-DC6D-29DD0D2DB397}"/>
              </a:ext>
            </a:extLst>
          </p:cNvPr>
          <p:cNvSpPr>
            <a:spLocks noGrp="1"/>
          </p:cNvSpPr>
          <p:nvPr>
            <p:ph idx="1"/>
          </p:nvPr>
        </p:nvSpPr>
        <p:spPr>
          <a:xfrm>
            <a:off x="884312" y="2340865"/>
            <a:ext cx="3852280" cy="4279392"/>
          </a:xfrm>
        </p:spPr>
        <p:txBody>
          <a:bodyPr>
            <a:normAutofit lnSpcReduction="10000"/>
          </a:bodyPr>
          <a:lstStyle/>
          <a:p>
            <a:r>
              <a:rPr lang="en-US" sz="1600" dirty="0"/>
              <a:t>The </a:t>
            </a:r>
            <a:r>
              <a:rPr lang="en-US" sz="1600" dirty="0" err="1"/>
              <a:t>GradientBoostingRegressor</a:t>
            </a:r>
            <a:r>
              <a:rPr lang="en-US" sz="1600" dirty="0"/>
              <a:t> model has a property called </a:t>
            </a:r>
            <a:r>
              <a:rPr lang="en-US" sz="1600" dirty="0" err="1">
                <a:latin typeface="Consolas" panose="020B0609020204030204" pitchFamily="49" charset="0"/>
              </a:rPr>
              <a:t>feature_importances</a:t>
            </a:r>
            <a:r>
              <a:rPr lang="en-US" sz="1600" dirty="0">
                <a:latin typeface="Consolas" panose="020B0609020204030204" pitchFamily="49" charset="0"/>
              </a:rPr>
              <a:t>_</a:t>
            </a:r>
            <a:r>
              <a:rPr lang="en-US" sz="1600" dirty="0"/>
              <a:t> which is an array of the features’ importance which we can use to determine which features the model considers important</a:t>
            </a:r>
          </a:p>
          <a:p>
            <a:r>
              <a:rPr lang="en-US" sz="1600" dirty="0"/>
              <a:t>From the horizontal bar plot shown on the right, we can tell that the top 3 features that are deemed important by the </a:t>
            </a:r>
            <a:r>
              <a:rPr lang="en-US" sz="1600" dirty="0" err="1"/>
              <a:t>GradientBoostingRegressor</a:t>
            </a:r>
            <a:r>
              <a:rPr lang="en-US" sz="1600" dirty="0"/>
              <a:t> model are </a:t>
            </a:r>
            <a:r>
              <a:rPr lang="en-US" sz="1600" dirty="0" err="1"/>
              <a:t>Smoker_yes</a:t>
            </a:r>
            <a:r>
              <a:rPr lang="en-US" sz="1600" dirty="0"/>
              <a:t> (whether the patient is a smoker), BMI and Age in determining the hospital fee for each patient</a:t>
            </a:r>
            <a:endParaRPr lang="en-SG" sz="1600" dirty="0"/>
          </a:p>
        </p:txBody>
      </p:sp>
      <p:sp>
        <p:nvSpPr>
          <p:cNvPr id="21" name="Freeform: Shape 20">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A9DEEC09-9EF8-CC10-C101-12929A8D0D67}"/>
              </a:ext>
            </a:extLst>
          </p:cNvPr>
          <p:cNvPicPr>
            <a:picLocks noChangeAspect="1"/>
          </p:cNvPicPr>
          <p:nvPr/>
        </p:nvPicPr>
        <p:blipFill>
          <a:blip r:embed="rId2"/>
          <a:stretch>
            <a:fillRect/>
          </a:stretch>
        </p:blipFill>
        <p:spPr>
          <a:xfrm>
            <a:off x="5204887" y="2145190"/>
            <a:ext cx="5909749" cy="3752690"/>
          </a:xfrm>
          <a:prstGeom prst="rect">
            <a:avLst/>
          </a:prstGeom>
        </p:spPr>
      </p:pic>
    </p:spTree>
    <p:extLst>
      <p:ext uri="{BB962C8B-B14F-4D97-AF65-F5344CB8AC3E}">
        <p14:creationId xmlns:p14="http://schemas.microsoft.com/office/powerpoint/2010/main" val="330785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0EDAE0E-FB65-42B9-B536-8467E8B4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A2417-C6F4-3752-0A62-FA2C19878384}"/>
              </a:ext>
            </a:extLst>
          </p:cNvPr>
          <p:cNvSpPr>
            <a:spLocks noGrp="1"/>
          </p:cNvSpPr>
          <p:nvPr>
            <p:ph type="title"/>
          </p:nvPr>
        </p:nvSpPr>
        <p:spPr>
          <a:xfrm>
            <a:off x="1191662" y="5457825"/>
            <a:ext cx="10037276" cy="965199"/>
          </a:xfrm>
        </p:spPr>
        <p:txBody>
          <a:bodyPr anchor="ctr">
            <a:normAutofit/>
          </a:bodyPr>
          <a:lstStyle/>
          <a:p>
            <a:pPr algn="ctr"/>
            <a:r>
              <a:rPr lang="en-US" sz="2800"/>
              <a:t>Overview Of The Workflow</a:t>
            </a:r>
            <a:endParaRPr lang="en-SG" sz="2800"/>
          </a:p>
        </p:txBody>
      </p:sp>
      <p:sp>
        <p:nvSpPr>
          <p:cNvPr id="21" name="Rectangle 20">
            <a:extLst>
              <a:ext uri="{FF2B5EF4-FFF2-40B4-BE49-F238E27FC236}">
                <a16:creationId xmlns:a16="http://schemas.microsoft.com/office/drawing/2014/main" id="{02FF53E3-0DDC-4270-9698-6F5D68343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1496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BF5E213-BCEA-AAA9-16DC-C492BF58D43B}"/>
              </a:ext>
            </a:extLst>
          </p:cNvPr>
          <p:cNvSpPr/>
          <p:nvPr/>
        </p:nvSpPr>
        <p:spPr>
          <a:xfrm>
            <a:off x="893215" y="823817"/>
            <a:ext cx="1685625" cy="1007900"/>
          </a:xfrm>
          <a:prstGeom prst="rect">
            <a:avLst/>
          </a:prstGeom>
          <a:solidFill>
            <a:schemeClr val="accent4">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defTabSz="859536">
              <a:spcAft>
                <a:spcPts val="600"/>
              </a:spcAft>
            </a:pPr>
            <a:r>
              <a:rPr lang="en-US" sz="1692" kern="1200" dirty="0">
                <a:solidFill>
                  <a:srgbClr val="555555"/>
                </a:solidFill>
                <a:latin typeface="+mn-lt"/>
                <a:ea typeface="+mn-ea"/>
                <a:cs typeface="+mn-cs"/>
              </a:rPr>
              <a:t>1. Background Research and Importing Data</a:t>
            </a:r>
            <a:endParaRPr lang="en-US" dirty="0"/>
          </a:p>
        </p:txBody>
      </p:sp>
      <p:sp>
        <p:nvSpPr>
          <p:cNvPr id="9" name="TextBox 8">
            <a:extLst>
              <a:ext uri="{FF2B5EF4-FFF2-40B4-BE49-F238E27FC236}">
                <a16:creationId xmlns:a16="http://schemas.microsoft.com/office/drawing/2014/main" id="{2F53CE8A-33E7-1481-442A-4659FA3B1168}"/>
              </a:ext>
            </a:extLst>
          </p:cNvPr>
          <p:cNvSpPr txBox="1"/>
          <p:nvPr/>
        </p:nvSpPr>
        <p:spPr>
          <a:xfrm>
            <a:off x="893215" y="2152798"/>
            <a:ext cx="1692087" cy="574260"/>
          </a:xfrm>
          <a:prstGeom prst="rect">
            <a:avLst/>
          </a:prstGeom>
          <a:noFill/>
        </p:spPr>
        <p:txBody>
          <a:bodyPr wrap="square" rtlCol="0">
            <a:spAutoFit/>
          </a:bodyPr>
          <a:lstStyle/>
          <a:p>
            <a:pPr defTabSz="859536">
              <a:spcAft>
                <a:spcPts val="600"/>
              </a:spcAft>
            </a:pPr>
            <a:r>
              <a:rPr lang="en-US" sz="1316" kern="1200" dirty="0">
                <a:solidFill>
                  <a:schemeClr val="tx1"/>
                </a:solidFill>
                <a:latin typeface="+mn-lt"/>
                <a:ea typeface="+mn-ea"/>
                <a:cs typeface="+mn-cs"/>
              </a:rPr>
              <a:t>- Understand data</a:t>
            </a:r>
          </a:p>
          <a:p>
            <a:pPr defTabSz="859536">
              <a:spcAft>
                <a:spcPts val="600"/>
              </a:spcAft>
            </a:pPr>
            <a:r>
              <a:rPr lang="en-US" sz="1316" kern="1200" dirty="0">
                <a:solidFill>
                  <a:schemeClr val="tx1"/>
                </a:solidFill>
                <a:latin typeface="+mn-lt"/>
                <a:ea typeface="+mn-ea"/>
                <a:cs typeface="+mn-cs"/>
              </a:rPr>
              <a:t>- Retrieve data</a:t>
            </a:r>
            <a:endParaRPr lang="en-US" sz="1400" dirty="0"/>
          </a:p>
        </p:txBody>
      </p:sp>
      <p:sp>
        <p:nvSpPr>
          <p:cNvPr id="10" name="TextBox 9">
            <a:extLst>
              <a:ext uri="{FF2B5EF4-FFF2-40B4-BE49-F238E27FC236}">
                <a16:creationId xmlns:a16="http://schemas.microsoft.com/office/drawing/2014/main" id="{F8EED42C-628B-434F-AB7B-797BA0520E3F}"/>
              </a:ext>
            </a:extLst>
          </p:cNvPr>
          <p:cNvSpPr txBox="1"/>
          <p:nvPr/>
        </p:nvSpPr>
        <p:spPr>
          <a:xfrm>
            <a:off x="3085595" y="2176932"/>
            <a:ext cx="1679163" cy="2830005"/>
          </a:xfrm>
          <a:prstGeom prst="rect">
            <a:avLst/>
          </a:prstGeom>
          <a:noFill/>
        </p:spPr>
        <p:txBody>
          <a:bodyPr wrap="square" rtlCol="0">
            <a:spAutoFit/>
          </a:bodyPr>
          <a:lstStyle/>
          <a:p>
            <a:pPr defTabSz="859536">
              <a:spcAft>
                <a:spcPts val="600"/>
              </a:spcAft>
            </a:pPr>
            <a:r>
              <a:rPr lang="en-US" sz="1316" kern="1200" dirty="0">
                <a:solidFill>
                  <a:schemeClr val="tx1"/>
                </a:solidFill>
                <a:latin typeface="+mn-lt"/>
                <a:ea typeface="+mn-ea"/>
                <a:cs typeface="+mn-cs"/>
              </a:rPr>
              <a:t>- Remove duplicative data (if any)</a:t>
            </a:r>
          </a:p>
          <a:p>
            <a:pPr defTabSz="859536">
              <a:spcAft>
                <a:spcPts val="600"/>
              </a:spcAft>
            </a:pPr>
            <a:r>
              <a:rPr lang="en-US" sz="1316" kern="1200" dirty="0">
                <a:solidFill>
                  <a:schemeClr val="tx1"/>
                </a:solidFill>
                <a:latin typeface="+mn-lt"/>
                <a:ea typeface="+mn-ea"/>
                <a:cs typeface="+mn-cs"/>
              </a:rPr>
              <a:t>- Create dummy variables</a:t>
            </a:r>
          </a:p>
          <a:p>
            <a:pPr defTabSz="859536">
              <a:spcAft>
                <a:spcPts val="600"/>
              </a:spcAft>
            </a:pPr>
            <a:r>
              <a:rPr lang="en-US" sz="1316" kern="1200" dirty="0">
                <a:solidFill>
                  <a:schemeClr val="tx1"/>
                </a:solidFill>
                <a:latin typeface="+mn-lt"/>
                <a:ea typeface="+mn-ea"/>
                <a:cs typeface="+mn-cs"/>
              </a:rPr>
              <a:t>- Impute missing data (if any)</a:t>
            </a:r>
          </a:p>
          <a:p>
            <a:pPr defTabSz="859536">
              <a:spcAft>
                <a:spcPts val="600"/>
              </a:spcAft>
            </a:pPr>
            <a:r>
              <a:rPr lang="en-US" sz="1316" kern="1200" dirty="0">
                <a:solidFill>
                  <a:schemeClr val="tx1"/>
                </a:solidFill>
                <a:latin typeface="+mn-lt"/>
                <a:ea typeface="+mn-ea"/>
                <a:cs typeface="+mn-cs"/>
              </a:rPr>
              <a:t>- Scale data by </a:t>
            </a:r>
            <a:r>
              <a:rPr lang="en-US" sz="1316" kern="1200" dirty="0" err="1">
                <a:solidFill>
                  <a:schemeClr val="tx1"/>
                </a:solidFill>
                <a:latin typeface="+mn-lt"/>
                <a:ea typeface="+mn-ea"/>
                <a:cs typeface="+mn-cs"/>
              </a:rPr>
              <a:t>Standardisation</a:t>
            </a:r>
            <a:endParaRPr lang="en-US" sz="1316" kern="1200" dirty="0">
              <a:solidFill>
                <a:schemeClr val="tx1"/>
              </a:solidFill>
              <a:latin typeface="+mn-lt"/>
              <a:ea typeface="+mn-ea"/>
              <a:cs typeface="+mn-cs"/>
            </a:endParaRPr>
          </a:p>
          <a:p>
            <a:pPr defTabSz="859536">
              <a:spcAft>
                <a:spcPts val="600"/>
              </a:spcAft>
            </a:pPr>
            <a:r>
              <a:rPr lang="en-US" sz="1316" dirty="0"/>
              <a:t>- Selecting Important features by </a:t>
            </a:r>
            <a:r>
              <a:rPr lang="en-US" sz="1316" dirty="0" err="1"/>
              <a:t>LassoCV</a:t>
            </a:r>
            <a:endParaRPr lang="en-US" sz="1400" dirty="0"/>
          </a:p>
        </p:txBody>
      </p:sp>
      <p:sp>
        <p:nvSpPr>
          <p:cNvPr id="11" name="TextBox 10">
            <a:extLst>
              <a:ext uri="{FF2B5EF4-FFF2-40B4-BE49-F238E27FC236}">
                <a16:creationId xmlns:a16="http://schemas.microsoft.com/office/drawing/2014/main" id="{06DE952A-92A0-DE5B-D52D-5E6C538429E6}"/>
              </a:ext>
            </a:extLst>
          </p:cNvPr>
          <p:cNvSpPr txBox="1"/>
          <p:nvPr/>
        </p:nvSpPr>
        <p:spPr>
          <a:xfrm>
            <a:off x="5265051" y="2176932"/>
            <a:ext cx="1679163" cy="1586716"/>
          </a:xfrm>
          <a:prstGeom prst="rect">
            <a:avLst/>
          </a:prstGeom>
          <a:noFill/>
        </p:spPr>
        <p:txBody>
          <a:bodyPr wrap="square" rtlCol="0">
            <a:spAutoFit/>
          </a:bodyPr>
          <a:lstStyle/>
          <a:p>
            <a:pPr defTabSz="859536">
              <a:spcAft>
                <a:spcPts val="600"/>
              </a:spcAft>
            </a:pPr>
            <a:r>
              <a:rPr lang="en-SG" sz="1316" kern="1200" dirty="0">
                <a:solidFill>
                  <a:schemeClr val="tx1"/>
                </a:solidFill>
                <a:latin typeface="+mn-lt"/>
                <a:ea typeface="+mn-ea"/>
                <a:cs typeface="+mn-cs"/>
              </a:rPr>
              <a:t>- Select hyperparameters to tune for each model</a:t>
            </a:r>
          </a:p>
          <a:p>
            <a:pPr defTabSz="859536">
              <a:spcAft>
                <a:spcPts val="600"/>
              </a:spcAft>
            </a:pPr>
            <a:r>
              <a:rPr lang="en-SG" sz="1316" kern="1200" dirty="0">
                <a:solidFill>
                  <a:schemeClr val="tx1"/>
                </a:solidFill>
                <a:latin typeface="+mn-lt"/>
                <a:ea typeface="+mn-ea"/>
                <a:cs typeface="+mn-cs"/>
              </a:rPr>
              <a:t>- Find the best hyperparameters for each model</a:t>
            </a:r>
            <a:endParaRPr lang="en-SG" sz="1400" dirty="0"/>
          </a:p>
        </p:txBody>
      </p:sp>
      <p:sp>
        <p:nvSpPr>
          <p:cNvPr id="12" name="TextBox 11">
            <a:extLst>
              <a:ext uri="{FF2B5EF4-FFF2-40B4-BE49-F238E27FC236}">
                <a16:creationId xmlns:a16="http://schemas.microsoft.com/office/drawing/2014/main" id="{F625DB5A-7963-9B2C-AEF2-395F5A639146}"/>
              </a:ext>
            </a:extLst>
          </p:cNvPr>
          <p:cNvSpPr txBox="1"/>
          <p:nvPr/>
        </p:nvSpPr>
        <p:spPr>
          <a:xfrm>
            <a:off x="7469529" y="2152798"/>
            <a:ext cx="1685625" cy="1181734"/>
          </a:xfrm>
          <a:prstGeom prst="rect">
            <a:avLst/>
          </a:prstGeom>
          <a:noFill/>
        </p:spPr>
        <p:txBody>
          <a:bodyPr wrap="square" rtlCol="0">
            <a:spAutoFit/>
          </a:bodyPr>
          <a:lstStyle/>
          <a:p>
            <a:pPr defTabSz="859536">
              <a:spcAft>
                <a:spcPts val="600"/>
              </a:spcAft>
            </a:pPr>
            <a:r>
              <a:rPr lang="en-SG" sz="1316" kern="1200" dirty="0">
                <a:solidFill>
                  <a:schemeClr val="tx1"/>
                </a:solidFill>
                <a:latin typeface="+mn-lt"/>
                <a:ea typeface="+mn-ea"/>
                <a:cs typeface="+mn-cs"/>
              </a:rPr>
              <a:t>- Choose best model from the scores</a:t>
            </a:r>
          </a:p>
          <a:p>
            <a:pPr defTabSz="859536">
              <a:spcAft>
                <a:spcPts val="600"/>
              </a:spcAft>
            </a:pPr>
            <a:r>
              <a:rPr lang="en-SG" sz="1316" kern="1200" dirty="0">
                <a:solidFill>
                  <a:schemeClr val="tx1"/>
                </a:solidFill>
                <a:latin typeface="+mn-lt"/>
                <a:ea typeface="+mn-ea"/>
                <a:cs typeface="+mn-cs"/>
              </a:rPr>
              <a:t>- Test and score with test data</a:t>
            </a:r>
            <a:endParaRPr lang="en-SG" sz="1400" dirty="0"/>
          </a:p>
        </p:txBody>
      </p:sp>
      <p:sp>
        <p:nvSpPr>
          <p:cNvPr id="13" name="TextBox 12">
            <a:extLst>
              <a:ext uri="{FF2B5EF4-FFF2-40B4-BE49-F238E27FC236}">
                <a16:creationId xmlns:a16="http://schemas.microsoft.com/office/drawing/2014/main" id="{F80C4565-06A5-7F43-FA63-4D79D8502690}"/>
              </a:ext>
            </a:extLst>
          </p:cNvPr>
          <p:cNvSpPr txBox="1"/>
          <p:nvPr/>
        </p:nvSpPr>
        <p:spPr>
          <a:xfrm>
            <a:off x="9680469" y="2134277"/>
            <a:ext cx="1679163" cy="1586716"/>
          </a:xfrm>
          <a:prstGeom prst="rect">
            <a:avLst/>
          </a:prstGeom>
          <a:noFill/>
        </p:spPr>
        <p:txBody>
          <a:bodyPr wrap="square" rtlCol="0">
            <a:spAutoFit/>
          </a:bodyPr>
          <a:lstStyle/>
          <a:p>
            <a:pPr defTabSz="859536">
              <a:spcAft>
                <a:spcPts val="600"/>
              </a:spcAft>
            </a:pPr>
            <a:r>
              <a:rPr lang="en-SG" sz="1316" kern="1200" dirty="0">
                <a:solidFill>
                  <a:schemeClr val="tx1"/>
                </a:solidFill>
                <a:latin typeface="+mn-lt"/>
                <a:ea typeface="+mn-ea"/>
                <a:cs typeface="+mn-cs"/>
              </a:rPr>
              <a:t>- Compare final model with a dummy baseline</a:t>
            </a:r>
          </a:p>
          <a:p>
            <a:pPr defTabSz="859536">
              <a:spcAft>
                <a:spcPts val="600"/>
              </a:spcAft>
            </a:pPr>
            <a:r>
              <a:rPr lang="en-SG" sz="1316" kern="1200" dirty="0">
                <a:solidFill>
                  <a:schemeClr val="tx1"/>
                </a:solidFill>
                <a:latin typeface="+mn-lt"/>
                <a:ea typeface="+mn-ea"/>
                <a:cs typeface="+mn-cs"/>
              </a:rPr>
              <a:t>- Determine which features are deemed important by the model</a:t>
            </a:r>
            <a:endParaRPr lang="en-SG" sz="1400" dirty="0"/>
          </a:p>
        </p:txBody>
      </p:sp>
      <p:sp>
        <p:nvSpPr>
          <p:cNvPr id="16" name="Rectangle 15">
            <a:extLst>
              <a:ext uri="{FF2B5EF4-FFF2-40B4-BE49-F238E27FC236}">
                <a16:creationId xmlns:a16="http://schemas.microsoft.com/office/drawing/2014/main" id="{B83CCE92-BA0A-4AEF-6F23-A3EEE0277DE1}"/>
              </a:ext>
            </a:extLst>
          </p:cNvPr>
          <p:cNvSpPr/>
          <p:nvPr/>
        </p:nvSpPr>
        <p:spPr>
          <a:xfrm>
            <a:off x="3085595" y="823817"/>
            <a:ext cx="1685625" cy="1007900"/>
          </a:xfrm>
          <a:prstGeom prst="rect">
            <a:avLst/>
          </a:prstGeom>
          <a:solidFill>
            <a:schemeClr val="accent4">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defTabSz="859536">
              <a:spcAft>
                <a:spcPts val="600"/>
              </a:spcAft>
            </a:pPr>
            <a:r>
              <a:rPr lang="en-US" sz="1692" kern="1200" dirty="0">
                <a:solidFill>
                  <a:srgbClr val="555555"/>
                </a:solidFill>
                <a:latin typeface="+mn-lt"/>
                <a:ea typeface="+mn-ea"/>
                <a:cs typeface="+mn-cs"/>
              </a:rPr>
              <a:t>2. Preprocess Data</a:t>
            </a:r>
            <a:endParaRPr lang="en-US" dirty="0"/>
          </a:p>
        </p:txBody>
      </p:sp>
      <p:sp>
        <p:nvSpPr>
          <p:cNvPr id="17" name="Rectangle 16">
            <a:extLst>
              <a:ext uri="{FF2B5EF4-FFF2-40B4-BE49-F238E27FC236}">
                <a16:creationId xmlns:a16="http://schemas.microsoft.com/office/drawing/2014/main" id="{C1FADE07-4E4B-562F-67B5-D7D01CEEDF71}"/>
              </a:ext>
            </a:extLst>
          </p:cNvPr>
          <p:cNvSpPr/>
          <p:nvPr/>
        </p:nvSpPr>
        <p:spPr>
          <a:xfrm>
            <a:off x="5277975" y="823817"/>
            <a:ext cx="1685625" cy="1007900"/>
          </a:xfrm>
          <a:prstGeom prst="rect">
            <a:avLst/>
          </a:prstGeom>
          <a:solidFill>
            <a:schemeClr val="accent4">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defTabSz="859536">
              <a:spcAft>
                <a:spcPts val="600"/>
              </a:spcAft>
            </a:pPr>
            <a:r>
              <a:rPr lang="en-US" sz="1692" kern="1200" dirty="0">
                <a:solidFill>
                  <a:srgbClr val="555555"/>
                </a:solidFill>
                <a:latin typeface="+mn-lt"/>
                <a:ea typeface="+mn-ea"/>
                <a:cs typeface="+mn-cs"/>
              </a:rPr>
              <a:t>3. </a:t>
            </a:r>
            <a:r>
              <a:rPr lang="en-US" sz="1692" kern="1200" dirty="0" err="1">
                <a:solidFill>
                  <a:srgbClr val="555555"/>
                </a:solidFill>
                <a:latin typeface="+mn-lt"/>
                <a:ea typeface="+mn-ea"/>
                <a:cs typeface="+mn-cs"/>
              </a:rPr>
              <a:t>Hypertune</a:t>
            </a:r>
            <a:r>
              <a:rPr lang="en-US" sz="1692" kern="1200" dirty="0">
                <a:solidFill>
                  <a:srgbClr val="555555"/>
                </a:solidFill>
                <a:latin typeface="+mn-lt"/>
                <a:ea typeface="+mn-ea"/>
                <a:cs typeface="+mn-cs"/>
              </a:rPr>
              <a:t> Models</a:t>
            </a:r>
            <a:endParaRPr lang="en-US" dirty="0"/>
          </a:p>
        </p:txBody>
      </p:sp>
      <p:sp>
        <p:nvSpPr>
          <p:cNvPr id="18" name="Rectangle 17">
            <a:extLst>
              <a:ext uri="{FF2B5EF4-FFF2-40B4-BE49-F238E27FC236}">
                <a16:creationId xmlns:a16="http://schemas.microsoft.com/office/drawing/2014/main" id="{29670102-DE5B-055A-49BA-E3A8EF9ED31F}"/>
              </a:ext>
            </a:extLst>
          </p:cNvPr>
          <p:cNvSpPr/>
          <p:nvPr/>
        </p:nvSpPr>
        <p:spPr>
          <a:xfrm>
            <a:off x="7475991" y="823817"/>
            <a:ext cx="1685625" cy="1007900"/>
          </a:xfrm>
          <a:prstGeom prst="rect">
            <a:avLst/>
          </a:prstGeom>
          <a:solidFill>
            <a:schemeClr val="accent4">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defTabSz="859536">
              <a:spcAft>
                <a:spcPts val="600"/>
              </a:spcAft>
            </a:pPr>
            <a:r>
              <a:rPr lang="en-US" sz="1692" kern="1200" dirty="0">
                <a:solidFill>
                  <a:srgbClr val="555555"/>
                </a:solidFill>
                <a:latin typeface="+mn-lt"/>
                <a:ea typeface="+mn-ea"/>
                <a:cs typeface="+mn-cs"/>
              </a:rPr>
              <a:t>4. Select Best Model and Score</a:t>
            </a:r>
            <a:endParaRPr lang="en-US" dirty="0"/>
          </a:p>
        </p:txBody>
      </p:sp>
      <p:sp>
        <p:nvSpPr>
          <p:cNvPr id="20" name="Rectangle 19">
            <a:extLst>
              <a:ext uri="{FF2B5EF4-FFF2-40B4-BE49-F238E27FC236}">
                <a16:creationId xmlns:a16="http://schemas.microsoft.com/office/drawing/2014/main" id="{F0FE4F37-6529-3A1A-2182-4EF24BBE38CA}"/>
              </a:ext>
            </a:extLst>
          </p:cNvPr>
          <p:cNvSpPr/>
          <p:nvPr/>
        </p:nvSpPr>
        <p:spPr>
          <a:xfrm>
            <a:off x="9674007" y="818214"/>
            <a:ext cx="1685625" cy="1007900"/>
          </a:xfrm>
          <a:prstGeom prst="rect">
            <a:avLst/>
          </a:prstGeom>
          <a:solidFill>
            <a:schemeClr val="accent4">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defTabSz="859536">
              <a:spcAft>
                <a:spcPts val="600"/>
              </a:spcAft>
            </a:pPr>
            <a:r>
              <a:rPr lang="en-US" sz="1692" kern="1200" dirty="0">
                <a:solidFill>
                  <a:srgbClr val="555555"/>
                </a:solidFill>
                <a:latin typeface="+mn-lt"/>
                <a:ea typeface="+mn-ea"/>
                <a:cs typeface="+mn-cs"/>
              </a:rPr>
              <a:t>5. Conclusion</a:t>
            </a:r>
            <a:endParaRPr lang="en-US" dirty="0"/>
          </a:p>
        </p:txBody>
      </p:sp>
    </p:spTree>
    <p:extLst>
      <p:ext uri="{BB962C8B-B14F-4D97-AF65-F5344CB8AC3E}">
        <p14:creationId xmlns:p14="http://schemas.microsoft.com/office/powerpoint/2010/main" val="146529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4A21B9-50FF-71A0-6439-4366845379B9}"/>
              </a:ext>
            </a:extLst>
          </p:cNvPr>
          <p:cNvSpPr>
            <a:spLocks noGrp="1"/>
          </p:cNvSpPr>
          <p:nvPr>
            <p:ph type="title"/>
          </p:nvPr>
        </p:nvSpPr>
        <p:spPr>
          <a:xfrm>
            <a:off x="1077364" y="720435"/>
            <a:ext cx="4140096" cy="1507375"/>
          </a:xfrm>
        </p:spPr>
        <p:txBody>
          <a:bodyPr>
            <a:normAutofit/>
          </a:bodyPr>
          <a:lstStyle/>
          <a:p>
            <a:r>
              <a:rPr lang="en-US" dirty="0"/>
              <a:t>1. Importing Data</a:t>
            </a:r>
            <a:endParaRPr lang="en-SG" dirty="0"/>
          </a:p>
        </p:txBody>
      </p:sp>
      <p:sp>
        <p:nvSpPr>
          <p:cNvPr id="3" name="Content Placeholder 2">
            <a:extLst>
              <a:ext uri="{FF2B5EF4-FFF2-40B4-BE49-F238E27FC236}">
                <a16:creationId xmlns:a16="http://schemas.microsoft.com/office/drawing/2014/main" id="{7E9689FF-761D-BCE3-1393-BC6B28BB352A}"/>
              </a:ext>
            </a:extLst>
          </p:cNvPr>
          <p:cNvSpPr>
            <a:spLocks noGrp="1"/>
          </p:cNvSpPr>
          <p:nvPr>
            <p:ph idx="1"/>
          </p:nvPr>
        </p:nvSpPr>
        <p:spPr>
          <a:xfrm>
            <a:off x="1077364" y="2427316"/>
            <a:ext cx="4140096" cy="3513514"/>
          </a:xfrm>
        </p:spPr>
        <p:txBody>
          <a:bodyPr>
            <a:normAutofit/>
          </a:bodyPr>
          <a:lstStyle/>
          <a:p>
            <a:r>
              <a:rPr lang="en-SG" dirty="0"/>
              <a:t>We will first import the required modules</a:t>
            </a:r>
          </a:p>
          <a:p>
            <a:r>
              <a:rPr lang="en-SG" dirty="0"/>
              <a:t>Then we will load the data</a:t>
            </a:r>
          </a:p>
        </p:txBody>
      </p:sp>
      <p:sp>
        <p:nvSpPr>
          <p:cNvPr id="16" name="Freeform: Shape 15">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5D833C33-3BA6-5A51-EF61-36CFE228CDDB}"/>
              </a:ext>
            </a:extLst>
          </p:cNvPr>
          <p:cNvPicPr>
            <a:picLocks noChangeAspect="1"/>
          </p:cNvPicPr>
          <p:nvPr/>
        </p:nvPicPr>
        <p:blipFill>
          <a:blip r:embed="rId2"/>
          <a:stretch>
            <a:fillRect/>
          </a:stretch>
        </p:blipFill>
        <p:spPr>
          <a:xfrm>
            <a:off x="5332056" y="867748"/>
            <a:ext cx="5603268" cy="2493454"/>
          </a:xfrm>
          <a:prstGeom prst="rect">
            <a:avLst/>
          </a:prstGeom>
        </p:spPr>
      </p:pic>
      <p:sp>
        <p:nvSpPr>
          <p:cNvPr id="18" name="Freeform: Shape 17">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76A9417B-EF7A-85F9-B819-411D930F3655}"/>
              </a:ext>
            </a:extLst>
          </p:cNvPr>
          <p:cNvPicPr>
            <a:picLocks noChangeAspect="1"/>
          </p:cNvPicPr>
          <p:nvPr/>
        </p:nvPicPr>
        <p:blipFill>
          <a:blip r:embed="rId3"/>
          <a:stretch>
            <a:fillRect/>
          </a:stretch>
        </p:blipFill>
        <p:spPr>
          <a:xfrm>
            <a:off x="5332056" y="3496798"/>
            <a:ext cx="5638560" cy="2269520"/>
          </a:xfrm>
          <a:prstGeom prst="rect">
            <a:avLst/>
          </a:prstGeom>
        </p:spPr>
      </p:pic>
    </p:spTree>
    <p:extLst>
      <p:ext uri="{BB962C8B-B14F-4D97-AF65-F5344CB8AC3E}">
        <p14:creationId xmlns:p14="http://schemas.microsoft.com/office/powerpoint/2010/main" val="264012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4A3ED-D0EB-1020-A0E9-5FF1660E0D9A}"/>
              </a:ext>
            </a:extLst>
          </p:cNvPr>
          <p:cNvSpPr>
            <a:spLocks noGrp="1"/>
          </p:cNvSpPr>
          <p:nvPr>
            <p:ph type="title"/>
          </p:nvPr>
        </p:nvSpPr>
        <p:spPr>
          <a:xfrm>
            <a:off x="1077364" y="720435"/>
            <a:ext cx="4140096" cy="1507375"/>
          </a:xfrm>
        </p:spPr>
        <p:txBody>
          <a:bodyPr>
            <a:normAutofit/>
          </a:bodyPr>
          <a:lstStyle/>
          <a:p>
            <a:pPr>
              <a:lnSpc>
                <a:spcPct val="100000"/>
              </a:lnSpc>
            </a:pPr>
            <a:r>
              <a:rPr lang="en-SG" sz="2500" dirty="0"/>
              <a:t>2. Preprocess Data – Check For Missing/Duplicative Data</a:t>
            </a:r>
          </a:p>
        </p:txBody>
      </p:sp>
      <p:sp>
        <p:nvSpPr>
          <p:cNvPr id="3" name="Content Placeholder 2">
            <a:extLst>
              <a:ext uri="{FF2B5EF4-FFF2-40B4-BE49-F238E27FC236}">
                <a16:creationId xmlns:a16="http://schemas.microsoft.com/office/drawing/2014/main" id="{53EC5F21-6C0B-42B4-A327-C7307F97AC73}"/>
              </a:ext>
            </a:extLst>
          </p:cNvPr>
          <p:cNvSpPr>
            <a:spLocks noGrp="1"/>
          </p:cNvSpPr>
          <p:nvPr>
            <p:ph idx="1"/>
          </p:nvPr>
        </p:nvSpPr>
        <p:spPr>
          <a:xfrm>
            <a:off x="1077364" y="2427316"/>
            <a:ext cx="4140096" cy="3513514"/>
          </a:xfrm>
        </p:spPr>
        <p:txBody>
          <a:bodyPr>
            <a:normAutofit/>
          </a:bodyPr>
          <a:lstStyle/>
          <a:p>
            <a:r>
              <a:rPr lang="en-SG" dirty="0"/>
              <a:t>Since there is no data in the </a:t>
            </a:r>
            <a:r>
              <a:rPr lang="en-SG" dirty="0" err="1"/>
              <a:t>DataFrame</a:t>
            </a:r>
            <a:r>
              <a:rPr lang="en-SG" dirty="0"/>
              <a:t> for duplicated data, we can say that there is no duplicative data</a:t>
            </a:r>
          </a:p>
          <a:p>
            <a:r>
              <a:rPr lang="en-SG" dirty="0"/>
              <a:t>Since the heatmap of null values is all black, there is no missing values </a:t>
            </a:r>
          </a:p>
        </p:txBody>
      </p:sp>
      <p:sp>
        <p:nvSpPr>
          <p:cNvPr id="14" name="Freeform: Shape 13">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FF33D035-A6D1-18B1-0129-1732372B3334}"/>
              </a:ext>
            </a:extLst>
          </p:cNvPr>
          <p:cNvPicPr>
            <a:picLocks noChangeAspect="1"/>
          </p:cNvPicPr>
          <p:nvPr/>
        </p:nvPicPr>
        <p:blipFill>
          <a:blip r:embed="rId2"/>
          <a:stretch>
            <a:fillRect/>
          </a:stretch>
        </p:blipFill>
        <p:spPr>
          <a:xfrm>
            <a:off x="5937341" y="1227341"/>
            <a:ext cx="5260881" cy="4484901"/>
          </a:xfrm>
          <a:prstGeom prst="rect">
            <a:avLst/>
          </a:prstGeom>
        </p:spPr>
      </p:pic>
      <p:sp>
        <p:nvSpPr>
          <p:cNvPr id="16" name="Freeform: Shape 1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CBB1328-4AE0-B02B-ED6D-9D3F02B5930E}"/>
              </a:ext>
            </a:extLst>
          </p:cNvPr>
          <p:cNvPicPr>
            <a:picLocks noChangeAspect="1"/>
          </p:cNvPicPr>
          <p:nvPr/>
        </p:nvPicPr>
        <p:blipFill>
          <a:blip r:embed="rId3"/>
          <a:stretch>
            <a:fillRect/>
          </a:stretch>
        </p:blipFill>
        <p:spPr>
          <a:xfrm>
            <a:off x="993778" y="4912056"/>
            <a:ext cx="4788861" cy="1303705"/>
          </a:xfrm>
          <a:prstGeom prst="rect">
            <a:avLst/>
          </a:prstGeom>
        </p:spPr>
      </p:pic>
    </p:spTree>
    <p:extLst>
      <p:ext uri="{BB962C8B-B14F-4D97-AF65-F5344CB8AC3E}">
        <p14:creationId xmlns:p14="http://schemas.microsoft.com/office/powerpoint/2010/main" val="291312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DCD38-4544-E062-6C1A-FEC75328FD6A}"/>
              </a:ext>
            </a:extLst>
          </p:cNvPr>
          <p:cNvSpPr>
            <a:spLocks noGrp="1"/>
          </p:cNvSpPr>
          <p:nvPr>
            <p:ph type="title"/>
          </p:nvPr>
        </p:nvSpPr>
        <p:spPr>
          <a:xfrm>
            <a:off x="1077364" y="720435"/>
            <a:ext cx="4140096" cy="1507375"/>
          </a:xfrm>
        </p:spPr>
        <p:txBody>
          <a:bodyPr>
            <a:normAutofit/>
          </a:bodyPr>
          <a:lstStyle/>
          <a:p>
            <a:pPr>
              <a:lnSpc>
                <a:spcPct val="100000"/>
              </a:lnSpc>
            </a:pPr>
            <a:r>
              <a:rPr lang="en-SG" sz="2500" dirty="0"/>
              <a:t>2. Preprocess Data – Create Dummy Variables For Categorical Data</a:t>
            </a:r>
          </a:p>
        </p:txBody>
      </p:sp>
      <p:sp>
        <p:nvSpPr>
          <p:cNvPr id="3" name="Content Placeholder 2">
            <a:extLst>
              <a:ext uri="{FF2B5EF4-FFF2-40B4-BE49-F238E27FC236}">
                <a16:creationId xmlns:a16="http://schemas.microsoft.com/office/drawing/2014/main" id="{59D308E9-52DA-1483-C08E-CE45FDAAEAEA}"/>
              </a:ext>
            </a:extLst>
          </p:cNvPr>
          <p:cNvSpPr>
            <a:spLocks noGrp="1"/>
          </p:cNvSpPr>
          <p:nvPr>
            <p:ph idx="1"/>
          </p:nvPr>
        </p:nvSpPr>
        <p:spPr>
          <a:xfrm>
            <a:off x="800482" y="2483300"/>
            <a:ext cx="4140096" cy="3513514"/>
          </a:xfrm>
        </p:spPr>
        <p:txBody>
          <a:bodyPr>
            <a:normAutofit/>
          </a:bodyPr>
          <a:lstStyle/>
          <a:p>
            <a:r>
              <a:rPr lang="en-US" dirty="0"/>
              <a:t>As Regression models can only work with continuous data, we will create dummy variables for each categorical feature to convert them from categorical data to continuous data</a:t>
            </a:r>
            <a:endParaRPr lang="en-SG" dirty="0"/>
          </a:p>
        </p:txBody>
      </p:sp>
      <p:sp>
        <p:nvSpPr>
          <p:cNvPr id="12" name="Freeform: Shape 11">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83075748-3818-6C30-AC3B-B649A9FC1D6F}"/>
              </a:ext>
            </a:extLst>
          </p:cNvPr>
          <p:cNvPicPr>
            <a:picLocks noChangeAspect="1"/>
          </p:cNvPicPr>
          <p:nvPr/>
        </p:nvPicPr>
        <p:blipFill>
          <a:blip r:embed="rId2"/>
          <a:stretch>
            <a:fillRect/>
          </a:stretch>
        </p:blipFill>
        <p:spPr>
          <a:xfrm>
            <a:off x="5217460" y="1763147"/>
            <a:ext cx="6436475" cy="3314784"/>
          </a:xfrm>
          <a:prstGeom prst="rect">
            <a:avLst/>
          </a:prstGeom>
        </p:spPr>
      </p:pic>
    </p:spTree>
    <p:extLst>
      <p:ext uri="{BB962C8B-B14F-4D97-AF65-F5344CB8AC3E}">
        <p14:creationId xmlns:p14="http://schemas.microsoft.com/office/powerpoint/2010/main" val="78647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09C681-8290-4C12-BFC0-F0B59D360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2A9890-855E-5D85-A695-00F4800A5F1B}"/>
              </a:ext>
            </a:extLst>
          </p:cNvPr>
          <p:cNvSpPr>
            <a:spLocks noGrp="1"/>
          </p:cNvSpPr>
          <p:nvPr>
            <p:ph type="title"/>
          </p:nvPr>
        </p:nvSpPr>
        <p:spPr>
          <a:xfrm>
            <a:off x="1077362" y="720435"/>
            <a:ext cx="3260843" cy="1507375"/>
          </a:xfrm>
        </p:spPr>
        <p:txBody>
          <a:bodyPr>
            <a:normAutofit/>
          </a:bodyPr>
          <a:lstStyle/>
          <a:p>
            <a:pPr>
              <a:lnSpc>
                <a:spcPct val="100000"/>
              </a:lnSpc>
            </a:pPr>
            <a:r>
              <a:rPr lang="en-SG" sz="2700" dirty="0"/>
              <a:t>2. Preprocess Data – Scale Data Using Standardisation</a:t>
            </a:r>
          </a:p>
        </p:txBody>
      </p:sp>
      <p:sp>
        <p:nvSpPr>
          <p:cNvPr id="3" name="Content Placeholder 2">
            <a:extLst>
              <a:ext uri="{FF2B5EF4-FFF2-40B4-BE49-F238E27FC236}">
                <a16:creationId xmlns:a16="http://schemas.microsoft.com/office/drawing/2014/main" id="{3BF9A9DF-AC56-51AF-979E-9FD0649AE720}"/>
              </a:ext>
            </a:extLst>
          </p:cNvPr>
          <p:cNvSpPr>
            <a:spLocks noGrp="1"/>
          </p:cNvSpPr>
          <p:nvPr>
            <p:ph idx="1"/>
          </p:nvPr>
        </p:nvSpPr>
        <p:spPr>
          <a:xfrm>
            <a:off x="1077362" y="2434974"/>
            <a:ext cx="3260843" cy="3505855"/>
          </a:xfrm>
        </p:spPr>
        <p:txBody>
          <a:bodyPr>
            <a:normAutofit/>
          </a:bodyPr>
          <a:lstStyle/>
          <a:p>
            <a:pPr>
              <a:lnSpc>
                <a:spcPct val="110000"/>
              </a:lnSpc>
            </a:pPr>
            <a:r>
              <a:rPr lang="en-US" sz="1400" dirty="0"/>
              <a:t>As the ranges of the data vary and we do not want one feature to influence the model more than the others, we will scale our data using </a:t>
            </a:r>
            <a:r>
              <a:rPr lang="en-US" sz="1400" dirty="0" err="1"/>
              <a:t>standardisation</a:t>
            </a:r>
            <a:r>
              <a:rPr lang="en-US" sz="1400" dirty="0"/>
              <a:t> but only for features with continuous data</a:t>
            </a:r>
          </a:p>
          <a:p>
            <a:pPr>
              <a:lnSpc>
                <a:spcPct val="110000"/>
              </a:lnSpc>
            </a:pPr>
            <a:r>
              <a:rPr lang="en-US" sz="1400" dirty="0"/>
              <a:t>We will also remove the ID column as it probably will not influence the models' performances and the purpose of the ID column is to make sure that if there is more than one patient with the exact same features as another patient, it will not be treated as duplicative data</a:t>
            </a:r>
            <a:endParaRPr lang="en-SG" sz="1400" dirty="0"/>
          </a:p>
        </p:txBody>
      </p:sp>
      <p:sp>
        <p:nvSpPr>
          <p:cNvPr id="19" name="Freeform: Shape 18">
            <a:extLst>
              <a:ext uri="{FF2B5EF4-FFF2-40B4-BE49-F238E27FC236}">
                <a16:creationId xmlns:a16="http://schemas.microsoft.com/office/drawing/2014/main" id="{62DB152A-3012-4C06-84C6-9355BD03A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23251" y="224"/>
            <a:ext cx="3482922" cy="3482474"/>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0" name="Rectangle 19">
            <a:extLst>
              <a:ext uri="{FF2B5EF4-FFF2-40B4-BE49-F238E27FC236}">
                <a16:creationId xmlns:a16="http://schemas.microsoft.com/office/drawing/2014/main" id="{5C542152-E969-4F41-AFD8-4B5354BE5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05548" y="-2580"/>
            <a:ext cx="3484819" cy="348808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34">
            <a:extLst>
              <a:ext uri="{FF2B5EF4-FFF2-40B4-BE49-F238E27FC236}">
                <a16:creationId xmlns:a16="http://schemas.microsoft.com/office/drawing/2014/main" id="{C2EDDE5C-FB26-46E8-9F4C-3548CC15C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916" y="-1896"/>
            <a:ext cx="3475013"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470A0CA-EE35-4C4E-91DA-C8DB95E27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20672" y="1686675"/>
            <a:ext cx="3374131" cy="696852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8920A664-AF99-1828-F1F8-5BE6DDEA5B66}"/>
              </a:ext>
            </a:extLst>
          </p:cNvPr>
          <p:cNvPicPr>
            <a:picLocks noChangeAspect="1"/>
          </p:cNvPicPr>
          <p:nvPr/>
        </p:nvPicPr>
        <p:blipFill>
          <a:blip r:embed="rId2"/>
          <a:stretch>
            <a:fillRect/>
          </a:stretch>
        </p:blipFill>
        <p:spPr>
          <a:xfrm>
            <a:off x="5480881" y="4218567"/>
            <a:ext cx="6624089" cy="1722262"/>
          </a:xfrm>
          <a:prstGeom prst="rect">
            <a:avLst/>
          </a:prstGeom>
        </p:spPr>
      </p:pic>
    </p:spTree>
    <p:extLst>
      <p:ext uri="{BB962C8B-B14F-4D97-AF65-F5344CB8AC3E}">
        <p14:creationId xmlns:p14="http://schemas.microsoft.com/office/powerpoint/2010/main" val="25568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DE23D-B3E2-B050-4600-DA0C8A17371F}"/>
              </a:ext>
            </a:extLst>
          </p:cNvPr>
          <p:cNvSpPr>
            <a:spLocks noGrp="1"/>
          </p:cNvSpPr>
          <p:nvPr>
            <p:ph type="title"/>
          </p:nvPr>
        </p:nvSpPr>
        <p:spPr>
          <a:xfrm>
            <a:off x="1077364" y="720435"/>
            <a:ext cx="4140096" cy="1507375"/>
          </a:xfrm>
        </p:spPr>
        <p:txBody>
          <a:bodyPr>
            <a:normAutofit/>
          </a:bodyPr>
          <a:lstStyle/>
          <a:p>
            <a:pPr>
              <a:lnSpc>
                <a:spcPct val="100000"/>
              </a:lnSpc>
            </a:pPr>
            <a:r>
              <a:rPr lang="en-SG" sz="3000" dirty="0"/>
              <a:t>2. Preprocess Data – Selecting Important Features By </a:t>
            </a:r>
            <a:r>
              <a:rPr lang="en-SG" sz="3000" dirty="0" err="1"/>
              <a:t>LassoCV</a:t>
            </a:r>
            <a:endParaRPr lang="en-SG" sz="3000" dirty="0"/>
          </a:p>
        </p:txBody>
      </p:sp>
      <p:sp>
        <p:nvSpPr>
          <p:cNvPr id="3" name="Content Placeholder 2">
            <a:extLst>
              <a:ext uri="{FF2B5EF4-FFF2-40B4-BE49-F238E27FC236}">
                <a16:creationId xmlns:a16="http://schemas.microsoft.com/office/drawing/2014/main" id="{CF8718CA-51D2-74D6-6A9C-D73EFB21F403}"/>
              </a:ext>
            </a:extLst>
          </p:cNvPr>
          <p:cNvSpPr>
            <a:spLocks noGrp="1"/>
          </p:cNvSpPr>
          <p:nvPr>
            <p:ph idx="1"/>
          </p:nvPr>
        </p:nvSpPr>
        <p:spPr>
          <a:xfrm>
            <a:off x="1020169" y="2388245"/>
            <a:ext cx="5363735" cy="4357532"/>
          </a:xfrm>
        </p:spPr>
        <p:txBody>
          <a:bodyPr>
            <a:noAutofit/>
          </a:bodyPr>
          <a:lstStyle/>
          <a:p>
            <a:pPr>
              <a:lnSpc>
                <a:spcPct val="110000"/>
              </a:lnSpc>
            </a:pPr>
            <a:r>
              <a:rPr lang="en-US" sz="1600" dirty="0"/>
              <a:t>From the output above, we can see that the </a:t>
            </a:r>
            <a:r>
              <a:rPr lang="en-US" sz="1600" dirty="0" err="1"/>
              <a:t>LassoCV</a:t>
            </a:r>
            <a:r>
              <a:rPr lang="en-US" sz="1600" dirty="0"/>
              <a:t> model has identified features that are deemed unnecessary to getting the predicted price</a:t>
            </a:r>
          </a:p>
          <a:p>
            <a:pPr>
              <a:lnSpc>
                <a:spcPct val="110000"/>
              </a:lnSpc>
            </a:pPr>
            <a:r>
              <a:rPr lang="en-US" sz="1600" dirty="0"/>
              <a:t>However, I do think that </a:t>
            </a:r>
            <a:r>
              <a:rPr lang="en-US" sz="1600" dirty="0" err="1"/>
              <a:t>Region_northwest</a:t>
            </a:r>
            <a:r>
              <a:rPr lang="en-US" sz="1600" dirty="0"/>
              <a:t> and </a:t>
            </a:r>
            <a:r>
              <a:rPr lang="en-US" sz="1600" dirty="0" err="1"/>
              <a:t>Region_southeast</a:t>
            </a:r>
            <a:r>
              <a:rPr lang="en-US" sz="1600" dirty="0"/>
              <a:t> will influence the cost as some regions may have lesser hospitals or some locations only provide some niche treatments which will affect the price</a:t>
            </a:r>
          </a:p>
          <a:p>
            <a:pPr>
              <a:lnSpc>
                <a:spcPct val="110000"/>
              </a:lnSpc>
            </a:pPr>
            <a:r>
              <a:rPr lang="en-US" sz="1600" dirty="0"/>
              <a:t>I also think that the gender will affect the price as different genders have different types of diseases which will affect the price</a:t>
            </a:r>
          </a:p>
          <a:p>
            <a:pPr defTabSz="813816">
              <a:spcAft>
                <a:spcPts val="600"/>
              </a:spcAft>
            </a:pPr>
            <a:r>
              <a:rPr lang="en-US" sz="1600" kern="1200" dirty="0">
                <a:solidFill>
                  <a:schemeClr val="tx1"/>
                </a:solidFill>
                <a:latin typeface="+mn-lt"/>
                <a:ea typeface="+mn-ea"/>
                <a:cs typeface="+mn-cs"/>
              </a:rPr>
              <a:t>Hence, I will have one dataset with the dropped features and one without and compare them to see which one yields the best results for the model</a:t>
            </a:r>
            <a:endParaRPr lang="en-US" sz="1600" dirty="0"/>
          </a:p>
        </p:txBody>
      </p:sp>
      <p:sp>
        <p:nvSpPr>
          <p:cNvPr id="14" name="Freeform: Shape 13">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FD0EFB60-F04D-E7F6-D177-27D49107A0E5}"/>
              </a:ext>
            </a:extLst>
          </p:cNvPr>
          <p:cNvPicPr>
            <a:picLocks noChangeAspect="1"/>
          </p:cNvPicPr>
          <p:nvPr/>
        </p:nvPicPr>
        <p:blipFill>
          <a:blip r:embed="rId2"/>
          <a:stretch>
            <a:fillRect/>
          </a:stretch>
        </p:blipFill>
        <p:spPr>
          <a:xfrm>
            <a:off x="6503206" y="1432779"/>
            <a:ext cx="4782969" cy="3134232"/>
          </a:xfrm>
          <a:prstGeom prst="rect">
            <a:avLst/>
          </a:prstGeom>
        </p:spPr>
      </p:pic>
      <p:sp>
        <p:nvSpPr>
          <p:cNvPr id="16" name="Freeform: Shape 1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F4A008EB-583E-D696-15FA-2375A733B660}"/>
              </a:ext>
            </a:extLst>
          </p:cNvPr>
          <p:cNvPicPr>
            <a:picLocks noChangeAspect="1"/>
          </p:cNvPicPr>
          <p:nvPr/>
        </p:nvPicPr>
        <p:blipFill>
          <a:blip r:embed="rId3"/>
          <a:stretch>
            <a:fillRect/>
          </a:stretch>
        </p:blipFill>
        <p:spPr>
          <a:xfrm>
            <a:off x="6439158" y="4766793"/>
            <a:ext cx="4911067" cy="918615"/>
          </a:xfrm>
          <a:prstGeom prst="rect">
            <a:avLst/>
          </a:prstGeom>
        </p:spPr>
      </p:pic>
      <p:pic>
        <p:nvPicPr>
          <p:cNvPr id="8" name="Picture 7">
            <a:extLst>
              <a:ext uri="{FF2B5EF4-FFF2-40B4-BE49-F238E27FC236}">
                <a16:creationId xmlns:a16="http://schemas.microsoft.com/office/drawing/2014/main" id="{4200F479-E64F-F1E7-CCC4-E25C72C46DAF}"/>
              </a:ext>
            </a:extLst>
          </p:cNvPr>
          <p:cNvPicPr>
            <a:picLocks noChangeAspect="1"/>
          </p:cNvPicPr>
          <p:nvPr/>
        </p:nvPicPr>
        <p:blipFill>
          <a:blip r:embed="rId4"/>
          <a:stretch>
            <a:fillRect/>
          </a:stretch>
        </p:blipFill>
        <p:spPr>
          <a:xfrm>
            <a:off x="6095999" y="5776453"/>
            <a:ext cx="4764411" cy="297775"/>
          </a:xfrm>
          <a:prstGeom prst="rect">
            <a:avLst/>
          </a:prstGeom>
        </p:spPr>
      </p:pic>
    </p:spTree>
    <p:extLst>
      <p:ext uri="{BB962C8B-B14F-4D97-AF65-F5344CB8AC3E}">
        <p14:creationId xmlns:p14="http://schemas.microsoft.com/office/powerpoint/2010/main" val="3174920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8559A-643B-5721-665D-AC418F6FB4BC}"/>
              </a:ext>
            </a:extLst>
          </p:cNvPr>
          <p:cNvSpPr>
            <a:spLocks noGrp="1"/>
          </p:cNvSpPr>
          <p:nvPr>
            <p:ph type="title"/>
          </p:nvPr>
        </p:nvSpPr>
        <p:spPr>
          <a:xfrm>
            <a:off x="1077364" y="720435"/>
            <a:ext cx="4140096" cy="1507375"/>
          </a:xfrm>
        </p:spPr>
        <p:txBody>
          <a:bodyPr vert="horz" lIns="91440" tIns="45720" rIns="91440" bIns="45720" rtlCol="0" anchor="b">
            <a:normAutofit/>
          </a:bodyPr>
          <a:lstStyle/>
          <a:p>
            <a:r>
              <a:rPr lang="en-US" b="1" kern="1200" dirty="0">
                <a:solidFill>
                  <a:schemeClr val="tx1"/>
                </a:solidFill>
                <a:effectLst/>
                <a:latin typeface="+mj-lt"/>
                <a:ea typeface="+mj-ea"/>
                <a:cs typeface="+mj-cs"/>
              </a:rPr>
              <a:t>3. </a:t>
            </a:r>
            <a:r>
              <a:rPr lang="en-US" b="1" kern="1200" dirty="0" err="1">
                <a:solidFill>
                  <a:schemeClr val="tx1"/>
                </a:solidFill>
                <a:effectLst/>
                <a:latin typeface="+mj-lt"/>
                <a:ea typeface="+mj-ea"/>
                <a:cs typeface="+mj-cs"/>
              </a:rPr>
              <a:t>Hypertune</a:t>
            </a:r>
            <a:r>
              <a:rPr lang="en-US" b="1" kern="1200" dirty="0">
                <a:solidFill>
                  <a:schemeClr val="tx1"/>
                </a:solidFill>
                <a:effectLst/>
                <a:latin typeface="+mj-lt"/>
                <a:ea typeface="+mj-ea"/>
                <a:cs typeface="+mj-cs"/>
              </a:rPr>
              <a:t> Models</a:t>
            </a:r>
          </a:p>
        </p:txBody>
      </p:sp>
      <p:sp>
        <p:nvSpPr>
          <p:cNvPr id="3" name="Content Placeholder 2">
            <a:extLst>
              <a:ext uri="{FF2B5EF4-FFF2-40B4-BE49-F238E27FC236}">
                <a16:creationId xmlns:a16="http://schemas.microsoft.com/office/drawing/2014/main" id="{88E8C2C2-496A-2BDC-B675-40C8F3A6AEF7}"/>
              </a:ext>
            </a:extLst>
          </p:cNvPr>
          <p:cNvSpPr>
            <a:spLocks/>
          </p:cNvSpPr>
          <p:nvPr/>
        </p:nvSpPr>
        <p:spPr>
          <a:xfrm>
            <a:off x="1077363" y="2427315"/>
            <a:ext cx="4043277" cy="3992145"/>
          </a:xfrm>
          <a:prstGeom prst="rect">
            <a:avLst/>
          </a:prstGeom>
        </p:spPr>
        <p:txBody>
          <a:bodyPr vert="horz" lIns="91440" tIns="45720" rIns="91440" bIns="45720" rtlCol="0">
            <a:normAutofit fontScale="92500" lnSpcReduction="20000"/>
          </a:bodyPr>
          <a:lstStyle/>
          <a:p>
            <a:pPr marL="285750" indent="-285750">
              <a:lnSpc>
                <a:spcPct val="110000"/>
              </a:lnSpc>
              <a:spcAft>
                <a:spcPts val="600"/>
              </a:spcAft>
              <a:buFont typeface="Arial" panose="020B0604020202020204" pitchFamily="34" charset="0"/>
              <a:buChar char="•"/>
            </a:pPr>
            <a:r>
              <a:rPr lang="en-US" sz="1600" dirty="0"/>
              <a:t>We used </a:t>
            </a:r>
            <a:r>
              <a:rPr lang="en-US" sz="1600" dirty="0" err="1">
                <a:latin typeface="Consolas" panose="020B0609020204030204" pitchFamily="49" charset="0"/>
              </a:rPr>
              <a:t>KFold</a:t>
            </a:r>
            <a:r>
              <a:rPr lang="en-US" sz="1600" dirty="0"/>
              <a:t> instead of </a:t>
            </a:r>
            <a:r>
              <a:rPr lang="en-US" sz="1600" dirty="0" err="1">
                <a:latin typeface="Consolas" panose="020B0609020204030204" pitchFamily="49" charset="0"/>
              </a:rPr>
              <a:t>StratifiedKFold</a:t>
            </a:r>
            <a:r>
              <a:rPr lang="en-US" sz="1600" dirty="0"/>
              <a:t> as </a:t>
            </a:r>
            <a:r>
              <a:rPr lang="en-US" sz="1600" dirty="0" err="1">
                <a:latin typeface="Consolas" panose="020B0609020204030204" pitchFamily="49" charset="0"/>
              </a:rPr>
              <a:t>StratifiedKFold</a:t>
            </a:r>
            <a:r>
              <a:rPr lang="en-US" sz="1600" dirty="0"/>
              <a:t> is designed for categorical data and not continuous data</a:t>
            </a:r>
          </a:p>
          <a:p>
            <a:pPr marL="285750" indent="-285750">
              <a:lnSpc>
                <a:spcPct val="110000"/>
              </a:lnSpc>
              <a:spcAft>
                <a:spcPts val="600"/>
              </a:spcAft>
              <a:buFont typeface="Arial" panose="020B0604020202020204" pitchFamily="34" charset="0"/>
              <a:buChar char="•"/>
            </a:pPr>
            <a:r>
              <a:rPr lang="en-US" sz="1600" dirty="0"/>
              <a:t>We will first split the for loop into 3 conditions:</a:t>
            </a:r>
          </a:p>
          <a:p>
            <a:pPr marL="285750" indent="-285750">
              <a:lnSpc>
                <a:spcPct val="110000"/>
              </a:lnSpc>
              <a:spcAft>
                <a:spcPts val="600"/>
              </a:spcAft>
              <a:buFont typeface="Arial" panose="020B0604020202020204" pitchFamily="34" charset="0"/>
              <a:buChar char="•"/>
            </a:pPr>
            <a:r>
              <a:rPr lang="en-US" sz="1600" dirty="0"/>
              <a:t>1.  Model is either </a:t>
            </a:r>
            <a:r>
              <a:rPr lang="en-US" sz="1600" dirty="0" err="1"/>
              <a:t>DecisionTreeRegressor</a:t>
            </a:r>
            <a:r>
              <a:rPr lang="en-US" sz="1600" dirty="0"/>
              <a:t> or </a:t>
            </a:r>
            <a:r>
              <a:rPr lang="en-US" sz="1600" dirty="0" err="1"/>
              <a:t>RandomForestRegressor</a:t>
            </a:r>
            <a:r>
              <a:rPr lang="en-US" sz="1600" dirty="0"/>
              <a:t> or </a:t>
            </a:r>
            <a:r>
              <a:rPr lang="en-US" sz="1600" dirty="0" err="1"/>
              <a:t>GradientBoostingRegressor</a:t>
            </a:r>
            <a:endParaRPr lang="en-US" sz="1600" dirty="0"/>
          </a:p>
          <a:p>
            <a:pPr marL="285750" indent="-285750">
              <a:lnSpc>
                <a:spcPct val="110000"/>
              </a:lnSpc>
              <a:spcAft>
                <a:spcPts val="600"/>
              </a:spcAft>
              <a:buFont typeface="Arial" panose="020B0604020202020204" pitchFamily="34" charset="0"/>
              <a:buChar char="•"/>
            </a:pPr>
            <a:r>
              <a:rPr lang="en-US" sz="1600" dirty="0"/>
              <a:t>This is because there is quite </a:t>
            </a:r>
            <a:r>
              <a:rPr lang="en-US" sz="1600" dirty="0" err="1"/>
              <a:t>alot</a:t>
            </a:r>
            <a:r>
              <a:rPr lang="en-US" sz="1600" dirty="0"/>
              <a:t> of parameters for these 3 models that we want to </a:t>
            </a:r>
            <a:r>
              <a:rPr lang="en-US" sz="1600" dirty="0" err="1"/>
              <a:t>hypertune</a:t>
            </a:r>
            <a:endParaRPr lang="en-US" sz="1600" dirty="0"/>
          </a:p>
          <a:p>
            <a:pPr marL="285750" indent="-285750">
              <a:lnSpc>
                <a:spcPct val="110000"/>
              </a:lnSpc>
              <a:spcAft>
                <a:spcPts val="600"/>
              </a:spcAft>
              <a:buFont typeface="Arial" panose="020B0604020202020204" pitchFamily="34" charset="0"/>
              <a:buChar char="•"/>
            </a:pPr>
            <a:r>
              <a:rPr lang="en-US" sz="1600" dirty="0"/>
              <a:t>Hence, using </a:t>
            </a:r>
            <a:r>
              <a:rPr lang="en-US" sz="1600" dirty="0" err="1">
                <a:latin typeface="Consolas" panose="020B0609020204030204" pitchFamily="49" charset="0"/>
              </a:rPr>
              <a:t>RandomizedSearchCV</a:t>
            </a:r>
            <a:r>
              <a:rPr lang="en-US" sz="1600" dirty="0"/>
              <a:t> would be faster than doing </a:t>
            </a:r>
            <a:r>
              <a:rPr lang="en-US" sz="1600" dirty="0" err="1">
                <a:latin typeface="Consolas" panose="020B0609020204030204" pitchFamily="49" charset="0"/>
              </a:rPr>
              <a:t>GridSearchCV</a:t>
            </a:r>
            <a:r>
              <a:rPr lang="en-US" sz="1600" dirty="0"/>
              <a:t> to find all the possible combinations</a:t>
            </a:r>
          </a:p>
        </p:txBody>
      </p:sp>
      <p:sp>
        <p:nvSpPr>
          <p:cNvPr id="20" name="Freeform: Shape 19">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2">
            <a:extLst>
              <a:ext uri="{FF2B5EF4-FFF2-40B4-BE49-F238E27FC236}">
                <a16:creationId xmlns:a16="http://schemas.microsoft.com/office/drawing/2014/main" id="{08871B96-6A02-F2F4-8880-2783AAE7359D}"/>
              </a:ext>
            </a:extLst>
          </p:cNvPr>
          <p:cNvPicPr>
            <a:picLocks noChangeAspect="1"/>
          </p:cNvPicPr>
          <p:nvPr/>
        </p:nvPicPr>
        <p:blipFill>
          <a:blip r:embed="rId2"/>
          <a:stretch>
            <a:fillRect/>
          </a:stretch>
        </p:blipFill>
        <p:spPr>
          <a:xfrm>
            <a:off x="5281033" y="3226240"/>
            <a:ext cx="5997014" cy="2488760"/>
          </a:xfrm>
          <a:prstGeom prst="rect">
            <a:avLst/>
          </a:prstGeom>
        </p:spPr>
      </p:pic>
      <p:sp>
        <p:nvSpPr>
          <p:cNvPr id="22" name="Freeform: Shape 21">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760C3036-2A47-0923-4B4A-6C01222D8BF0}"/>
              </a:ext>
            </a:extLst>
          </p:cNvPr>
          <p:cNvPicPr>
            <a:picLocks noChangeAspect="1"/>
          </p:cNvPicPr>
          <p:nvPr/>
        </p:nvPicPr>
        <p:blipFill>
          <a:blip r:embed="rId3"/>
          <a:stretch>
            <a:fillRect/>
          </a:stretch>
        </p:blipFill>
        <p:spPr>
          <a:xfrm>
            <a:off x="5281033" y="888092"/>
            <a:ext cx="5731596" cy="2186278"/>
          </a:xfrm>
          <a:prstGeom prst="rect">
            <a:avLst/>
          </a:prstGeom>
        </p:spPr>
      </p:pic>
    </p:spTree>
    <p:extLst>
      <p:ext uri="{BB962C8B-B14F-4D97-AF65-F5344CB8AC3E}">
        <p14:creationId xmlns:p14="http://schemas.microsoft.com/office/powerpoint/2010/main" val="223099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0D05AC-75B5-4BDA-2FB5-2F610F014801}"/>
              </a:ext>
            </a:extLst>
          </p:cNvPr>
          <p:cNvSpPr>
            <a:spLocks noGrp="1"/>
          </p:cNvSpPr>
          <p:nvPr>
            <p:ph type="title"/>
          </p:nvPr>
        </p:nvSpPr>
        <p:spPr>
          <a:xfrm>
            <a:off x="1077364" y="720435"/>
            <a:ext cx="4140096" cy="1507375"/>
          </a:xfrm>
        </p:spPr>
        <p:txBody>
          <a:bodyPr>
            <a:normAutofit/>
          </a:bodyPr>
          <a:lstStyle/>
          <a:p>
            <a:r>
              <a:rPr lang="en-US" b="1" kern="1200">
                <a:effectLst/>
                <a:latin typeface="+mj-lt"/>
                <a:ea typeface="+mj-ea"/>
                <a:cs typeface="+mj-cs"/>
              </a:rPr>
              <a:t>3. </a:t>
            </a:r>
            <a:r>
              <a:rPr lang="en-US" b="1" kern="1200" err="1">
                <a:effectLst/>
                <a:latin typeface="+mj-lt"/>
                <a:ea typeface="+mj-ea"/>
                <a:cs typeface="+mj-cs"/>
              </a:rPr>
              <a:t>Hypertune</a:t>
            </a:r>
            <a:r>
              <a:rPr lang="en-US" b="1" kern="1200">
                <a:effectLst/>
                <a:latin typeface="+mj-lt"/>
                <a:ea typeface="+mj-ea"/>
                <a:cs typeface="+mj-cs"/>
              </a:rPr>
              <a:t> Models</a:t>
            </a:r>
            <a:endParaRPr lang="en-SG" dirty="0"/>
          </a:p>
        </p:txBody>
      </p:sp>
      <p:sp>
        <p:nvSpPr>
          <p:cNvPr id="3" name="Content Placeholder 2">
            <a:extLst>
              <a:ext uri="{FF2B5EF4-FFF2-40B4-BE49-F238E27FC236}">
                <a16:creationId xmlns:a16="http://schemas.microsoft.com/office/drawing/2014/main" id="{410F42FC-216E-D14A-7751-4EFCF7588BA6}"/>
              </a:ext>
            </a:extLst>
          </p:cNvPr>
          <p:cNvSpPr>
            <a:spLocks noGrp="1"/>
          </p:cNvSpPr>
          <p:nvPr>
            <p:ph idx="1"/>
          </p:nvPr>
        </p:nvSpPr>
        <p:spPr>
          <a:xfrm>
            <a:off x="1077364" y="2427316"/>
            <a:ext cx="3877191" cy="3513514"/>
          </a:xfrm>
        </p:spPr>
        <p:txBody>
          <a:bodyPr>
            <a:normAutofit lnSpcReduction="10000"/>
          </a:bodyPr>
          <a:lstStyle/>
          <a:p>
            <a:pPr>
              <a:spcAft>
                <a:spcPts val="600"/>
              </a:spcAft>
            </a:pPr>
            <a:r>
              <a:rPr lang="en-US" dirty="0"/>
              <a:t>2.  Model is either </a:t>
            </a:r>
            <a:r>
              <a:rPr lang="en-US" dirty="0" err="1"/>
              <a:t>LassoCV</a:t>
            </a:r>
            <a:r>
              <a:rPr lang="en-US" dirty="0"/>
              <a:t> or </a:t>
            </a:r>
            <a:r>
              <a:rPr lang="en-US" dirty="0" err="1"/>
              <a:t>RidgeCV</a:t>
            </a:r>
            <a:endParaRPr lang="en-US" dirty="0"/>
          </a:p>
          <a:p>
            <a:pPr marL="285750" indent="-285750">
              <a:spcAft>
                <a:spcPts val="600"/>
              </a:spcAft>
              <a:buFont typeface="Arial" panose="020B0604020202020204" pitchFamily="34" charset="0"/>
              <a:buChar char="•"/>
            </a:pPr>
            <a:r>
              <a:rPr lang="en-US" dirty="0"/>
              <a:t>We are separating this as the code for these two models are different as they perform their own cross-validation and hence we cannot use </a:t>
            </a:r>
            <a:r>
              <a:rPr lang="en-US" dirty="0" err="1">
                <a:latin typeface="Consolas" panose="020B0609020204030204" pitchFamily="49" charset="0"/>
              </a:rPr>
              <a:t>RandomizedSearchCV</a:t>
            </a:r>
            <a:r>
              <a:rPr lang="en-US" dirty="0"/>
              <a:t> or </a:t>
            </a:r>
            <a:r>
              <a:rPr lang="en-US" dirty="0" err="1">
                <a:latin typeface="Consolas" panose="020B0609020204030204" pitchFamily="49" charset="0"/>
              </a:rPr>
              <a:t>GridSearchCV</a:t>
            </a:r>
            <a:r>
              <a:rPr lang="en-US" dirty="0"/>
              <a:t> to </a:t>
            </a:r>
            <a:r>
              <a:rPr lang="en-US" dirty="0" err="1"/>
              <a:t>hypertune</a:t>
            </a:r>
            <a:r>
              <a:rPr lang="en-US" dirty="0"/>
              <a:t> them</a:t>
            </a:r>
          </a:p>
        </p:txBody>
      </p:sp>
      <p:sp>
        <p:nvSpPr>
          <p:cNvPr id="12" name="Freeform: Shape 11">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5A9C7D1B-A6D1-5C1C-0BD3-8D0FBB420FDC}"/>
              </a:ext>
            </a:extLst>
          </p:cNvPr>
          <p:cNvPicPr>
            <a:picLocks noChangeAspect="1"/>
          </p:cNvPicPr>
          <p:nvPr/>
        </p:nvPicPr>
        <p:blipFill>
          <a:blip r:embed="rId2"/>
          <a:stretch>
            <a:fillRect/>
          </a:stretch>
        </p:blipFill>
        <p:spPr>
          <a:xfrm>
            <a:off x="4954555" y="2474071"/>
            <a:ext cx="6906323" cy="2227287"/>
          </a:xfrm>
          <a:prstGeom prst="rect">
            <a:avLst/>
          </a:prstGeom>
        </p:spPr>
      </p:pic>
    </p:spTree>
    <p:extLst>
      <p:ext uri="{BB962C8B-B14F-4D97-AF65-F5344CB8AC3E}">
        <p14:creationId xmlns:p14="http://schemas.microsoft.com/office/powerpoint/2010/main" val="61695248"/>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108</TotalTime>
  <Words>1064</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Avenir Next LT Pro Light</vt:lpstr>
      <vt:lpstr>Consolas</vt:lpstr>
      <vt:lpstr>BlocksVTI</vt:lpstr>
      <vt:lpstr>AIML Part B</vt:lpstr>
      <vt:lpstr>Overview Of The Workflow</vt:lpstr>
      <vt:lpstr>1. Importing Data</vt:lpstr>
      <vt:lpstr>2. Preprocess Data – Check For Missing/Duplicative Data</vt:lpstr>
      <vt:lpstr>2. Preprocess Data – Create Dummy Variables For Categorical Data</vt:lpstr>
      <vt:lpstr>2. Preprocess Data – Scale Data Using Standardisation</vt:lpstr>
      <vt:lpstr>2. Preprocess Data – Selecting Important Features By LassoCV</vt:lpstr>
      <vt:lpstr>3. Hypertune Models</vt:lpstr>
      <vt:lpstr>3. Hypertune Models</vt:lpstr>
      <vt:lpstr>3. Hypertune Models</vt:lpstr>
      <vt:lpstr>3. Hypertune Models – Adding Different Scoring Metrics</vt:lpstr>
      <vt:lpstr>4. Selecting Best Model and Test and Score</vt:lpstr>
      <vt:lpstr>5. Conclusion – Test and Score Dummy Baseline Model</vt:lpstr>
      <vt:lpstr>5. Conclusion – Compare GradientBoostingRegressor Model With Dummy Baseline Model</vt:lpstr>
      <vt:lpstr>5. Conclusion – Determining Which Features The GradientBoostingRegressor Model Considers Important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Part B</dc:title>
  <dc:creator>HONG ZHENG JIE RANDAL</dc:creator>
  <cp:lastModifiedBy>HONG ZHENG JIE RANDAL</cp:lastModifiedBy>
  <cp:revision>1</cp:revision>
  <dcterms:created xsi:type="dcterms:W3CDTF">2023-12-08T07:21:01Z</dcterms:created>
  <dcterms:modified xsi:type="dcterms:W3CDTF">2023-12-08T09:09:08Z</dcterms:modified>
</cp:coreProperties>
</file>