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1" r:id="rId14"/>
    <p:sldId id="269" r:id="rId15"/>
    <p:sldId id="272" r:id="rId16"/>
    <p:sldId id="268" r:id="rId17"/>
    <p:sldId id="273" r:id="rId18"/>
    <p:sldId id="270" r:id="rId19"/>
    <p:sldId id="275" r:id="rId20"/>
    <p:sldId id="27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2/9/2024</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122787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2/9/2024</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9509892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2/9/2024</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7481825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2/9/2024</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677094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2/9/2024</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6226834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2/9/2024</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4736636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2/9/2024</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2809786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2/9/2024</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349426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2/9/2024</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2719681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2/9/2024</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2500305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2/9/2024</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084476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2/9/2024</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2792264617"/>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44" r:id="rId6"/>
    <p:sldLayoutId id="2147483740" r:id="rId7"/>
    <p:sldLayoutId id="2147483741" r:id="rId8"/>
    <p:sldLayoutId id="2147483742" r:id="rId9"/>
    <p:sldLayoutId id="2147483743" r:id="rId10"/>
    <p:sldLayoutId id="2147483745" r:id="rId11"/>
  </p:sldLayoutIdLst>
  <p:txStyles>
    <p:title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1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1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1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EE26A9E9-FB66-091C-3546-ED9969936E2B}"/>
              </a:ext>
            </a:extLst>
          </p:cNvPr>
          <p:cNvPicPr>
            <a:picLocks noChangeAspect="1"/>
          </p:cNvPicPr>
          <p:nvPr/>
        </p:nvPicPr>
        <p:blipFill rotWithShape="1">
          <a:blip r:embed="rId2"/>
          <a:srcRect l="10759" r="13718" b="2"/>
          <a:stretch/>
        </p:blipFill>
        <p:spPr>
          <a:xfrm>
            <a:off x="3523488" y="10"/>
            <a:ext cx="8668512" cy="6857990"/>
          </a:xfrm>
          <a:prstGeom prst="rect">
            <a:avLst/>
          </a:prstGeom>
        </p:spPr>
      </p:pic>
      <p:sp>
        <p:nvSpPr>
          <p:cNvPr id="19" name="Rectangle 18">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8A576BC-31D6-EB5F-14DF-5BF3B5744DEB}"/>
              </a:ext>
            </a:extLst>
          </p:cNvPr>
          <p:cNvSpPr>
            <a:spLocks noGrp="1"/>
          </p:cNvSpPr>
          <p:nvPr>
            <p:ph type="ctrTitle"/>
          </p:nvPr>
        </p:nvSpPr>
        <p:spPr>
          <a:xfrm>
            <a:off x="477981" y="1122363"/>
            <a:ext cx="4023360" cy="3204134"/>
          </a:xfrm>
        </p:spPr>
        <p:txBody>
          <a:bodyPr anchor="b">
            <a:normAutofit/>
          </a:bodyPr>
          <a:lstStyle/>
          <a:p>
            <a:r>
              <a:rPr lang="en-SG" sz="4800" dirty="0"/>
              <a:t>AIML CA2 Part A – Stock Price Forecasting</a:t>
            </a:r>
          </a:p>
        </p:txBody>
      </p:sp>
      <p:sp>
        <p:nvSpPr>
          <p:cNvPr id="3" name="Subtitle 2">
            <a:extLst>
              <a:ext uri="{FF2B5EF4-FFF2-40B4-BE49-F238E27FC236}">
                <a16:creationId xmlns:a16="http://schemas.microsoft.com/office/drawing/2014/main" id="{799E73A1-DEB7-5EA8-D892-A4C24BC4C245}"/>
              </a:ext>
            </a:extLst>
          </p:cNvPr>
          <p:cNvSpPr>
            <a:spLocks noGrp="1"/>
          </p:cNvSpPr>
          <p:nvPr>
            <p:ph type="subTitle" idx="1"/>
          </p:nvPr>
        </p:nvSpPr>
        <p:spPr>
          <a:xfrm>
            <a:off x="477980" y="4872922"/>
            <a:ext cx="4023359" cy="1208141"/>
          </a:xfrm>
        </p:spPr>
        <p:txBody>
          <a:bodyPr>
            <a:normAutofit/>
          </a:bodyPr>
          <a:lstStyle/>
          <a:p>
            <a:pPr>
              <a:lnSpc>
                <a:spcPct val="100000"/>
              </a:lnSpc>
            </a:pPr>
            <a:r>
              <a:rPr lang="en-SG" sz="1700"/>
              <a:t>Randal Hong</a:t>
            </a:r>
          </a:p>
          <a:p>
            <a:pPr>
              <a:lnSpc>
                <a:spcPct val="100000"/>
              </a:lnSpc>
            </a:pPr>
            <a:r>
              <a:rPr lang="en-SG" sz="1700"/>
              <a:t>DAAA/FT/1B/03</a:t>
            </a:r>
          </a:p>
          <a:p>
            <a:pPr>
              <a:lnSpc>
                <a:spcPct val="100000"/>
              </a:lnSpc>
            </a:pPr>
            <a:r>
              <a:rPr lang="en-SG" sz="1700"/>
              <a:t>p2309248</a:t>
            </a:r>
          </a:p>
        </p:txBody>
      </p:sp>
      <p:sp>
        <p:nvSpPr>
          <p:cNvPr id="20" name="Rectangle 19">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Rectangle 2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951437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E7D75-262E-4B10-681C-D848E2D19F62}"/>
              </a:ext>
            </a:extLst>
          </p:cNvPr>
          <p:cNvSpPr>
            <a:spLocks noGrp="1"/>
          </p:cNvSpPr>
          <p:nvPr>
            <p:ph type="title"/>
          </p:nvPr>
        </p:nvSpPr>
        <p:spPr/>
        <p:txBody>
          <a:bodyPr/>
          <a:lstStyle/>
          <a:p>
            <a:r>
              <a:rPr lang="en-SG" dirty="0"/>
              <a:t>Model Building – Train Test Split</a:t>
            </a:r>
          </a:p>
        </p:txBody>
      </p:sp>
      <p:sp>
        <p:nvSpPr>
          <p:cNvPr id="3" name="Content Placeholder 2">
            <a:extLst>
              <a:ext uri="{FF2B5EF4-FFF2-40B4-BE49-F238E27FC236}">
                <a16:creationId xmlns:a16="http://schemas.microsoft.com/office/drawing/2014/main" id="{5A4FBD2F-4F56-D28C-5010-AC12DE493A87}"/>
              </a:ext>
            </a:extLst>
          </p:cNvPr>
          <p:cNvSpPr>
            <a:spLocks noGrp="1"/>
          </p:cNvSpPr>
          <p:nvPr>
            <p:ph idx="1"/>
          </p:nvPr>
        </p:nvSpPr>
        <p:spPr>
          <a:xfrm>
            <a:off x="1115568" y="2478024"/>
            <a:ext cx="4124901" cy="3694176"/>
          </a:xfrm>
        </p:spPr>
        <p:txBody>
          <a:bodyPr/>
          <a:lstStyle/>
          <a:p>
            <a:r>
              <a:rPr lang="en-SG" dirty="0"/>
              <a:t>Split the data into training and testing component</a:t>
            </a:r>
          </a:p>
          <a:p>
            <a:r>
              <a:rPr lang="en-SG" dirty="0"/>
              <a:t>As we want to forecast 60 days ahead, we will set the test data as the latest 60 days</a:t>
            </a:r>
          </a:p>
        </p:txBody>
      </p:sp>
      <p:pic>
        <p:nvPicPr>
          <p:cNvPr id="5" name="Picture 4">
            <a:extLst>
              <a:ext uri="{FF2B5EF4-FFF2-40B4-BE49-F238E27FC236}">
                <a16:creationId xmlns:a16="http://schemas.microsoft.com/office/drawing/2014/main" id="{8FEF7919-541C-148B-CC25-C29A21E19D11}"/>
              </a:ext>
            </a:extLst>
          </p:cNvPr>
          <p:cNvPicPr>
            <a:picLocks noChangeAspect="1"/>
          </p:cNvPicPr>
          <p:nvPr/>
        </p:nvPicPr>
        <p:blipFill>
          <a:blip r:embed="rId2"/>
          <a:stretch>
            <a:fillRect/>
          </a:stretch>
        </p:blipFill>
        <p:spPr>
          <a:xfrm>
            <a:off x="6096000" y="2881759"/>
            <a:ext cx="4929975" cy="2334053"/>
          </a:xfrm>
          <a:prstGeom prst="rect">
            <a:avLst/>
          </a:prstGeom>
        </p:spPr>
      </p:pic>
    </p:spTree>
    <p:extLst>
      <p:ext uri="{BB962C8B-B14F-4D97-AF65-F5344CB8AC3E}">
        <p14:creationId xmlns:p14="http://schemas.microsoft.com/office/powerpoint/2010/main" val="4586928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B23FE733-F95B-4DF6-AFC5-BEEB3577C4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Rectangle 17">
            <a:extLst>
              <a:ext uri="{FF2B5EF4-FFF2-40B4-BE49-F238E27FC236}">
                <a16:creationId xmlns:a16="http://schemas.microsoft.com/office/drawing/2014/main" id="{9080D120-BD54-46E1-BA37-82F5E8089E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3" y="633619"/>
            <a:ext cx="6852464"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28D67B8-1FCB-9419-7A51-8FABE31BF053}"/>
              </a:ext>
            </a:extLst>
          </p:cNvPr>
          <p:cNvSpPr>
            <a:spLocks noGrp="1"/>
          </p:cNvSpPr>
          <p:nvPr>
            <p:ph type="title"/>
          </p:nvPr>
        </p:nvSpPr>
        <p:spPr>
          <a:xfrm>
            <a:off x="838196" y="978408"/>
            <a:ext cx="6007608" cy="1106424"/>
          </a:xfrm>
        </p:spPr>
        <p:txBody>
          <a:bodyPr>
            <a:normAutofit/>
          </a:bodyPr>
          <a:lstStyle/>
          <a:p>
            <a:r>
              <a:rPr lang="en-SG" sz="2800" dirty="0"/>
              <a:t>Model Building – Holt Winter’s </a:t>
            </a:r>
          </a:p>
        </p:txBody>
      </p:sp>
      <p:sp>
        <p:nvSpPr>
          <p:cNvPr id="20" name="Rectangle 19">
            <a:extLst>
              <a:ext uri="{FF2B5EF4-FFF2-40B4-BE49-F238E27FC236}">
                <a16:creationId xmlns:a16="http://schemas.microsoft.com/office/drawing/2014/main" id="{81D83946-74FA-498A-AC80-9926F041B5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5" y="1181536"/>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Rectangle 21">
            <a:extLst>
              <a:ext uri="{FF2B5EF4-FFF2-40B4-BE49-F238E27FC236}">
                <a16:creationId xmlns:a16="http://schemas.microsoft.com/office/drawing/2014/main" id="{5060D983-8B52-443A-8183-2A1DE0561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4" y="2121408"/>
            <a:ext cx="5824728"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3A07601D-4761-72BF-B474-EF4A142D9D95}"/>
              </a:ext>
            </a:extLst>
          </p:cNvPr>
          <p:cNvSpPr>
            <a:spLocks noGrp="1"/>
          </p:cNvSpPr>
          <p:nvPr>
            <p:ph idx="1"/>
          </p:nvPr>
        </p:nvSpPr>
        <p:spPr>
          <a:xfrm>
            <a:off x="841244" y="2359152"/>
            <a:ext cx="6007608" cy="3429000"/>
          </a:xfrm>
        </p:spPr>
        <p:txBody>
          <a:bodyPr>
            <a:normAutofit/>
          </a:bodyPr>
          <a:lstStyle/>
          <a:p>
            <a:r>
              <a:rPr lang="en-SG" sz="2000" dirty="0"/>
              <a:t>Holt Winter’s Exponential Smoothing model takes into account levels, trend and seasonality</a:t>
            </a:r>
          </a:p>
          <a:p>
            <a:r>
              <a:rPr lang="en-SG" sz="2000" dirty="0"/>
              <a:t>However, it is quite simple as it predicted a fairly linear line</a:t>
            </a:r>
          </a:p>
          <a:p>
            <a:r>
              <a:rPr lang="en-SG" sz="2000" dirty="0"/>
              <a:t>Although its RMSE score is very low especially for DBS, in the long run it will not be able to take into account for fluctuations</a:t>
            </a:r>
          </a:p>
          <a:p>
            <a:r>
              <a:rPr lang="en-SG" sz="2000" dirty="0"/>
              <a:t>Hence we will not use Holt Winter’s</a:t>
            </a:r>
          </a:p>
        </p:txBody>
      </p:sp>
      <p:pic>
        <p:nvPicPr>
          <p:cNvPr id="11" name="Picture 10">
            <a:extLst>
              <a:ext uri="{FF2B5EF4-FFF2-40B4-BE49-F238E27FC236}">
                <a16:creationId xmlns:a16="http://schemas.microsoft.com/office/drawing/2014/main" id="{D02DFF13-B7F8-F763-AEC2-6FD038877EB2}"/>
              </a:ext>
            </a:extLst>
          </p:cNvPr>
          <p:cNvPicPr>
            <a:picLocks noChangeAspect="1"/>
          </p:cNvPicPr>
          <p:nvPr/>
        </p:nvPicPr>
        <p:blipFill>
          <a:blip r:embed="rId2"/>
          <a:stretch>
            <a:fillRect/>
          </a:stretch>
        </p:blipFill>
        <p:spPr>
          <a:xfrm>
            <a:off x="8073853" y="633619"/>
            <a:ext cx="3447886" cy="2651760"/>
          </a:xfrm>
          <a:prstGeom prst="rect">
            <a:avLst/>
          </a:prstGeom>
        </p:spPr>
      </p:pic>
      <p:pic>
        <p:nvPicPr>
          <p:cNvPr id="9" name="Picture 8">
            <a:extLst>
              <a:ext uri="{FF2B5EF4-FFF2-40B4-BE49-F238E27FC236}">
                <a16:creationId xmlns:a16="http://schemas.microsoft.com/office/drawing/2014/main" id="{0C7A218B-3526-80BA-599B-1A8A1DEE8093}"/>
              </a:ext>
            </a:extLst>
          </p:cNvPr>
          <p:cNvPicPr>
            <a:picLocks noChangeAspect="1"/>
          </p:cNvPicPr>
          <p:nvPr/>
        </p:nvPicPr>
        <p:blipFill>
          <a:blip r:embed="rId3"/>
          <a:stretch>
            <a:fillRect/>
          </a:stretch>
        </p:blipFill>
        <p:spPr>
          <a:xfrm>
            <a:off x="8493341" y="3472468"/>
            <a:ext cx="2605353" cy="2651760"/>
          </a:xfrm>
          <a:prstGeom prst="rect">
            <a:avLst/>
          </a:prstGeom>
        </p:spPr>
      </p:pic>
    </p:spTree>
    <p:extLst>
      <p:ext uri="{BB962C8B-B14F-4D97-AF65-F5344CB8AC3E}">
        <p14:creationId xmlns:p14="http://schemas.microsoft.com/office/powerpoint/2010/main" val="7814105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A7F970-957E-70CC-440E-087F992E6B57}"/>
              </a:ext>
            </a:extLst>
          </p:cNvPr>
          <p:cNvSpPr>
            <a:spLocks noGrp="1"/>
          </p:cNvSpPr>
          <p:nvPr>
            <p:ph type="title"/>
          </p:nvPr>
        </p:nvSpPr>
        <p:spPr>
          <a:xfrm>
            <a:off x="411480" y="991443"/>
            <a:ext cx="4443154" cy="1087819"/>
          </a:xfrm>
        </p:spPr>
        <p:txBody>
          <a:bodyPr anchor="b">
            <a:normAutofit/>
          </a:bodyPr>
          <a:lstStyle/>
          <a:p>
            <a:r>
              <a:rPr lang="en-SG" sz="3400" dirty="0"/>
              <a:t>Model Building – SARIMAX (Apple)</a:t>
            </a:r>
          </a:p>
        </p:txBody>
      </p:sp>
      <p:sp>
        <p:nvSpPr>
          <p:cNvPr id="12" name="Rectangle 11">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8129B3C4-B9DD-A565-4E4A-A6DC7A1D98CC}"/>
              </a:ext>
            </a:extLst>
          </p:cNvPr>
          <p:cNvSpPr>
            <a:spLocks noGrp="1"/>
          </p:cNvSpPr>
          <p:nvPr>
            <p:ph idx="1"/>
          </p:nvPr>
        </p:nvSpPr>
        <p:spPr>
          <a:xfrm>
            <a:off x="411480" y="2684095"/>
            <a:ext cx="4443154" cy="3492868"/>
          </a:xfrm>
        </p:spPr>
        <p:txBody>
          <a:bodyPr>
            <a:normAutofit fontScale="92500" lnSpcReduction="20000"/>
          </a:bodyPr>
          <a:lstStyle/>
          <a:p>
            <a:r>
              <a:rPr lang="en-SG" sz="1700" dirty="0"/>
              <a:t>Takes into account other data that can affect the target</a:t>
            </a:r>
          </a:p>
          <a:p>
            <a:r>
              <a:rPr lang="en-SG" sz="1700" dirty="0"/>
              <a:t>In this case is Amazon and DBS as they are all in the same stock market and can influence one another</a:t>
            </a:r>
          </a:p>
          <a:p>
            <a:r>
              <a:rPr lang="en-SG" sz="1700" dirty="0"/>
              <a:t>The best model has a high p-value for the </a:t>
            </a:r>
            <a:r>
              <a:rPr lang="en-SG" sz="1700" dirty="0" err="1"/>
              <a:t>Ljung</a:t>
            </a:r>
            <a:r>
              <a:rPr lang="en-SG" sz="1700" dirty="0"/>
              <a:t>-Box test and Heteroskedasticity test</a:t>
            </a:r>
          </a:p>
          <a:p>
            <a:r>
              <a:rPr lang="en-SG" sz="1700" dirty="0"/>
              <a:t>Suggesting residuals are white noise and homoscedastic</a:t>
            </a:r>
          </a:p>
          <a:p>
            <a:r>
              <a:rPr lang="en-SG" sz="1700" dirty="0"/>
              <a:t>ADF Test and ACF plot also shows the residuals are white noise</a:t>
            </a:r>
          </a:p>
        </p:txBody>
      </p:sp>
      <p:pic>
        <p:nvPicPr>
          <p:cNvPr id="5" name="Picture 4">
            <a:extLst>
              <a:ext uri="{FF2B5EF4-FFF2-40B4-BE49-F238E27FC236}">
                <a16:creationId xmlns:a16="http://schemas.microsoft.com/office/drawing/2014/main" id="{0B970B79-E1BB-B62F-5189-F1391A378819}"/>
              </a:ext>
            </a:extLst>
          </p:cNvPr>
          <p:cNvPicPr>
            <a:picLocks noChangeAspect="1"/>
          </p:cNvPicPr>
          <p:nvPr/>
        </p:nvPicPr>
        <p:blipFill>
          <a:blip r:embed="rId2"/>
          <a:stretch>
            <a:fillRect/>
          </a:stretch>
        </p:blipFill>
        <p:spPr>
          <a:xfrm>
            <a:off x="5340096" y="836730"/>
            <a:ext cx="6440424" cy="2592270"/>
          </a:xfrm>
          <a:prstGeom prst="rect">
            <a:avLst/>
          </a:prstGeom>
        </p:spPr>
      </p:pic>
      <p:pic>
        <p:nvPicPr>
          <p:cNvPr id="7" name="Picture 6">
            <a:extLst>
              <a:ext uri="{FF2B5EF4-FFF2-40B4-BE49-F238E27FC236}">
                <a16:creationId xmlns:a16="http://schemas.microsoft.com/office/drawing/2014/main" id="{A27D859F-36B8-32FB-0AC8-6266BF796DE0}"/>
              </a:ext>
            </a:extLst>
          </p:cNvPr>
          <p:cNvPicPr>
            <a:picLocks noChangeAspect="1"/>
          </p:cNvPicPr>
          <p:nvPr/>
        </p:nvPicPr>
        <p:blipFill>
          <a:blip r:embed="rId3"/>
          <a:stretch>
            <a:fillRect/>
          </a:stretch>
        </p:blipFill>
        <p:spPr>
          <a:xfrm>
            <a:off x="5340096" y="3529679"/>
            <a:ext cx="2734057" cy="190527"/>
          </a:xfrm>
          <a:prstGeom prst="rect">
            <a:avLst/>
          </a:prstGeom>
        </p:spPr>
      </p:pic>
      <p:pic>
        <p:nvPicPr>
          <p:cNvPr id="9" name="Picture 8">
            <a:extLst>
              <a:ext uri="{FF2B5EF4-FFF2-40B4-BE49-F238E27FC236}">
                <a16:creationId xmlns:a16="http://schemas.microsoft.com/office/drawing/2014/main" id="{8DF88059-7092-AE7E-6FE6-918A37807E0E}"/>
              </a:ext>
            </a:extLst>
          </p:cNvPr>
          <p:cNvPicPr>
            <a:picLocks noChangeAspect="1"/>
          </p:cNvPicPr>
          <p:nvPr/>
        </p:nvPicPr>
        <p:blipFill>
          <a:blip r:embed="rId4"/>
          <a:stretch>
            <a:fillRect/>
          </a:stretch>
        </p:blipFill>
        <p:spPr>
          <a:xfrm>
            <a:off x="5340096" y="3819402"/>
            <a:ext cx="3494380" cy="2201868"/>
          </a:xfrm>
          <a:prstGeom prst="rect">
            <a:avLst/>
          </a:prstGeom>
        </p:spPr>
      </p:pic>
      <p:pic>
        <p:nvPicPr>
          <p:cNvPr id="11" name="Picture 10">
            <a:extLst>
              <a:ext uri="{FF2B5EF4-FFF2-40B4-BE49-F238E27FC236}">
                <a16:creationId xmlns:a16="http://schemas.microsoft.com/office/drawing/2014/main" id="{2702D98D-7288-F59D-3FBE-ACD8298D04FF}"/>
              </a:ext>
            </a:extLst>
          </p:cNvPr>
          <p:cNvPicPr>
            <a:picLocks noChangeAspect="1"/>
          </p:cNvPicPr>
          <p:nvPr/>
        </p:nvPicPr>
        <p:blipFill>
          <a:blip r:embed="rId5"/>
          <a:stretch>
            <a:fillRect/>
          </a:stretch>
        </p:blipFill>
        <p:spPr>
          <a:xfrm>
            <a:off x="8885300" y="3525012"/>
            <a:ext cx="2899016" cy="869705"/>
          </a:xfrm>
          <a:prstGeom prst="rect">
            <a:avLst/>
          </a:prstGeom>
        </p:spPr>
      </p:pic>
      <p:pic>
        <p:nvPicPr>
          <p:cNvPr id="13" name="Picture 12">
            <a:extLst>
              <a:ext uri="{FF2B5EF4-FFF2-40B4-BE49-F238E27FC236}">
                <a16:creationId xmlns:a16="http://schemas.microsoft.com/office/drawing/2014/main" id="{6523914C-9FB9-84E1-2190-432062E455E3}"/>
              </a:ext>
            </a:extLst>
          </p:cNvPr>
          <p:cNvPicPr>
            <a:picLocks noChangeAspect="1"/>
          </p:cNvPicPr>
          <p:nvPr/>
        </p:nvPicPr>
        <p:blipFill>
          <a:blip r:embed="rId6"/>
          <a:stretch>
            <a:fillRect/>
          </a:stretch>
        </p:blipFill>
        <p:spPr>
          <a:xfrm>
            <a:off x="8834476" y="4394717"/>
            <a:ext cx="2829596" cy="2157069"/>
          </a:xfrm>
          <a:prstGeom prst="rect">
            <a:avLst/>
          </a:prstGeom>
        </p:spPr>
      </p:pic>
    </p:spTree>
    <p:extLst>
      <p:ext uri="{BB962C8B-B14F-4D97-AF65-F5344CB8AC3E}">
        <p14:creationId xmlns:p14="http://schemas.microsoft.com/office/powerpoint/2010/main" val="15364708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48345-B8E3-C97D-7AA9-B37BBBEF6716}"/>
              </a:ext>
            </a:extLst>
          </p:cNvPr>
          <p:cNvSpPr>
            <a:spLocks noGrp="1"/>
          </p:cNvSpPr>
          <p:nvPr>
            <p:ph type="title"/>
          </p:nvPr>
        </p:nvSpPr>
        <p:spPr/>
        <p:txBody>
          <a:bodyPr/>
          <a:lstStyle/>
          <a:p>
            <a:r>
              <a:rPr lang="en-SG" sz="4000" dirty="0"/>
              <a:t>Model Evaluation – SARIMAX (Apple)</a:t>
            </a:r>
            <a:endParaRPr lang="en-SG" dirty="0"/>
          </a:p>
        </p:txBody>
      </p:sp>
      <p:sp>
        <p:nvSpPr>
          <p:cNvPr id="3" name="Content Placeholder 2">
            <a:extLst>
              <a:ext uri="{FF2B5EF4-FFF2-40B4-BE49-F238E27FC236}">
                <a16:creationId xmlns:a16="http://schemas.microsoft.com/office/drawing/2014/main" id="{BA587A2F-7CDE-8C06-57F4-0CF812F03B7C}"/>
              </a:ext>
            </a:extLst>
          </p:cNvPr>
          <p:cNvSpPr>
            <a:spLocks noGrp="1"/>
          </p:cNvSpPr>
          <p:nvPr>
            <p:ph idx="1"/>
          </p:nvPr>
        </p:nvSpPr>
        <p:spPr>
          <a:xfrm>
            <a:off x="1115568" y="2478024"/>
            <a:ext cx="3785616" cy="3694176"/>
          </a:xfrm>
        </p:spPr>
        <p:txBody>
          <a:bodyPr/>
          <a:lstStyle/>
          <a:p>
            <a:r>
              <a:rPr lang="en-SG" dirty="0"/>
              <a:t>Test model on test data</a:t>
            </a:r>
          </a:p>
          <a:p>
            <a:r>
              <a:rPr lang="en-SG" dirty="0"/>
              <a:t>RMSE of 19.12 means that the model is off by $19.12 on average</a:t>
            </a:r>
          </a:p>
          <a:p>
            <a:r>
              <a:rPr lang="en-SG" dirty="0"/>
              <a:t>Model is decently good</a:t>
            </a:r>
          </a:p>
        </p:txBody>
      </p:sp>
      <p:pic>
        <p:nvPicPr>
          <p:cNvPr id="5" name="Picture 4">
            <a:extLst>
              <a:ext uri="{FF2B5EF4-FFF2-40B4-BE49-F238E27FC236}">
                <a16:creationId xmlns:a16="http://schemas.microsoft.com/office/drawing/2014/main" id="{9F2C356C-1FCD-B038-9C21-D11276EB279D}"/>
              </a:ext>
            </a:extLst>
          </p:cNvPr>
          <p:cNvPicPr>
            <a:picLocks noChangeAspect="1"/>
          </p:cNvPicPr>
          <p:nvPr/>
        </p:nvPicPr>
        <p:blipFill>
          <a:blip r:embed="rId2"/>
          <a:stretch>
            <a:fillRect/>
          </a:stretch>
        </p:blipFill>
        <p:spPr>
          <a:xfrm>
            <a:off x="5237582" y="2241524"/>
            <a:ext cx="6046113" cy="3374994"/>
          </a:xfrm>
          <a:prstGeom prst="rect">
            <a:avLst/>
          </a:prstGeom>
        </p:spPr>
      </p:pic>
      <p:pic>
        <p:nvPicPr>
          <p:cNvPr id="7" name="Picture 6">
            <a:extLst>
              <a:ext uri="{FF2B5EF4-FFF2-40B4-BE49-F238E27FC236}">
                <a16:creationId xmlns:a16="http://schemas.microsoft.com/office/drawing/2014/main" id="{0916CB6C-20F0-EA1B-D497-7D0C4E593F5E}"/>
              </a:ext>
            </a:extLst>
          </p:cNvPr>
          <p:cNvPicPr>
            <a:picLocks noChangeAspect="1"/>
          </p:cNvPicPr>
          <p:nvPr/>
        </p:nvPicPr>
        <p:blipFill>
          <a:blip r:embed="rId3"/>
          <a:stretch>
            <a:fillRect/>
          </a:stretch>
        </p:blipFill>
        <p:spPr>
          <a:xfrm>
            <a:off x="5521818" y="5616518"/>
            <a:ext cx="5477639" cy="838317"/>
          </a:xfrm>
          <a:prstGeom prst="rect">
            <a:avLst/>
          </a:prstGeom>
        </p:spPr>
      </p:pic>
    </p:spTree>
    <p:extLst>
      <p:ext uri="{BB962C8B-B14F-4D97-AF65-F5344CB8AC3E}">
        <p14:creationId xmlns:p14="http://schemas.microsoft.com/office/powerpoint/2010/main" val="34822312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A3EAB30-A4C8-7461-9E06-11763CC1847C}"/>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F7FE325-0C6B-C11D-27F4-85AB00095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354026-4890-D8F2-D467-3A85645C312A}"/>
              </a:ext>
            </a:extLst>
          </p:cNvPr>
          <p:cNvSpPr>
            <a:spLocks noGrp="1"/>
          </p:cNvSpPr>
          <p:nvPr>
            <p:ph type="title"/>
          </p:nvPr>
        </p:nvSpPr>
        <p:spPr>
          <a:xfrm>
            <a:off x="411480" y="991443"/>
            <a:ext cx="4443154" cy="1087819"/>
          </a:xfrm>
        </p:spPr>
        <p:txBody>
          <a:bodyPr anchor="b">
            <a:normAutofit/>
          </a:bodyPr>
          <a:lstStyle/>
          <a:p>
            <a:r>
              <a:rPr lang="en-SG" sz="3400" dirty="0"/>
              <a:t>Model Building – SARIMAX (Amazon)</a:t>
            </a:r>
          </a:p>
        </p:txBody>
      </p:sp>
      <p:sp>
        <p:nvSpPr>
          <p:cNvPr id="12" name="Rectangle 11">
            <a:extLst>
              <a:ext uri="{FF2B5EF4-FFF2-40B4-BE49-F238E27FC236}">
                <a16:creationId xmlns:a16="http://schemas.microsoft.com/office/drawing/2014/main" id="{2027D1A2-E387-9F95-7438-D80A6B0F64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8C1E4132-CCB6-ADA1-7178-C54FFA87CE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9110A2A6-AB84-0376-91B0-3C9474A4E58B}"/>
              </a:ext>
            </a:extLst>
          </p:cNvPr>
          <p:cNvSpPr>
            <a:spLocks noGrp="1"/>
          </p:cNvSpPr>
          <p:nvPr>
            <p:ph idx="1"/>
          </p:nvPr>
        </p:nvSpPr>
        <p:spPr>
          <a:xfrm>
            <a:off x="411480" y="2684095"/>
            <a:ext cx="4443154" cy="3492868"/>
          </a:xfrm>
        </p:spPr>
        <p:txBody>
          <a:bodyPr>
            <a:normAutofit/>
          </a:bodyPr>
          <a:lstStyle/>
          <a:p>
            <a:r>
              <a:rPr lang="en-SG" sz="1700" dirty="0"/>
              <a:t>The best model has a high p-value for the </a:t>
            </a:r>
            <a:r>
              <a:rPr lang="en-SG" sz="1700" dirty="0" err="1"/>
              <a:t>Ljung</a:t>
            </a:r>
            <a:r>
              <a:rPr lang="en-SG" sz="1700" dirty="0"/>
              <a:t>-Box test and Heteroskedasticity test</a:t>
            </a:r>
          </a:p>
          <a:p>
            <a:r>
              <a:rPr lang="en-SG" sz="1700" dirty="0"/>
              <a:t>Suggesting residuals are white noise and homoscedastic</a:t>
            </a:r>
          </a:p>
          <a:p>
            <a:r>
              <a:rPr lang="en-SG" sz="1700" dirty="0"/>
              <a:t>ADF Test and ACF plot also shows the residuals are white noise</a:t>
            </a:r>
          </a:p>
        </p:txBody>
      </p:sp>
      <p:pic>
        <p:nvPicPr>
          <p:cNvPr id="6" name="Picture 5">
            <a:extLst>
              <a:ext uri="{FF2B5EF4-FFF2-40B4-BE49-F238E27FC236}">
                <a16:creationId xmlns:a16="http://schemas.microsoft.com/office/drawing/2014/main" id="{59BDE487-5472-A0B7-6D81-92A12ADB8E9C}"/>
              </a:ext>
            </a:extLst>
          </p:cNvPr>
          <p:cNvPicPr>
            <a:picLocks noChangeAspect="1"/>
          </p:cNvPicPr>
          <p:nvPr/>
        </p:nvPicPr>
        <p:blipFill>
          <a:blip r:embed="rId2"/>
          <a:stretch>
            <a:fillRect/>
          </a:stretch>
        </p:blipFill>
        <p:spPr>
          <a:xfrm>
            <a:off x="5266114" y="514160"/>
            <a:ext cx="6629771" cy="2714605"/>
          </a:xfrm>
          <a:prstGeom prst="rect">
            <a:avLst/>
          </a:prstGeom>
        </p:spPr>
      </p:pic>
      <p:pic>
        <p:nvPicPr>
          <p:cNvPr id="15" name="Picture 14">
            <a:extLst>
              <a:ext uri="{FF2B5EF4-FFF2-40B4-BE49-F238E27FC236}">
                <a16:creationId xmlns:a16="http://schemas.microsoft.com/office/drawing/2014/main" id="{945AB009-5E12-3751-8886-707A481A1B9C}"/>
              </a:ext>
            </a:extLst>
          </p:cNvPr>
          <p:cNvPicPr>
            <a:picLocks noChangeAspect="1"/>
          </p:cNvPicPr>
          <p:nvPr/>
        </p:nvPicPr>
        <p:blipFill>
          <a:blip r:embed="rId3"/>
          <a:stretch>
            <a:fillRect/>
          </a:stretch>
        </p:blipFill>
        <p:spPr>
          <a:xfrm>
            <a:off x="5222561" y="3247799"/>
            <a:ext cx="2695951" cy="228632"/>
          </a:xfrm>
          <a:prstGeom prst="rect">
            <a:avLst/>
          </a:prstGeom>
        </p:spPr>
      </p:pic>
      <p:pic>
        <p:nvPicPr>
          <p:cNvPr id="17" name="Picture 16">
            <a:extLst>
              <a:ext uri="{FF2B5EF4-FFF2-40B4-BE49-F238E27FC236}">
                <a16:creationId xmlns:a16="http://schemas.microsoft.com/office/drawing/2014/main" id="{49DA92C9-9065-DC85-9EA3-17F3705380A7}"/>
              </a:ext>
            </a:extLst>
          </p:cNvPr>
          <p:cNvPicPr>
            <a:picLocks noChangeAspect="1"/>
          </p:cNvPicPr>
          <p:nvPr/>
        </p:nvPicPr>
        <p:blipFill>
          <a:blip r:embed="rId4"/>
          <a:stretch>
            <a:fillRect/>
          </a:stretch>
        </p:blipFill>
        <p:spPr>
          <a:xfrm>
            <a:off x="5102732" y="3476430"/>
            <a:ext cx="3607969" cy="2317879"/>
          </a:xfrm>
          <a:prstGeom prst="rect">
            <a:avLst/>
          </a:prstGeom>
        </p:spPr>
      </p:pic>
      <p:pic>
        <p:nvPicPr>
          <p:cNvPr id="19" name="Picture 18">
            <a:extLst>
              <a:ext uri="{FF2B5EF4-FFF2-40B4-BE49-F238E27FC236}">
                <a16:creationId xmlns:a16="http://schemas.microsoft.com/office/drawing/2014/main" id="{1E7D21A0-7078-D962-B943-DA157CE6C4D5}"/>
              </a:ext>
            </a:extLst>
          </p:cNvPr>
          <p:cNvPicPr>
            <a:picLocks noChangeAspect="1"/>
          </p:cNvPicPr>
          <p:nvPr/>
        </p:nvPicPr>
        <p:blipFill>
          <a:blip r:embed="rId5"/>
          <a:stretch>
            <a:fillRect/>
          </a:stretch>
        </p:blipFill>
        <p:spPr>
          <a:xfrm>
            <a:off x="8700827" y="3270520"/>
            <a:ext cx="3209765" cy="944810"/>
          </a:xfrm>
          <a:prstGeom prst="rect">
            <a:avLst/>
          </a:prstGeom>
        </p:spPr>
      </p:pic>
      <p:pic>
        <p:nvPicPr>
          <p:cNvPr id="21" name="Picture 20">
            <a:extLst>
              <a:ext uri="{FF2B5EF4-FFF2-40B4-BE49-F238E27FC236}">
                <a16:creationId xmlns:a16="http://schemas.microsoft.com/office/drawing/2014/main" id="{0DE4B41C-F996-695F-0F2D-D0B23CE04303}"/>
              </a:ext>
            </a:extLst>
          </p:cNvPr>
          <p:cNvPicPr>
            <a:picLocks noChangeAspect="1"/>
          </p:cNvPicPr>
          <p:nvPr/>
        </p:nvPicPr>
        <p:blipFill>
          <a:blip r:embed="rId6"/>
          <a:stretch>
            <a:fillRect/>
          </a:stretch>
        </p:blipFill>
        <p:spPr>
          <a:xfrm>
            <a:off x="8700827" y="4241517"/>
            <a:ext cx="3195058" cy="2435669"/>
          </a:xfrm>
          <a:prstGeom prst="rect">
            <a:avLst/>
          </a:prstGeom>
        </p:spPr>
      </p:pic>
    </p:spTree>
    <p:extLst>
      <p:ext uri="{BB962C8B-B14F-4D97-AF65-F5344CB8AC3E}">
        <p14:creationId xmlns:p14="http://schemas.microsoft.com/office/powerpoint/2010/main" val="25378874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F2B5BA-5E4E-0298-6B7C-8A338AFCBDD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F3B6BB2-5052-C406-BDE6-0FD1FFE1A329}"/>
              </a:ext>
            </a:extLst>
          </p:cNvPr>
          <p:cNvSpPr>
            <a:spLocks noGrp="1"/>
          </p:cNvSpPr>
          <p:nvPr>
            <p:ph type="title"/>
          </p:nvPr>
        </p:nvSpPr>
        <p:spPr/>
        <p:txBody>
          <a:bodyPr/>
          <a:lstStyle/>
          <a:p>
            <a:r>
              <a:rPr lang="en-SG" sz="4000" dirty="0"/>
              <a:t>Model Evaluation – SARIMAX (Amazon)</a:t>
            </a:r>
            <a:endParaRPr lang="en-SG" dirty="0"/>
          </a:p>
        </p:txBody>
      </p:sp>
      <p:sp>
        <p:nvSpPr>
          <p:cNvPr id="3" name="Content Placeholder 2">
            <a:extLst>
              <a:ext uri="{FF2B5EF4-FFF2-40B4-BE49-F238E27FC236}">
                <a16:creationId xmlns:a16="http://schemas.microsoft.com/office/drawing/2014/main" id="{7691B4BC-234A-83C4-2E37-CBA88C92C812}"/>
              </a:ext>
            </a:extLst>
          </p:cNvPr>
          <p:cNvSpPr>
            <a:spLocks noGrp="1"/>
          </p:cNvSpPr>
          <p:nvPr>
            <p:ph idx="1"/>
          </p:nvPr>
        </p:nvSpPr>
        <p:spPr>
          <a:xfrm>
            <a:off x="1115568" y="2478024"/>
            <a:ext cx="3785616" cy="3694176"/>
          </a:xfrm>
        </p:spPr>
        <p:txBody>
          <a:bodyPr/>
          <a:lstStyle/>
          <a:p>
            <a:r>
              <a:rPr lang="en-SG" dirty="0"/>
              <a:t>Test model on test data</a:t>
            </a:r>
          </a:p>
          <a:p>
            <a:r>
              <a:rPr lang="en-SG" dirty="0"/>
              <a:t>RMSE of 17.37 means that the model is off by $17.37 on average</a:t>
            </a:r>
          </a:p>
          <a:p>
            <a:r>
              <a:rPr lang="en-SG" dirty="0"/>
              <a:t>Model is quite good</a:t>
            </a:r>
          </a:p>
        </p:txBody>
      </p:sp>
      <p:pic>
        <p:nvPicPr>
          <p:cNvPr id="6" name="Picture 5">
            <a:extLst>
              <a:ext uri="{FF2B5EF4-FFF2-40B4-BE49-F238E27FC236}">
                <a16:creationId xmlns:a16="http://schemas.microsoft.com/office/drawing/2014/main" id="{D48B5E51-7C6C-3DB4-0C86-A222766BB64A}"/>
              </a:ext>
            </a:extLst>
          </p:cNvPr>
          <p:cNvPicPr>
            <a:picLocks noChangeAspect="1"/>
          </p:cNvPicPr>
          <p:nvPr/>
        </p:nvPicPr>
        <p:blipFill>
          <a:blip r:embed="rId2"/>
          <a:stretch>
            <a:fillRect/>
          </a:stretch>
        </p:blipFill>
        <p:spPr>
          <a:xfrm>
            <a:off x="5510740" y="5656599"/>
            <a:ext cx="5772956" cy="771633"/>
          </a:xfrm>
          <a:prstGeom prst="rect">
            <a:avLst/>
          </a:prstGeom>
        </p:spPr>
      </p:pic>
      <p:pic>
        <p:nvPicPr>
          <p:cNvPr id="10" name="Picture 9">
            <a:extLst>
              <a:ext uri="{FF2B5EF4-FFF2-40B4-BE49-F238E27FC236}">
                <a16:creationId xmlns:a16="http://schemas.microsoft.com/office/drawing/2014/main" id="{C52234F1-5B4D-434C-9919-6BEEF5AD9E10}"/>
              </a:ext>
            </a:extLst>
          </p:cNvPr>
          <p:cNvPicPr>
            <a:picLocks noChangeAspect="1"/>
          </p:cNvPicPr>
          <p:nvPr/>
        </p:nvPicPr>
        <p:blipFill>
          <a:blip r:embed="rId3"/>
          <a:stretch>
            <a:fillRect/>
          </a:stretch>
        </p:blipFill>
        <p:spPr>
          <a:xfrm>
            <a:off x="5294376" y="2096650"/>
            <a:ext cx="6211846" cy="3467508"/>
          </a:xfrm>
          <a:prstGeom prst="rect">
            <a:avLst/>
          </a:prstGeom>
        </p:spPr>
      </p:pic>
    </p:spTree>
    <p:extLst>
      <p:ext uri="{BB962C8B-B14F-4D97-AF65-F5344CB8AC3E}">
        <p14:creationId xmlns:p14="http://schemas.microsoft.com/office/powerpoint/2010/main" val="5890314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059743D-312B-DBDD-8BCD-8E3188F00958}"/>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7757123-1B53-388F-D0A1-E7591D3CFD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4ECB82-5EE2-9647-AF9F-C482AB959E3B}"/>
              </a:ext>
            </a:extLst>
          </p:cNvPr>
          <p:cNvSpPr>
            <a:spLocks noGrp="1"/>
          </p:cNvSpPr>
          <p:nvPr>
            <p:ph type="title"/>
          </p:nvPr>
        </p:nvSpPr>
        <p:spPr>
          <a:xfrm>
            <a:off x="411480" y="991443"/>
            <a:ext cx="4443154" cy="1087819"/>
          </a:xfrm>
        </p:spPr>
        <p:txBody>
          <a:bodyPr anchor="b">
            <a:normAutofit/>
          </a:bodyPr>
          <a:lstStyle/>
          <a:p>
            <a:r>
              <a:rPr lang="en-SG" sz="3400" dirty="0"/>
              <a:t>Model Building – SARIMAX (DBS)</a:t>
            </a:r>
          </a:p>
        </p:txBody>
      </p:sp>
      <p:sp>
        <p:nvSpPr>
          <p:cNvPr id="12" name="Rectangle 11">
            <a:extLst>
              <a:ext uri="{FF2B5EF4-FFF2-40B4-BE49-F238E27FC236}">
                <a16:creationId xmlns:a16="http://schemas.microsoft.com/office/drawing/2014/main" id="{CC82A2C7-D1A6-1F82-F522-B6F605DBB9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5B15A196-609C-1B2B-7FE8-06A57A0CDF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B6E6EDD8-21DC-0C6A-74E4-8196F5F418E5}"/>
              </a:ext>
            </a:extLst>
          </p:cNvPr>
          <p:cNvSpPr>
            <a:spLocks noGrp="1"/>
          </p:cNvSpPr>
          <p:nvPr>
            <p:ph idx="1"/>
          </p:nvPr>
        </p:nvSpPr>
        <p:spPr>
          <a:xfrm>
            <a:off x="411480" y="2684095"/>
            <a:ext cx="4443154" cy="3492868"/>
          </a:xfrm>
        </p:spPr>
        <p:txBody>
          <a:bodyPr>
            <a:normAutofit/>
          </a:bodyPr>
          <a:lstStyle/>
          <a:p>
            <a:r>
              <a:rPr lang="en-SG" sz="1700" dirty="0"/>
              <a:t>The best model has a high p-value for the </a:t>
            </a:r>
            <a:r>
              <a:rPr lang="en-SG" sz="1700" dirty="0" err="1"/>
              <a:t>Ljung</a:t>
            </a:r>
            <a:r>
              <a:rPr lang="en-SG" sz="1700" dirty="0"/>
              <a:t>-Box test and Heteroskedasticity test</a:t>
            </a:r>
          </a:p>
          <a:p>
            <a:r>
              <a:rPr lang="en-SG" sz="1700" dirty="0"/>
              <a:t>Suggesting residuals are white noise and homoscedastic</a:t>
            </a:r>
          </a:p>
          <a:p>
            <a:r>
              <a:rPr lang="en-SG" sz="1700" dirty="0"/>
              <a:t>ADF Test and ACF plot also shows the residuals are white noise</a:t>
            </a:r>
          </a:p>
        </p:txBody>
      </p:sp>
      <p:pic>
        <p:nvPicPr>
          <p:cNvPr id="6" name="Picture 5">
            <a:extLst>
              <a:ext uri="{FF2B5EF4-FFF2-40B4-BE49-F238E27FC236}">
                <a16:creationId xmlns:a16="http://schemas.microsoft.com/office/drawing/2014/main" id="{A37A3D34-0283-E950-0710-D016E55C50D0}"/>
              </a:ext>
            </a:extLst>
          </p:cNvPr>
          <p:cNvPicPr>
            <a:picLocks noChangeAspect="1"/>
          </p:cNvPicPr>
          <p:nvPr/>
        </p:nvPicPr>
        <p:blipFill>
          <a:blip r:embed="rId2"/>
          <a:stretch>
            <a:fillRect/>
          </a:stretch>
        </p:blipFill>
        <p:spPr>
          <a:xfrm>
            <a:off x="5054687" y="537704"/>
            <a:ext cx="6829192" cy="2743994"/>
          </a:xfrm>
          <a:prstGeom prst="rect">
            <a:avLst/>
          </a:prstGeom>
        </p:spPr>
      </p:pic>
      <p:pic>
        <p:nvPicPr>
          <p:cNvPr id="15" name="Picture 14">
            <a:extLst>
              <a:ext uri="{FF2B5EF4-FFF2-40B4-BE49-F238E27FC236}">
                <a16:creationId xmlns:a16="http://schemas.microsoft.com/office/drawing/2014/main" id="{2C372274-63B8-9232-AC3B-FA452A789A42}"/>
              </a:ext>
            </a:extLst>
          </p:cNvPr>
          <p:cNvPicPr>
            <a:picLocks noChangeAspect="1"/>
          </p:cNvPicPr>
          <p:nvPr/>
        </p:nvPicPr>
        <p:blipFill>
          <a:blip r:embed="rId3"/>
          <a:stretch>
            <a:fillRect/>
          </a:stretch>
        </p:blipFill>
        <p:spPr>
          <a:xfrm>
            <a:off x="5054687" y="3305906"/>
            <a:ext cx="2695951" cy="219106"/>
          </a:xfrm>
          <a:prstGeom prst="rect">
            <a:avLst/>
          </a:prstGeom>
        </p:spPr>
      </p:pic>
      <p:pic>
        <p:nvPicPr>
          <p:cNvPr id="17" name="Picture 16">
            <a:extLst>
              <a:ext uri="{FF2B5EF4-FFF2-40B4-BE49-F238E27FC236}">
                <a16:creationId xmlns:a16="http://schemas.microsoft.com/office/drawing/2014/main" id="{D22D287E-8F80-8812-40A0-F775E8024A25}"/>
              </a:ext>
            </a:extLst>
          </p:cNvPr>
          <p:cNvPicPr>
            <a:picLocks noChangeAspect="1"/>
          </p:cNvPicPr>
          <p:nvPr/>
        </p:nvPicPr>
        <p:blipFill>
          <a:blip r:embed="rId4"/>
          <a:stretch>
            <a:fillRect/>
          </a:stretch>
        </p:blipFill>
        <p:spPr>
          <a:xfrm>
            <a:off x="5054687" y="3501847"/>
            <a:ext cx="3772928" cy="2382012"/>
          </a:xfrm>
          <a:prstGeom prst="rect">
            <a:avLst/>
          </a:prstGeom>
        </p:spPr>
      </p:pic>
      <p:pic>
        <p:nvPicPr>
          <p:cNvPr id="19" name="Picture 18">
            <a:extLst>
              <a:ext uri="{FF2B5EF4-FFF2-40B4-BE49-F238E27FC236}">
                <a16:creationId xmlns:a16="http://schemas.microsoft.com/office/drawing/2014/main" id="{9E8E2B4B-6AF4-4098-C82F-12C93488A82D}"/>
              </a:ext>
            </a:extLst>
          </p:cNvPr>
          <p:cNvPicPr>
            <a:picLocks noChangeAspect="1"/>
          </p:cNvPicPr>
          <p:nvPr/>
        </p:nvPicPr>
        <p:blipFill>
          <a:blip r:embed="rId5"/>
          <a:stretch>
            <a:fillRect/>
          </a:stretch>
        </p:blipFill>
        <p:spPr>
          <a:xfrm>
            <a:off x="8650414" y="3314115"/>
            <a:ext cx="3233465" cy="940644"/>
          </a:xfrm>
          <a:prstGeom prst="rect">
            <a:avLst/>
          </a:prstGeom>
        </p:spPr>
      </p:pic>
      <p:pic>
        <p:nvPicPr>
          <p:cNvPr id="21" name="Picture 20">
            <a:extLst>
              <a:ext uri="{FF2B5EF4-FFF2-40B4-BE49-F238E27FC236}">
                <a16:creationId xmlns:a16="http://schemas.microsoft.com/office/drawing/2014/main" id="{E0C6C216-4E12-00B8-5010-BFBC1DB0813C}"/>
              </a:ext>
            </a:extLst>
          </p:cNvPr>
          <p:cNvPicPr>
            <a:picLocks noChangeAspect="1"/>
          </p:cNvPicPr>
          <p:nvPr/>
        </p:nvPicPr>
        <p:blipFill>
          <a:blip r:embed="rId6"/>
          <a:stretch>
            <a:fillRect/>
          </a:stretch>
        </p:blipFill>
        <p:spPr>
          <a:xfrm>
            <a:off x="8827480" y="4287176"/>
            <a:ext cx="3056399" cy="2329966"/>
          </a:xfrm>
          <a:prstGeom prst="rect">
            <a:avLst/>
          </a:prstGeom>
        </p:spPr>
      </p:pic>
    </p:spTree>
    <p:extLst>
      <p:ext uri="{BB962C8B-B14F-4D97-AF65-F5344CB8AC3E}">
        <p14:creationId xmlns:p14="http://schemas.microsoft.com/office/powerpoint/2010/main" val="35535114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28205B-C50C-7491-82E0-95582FA5949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3EAA6FD-7920-5E61-205E-119AF643F618}"/>
              </a:ext>
            </a:extLst>
          </p:cNvPr>
          <p:cNvSpPr>
            <a:spLocks noGrp="1"/>
          </p:cNvSpPr>
          <p:nvPr>
            <p:ph type="title"/>
          </p:nvPr>
        </p:nvSpPr>
        <p:spPr/>
        <p:txBody>
          <a:bodyPr/>
          <a:lstStyle/>
          <a:p>
            <a:r>
              <a:rPr lang="en-SG" sz="4000" dirty="0"/>
              <a:t>Model Evaluation – SARIMAX (DBS)</a:t>
            </a:r>
            <a:endParaRPr lang="en-SG" dirty="0"/>
          </a:p>
        </p:txBody>
      </p:sp>
      <p:sp>
        <p:nvSpPr>
          <p:cNvPr id="3" name="Content Placeholder 2">
            <a:extLst>
              <a:ext uri="{FF2B5EF4-FFF2-40B4-BE49-F238E27FC236}">
                <a16:creationId xmlns:a16="http://schemas.microsoft.com/office/drawing/2014/main" id="{340D2446-BDA9-35FA-2FDD-E81C81109457}"/>
              </a:ext>
            </a:extLst>
          </p:cNvPr>
          <p:cNvSpPr>
            <a:spLocks noGrp="1"/>
          </p:cNvSpPr>
          <p:nvPr>
            <p:ph idx="1"/>
          </p:nvPr>
        </p:nvSpPr>
        <p:spPr>
          <a:xfrm>
            <a:off x="1115568" y="2478024"/>
            <a:ext cx="3785616" cy="3694176"/>
          </a:xfrm>
        </p:spPr>
        <p:txBody>
          <a:bodyPr/>
          <a:lstStyle/>
          <a:p>
            <a:r>
              <a:rPr lang="en-SG" dirty="0"/>
              <a:t>Test model on test data</a:t>
            </a:r>
          </a:p>
          <a:p>
            <a:r>
              <a:rPr lang="en-SG" dirty="0"/>
              <a:t>RMSE of 0.53 means that the model is off by only $0.53 on average</a:t>
            </a:r>
          </a:p>
          <a:p>
            <a:r>
              <a:rPr lang="en-SG" dirty="0"/>
              <a:t>Model is extremely good</a:t>
            </a:r>
          </a:p>
        </p:txBody>
      </p:sp>
      <p:pic>
        <p:nvPicPr>
          <p:cNvPr id="5" name="Picture 4">
            <a:extLst>
              <a:ext uri="{FF2B5EF4-FFF2-40B4-BE49-F238E27FC236}">
                <a16:creationId xmlns:a16="http://schemas.microsoft.com/office/drawing/2014/main" id="{9A8B8ABA-D52F-C925-0FA6-AA025E22CA3B}"/>
              </a:ext>
            </a:extLst>
          </p:cNvPr>
          <p:cNvPicPr>
            <a:picLocks noChangeAspect="1"/>
          </p:cNvPicPr>
          <p:nvPr/>
        </p:nvPicPr>
        <p:blipFill>
          <a:blip r:embed="rId2"/>
          <a:stretch>
            <a:fillRect/>
          </a:stretch>
        </p:blipFill>
        <p:spPr>
          <a:xfrm>
            <a:off x="5215812" y="2163995"/>
            <a:ext cx="6326155" cy="3559652"/>
          </a:xfrm>
          <a:prstGeom prst="rect">
            <a:avLst/>
          </a:prstGeom>
        </p:spPr>
      </p:pic>
      <p:pic>
        <p:nvPicPr>
          <p:cNvPr id="8" name="Picture 7">
            <a:extLst>
              <a:ext uri="{FF2B5EF4-FFF2-40B4-BE49-F238E27FC236}">
                <a16:creationId xmlns:a16="http://schemas.microsoft.com/office/drawing/2014/main" id="{AF5D6904-E226-935F-782D-15131765E245}"/>
              </a:ext>
            </a:extLst>
          </p:cNvPr>
          <p:cNvPicPr>
            <a:picLocks noChangeAspect="1"/>
          </p:cNvPicPr>
          <p:nvPr/>
        </p:nvPicPr>
        <p:blipFill>
          <a:blip r:embed="rId3"/>
          <a:stretch>
            <a:fillRect/>
          </a:stretch>
        </p:blipFill>
        <p:spPr>
          <a:xfrm>
            <a:off x="5375528" y="5748278"/>
            <a:ext cx="5191850" cy="847843"/>
          </a:xfrm>
          <a:prstGeom prst="rect">
            <a:avLst/>
          </a:prstGeom>
        </p:spPr>
      </p:pic>
    </p:spTree>
    <p:extLst>
      <p:ext uri="{BB962C8B-B14F-4D97-AF65-F5344CB8AC3E}">
        <p14:creationId xmlns:p14="http://schemas.microsoft.com/office/powerpoint/2010/main" val="3963902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35BCC-1799-C88A-544D-92734586035B}"/>
              </a:ext>
            </a:extLst>
          </p:cNvPr>
          <p:cNvSpPr>
            <a:spLocks noGrp="1"/>
          </p:cNvSpPr>
          <p:nvPr>
            <p:ph type="title"/>
          </p:nvPr>
        </p:nvSpPr>
        <p:spPr/>
        <p:txBody>
          <a:bodyPr/>
          <a:lstStyle/>
          <a:p>
            <a:r>
              <a:rPr lang="en-SG" sz="4000" dirty="0"/>
              <a:t>Model Forecasting – SARIMAX (Apple)</a:t>
            </a:r>
            <a:endParaRPr lang="en-SG" dirty="0"/>
          </a:p>
        </p:txBody>
      </p:sp>
      <p:sp>
        <p:nvSpPr>
          <p:cNvPr id="3" name="Content Placeholder 2">
            <a:extLst>
              <a:ext uri="{FF2B5EF4-FFF2-40B4-BE49-F238E27FC236}">
                <a16:creationId xmlns:a16="http://schemas.microsoft.com/office/drawing/2014/main" id="{FC53F08D-F69E-FAB6-55D5-120CDE008839}"/>
              </a:ext>
            </a:extLst>
          </p:cNvPr>
          <p:cNvSpPr>
            <a:spLocks noGrp="1"/>
          </p:cNvSpPr>
          <p:nvPr>
            <p:ph idx="1"/>
          </p:nvPr>
        </p:nvSpPr>
        <p:spPr>
          <a:xfrm>
            <a:off x="1115568" y="2478024"/>
            <a:ext cx="4473469" cy="3694176"/>
          </a:xfrm>
        </p:spPr>
        <p:txBody>
          <a:bodyPr/>
          <a:lstStyle/>
          <a:p>
            <a:r>
              <a:rPr lang="en-SG" dirty="0"/>
              <a:t>Forecast with entire dataset fitted into model</a:t>
            </a:r>
          </a:p>
          <a:p>
            <a:r>
              <a:rPr lang="en-SG" dirty="0"/>
              <a:t>Shape of forecasted values is not linear</a:t>
            </a:r>
          </a:p>
          <a:p>
            <a:r>
              <a:rPr lang="en-SG" dirty="0"/>
              <a:t>Decent despite the average RMSE score</a:t>
            </a:r>
          </a:p>
        </p:txBody>
      </p:sp>
      <p:pic>
        <p:nvPicPr>
          <p:cNvPr id="7" name="Picture 6">
            <a:extLst>
              <a:ext uri="{FF2B5EF4-FFF2-40B4-BE49-F238E27FC236}">
                <a16:creationId xmlns:a16="http://schemas.microsoft.com/office/drawing/2014/main" id="{3AB3B5F5-4A1A-18F8-B080-4599BE3A130E}"/>
              </a:ext>
            </a:extLst>
          </p:cNvPr>
          <p:cNvPicPr>
            <a:picLocks noChangeAspect="1"/>
          </p:cNvPicPr>
          <p:nvPr/>
        </p:nvPicPr>
        <p:blipFill>
          <a:blip r:embed="rId2"/>
          <a:stretch>
            <a:fillRect/>
          </a:stretch>
        </p:blipFill>
        <p:spPr>
          <a:xfrm>
            <a:off x="5855518" y="2834582"/>
            <a:ext cx="5989812" cy="3165002"/>
          </a:xfrm>
          <a:prstGeom prst="rect">
            <a:avLst/>
          </a:prstGeom>
        </p:spPr>
      </p:pic>
    </p:spTree>
    <p:extLst>
      <p:ext uri="{BB962C8B-B14F-4D97-AF65-F5344CB8AC3E}">
        <p14:creationId xmlns:p14="http://schemas.microsoft.com/office/powerpoint/2010/main" val="27230159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A9770F-0E1D-2D5F-4FA9-ACDDEF9843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3D0FB5A-6499-34E3-EC42-C7C3041F7C71}"/>
              </a:ext>
            </a:extLst>
          </p:cNvPr>
          <p:cNvSpPr>
            <a:spLocks noGrp="1"/>
          </p:cNvSpPr>
          <p:nvPr>
            <p:ph type="title"/>
          </p:nvPr>
        </p:nvSpPr>
        <p:spPr/>
        <p:txBody>
          <a:bodyPr>
            <a:normAutofit fontScale="90000"/>
          </a:bodyPr>
          <a:lstStyle/>
          <a:p>
            <a:r>
              <a:rPr lang="en-SG" sz="4000" dirty="0"/>
              <a:t>Model Forecasting – SARIMAX (Amazon)</a:t>
            </a:r>
            <a:endParaRPr lang="en-SG" dirty="0"/>
          </a:p>
        </p:txBody>
      </p:sp>
      <p:sp>
        <p:nvSpPr>
          <p:cNvPr id="3" name="Content Placeholder 2">
            <a:extLst>
              <a:ext uri="{FF2B5EF4-FFF2-40B4-BE49-F238E27FC236}">
                <a16:creationId xmlns:a16="http://schemas.microsoft.com/office/drawing/2014/main" id="{21D2E008-8A01-AE66-D168-D693D95B2FBA}"/>
              </a:ext>
            </a:extLst>
          </p:cNvPr>
          <p:cNvSpPr>
            <a:spLocks noGrp="1"/>
          </p:cNvSpPr>
          <p:nvPr>
            <p:ph idx="1"/>
          </p:nvPr>
        </p:nvSpPr>
        <p:spPr>
          <a:xfrm>
            <a:off x="1115568" y="2478024"/>
            <a:ext cx="4473469" cy="3694176"/>
          </a:xfrm>
        </p:spPr>
        <p:txBody>
          <a:bodyPr/>
          <a:lstStyle/>
          <a:p>
            <a:r>
              <a:rPr lang="en-SG" dirty="0"/>
              <a:t>Forecast with entire dataset fitted into model</a:t>
            </a:r>
          </a:p>
          <a:p>
            <a:r>
              <a:rPr lang="en-SG" dirty="0"/>
              <a:t>Shape of forecasted values is not linear</a:t>
            </a:r>
          </a:p>
          <a:p>
            <a:r>
              <a:rPr lang="en-SG" dirty="0"/>
              <a:t>Decent despite the average RMSE score</a:t>
            </a:r>
          </a:p>
          <a:p>
            <a:pPr marL="0" indent="0">
              <a:buNone/>
            </a:pPr>
            <a:endParaRPr lang="en-SG" dirty="0"/>
          </a:p>
        </p:txBody>
      </p:sp>
      <p:pic>
        <p:nvPicPr>
          <p:cNvPr id="6" name="Picture 5">
            <a:extLst>
              <a:ext uri="{FF2B5EF4-FFF2-40B4-BE49-F238E27FC236}">
                <a16:creationId xmlns:a16="http://schemas.microsoft.com/office/drawing/2014/main" id="{F15B021F-A3D4-D1B6-55A0-35BC569D0076}"/>
              </a:ext>
            </a:extLst>
          </p:cNvPr>
          <p:cNvPicPr>
            <a:picLocks noChangeAspect="1"/>
          </p:cNvPicPr>
          <p:nvPr/>
        </p:nvPicPr>
        <p:blipFill>
          <a:blip r:embed="rId2"/>
          <a:stretch>
            <a:fillRect/>
          </a:stretch>
        </p:blipFill>
        <p:spPr>
          <a:xfrm>
            <a:off x="5784979" y="2394582"/>
            <a:ext cx="6098527" cy="3222447"/>
          </a:xfrm>
          <a:prstGeom prst="rect">
            <a:avLst/>
          </a:prstGeom>
        </p:spPr>
      </p:pic>
    </p:spTree>
    <p:extLst>
      <p:ext uri="{BB962C8B-B14F-4D97-AF65-F5344CB8AC3E}">
        <p14:creationId xmlns:p14="http://schemas.microsoft.com/office/powerpoint/2010/main" val="41169340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6838569"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98B5B6A-6FA9-4EE4-1C5A-AD517DB5F07F}"/>
              </a:ext>
            </a:extLst>
          </p:cNvPr>
          <p:cNvSpPr>
            <a:spLocks noGrp="1"/>
          </p:cNvSpPr>
          <p:nvPr>
            <p:ph type="title"/>
          </p:nvPr>
        </p:nvSpPr>
        <p:spPr>
          <a:xfrm>
            <a:off x="841246" y="978619"/>
            <a:ext cx="5991244" cy="1106424"/>
          </a:xfrm>
        </p:spPr>
        <p:txBody>
          <a:bodyPr>
            <a:normAutofit/>
          </a:bodyPr>
          <a:lstStyle/>
          <a:p>
            <a:r>
              <a:rPr lang="en-SG" sz="3200"/>
              <a:t>Overview Of The Workflow</a:t>
            </a:r>
          </a:p>
        </p:txBody>
      </p:sp>
      <p:sp>
        <p:nvSpPr>
          <p:cNvPr id="14" name="Rectangle 13">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8" y="2093976"/>
            <a:ext cx="5846683"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4F73880D-49A3-82F2-7083-3F4E6AC1E118}"/>
              </a:ext>
            </a:extLst>
          </p:cNvPr>
          <p:cNvSpPr>
            <a:spLocks noGrp="1"/>
          </p:cNvSpPr>
          <p:nvPr>
            <p:ph idx="1"/>
          </p:nvPr>
        </p:nvSpPr>
        <p:spPr>
          <a:xfrm>
            <a:off x="841248" y="2252870"/>
            <a:ext cx="5993892" cy="3560251"/>
          </a:xfrm>
        </p:spPr>
        <p:txBody>
          <a:bodyPr>
            <a:normAutofit/>
          </a:bodyPr>
          <a:lstStyle/>
          <a:p>
            <a:pPr marL="342900" indent="-342900">
              <a:lnSpc>
                <a:spcPct val="100000"/>
              </a:lnSpc>
              <a:buFont typeface="+mj-lt"/>
              <a:buAutoNum type="arabicPeriod"/>
            </a:pPr>
            <a:r>
              <a:rPr lang="en-US" sz="1300" dirty="0"/>
              <a:t>Check for duplicative data</a:t>
            </a:r>
          </a:p>
          <a:p>
            <a:pPr marL="342900" indent="-342900">
              <a:lnSpc>
                <a:spcPct val="100000"/>
              </a:lnSpc>
              <a:buFont typeface="+mj-lt"/>
              <a:buAutoNum type="arabicPeriod"/>
            </a:pPr>
            <a:r>
              <a:rPr lang="en-US" sz="1300" dirty="0"/>
              <a:t>Check for missing data</a:t>
            </a:r>
          </a:p>
          <a:p>
            <a:pPr marL="342900" indent="-342900">
              <a:lnSpc>
                <a:spcPct val="100000"/>
              </a:lnSpc>
              <a:buFont typeface="+mj-lt"/>
              <a:buAutoNum type="arabicPeriod"/>
            </a:pPr>
            <a:r>
              <a:rPr lang="en-US" sz="1300" dirty="0"/>
              <a:t>Fill missing data</a:t>
            </a:r>
          </a:p>
          <a:p>
            <a:pPr marL="342900" indent="-342900">
              <a:lnSpc>
                <a:spcPct val="100000"/>
              </a:lnSpc>
              <a:buFont typeface="+mj-lt"/>
              <a:buAutoNum type="arabicPeriod"/>
            </a:pPr>
            <a:r>
              <a:rPr lang="en-US" sz="1300" dirty="0"/>
              <a:t>Check for stationarity with ADF test</a:t>
            </a:r>
          </a:p>
          <a:p>
            <a:pPr marL="342900" indent="-342900">
              <a:lnSpc>
                <a:spcPct val="100000"/>
              </a:lnSpc>
              <a:buFont typeface="+mj-lt"/>
              <a:buAutoNum type="arabicPeriod"/>
            </a:pPr>
            <a:r>
              <a:rPr lang="en-US" sz="1300" dirty="0"/>
              <a:t>Transform non-stationary series to stationary series</a:t>
            </a:r>
          </a:p>
          <a:p>
            <a:pPr marL="342900" indent="-342900">
              <a:lnSpc>
                <a:spcPct val="100000"/>
              </a:lnSpc>
              <a:buFont typeface="+mj-lt"/>
              <a:buAutoNum type="arabicPeriod"/>
            </a:pPr>
            <a:r>
              <a:rPr lang="en-US" sz="1300" dirty="0"/>
              <a:t>Check for white noise with </a:t>
            </a:r>
            <a:r>
              <a:rPr lang="en-US" sz="1300" dirty="0" err="1"/>
              <a:t>Ljung</a:t>
            </a:r>
            <a:r>
              <a:rPr lang="en-US" sz="1300" dirty="0"/>
              <a:t>-Box test and ACF plot</a:t>
            </a:r>
          </a:p>
          <a:p>
            <a:pPr marL="342900" indent="-342900">
              <a:lnSpc>
                <a:spcPct val="100000"/>
              </a:lnSpc>
              <a:buFont typeface="+mj-lt"/>
              <a:buAutoNum type="arabicPeriod"/>
            </a:pPr>
            <a:r>
              <a:rPr lang="en-US" sz="1300" dirty="0"/>
              <a:t>View distribution of series with ETS decomposition</a:t>
            </a:r>
          </a:p>
          <a:p>
            <a:pPr marL="342900" indent="-342900">
              <a:lnSpc>
                <a:spcPct val="100000"/>
              </a:lnSpc>
              <a:buFont typeface="+mj-lt"/>
              <a:buAutoNum type="arabicPeriod"/>
            </a:pPr>
            <a:r>
              <a:rPr lang="en-US" sz="1300" dirty="0" err="1"/>
              <a:t>Initialise</a:t>
            </a:r>
            <a:r>
              <a:rPr lang="en-US" sz="1300" dirty="0"/>
              <a:t> training and testing data</a:t>
            </a:r>
          </a:p>
          <a:p>
            <a:pPr marL="342900" indent="-342900">
              <a:lnSpc>
                <a:spcPct val="100000"/>
              </a:lnSpc>
              <a:buFont typeface="+mj-lt"/>
              <a:buAutoNum type="arabicPeriod"/>
            </a:pPr>
            <a:r>
              <a:rPr lang="en-US" sz="1300" dirty="0"/>
              <a:t>Model selection and </a:t>
            </a:r>
            <a:r>
              <a:rPr lang="en-US" sz="1300" dirty="0" err="1"/>
              <a:t>hypertuning</a:t>
            </a:r>
            <a:r>
              <a:rPr lang="en-US" sz="1300" dirty="0"/>
              <a:t> parameters</a:t>
            </a:r>
          </a:p>
          <a:p>
            <a:pPr marL="342900" indent="-342900">
              <a:lnSpc>
                <a:spcPct val="100000"/>
              </a:lnSpc>
              <a:buFont typeface="+mj-lt"/>
              <a:buAutoNum type="arabicPeriod"/>
            </a:pPr>
            <a:r>
              <a:rPr lang="en-US" sz="1300" dirty="0"/>
              <a:t>Model forecasting</a:t>
            </a:r>
            <a:endParaRPr lang="en-SG" sz="1300" dirty="0"/>
          </a:p>
        </p:txBody>
      </p:sp>
      <p:pic>
        <p:nvPicPr>
          <p:cNvPr id="7" name="Graphic 6" descr="Document">
            <a:extLst>
              <a:ext uri="{FF2B5EF4-FFF2-40B4-BE49-F238E27FC236}">
                <a16:creationId xmlns:a16="http://schemas.microsoft.com/office/drawing/2014/main" id="{AB317B4A-42F5-9075-C311-90D8E7ED5F0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79814" y="1329879"/>
            <a:ext cx="4097657" cy="4097657"/>
          </a:xfrm>
          <a:prstGeom prst="rect">
            <a:avLst/>
          </a:prstGeom>
        </p:spPr>
      </p:pic>
    </p:spTree>
    <p:extLst>
      <p:ext uri="{BB962C8B-B14F-4D97-AF65-F5344CB8AC3E}">
        <p14:creationId xmlns:p14="http://schemas.microsoft.com/office/powerpoint/2010/main" val="8544717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2F13D8-1062-1942-BC11-C1109151DD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6CD0577-237A-A9A5-2414-572B1EB4545E}"/>
              </a:ext>
            </a:extLst>
          </p:cNvPr>
          <p:cNvSpPr>
            <a:spLocks noGrp="1"/>
          </p:cNvSpPr>
          <p:nvPr>
            <p:ph type="title"/>
          </p:nvPr>
        </p:nvSpPr>
        <p:spPr/>
        <p:txBody>
          <a:bodyPr/>
          <a:lstStyle/>
          <a:p>
            <a:r>
              <a:rPr lang="en-SG" sz="4000" dirty="0"/>
              <a:t>Model Forecasting – SARIMAX (DBS)</a:t>
            </a:r>
            <a:endParaRPr lang="en-SG" dirty="0"/>
          </a:p>
        </p:txBody>
      </p:sp>
      <p:sp>
        <p:nvSpPr>
          <p:cNvPr id="3" name="Content Placeholder 2">
            <a:extLst>
              <a:ext uri="{FF2B5EF4-FFF2-40B4-BE49-F238E27FC236}">
                <a16:creationId xmlns:a16="http://schemas.microsoft.com/office/drawing/2014/main" id="{BCAC6371-B03A-BFAF-8A1C-1EEE4E212DCB}"/>
              </a:ext>
            </a:extLst>
          </p:cNvPr>
          <p:cNvSpPr>
            <a:spLocks noGrp="1"/>
          </p:cNvSpPr>
          <p:nvPr>
            <p:ph idx="1"/>
          </p:nvPr>
        </p:nvSpPr>
        <p:spPr>
          <a:xfrm>
            <a:off x="1115568" y="2478024"/>
            <a:ext cx="4473469" cy="3922776"/>
          </a:xfrm>
        </p:spPr>
        <p:txBody>
          <a:bodyPr>
            <a:normAutofit fontScale="62500" lnSpcReduction="20000"/>
          </a:bodyPr>
          <a:lstStyle/>
          <a:p>
            <a:r>
              <a:rPr lang="en-SG" dirty="0"/>
              <a:t>Forecast with entire dataset fitted into model</a:t>
            </a:r>
          </a:p>
          <a:p>
            <a:r>
              <a:rPr lang="en-SG" dirty="0"/>
              <a:t>Surprisingly, although the DBS model had the lowest RMSE score, its prediction shape is a straight line</a:t>
            </a:r>
          </a:p>
          <a:p>
            <a:r>
              <a:rPr lang="en-SG" dirty="0"/>
              <a:t>This could mean that the model overfitted to the training data and cannot take into account for future fluctuations</a:t>
            </a:r>
          </a:p>
          <a:p>
            <a:r>
              <a:rPr lang="en-US" dirty="0"/>
              <a:t>The reason why the DBS prediction is quite linear is because the seasonal pattern of the series (shown in ETS </a:t>
            </a:r>
            <a:r>
              <a:rPr lang="en-US" dirty="0" err="1"/>
              <a:t>Decompostition</a:t>
            </a:r>
            <a:r>
              <a:rPr lang="en-US" dirty="0"/>
              <a:t>) is really small in magnitude compared to the other stocks, hence the seasonality pattern does not have much influence in the prediction of the model</a:t>
            </a:r>
            <a:endParaRPr lang="en-SG" dirty="0"/>
          </a:p>
        </p:txBody>
      </p:sp>
      <p:pic>
        <p:nvPicPr>
          <p:cNvPr id="9" name="Picture 8">
            <a:extLst>
              <a:ext uri="{FF2B5EF4-FFF2-40B4-BE49-F238E27FC236}">
                <a16:creationId xmlns:a16="http://schemas.microsoft.com/office/drawing/2014/main" id="{4438E160-59DC-2009-DB25-BD3CC7BB00F6}"/>
              </a:ext>
            </a:extLst>
          </p:cNvPr>
          <p:cNvPicPr>
            <a:picLocks noChangeAspect="1"/>
          </p:cNvPicPr>
          <p:nvPr/>
        </p:nvPicPr>
        <p:blipFill>
          <a:blip r:embed="rId2"/>
          <a:stretch>
            <a:fillRect/>
          </a:stretch>
        </p:blipFill>
        <p:spPr>
          <a:xfrm>
            <a:off x="5879996" y="2692628"/>
            <a:ext cx="6026362" cy="3213649"/>
          </a:xfrm>
          <a:prstGeom prst="rect">
            <a:avLst/>
          </a:prstGeom>
        </p:spPr>
      </p:pic>
    </p:spTree>
    <p:extLst>
      <p:ext uri="{BB962C8B-B14F-4D97-AF65-F5344CB8AC3E}">
        <p14:creationId xmlns:p14="http://schemas.microsoft.com/office/powerpoint/2010/main" val="42233465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8F7AFB9A-7364-478C-B48B-8523CDD9AE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Freeform: Shape 15">
            <a:extLst>
              <a:ext uri="{FF2B5EF4-FFF2-40B4-BE49-F238E27FC236}">
                <a16:creationId xmlns:a16="http://schemas.microsoft.com/office/drawing/2014/main" id="{36678033-86B6-40E6-BE90-78D8ED4E3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6002" cy="6858000"/>
          </a:xfrm>
          <a:custGeom>
            <a:avLst/>
            <a:gdLst>
              <a:gd name="connsiteX0" fmla="*/ 0 w 6096002"/>
              <a:gd name="connsiteY0" fmla="*/ 0 h 6858000"/>
              <a:gd name="connsiteX1" fmla="*/ 4885967 w 6096002"/>
              <a:gd name="connsiteY1" fmla="*/ 0 h 6858000"/>
              <a:gd name="connsiteX2" fmla="*/ 4946007 w 6096002"/>
              <a:gd name="connsiteY2" fmla="*/ 69271 h 6858000"/>
              <a:gd name="connsiteX3" fmla="*/ 6096002 w 6096002"/>
              <a:gd name="connsiteY3" fmla="*/ 3429000 h 6858000"/>
              <a:gd name="connsiteX4" fmla="*/ 4946007 w 6096002"/>
              <a:gd name="connsiteY4" fmla="*/ 6788730 h 6858000"/>
              <a:gd name="connsiteX5" fmla="*/ 4885967 w 6096002"/>
              <a:gd name="connsiteY5" fmla="*/ 6858000 h 6858000"/>
              <a:gd name="connsiteX6" fmla="*/ 0 w 609600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6858000">
                <a:moveTo>
                  <a:pt x="0" y="0"/>
                </a:moveTo>
                <a:lnTo>
                  <a:pt x="4885967" y="0"/>
                </a:lnTo>
                <a:lnTo>
                  <a:pt x="4946007" y="69271"/>
                </a:lnTo>
                <a:cubicBezTo>
                  <a:pt x="5656533" y="929100"/>
                  <a:pt x="6096002" y="2116944"/>
                  <a:pt x="6096002" y="3429000"/>
                </a:cubicBezTo>
                <a:cubicBezTo>
                  <a:pt x="6096002" y="4741056"/>
                  <a:pt x="5656533" y="5928900"/>
                  <a:pt x="4946007" y="6788730"/>
                </a:cubicBezTo>
                <a:lnTo>
                  <a:pt x="4885967"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8" name="Freeform: Shape 17">
            <a:extLst>
              <a:ext uri="{FF2B5EF4-FFF2-40B4-BE49-F238E27FC236}">
                <a16:creationId xmlns:a16="http://schemas.microsoft.com/office/drawing/2014/main" id="{D2542E1A-076E-4A34-BB67-2BF961754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5370" cy="6858000"/>
          </a:xfrm>
          <a:custGeom>
            <a:avLst/>
            <a:gdLst>
              <a:gd name="connsiteX0" fmla="*/ 0 w 6085370"/>
              <a:gd name="connsiteY0" fmla="*/ 0 h 6858000"/>
              <a:gd name="connsiteX1" fmla="*/ 4875335 w 6085370"/>
              <a:gd name="connsiteY1" fmla="*/ 0 h 6858000"/>
              <a:gd name="connsiteX2" fmla="*/ 4935375 w 6085370"/>
              <a:gd name="connsiteY2" fmla="*/ 69271 h 6858000"/>
              <a:gd name="connsiteX3" fmla="*/ 6085370 w 6085370"/>
              <a:gd name="connsiteY3" fmla="*/ 3429000 h 6858000"/>
              <a:gd name="connsiteX4" fmla="*/ 4935375 w 6085370"/>
              <a:gd name="connsiteY4" fmla="*/ 6788730 h 6858000"/>
              <a:gd name="connsiteX5" fmla="*/ 4875335 w 6085370"/>
              <a:gd name="connsiteY5" fmla="*/ 6858000 h 6858000"/>
              <a:gd name="connsiteX6" fmla="*/ 0 w 60853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5370" h="6858000">
                <a:moveTo>
                  <a:pt x="0" y="0"/>
                </a:moveTo>
                <a:lnTo>
                  <a:pt x="4875335" y="0"/>
                </a:lnTo>
                <a:lnTo>
                  <a:pt x="4935375" y="69271"/>
                </a:lnTo>
                <a:cubicBezTo>
                  <a:pt x="5645901" y="929100"/>
                  <a:pt x="6085370" y="2116944"/>
                  <a:pt x="6085370" y="3429000"/>
                </a:cubicBezTo>
                <a:cubicBezTo>
                  <a:pt x="6085370" y="4741056"/>
                  <a:pt x="5645901" y="5928900"/>
                  <a:pt x="4935375" y="6788730"/>
                </a:cubicBezTo>
                <a:lnTo>
                  <a:pt x="487533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F6A1AAE-AFA9-E2AB-7492-B528AB27E09A}"/>
              </a:ext>
            </a:extLst>
          </p:cNvPr>
          <p:cNvSpPr>
            <a:spLocks noGrp="1"/>
          </p:cNvSpPr>
          <p:nvPr>
            <p:ph type="title"/>
          </p:nvPr>
        </p:nvSpPr>
        <p:spPr>
          <a:xfrm>
            <a:off x="438913" y="859536"/>
            <a:ext cx="4832802" cy="1243584"/>
          </a:xfrm>
        </p:spPr>
        <p:txBody>
          <a:bodyPr>
            <a:normAutofit/>
          </a:bodyPr>
          <a:lstStyle/>
          <a:p>
            <a:r>
              <a:rPr lang="en-SG" sz="3400" dirty="0"/>
              <a:t>Data Preprocessing</a:t>
            </a:r>
          </a:p>
        </p:txBody>
      </p:sp>
      <p:sp>
        <p:nvSpPr>
          <p:cNvPr id="20" name="Rectangle 19">
            <a:extLst>
              <a:ext uri="{FF2B5EF4-FFF2-40B4-BE49-F238E27FC236}">
                <a16:creationId xmlns:a16="http://schemas.microsoft.com/office/drawing/2014/main" id="{75C56826-D4E5-42ED-8529-079651CB3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2144"/>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Rectangle 21">
            <a:extLst>
              <a:ext uri="{FF2B5EF4-FFF2-40B4-BE49-F238E27FC236}">
                <a16:creationId xmlns:a16="http://schemas.microsoft.com/office/drawing/2014/main" id="{82095FCE-EF05-4443-B97A-85DEE3A5CA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912" y="2185062"/>
            <a:ext cx="49834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D5B45F01-3181-D4EB-B990-37A533C81AF0}"/>
              </a:ext>
            </a:extLst>
          </p:cNvPr>
          <p:cNvSpPr>
            <a:spLocks noGrp="1"/>
          </p:cNvSpPr>
          <p:nvPr>
            <p:ph idx="1"/>
          </p:nvPr>
        </p:nvSpPr>
        <p:spPr>
          <a:xfrm>
            <a:off x="438912" y="2512611"/>
            <a:ext cx="4832803" cy="3664351"/>
          </a:xfrm>
        </p:spPr>
        <p:txBody>
          <a:bodyPr>
            <a:normAutofit/>
          </a:bodyPr>
          <a:lstStyle/>
          <a:p>
            <a:r>
              <a:rPr lang="en-SG" sz="1800" dirty="0"/>
              <a:t>Check for duplicative data</a:t>
            </a:r>
          </a:p>
          <a:p>
            <a:r>
              <a:rPr lang="en-SG" sz="1800" dirty="0"/>
              <a:t>As the stock market closes on weekends and public holidays, we will fill in the missing dates in the dataset</a:t>
            </a:r>
          </a:p>
        </p:txBody>
      </p:sp>
      <p:pic>
        <p:nvPicPr>
          <p:cNvPr id="5" name="Picture 4">
            <a:extLst>
              <a:ext uri="{FF2B5EF4-FFF2-40B4-BE49-F238E27FC236}">
                <a16:creationId xmlns:a16="http://schemas.microsoft.com/office/drawing/2014/main" id="{958B3489-80B5-DA50-0551-FDADC21132EF}"/>
              </a:ext>
            </a:extLst>
          </p:cNvPr>
          <p:cNvPicPr>
            <a:picLocks noChangeAspect="1"/>
          </p:cNvPicPr>
          <p:nvPr/>
        </p:nvPicPr>
        <p:blipFill>
          <a:blip r:embed="rId2"/>
          <a:stretch>
            <a:fillRect/>
          </a:stretch>
        </p:blipFill>
        <p:spPr>
          <a:xfrm>
            <a:off x="6406898" y="832821"/>
            <a:ext cx="5135719" cy="1194055"/>
          </a:xfrm>
          <a:prstGeom prst="rect">
            <a:avLst/>
          </a:prstGeom>
        </p:spPr>
      </p:pic>
      <p:pic>
        <p:nvPicPr>
          <p:cNvPr id="9" name="Picture 8">
            <a:extLst>
              <a:ext uri="{FF2B5EF4-FFF2-40B4-BE49-F238E27FC236}">
                <a16:creationId xmlns:a16="http://schemas.microsoft.com/office/drawing/2014/main" id="{C0C8C9F7-FBE0-2D41-0F58-7358D038C30B}"/>
              </a:ext>
            </a:extLst>
          </p:cNvPr>
          <p:cNvPicPr>
            <a:picLocks noChangeAspect="1"/>
          </p:cNvPicPr>
          <p:nvPr/>
        </p:nvPicPr>
        <p:blipFill>
          <a:blip r:embed="rId3"/>
          <a:stretch>
            <a:fillRect/>
          </a:stretch>
        </p:blipFill>
        <p:spPr>
          <a:xfrm>
            <a:off x="6406897" y="2308502"/>
            <a:ext cx="5135719" cy="564928"/>
          </a:xfrm>
          <a:prstGeom prst="rect">
            <a:avLst/>
          </a:prstGeom>
        </p:spPr>
      </p:pic>
      <p:pic>
        <p:nvPicPr>
          <p:cNvPr id="11" name="Picture 10">
            <a:extLst>
              <a:ext uri="{FF2B5EF4-FFF2-40B4-BE49-F238E27FC236}">
                <a16:creationId xmlns:a16="http://schemas.microsoft.com/office/drawing/2014/main" id="{5FE6E549-9957-C19B-EFDD-4DD59132CAE4}"/>
              </a:ext>
            </a:extLst>
          </p:cNvPr>
          <p:cNvPicPr>
            <a:picLocks noChangeAspect="1"/>
          </p:cNvPicPr>
          <p:nvPr/>
        </p:nvPicPr>
        <p:blipFill>
          <a:blip r:embed="rId4"/>
          <a:stretch>
            <a:fillRect/>
          </a:stretch>
        </p:blipFill>
        <p:spPr>
          <a:xfrm>
            <a:off x="6524282" y="3701289"/>
            <a:ext cx="3381847" cy="685896"/>
          </a:xfrm>
          <a:prstGeom prst="rect">
            <a:avLst/>
          </a:prstGeom>
        </p:spPr>
      </p:pic>
      <p:pic>
        <p:nvPicPr>
          <p:cNvPr id="13" name="Picture 12">
            <a:extLst>
              <a:ext uri="{FF2B5EF4-FFF2-40B4-BE49-F238E27FC236}">
                <a16:creationId xmlns:a16="http://schemas.microsoft.com/office/drawing/2014/main" id="{D200BA0E-90AC-A9E2-B532-1E835C7385FC}"/>
              </a:ext>
            </a:extLst>
          </p:cNvPr>
          <p:cNvPicPr>
            <a:picLocks noChangeAspect="1"/>
          </p:cNvPicPr>
          <p:nvPr/>
        </p:nvPicPr>
        <p:blipFill>
          <a:blip r:embed="rId5"/>
          <a:stretch>
            <a:fillRect/>
          </a:stretch>
        </p:blipFill>
        <p:spPr>
          <a:xfrm>
            <a:off x="6534913" y="5159333"/>
            <a:ext cx="3391373" cy="647790"/>
          </a:xfrm>
          <a:prstGeom prst="rect">
            <a:avLst/>
          </a:prstGeom>
        </p:spPr>
      </p:pic>
      <p:sp>
        <p:nvSpPr>
          <p:cNvPr id="15" name="TextBox 14">
            <a:extLst>
              <a:ext uri="{FF2B5EF4-FFF2-40B4-BE49-F238E27FC236}">
                <a16:creationId xmlns:a16="http://schemas.microsoft.com/office/drawing/2014/main" id="{D42DB2E5-DD99-E5AA-45B8-8AB33BB1B403}"/>
              </a:ext>
            </a:extLst>
          </p:cNvPr>
          <p:cNvSpPr txBox="1"/>
          <p:nvPr/>
        </p:nvSpPr>
        <p:spPr>
          <a:xfrm>
            <a:off x="6420521" y="3130549"/>
            <a:ext cx="1673352" cy="369332"/>
          </a:xfrm>
          <a:prstGeom prst="rect">
            <a:avLst/>
          </a:prstGeom>
          <a:noFill/>
        </p:spPr>
        <p:txBody>
          <a:bodyPr wrap="square" rtlCol="0">
            <a:spAutoFit/>
          </a:bodyPr>
          <a:lstStyle/>
          <a:p>
            <a:r>
              <a:rPr lang="en-SG" dirty="0"/>
              <a:t>Before:</a:t>
            </a:r>
          </a:p>
        </p:txBody>
      </p:sp>
      <p:sp>
        <p:nvSpPr>
          <p:cNvPr id="17" name="TextBox 16">
            <a:extLst>
              <a:ext uri="{FF2B5EF4-FFF2-40B4-BE49-F238E27FC236}">
                <a16:creationId xmlns:a16="http://schemas.microsoft.com/office/drawing/2014/main" id="{7C0C3079-0650-645C-0C08-BC5294F9821C}"/>
              </a:ext>
            </a:extLst>
          </p:cNvPr>
          <p:cNvSpPr txBox="1"/>
          <p:nvPr/>
        </p:nvSpPr>
        <p:spPr>
          <a:xfrm>
            <a:off x="6524282" y="4588593"/>
            <a:ext cx="1289304" cy="369332"/>
          </a:xfrm>
          <a:prstGeom prst="rect">
            <a:avLst/>
          </a:prstGeom>
          <a:noFill/>
        </p:spPr>
        <p:txBody>
          <a:bodyPr wrap="square" rtlCol="0">
            <a:spAutoFit/>
          </a:bodyPr>
          <a:lstStyle/>
          <a:p>
            <a:r>
              <a:rPr lang="en-SG" dirty="0"/>
              <a:t>After:</a:t>
            </a:r>
          </a:p>
        </p:txBody>
      </p:sp>
    </p:spTree>
    <p:extLst>
      <p:ext uri="{BB962C8B-B14F-4D97-AF65-F5344CB8AC3E}">
        <p14:creationId xmlns:p14="http://schemas.microsoft.com/office/powerpoint/2010/main" val="14447472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786E9-6333-1F17-CC98-84997EDE135E}"/>
              </a:ext>
            </a:extLst>
          </p:cNvPr>
          <p:cNvSpPr>
            <a:spLocks noGrp="1"/>
          </p:cNvSpPr>
          <p:nvPr>
            <p:ph type="title"/>
          </p:nvPr>
        </p:nvSpPr>
        <p:spPr/>
        <p:txBody>
          <a:bodyPr/>
          <a:lstStyle/>
          <a:p>
            <a:r>
              <a:rPr lang="en-SG" dirty="0"/>
              <a:t>Data Preprocessing</a:t>
            </a:r>
          </a:p>
        </p:txBody>
      </p:sp>
      <p:sp>
        <p:nvSpPr>
          <p:cNvPr id="3" name="Content Placeholder 2">
            <a:extLst>
              <a:ext uri="{FF2B5EF4-FFF2-40B4-BE49-F238E27FC236}">
                <a16:creationId xmlns:a16="http://schemas.microsoft.com/office/drawing/2014/main" id="{47914BB9-DF7A-56EF-5DE8-DF9A9F608701}"/>
              </a:ext>
            </a:extLst>
          </p:cNvPr>
          <p:cNvSpPr>
            <a:spLocks noGrp="1"/>
          </p:cNvSpPr>
          <p:nvPr>
            <p:ph idx="1"/>
          </p:nvPr>
        </p:nvSpPr>
        <p:spPr>
          <a:xfrm>
            <a:off x="1115568" y="2478024"/>
            <a:ext cx="4221542" cy="3694176"/>
          </a:xfrm>
        </p:spPr>
        <p:txBody>
          <a:bodyPr/>
          <a:lstStyle/>
          <a:p>
            <a:r>
              <a:rPr lang="en-SG" dirty="0"/>
              <a:t>Check for missing values</a:t>
            </a:r>
          </a:p>
          <a:p>
            <a:r>
              <a:rPr lang="en-SG" dirty="0"/>
              <a:t>Use forward fill to impute missing values</a:t>
            </a:r>
          </a:p>
          <a:p>
            <a:r>
              <a:rPr lang="en-SG" dirty="0"/>
              <a:t>Forward fill gets the previous date’s data</a:t>
            </a:r>
          </a:p>
          <a:p>
            <a:endParaRPr lang="en-SG" dirty="0"/>
          </a:p>
        </p:txBody>
      </p:sp>
      <p:pic>
        <p:nvPicPr>
          <p:cNvPr id="5" name="Picture 4">
            <a:extLst>
              <a:ext uri="{FF2B5EF4-FFF2-40B4-BE49-F238E27FC236}">
                <a16:creationId xmlns:a16="http://schemas.microsoft.com/office/drawing/2014/main" id="{07B6E771-8931-D71B-DF19-72AF622E8EAE}"/>
              </a:ext>
            </a:extLst>
          </p:cNvPr>
          <p:cNvPicPr>
            <a:picLocks noChangeAspect="1"/>
          </p:cNvPicPr>
          <p:nvPr/>
        </p:nvPicPr>
        <p:blipFill>
          <a:blip r:embed="rId2"/>
          <a:stretch>
            <a:fillRect/>
          </a:stretch>
        </p:blipFill>
        <p:spPr>
          <a:xfrm>
            <a:off x="5881405" y="2478024"/>
            <a:ext cx="3772426" cy="1371791"/>
          </a:xfrm>
          <a:prstGeom prst="rect">
            <a:avLst/>
          </a:prstGeom>
        </p:spPr>
      </p:pic>
      <p:pic>
        <p:nvPicPr>
          <p:cNvPr id="7" name="Picture 6">
            <a:extLst>
              <a:ext uri="{FF2B5EF4-FFF2-40B4-BE49-F238E27FC236}">
                <a16:creationId xmlns:a16="http://schemas.microsoft.com/office/drawing/2014/main" id="{AA647476-D340-70CF-ED62-C6707E78AE7A}"/>
              </a:ext>
            </a:extLst>
          </p:cNvPr>
          <p:cNvPicPr>
            <a:picLocks noChangeAspect="1"/>
          </p:cNvPicPr>
          <p:nvPr/>
        </p:nvPicPr>
        <p:blipFill>
          <a:blip r:embed="rId3"/>
          <a:stretch>
            <a:fillRect/>
          </a:stretch>
        </p:blipFill>
        <p:spPr>
          <a:xfrm>
            <a:off x="5881405" y="4209043"/>
            <a:ext cx="2095792" cy="390580"/>
          </a:xfrm>
          <a:prstGeom prst="rect">
            <a:avLst/>
          </a:prstGeom>
        </p:spPr>
      </p:pic>
      <p:pic>
        <p:nvPicPr>
          <p:cNvPr id="9" name="Picture 8">
            <a:extLst>
              <a:ext uri="{FF2B5EF4-FFF2-40B4-BE49-F238E27FC236}">
                <a16:creationId xmlns:a16="http://schemas.microsoft.com/office/drawing/2014/main" id="{72E2B144-7CF5-AC9C-9E73-7F68E01D6722}"/>
              </a:ext>
            </a:extLst>
          </p:cNvPr>
          <p:cNvPicPr>
            <a:picLocks noChangeAspect="1"/>
          </p:cNvPicPr>
          <p:nvPr/>
        </p:nvPicPr>
        <p:blipFill>
          <a:blip r:embed="rId4"/>
          <a:stretch>
            <a:fillRect/>
          </a:stretch>
        </p:blipFill>
        <p:spPr>
          <a:xfrm>
            <a:off x="5881405" y="4952830"/>
            <a:ext cx="3219899" cy="1219370"/>
          </a:xfrm>
          <a:prstGeom prst="rect">
            <a:avLst/>
          </a:prstGeom>
        </p:spPr>
      </p:pic>
    </p:spTree>
    <p:extLst>
      <p:ext uri="{BB962C8B-B14F-4D97-AF65-F5344CB8AC3E}">
        <p14:creationId xmlns:p14="http://schemas.microsoft.com/office/powerpoint/2010/main" val="40910347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8F7AFB9A-7364-478C-B48B-8523CDD9AE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0" name="Freeform: Shape 39">
            <a:extLst>
              <a:ext uri="{FF2B5EF4-FFF2-40B4-BE49-F238E27FC236}">
                <a16:creationId xmlns:a16="http://schemas.microsoft.com/office/drawing/2014/main" id="{36678033-86B6-40E6-BE90-78D8ED4E3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6002" cy="6858000"/>
          </a:xfrm>
          <a:custGeom>
            <a:avLst/>
            <a:gdLst>
              <a:gd name="connsiteX0" fmla="*/ 0 w 6096002"/>
              <a:gd name="connsiteY0" fmla="*/ 0 h 6858000"/>
              <a:gd name="connsiteX1" fmla="*/ 4885967 w 6096002"/>
              <a:gd name="connsiteY1" fmla="*/ 0 h 6858000"/>
              <a:gd name="connsiteX2" fmla="*/ 4946007 w 6096002"/>
              <a:gd name="connsiteY2" fmla="*/ 69271 h 6858000"/>
              <a:gd name="connsiteX3" fmla="*/ 6096002 w 6096002"/>
              <a:gd name="connsiteY3" fmla="*/ 3429000 h 6858000"/>
              <a:gd name="connsiteX4" fmla="*/ 4946007 w 6096002"/>
              <a:gd name="connsiteY4" fmla="*/ 6788730 h 6858000"/>
              <a:gd name="connsiteX5" fmla="*/ 4885967 w 6096002"/>
              <a:gd name="connsiteY5" fmla="*/ 6858000 h 6858000"/>
              <a:gd name="connsiteX6" fmla="*/ 0 w 609600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6858000">
                <a:moveTo>
                  <a:pt x="0" y="0"/>
                </a:moveTo>
                <a:lnTo>
                  <a:pt x="4885967" y="0"/>
                </a:lnTo>
                <a:lnTo>
                  <a:pt x="4946007" y="69271"/>
                </a:lnTo>
                <a:cubicBezTo>
                  <a:pt x="5656533" y="929100"/>
                  <a:pt x="6096002" y="2116944"/>
                  <a:pt x="6096002" y="3429000"/>
                </a:cubicBezTo>
                <a:cubicBezTo>
                  <a:pt x="6096002" y="4741056"/>
                  <a:pt x="5656533" y="5928900"/>
                  <a:pt x="4946007" y="6788730"/>
                </a:cubicBezTo>
                <a:lnTo>
                  <a:pt x="4885967"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2" name="Freeform: Shape 41">
            <a:extLst>
              <a:ext uri="{FF2B5EF4-FFF2-40B4-BE49-F238E27FC236}">
                <a16:creationId xmlns:a16="http://schemas.microsoft.com/office/drawing/2014/main" id="{D2542E1A-076E-4A34-BB67-2BF961754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5370" cy="6858000"/>
          </a:xfrm>
          <a:custGeom>
            <a:avLst/>
            <a:gdLst>
              <a:gd name="connsiteX0" fmla="*/ 0 w 6085370"/>
              <a:gd name="connsiteY0" fmla="*/ 0 h 6858000"/>
              <a:gd name="connsiteX1" fmla="*/ 4875335 w 6085370"/>
              <a:gd name="connsiteY1" fmla="*/ 0 h 6858000"/>
              <a:gd name="connsiteX2" fmla="*/ 4935375 w 6085370"/>
              <a:gd name="connsiteY2" fmla="*/ 69271 h 6858000"/>
              <a:gd name="connsiteX3" fmla="*/ 6085370 w 6085370"/>
              <a:gd name="connsiteY3" fmla="*/ 3429000 h 6858000"/>
              <a:gd name="connsiteX4" fmla="*/ 4935375 w 6085370"/>
              <a:gd name="connsiteY4" fmla="*/ 6788730 h 6858000"/>
              <a:gd name="connsiteX5" fmla="*/ 4875335 w 6085370"/>
              <a:gd name="connsiteY5" fmla="*/ 6858000 h 6858000"/>
              <a:gd name="connsiteX6" fmla="*/ 0 w 60853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5370" h="6858000">
                <a:moveTo>
                  <a:pt x="0" y="0"/>
                </a:moveTo>
                <a:lnTo>
                  <a:pt x="4875335" y="0"/>
                </a:lnTo>
                <a:lnTo>
                  <a:pt x="4935375" y="69271"/>
                </a:lnTo>
                <a:cubicBezTo>
                  <a:pt x="5645901" y="929100"/>
                  <a:pt x="6085370" y="2116944"/>
                  <a:pt x="6085370" y="3429000"/>
                </a:cubicBezTo>
                <a:cubicBezTo>
                  <a:pt x="6085370" y="4741056"/>
                  <a:pt x="5645901" y="5928900"/>
                  <a:pt x="4935375" y="6788730"/>
                </a:cubicBezTo>
                <a:lnTo>
                  <a:pt x="487533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BBCAF6A-FC31-ADB7-8F8A-DC42BDE97398}"/>
              </a:ext>
            </a:extLst>
          </p:cNvPr>
          <p:cNvSpPr>
            <a:spLocks noGrp="1"/>
          </p:cNvSpPr>
          <p:nvPr>
            <p:ph type="title"/>
          </p:nvPr>
        </p:nvSpPr>
        <p:spPr>
          <a:xfrm>
            <a:off x="438913" y="859536"/>
            <a:ext cx="4832802" cy="1243584"/>
          </a:xfrm>
        </p:spPr>
        <p:txBody>
          <a:bodyPr>
            <a:normAutofit/>
          </a:bodyPr>
          <a:lstStyle/>
          <a:p>
            <a:r>
              <a:rPr lang="en-SG" sz="3400" dirty="0"/>
              <a:t>Data Preprocessing – Stationarity</a:t>
            </a:r>
          </a:p>
        </p:txBody>
      </p:sp>
      <p:sp>
        <p:nvSpPr>
          <p:cNvPr id="44" name="Rectangle 43">
            <a:extLst>
              <a:ext uri="{FF2B5EF4-FFF2-40B4-BE49-F238E27FC236}">
                <a16:creationId xmlns:a16="http://schemas.microsoft.com/office/drawing/2014/main" id="{75C56826-D4E5-42ED-8529-079651CB3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2144"/>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6" name="Rectangle 45">
            <a:extLst>
              <a:ext uri="{FF2B5EF4-FFF2-40B4-BE49-F238E27FC236}">
                <a16:creationId xmlns:a16="http://schemas.microsoft.com/office/drawing/2014/main" id="{82095FCE-EF05-4443-B97A-85DEE3A5CA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912" y="2185062"/>
            <a:ext cx="49834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0ED0FF82-4FD4-CA12-4E8A-00183DDA73A2}"/>
              </a:ext>
            </a:extLst>
          </p:cNvPr>
          <p:cNvSpPr>
            <a:spLocks noGrp="1"/>
          </p:cNvSpPr>
          <p:nvPr>
            <p:ph idx="1"/>
          </p:nvPr>
        </p:nvSpPr>
        <p:spPr>
          <a:xfrm>
            <a:off x="438912" y="2512611"/>
            <a:ext cx="4832803" cy="3664351"/>
          </a:xfrm>
        </p:spPr>
        <p:txBody>
          <a:bodyPr>
            <a:normAutofit/>
          </a:bodyPr>
          <a:lstStyle/>
          <a:p>
            <a:r>
              <a:rPr lang="en-SG" sz="1800" dirty="0"/>
              <a:t>Check for stationarity using ADF test</a:t>
            </a:r>
          </a:p>
          <a:p>
            <a:r>
              <a:rPr lang="en-SG" sz="1800" dirty="0"/>
              <a:t>As p-value &gt; 0.05, not stationary</a:t>
            </a:r>
          </a:p>
          <a:p>
            <a:r>
              <a:rPr lang="en-SG" sz="1800" dirty="0"/>
              <a:t>Mean and variance does not look constant</a:t>
            </a:r>
          </a:p>
          <a:p>
            <a:r>
              <a:rPr lang="en-US" sz="1800" dirty="0"/>
              <a:t>Initially I thought of using returns (percentage change of current and previous day's price). However, I </a:t>
            </a:r>
            <a:r>
              <a:rPr lang="en-US" sz="1800" dirty="0" err="1"/>
              <a:t>realised</a:t>
            </a:r>
            <a:r>
              <a:rPr lang="en-US" sz="1800" dirty="0"/>
              <a:t> that the returns do not necessarily have a constant variance, so I decided to use log and/or differencing for each series</a:t>
            </a:r>
            <a:endParaRPr lang="en-SG" sz="1800" dirty="0"/>
          </a:p>
        </p:txBody>
      </p:sp>
      <p:pic>
        <p:nvPicPr>
          <p:cNvPr id="7" name="Picture 6">
            <a:extLst>
              <a:ext uri="{FF2B5EF4-FFF2-40B4-BE49-F238E27FC236}">
                <a16:creationId xmlns:a16="http://schemas.microsoft.com/office/drawing/2014/main" id="{06576CF8-9ADB-AC5D-68E7-5C3653843DA7}"/>
              </a:ext>
            </a:extLst>
          </p:cNvPr>
          <p:cNvPicPr>
            <a:picLocks noChangeAspect="1"/>
          </p:cNvPicPr>
          <p:nvPr/>
        </p:nvPicPr>
        <p:blipFill>
          <a:blip r:embed="rId2"/>
          <a:stretch>
            <a:fillRect/>
          </a:stretch>
        </p:blipFill>
        <p:spPr>
          <a:xfrm>
            <a:off x="7110394" y="497009"/>
            <a:ext cx="3843745" cy="3834136"/>
          </a:xfrm>
          <a:prstGeom prst="rect">
            <a:avLst/>
          </a:prstGeom>
        </p:spPr>
      </p:pic>
      <p:pic>
        <p:nvPicPr>
          <p:cNvPr id="5" name="Picture 4">
            <a:extLst>
              <a:ext uri="{FF2B5EF4-FFF2-40B4-BE49-F238E27FC236}">
                <a16:creationId xmlns:a16="http://schemas.microsoft.com/office/drawing/2014/main" id="{F88F7634-D5E4-E7E7-6CD5-06CFE6CF1E08}"/>
              </a:ext>
            </a:extLst>
          </p:cNvPr>
          <p:cNvPicPr>
            <a:picLocks noChangeAspect="1"/>
          </p:cNvPicPr>
          <p:nvPr/>
        </p:nvPicPr>
        <p:blipFill>
          <a:blip r:embed="rId3"/>
          <a:stretch>
            <a:fillRect/>
          </a:stretch>
        </p:blipFill>
        <p:spPr>
          <a:xfrm>
            <a:off x="7227540" y="4513728"/>
            <a:ext cx="3586639" cy="1663234"/>
          </a:xfrm>
          <a:prstGeom prst="rect">
            <a:avLst/>
          </a:prstGeom>
        </p:spPr>
      </p:pic>
    </p:spTree>
    <p:extLst>
      <p:ext uri="{BB962C8B-B14F-4D97-AF65-F5344CB8AC3E}">
        <p14:creationId xmlns:p14="http://schemas.microsoft.com/office/powerpoint/2010/main" val="30571945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39AB947-785D-482B-A71B-C1C825A20D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Freeform: Shape 16">
            <a:extLst>
              <a:ext uri="{FF2B5EF4-FFF2-40B4-BE49-F238E27FC236}">
                <a16:creationId xmlns:a16="http://schemas.microsoft.com/office/drawing/2014/main" id="{468A839C-B241-4F23-9A1D-CBCAFE6F5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6002" cy="6858000"/>
          </a:xfrm>
          <a:custGeom>
            <a:avLst/>
            <a:gdLst>
              <a:gd name="connsiteX0" fmla="*/ 0 w 6096002"/>
              <a:gd name="connsiteY0" fmla="*/ 0 h 6858000"/>
              <a:gd name="connsiteX1" fmla="*/ 4885967 w 6096002"/>
              <a:gd name="connsiteY1" fmla="*/ 0 h 6858000"/>
              <a:gd name="connsiteX2" fmla="*/ 4946007 w 6096002"/>
              <a:gd name="connsiteY2" fmla="*/ 69271 h 6858000"/>
              <a:gd name="connsiteX3" fmla="*/ 6096002 w 6096002"/>
              <a:gd name="connsiteY3" fmla="*/ 3429000 h 6858000"/>
              <a:gd name="connsiteX4" fmla="*/ 4946007 w 6096002"/>
              <a:gd name="connsiteY4" fmla="*/ 6788730 h 6858000"/>
              <a:gd name="connsiteX5" fmla="*/ 4885967 w 6096002"/>
              <a:gd name="connsiteY5" fmla="*/ 6858000 h 6858000"/>
              <a:gd name="connsiteX6" fmla="*/ 0 w 609600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6858000">
                <a:moveTo>
                  <a:pt x="0" y="0"/>
                </a:moveTo>
                <a:lnTo>
                  <a:pt x="4885967" y="0"/>
                </a:lnTo>
                <a:lnTo>
                  <a:pt x="4946007" y="69271"/>
                </a:lnTo>
                <a:cubicBezTo>
                  <a:pt x="5656533" y="929100"/>
                  <a:pt x="6096002" y="2116944"/>
                  <a:pt x="6096002" y="3429000"/>
                </a:cubicBezTo>
                <a:cubicBezTo>
                  <a:pt x="6096002" y="4741056"/>
                  <a:pt x="5656533" y="5928900"/>
                  <a:pt x="4946007" y="6788730"/>
                </a:cubicBezTo>
                <a:lnTo>
                  <a:pt x="4885967"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9" name="Freeform: Shape 18">
            <a:extLst>
              <a:ext uri="{FF2B5EF4-FFF2-40B4-BE49-F238E27FC236}">
                <a16:creationId xmlns:a16="http://schemas.microsoft.com/office/drawing/2014/main" id="{AF68CAD5-0452-48EC-94D8-91ED8F5EB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5370" cy="6858000"/>
          </a:xfrm>
          <a:custGeom>
            <a:avLst/>
            <a:gdLst>
              <a:gd name="connsiteX0" fmla="*/ 0 w 6085370"/>
              <a:gd name="connsiteY0" fmla="*/ 0 h 6858000"/>
              <a:gd name="connsiteX1" fmla="*/ 4875335 w 6085370"/>
              <a:gd name="connsiteY1" fmla="*/ 0 h 6858000"/>
              <a:gd name="connsiteX2" fmla="*/ 4935375 w 6085370"/>
              <a:gd name="connsiteY2" fmla="*/ 69271 h 6858000"/>
              <a:gd name="connsiteX3" fmla="*/ 6085370 w 6085370"/>
              <a:gd name="connsiteY3" fmla="*/ 3429000 h 6858000"/>
              <a:gd name="connsiteX4" fmla="*/ 4935375 w 6085370"/>
              <a:gd name="connsiteY4" fmla="*/ 6788730 h 6858000"/>
              <a:gd name="connsiteX5" fmla="*/ 4875335 w 6085370"/>
              <a:gd name="connsiteY5" fmla="*/ 6858000 h 6858000"/>
              <a:gd name="connsiteX6" fmla="*/ 0 w 60853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5370" h="6858000">
                <a:moveTo>
                  <a:pt x="0" y="0"/>
                </a:moveTo>
                <a:lnTo>
                  <a:pt x="4875335" y="0"/>
                </a:lnTo>
                <a:lnTo>
                  <a:pt x="4935375" y="69271"/>
                </a:lnTo>
                <a:cubicBezTo>
                  <a:pt x="5645901" y="929100"/>
                  <a:pt x="6085370" y="2116944"/>
                  <a:pt x="6085370" y="3429000"/>
                </a:cubicBezTo>
                <a:cubicBezTo>
                  <a:pt x="6085370" y="4741056"/>
                  <a:pt x="5645901" y="5928900"/>
                  <a:pt x="4935375" y="6788730"/>
                </a:cubicBezTo>
                <a:lnTo>
                  <a:pt x="487533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BDE5655-6AC4-DFA6-E57E-C875AA585E0C}"/>
              </a:ext>
            </a:extLst>
          </p:cNvPr>
          <p:cNvSpPr>
            <a:spLocks noGrp="1"/>
          </p:cNvSpPr>
          <p:nvPr>
            <p:ph type="title"/>
          </p:nvPr>
        </p:nvSpPr>
        <p:spPr>
          <a:xfrm>
            <a:off x="438912" y="859536"/>
            <a:ext cx="4837176" cy="1170432"/>
          </a:xfrm>
        </p:spPr>
        <p:txBody>
          <a:bodyPr anchor="b">
            <a:normAutofit/>
          </a:bodyPr>
          <a:lstStyle/>
          <a:p>
            <a:r>
              <a:rPr lang="en-SG" sz="3400" dirty="0"/>
              <a:t>Data Preprocessing - Stationarity</a:t>
            </a:r>
          </a:p>
        </p:txBody>
      </p:sp>
      <p:sp>
        <p:nvSpPr>
          <p:cNvPr id="21" name="Rectangle 20">
            <a:extLst>
              <a:ext uri="{FF2B5EF4-FFF2-40B4-BE49-F238E27FC236}">
                <a16:creationId xmlns:a16="http://schemas.microsoft.com/office/drawing/2014/main" id="{F89F292F-513F-4E95-9E51-6B736F17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03236"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13A52E0E-6908-496E-BB67-DDBF1EEC3B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92" y="2185062"/>
            <a:ext cx="49377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A5526DDC-00E3-A00B-33A4-F8DE5C3CB15C}"/>
              </a:ext>
            </a:extLst>
          </p:cNvPr>
          <p:cNvSpPr>
            <a:spLocks noGrp="1"/>
          </p:cNvSpPr>
          <p:nvPr>
            <p:ph idx="1"/>
          </p:nvPr>
        </p:nvSpPr>
        <p:spPr>
          <a:xfrm>
            <a:off x="438912" y="2514600"/>
            <a:ext cx="4837176" cy="3666744"/>
          </a:xfrm>
        </p:spPr>
        <p:txBody>
          <a:bodyPr>
            <a:normAutofit/>
          </a:bodyPr>
          <a:lstStyle/>
          <a:p>
            <a:r>
              <a:rPr lang="en-US" sz="1800" dirty="0"/>
              <a:t>As the first difference series and the log and first difference for each series look very similar, we will use ADF test to check whether they are stationary series and which has a lower p-value</a:t>
            </a:r>
          </a:p>
          <a:p>
            <a:endParaRPr lang="en-SG" sz="1800" dirty="0"/>
          </a:p>
        </p:txBody>
      </p:sp>
      <p:pic>
        <p:nvPicPr>
          <p:cNvPr id="8" name="Picture 7">
            <a:extLst>
              <a:ext uri="{FF2B5EF4-FFF2-40B4-BE49-F238E27FC236}">
                <a16:creationId xmlns:a16="http://schemas.microsoft.com/office/drawing/2014/main" id="{86ECC299-6691-2E23-2006-F980B5AF1661}"/>
              </a:ext>
            </a:extLst>
          </p:cNvPr>
          <p:cNvPicPr>
            <a:picLocks noChangeAspect="1"/>
          </p:cNvPicPr>
          <p:nvPr/>
        </p:nvPicPr>
        <p:blipFill>
          <a:blip r:embed="rId2"/>
          <a:stretch>
            <a:fillRect/>
          </a:stretch>
        </p:blipFill>
        <p:spPr>
          <a:xfrm>
            <a:off x="7497236" y="3479246"/>
            <a:ext cx="3014006" cy="2968797"/>
          </a:xfrm>
          <a:prstGeom prst="rect">
            <a:avLst/>
          </a:prstGeom>
        </p:spPr>
      </p:pic>
      <p:pic>
        <p:nvPicPr>
          <p:cNvPr id="10" name="Picture 9">
            <a:extLst>
              <a:ext uri="{FF2B5EF4-FFF2-40B4-BE49-F238E27FC236}">
                <a16:creationId xmlns:a16="http://schemas.microsoft.com/office/drawing/2014/main" id="{59510A2D-6443-79A2-D7AC-3CD7EC152CAD}"/>
              </a:ext>
            </a:extLst>
          </p:cNvPr>
          <p:cNvPicPr>
            <a:picLocks noChangeAspect="1"/>
          </p:cNvPicPr>
          <p:nvPr/>
        </p:nvPicPr>
        <p:blipFill>
          <a:blip r:embed="rId3"/>
          <a:stretch>
            <a:fillRect/>
          </a:stretch>
        </p:blipFill>
        <p:spPr>
          <a:xfrm>
            <a:off x="9180110" y="474136"/>
            <a:ext cx="2619595" cy="2580302"/>
          </a:xfrm>
          <a:prstGeom prst="rect">
            <a:avLst/>
          </a:prstGeom>
        </p:spPr>
      </p:pic>
      <p:pic>
        <p:nvPicPr>
          <p:cNvPr id="6" name="Picture 5">
            <a:extLst>
              <a:ext uri="{FF2B5EF4-FFF2-40B4-BE49-F238E27FC236}">
                <a16:creationId xmlns:a16="http://schemas.microsoft.com/office/drawing/2014/main" id="{F9BB29FF-41D7-8BC4-2ECE-CA98F7A7F21E}"/>
              </a:ext>
            </a:extLst>
          </p:cNvPr>
          <p:cNvPicPr>
            <a:picLocks noChangeAspect="1"/>
          </p:cNvPicPr>
          <p:nvPr/>
        </p:nvPicPr>
        <p:blipFill>
          <a:blip r:embed="rId4"/>
          <a:stretch>
            <a:fillRect/>
          </a:stretch>
        </p:blipFill>
        <p:spPr>
          <a:xfrm>
            <a:off x="6271872" y="409957"/>
            <a:ext cx="2732367" cy="2691382"/>
          </a:xfrm>
          <a:prstGeom prst="rect">
            <a:avLst/>
          </a:prstGeom>
        </p:spPr>
      </p:pic>
    </p:spTree>
    <p:extLst>
      <p:ext uri="{BB962C8B-B14F-4D97-AF65-F5344CB8AC3E}">
        <p14:creationId xmlns:p14="http://schemas.microsoft.com/office/powerpoint/2010/main" val="27842106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F71CEE-E987-60D4-8B9E-1FF118E63104}"/>
              </a:ext>
            </a:extLst>
          </p:cNvPr>
          <p:cNvSpPr>
            <a:spLocks noGrp="1"/>
          </p:cNvSpPr>
          <p:nvPr>
            <p:ph type="title"/>
          </p:nvPr>
        </p:nvSpPr>
        <p:spPr>
          <a:xfrm>
            <a:off x="411480" y="991443"/>
            <a:ext cx="4443154" cy="1087819"/>
          </a:xfrm>
        </p:spPr>
        <p:txBody>
          <a:bodyPr anchor="b">
            <a:normAutofit/>
          </a:bodyPr>
          <a:lstStyle/>
          <a:p>
            <a:r>
              <a:rPr lang="en-SG" sz="3400" dirty="0"/>
              <a:t>Data Preprocessing - Stationarity</a:t>
            </a:r>
          </a:p>
        </p:txBody>
      </p:sp>
      <p:sp>
        <p:nvSpPr>
          <p:cNvPr id="12" name="Rectangle 11">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953E6518-754F-EE61-C9CE-FA556A7E4067}"/>
              </a:ext>
            </a:extLst>
          </p:cNvPr>
          <p:cNvSpPr>
            <a:spLocks noGrp="1"/>
          </p:cNvSpPr>
          <p:nvPr>
            <p:ph idx="1"/>
          </p:nvPr>
        </p:nvSpPr>
        <p:spPr>
          <a:xfrm>
            <a:off x="411480" y="2684095"/>
            <a:ext cx="4443154" cy="3492868"/>
          </a:xfrm>
        </p:spPr>
        <p:txBody>
          <a:bodyPr>
            <a:normAutofit/>
          </a:bodyPr>
          <a:lstStyle/>
          <a:p>
            <a:r>
              <a:rPr lang="en-US" sz="1700" dirty="0"/>
              <a:t>As each series' p-value is already very low, we will not need to second-order or higher-order difference the series as there will not be much of a difference</a:t>
            </a:r>
          </a:p>
          <a:p>
            <a:r>
              <a:rPr lang="en-US" sz="1700" dirty="0"/>
              <a:t>We will choose which type of series with a lower p-value</a:t>
            </a:r>
          </a:p>
          <a:p>
            <a:r>
              <a:rPr lang="en-SG" sz="1700" dirty="0"/>
              <a:t>Apple and Amazon with first order difference</a:t>
            </a:r>
          </a:p>
          <a:p>
            <a:r>
              <a:rPr lang="en-SG" sz="1700" dirty="0"/>
              <a:t>DBS with log and first order difference</a:t>
            </a:r>
          </a:p>
        </p:txBody>
      </p:sp>
      <p:pic>
        <p:nvPicPr>
          <p:cNvPr id="5" name="Picture 4">
            <a:extLst>
              <a:ext uri="{FF2B5EF4-FFF2-40B4-BE49-F238E27FC236}">
                <a16:creationId xmlns:a16="http://schemas.microsoft.com/office/drawing/2014/main" id="{4FA26E90-595B-6B6B-FF69-71736FD59B02}"/>
              </a:ext>
            </a:extLst>
          </p:cNvPr>
          <p:cNvPicPr>
            <a:picLocks noChangeAspect="1"/>
          </p:cNvPicPr>
          <p:nvPr/>
        </p:nvPicPr>
        <p:blipFill>
          <a:blip r:embed="rId2"/>
          <a:stretch>
            <a:fillRect/>
          </a:stretch>
        </p:blipFill>
        <p:spPr>
          <a:xfrm>
            <a:off x="5340096" y="553006"/>
            <a:ext cx="6440424" cy="2785483"/>
          </a:xfrm>
          <a:prstGeom prst="rect">
            <a:avLst/>
          </a:prstGeom>
        </p:spPr>
      </p:pic>
      <p:pic>
        <p:nvPicPr>
          <p:cNvPr id="7" name="Picture 6">
            <a:extLst>
              <a:ext uri="{FF2B5EF4-FFF2-40B4-BE49-F238E27FC236}">
                <a16:creationId xmlns:a16="http://schemas.microsoft.com/office/drawing/2014/main" id="{3950AF8D-7106-475B-E9AB-2D7398AF9DF3}"/>
              </a:ext>
            </a:extLst>
          </p:cNvPr>
          <p:cNvPicPr>
            <a:picLocks noChangeAspect="1"/>
          </p:cNvPicPr>
          <p:nvPr/>
        </p:nvPicPr>
        <p:blipFill>
          <a:blip r:embed="rId3"/>
          <a:stretch>
            <a:fillRect/>
          </a:stretch>
        </p:blipFill>
        <p:spPr>
          <a:xfrm>
            <a:off x="5460602" y="3785854"/>
            <a:ext cx="6125430" cy="2391109"/>
          </a:xfrm>
          <a:prstGeom prst="rect">
            <a:avLst/>
          </a:prstGeom>
        </p:spPr>
      </p:pic>
    </p:spTree>
    <p:extLst>
      <p:ext uri="{BB962C8B-B14F-4D97-AF65-F5344CB8AC3E}">
        <p14:creationId xmlns:p14="http://schemas.microsoft.com/office/powerpoint/2010/main" val="7281494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4C2AC11E-3162-4990-A36E-92B07ECF16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Rectangle 17">
            <a:extLst>
              <a:ext uri="{FF2B5EF4-FFF2-40B4-BE49-F238E27FC236}">
                <a16:creationId xmlns:a16="http://schemas.microsoft.com/office/drawing/2014/main" id="{9073D962-D3D2-4A72-8593-65C213CBFF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4" y="633619"/>
            <a:ext cx="4520912"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0968425-1A2E-221C-B154-809378968380}"/>
              </a:ext>
            </a:extLst>
          </p:cNvPr>
          <p:cNvSpPr>
            <a:spLocks noGrp="1"/>
          </p:cNvSpPr>
          <p:nvPr>
            <p:ph type="title"/>
          </p:nvPr>
        </p:nvSpPr>
        <p:spPr>
          <a:xfrm>
            <a:off x="838200" y="978408"/>
            <a:ext cx="3721608" cy="1106424"/>
          </a:xfrm>
        </p:spPr>
        <p:txBody>
          <a:bodyPr>
            <a:normAutofit/>
          </a:bodyPr>
          <a:lstStyle/>
          <a:p>
            <a:r>
              <a:rPr lang="en-SG" sz="2800" dirty="0"/>
              <a:t>Data Preprocessing - Correlations</a:t>
            </a:r>
          </a:p>
        </p:txBody>
      </p:sp>
      <p:sp>
        <p:nvSpPr>
          <p:cNvPr id="20" name="Rectangle 19">
            <a:extLst>
              <a:ext uri="{FF2B5EF4-FFF2-40B4-BE49-F238E27FC236}">
                <a16:creationId xmlns:a16="http://schemas.microsoft.com/office/drawing/2014/main" id="{2387511B-F6E1-4929-AC90-94FB8B6B0F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5" y="1181536"/>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Rectangle 21">
            <a:extLst>
              <a:ext uri="{FF2B5EF4-FFF2-40B4-BE49-F238E27FC236}">
                <a16:creationId xmlns:a16="http://schemas.microsoft.com/office/drawing/2014/main" id="{AA58F78C-27AB-465F-AA33-15E08AF267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6" y="2185416"/>
            <a:ext cx="3683187"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F2AA7610-A4C9-35E4-B9AE-C3EDD97E4075}"/>
              </a:ext>
            </a:extLst>
          </p:cNvPr>
          <p:cNvSpPr>
            <a:spLocks noGrp="1"/>
          </p:cNvSpPr>
          <p:nvPr>
            <p:ph idx="1"/>
          </p:nvPr>
        </p:nvSpPr>
        <p:spPr>
          <a:xfrm>
            <a:off x="838200" y="2368296"/>
            <a:ext cx="3721608" cy="3502152"/>
          </a:xfrm>
        </p:spPr>
        <p:txBody>
          <a:bodyPr>
            <a:normAutofit/>
          </a:bodyPr>
          <a:lstStyle/>
          <a:p>
            <a:r>
              <a:rPr lang="en-SG" sz="1700"/>
              <a:t>Check for autocorrelations using Ljung-Box test</a:t>
            </a:r>
          </a:p>
          <a:p>
            <a:r>
              <a:rPr lang="en-SG" sz="1700"/>
              <a:t>Double check with ACF plot</a:t>
            </a:r>
          </a:p>
        </p:txBody>
      </p:sp>
      <p:pic>
        <p:nvPicPr>
          <p:cNvPr id="5" name="Picture 4">
            <a:extLst>
              <a:ext uri="{FF2B5EF4-FFF2-40B4-BE49-F238E27FC236}">
                <a16:creationId xmlns:a16="http://schemas.microsoft.com/office/drawing/2014/main" id="{82799334-74D8-1AB0-F82E-A77B7B706C07}"/>
              </a:ext>
            </a:extLst>
          </p:cNvPr>
          <p:cNvPicPr>
            <a:picLocks noChangeAspect="1"/>
          </p:cNvPicPr>
          <p:nvPr/>
        </p:nvPicPr>
        <p:blipFill>
          <a:blip r:embed="rId2"/>
          <a:stretch>
            <a:fillRect/>
          </a:stretch>
        </p:blipFill>
        <p:spPr>
          <a:xfrm>
            <a:off x="1380020" y="3636629"/>
            <a:ext cx="2566829" cy="2297687"/>
          </a:xfrm>
          <a:prstGeom prst="rect">
            <a:avLst/>
          </a:prstGeom>
        </p:spPr>
      </p:pic>
      <p:pic>
        <p:nvPicPr>
          <p:cNvPr id="13" name="Picture 12">
            <a:extLst>
              <a:ext uri="{FF2B5EF4-FFF2-40B4-BE49-F238E27FC236}">
                <a16:creationId xmlns:a16="http://schemas.microsoft.com/office/drawing/2014/main" id="{CB68CC02-99AF-F04B-1293-FBFB983D4DF7}"/>
              </a:ext>
            </a:extLst>
          </p:cNvPr>
          <p:cNvPicPr>
            <a:picLocks noChangeAspect="1"/>
          </p:cNvPicPr>
          <p:nvPr/>
        </p:nvPicPr>
        <p:blipFill>
          <a:blip r:embed="rId3"/>
          <a:stretch>
            <a:fillRect/>
          </a:stretch>
        </p:blipFill>
        <p:spPr>
          <a:xfrm>
            <a:off x="6898743" y="1119429"/>
            <a:ext cx="4130344" cy="1245128"/>
          </a:xfrm>
          <a:prstGeom prst="rect">
            <a:avLst/>
          </a:prstGeom>
        </p:spPr>
      </p:pic>
      <p:sp>
        <p:nvSpPr>
          <p:cNvPr id="14" name="TextBox 13">
            <a:extLst>
              <a:ext uri="{FF2B5EF4-FFF2-40B4-BE49-F238E27FC236}">
                <a16:creationId xmlns:a16="http://schemas.microsoft.com/office/drawing/2014/main" id="{0306C72E-7575-889C-CF06-742FDEF69E3F}"/>
              </a:ext>
            </a:extLst>
          </p:cNvPr>
          <p:cNvSpPr txBox="1"/>
          <p:nvPr/>
        </p:nvSpPr>
        <p:spPr>
          <a:xfrm>
            <a:off x="8378520" y="609076"/>
            <a:ext cx="942392" cy="369332"/>
          </a:xfrm>
          <a:prstGeom prst="rect">
            <a:avLst/>
          </a:prstGeom>
          <a:noFill/>
        </p:spPr>
        <p:txBody>
          <a:bodyPr wrap="square" rtlCol="0">
            <a:spAutoFit/>
          </a:bodyPr>
          <a:lstStyle/>
          <a:p>
            <a:r>
              <a:rPr lang="en-SG" dirty="0"/>
              <a:t>Apple</a:t>
            </a:r>
          </a:p>
        </p:txBody>
      </p:sp>
      <p:pic>
        <p:nvPicPr>
          <p:cNvPr id="17" name="Picture 16">
            <a:extLst>
              <a:ext uri="{FF2B5EF4-FFF2-40B4-BE49-F238E27FC236}">
                <a16:creationId xmlns:a16="http://schemas.microsoft.com/office/drawing/2014/main" id="{B365F3F1-5A3A-7389-5024-0EF788546DAB}"/>
              </a:ext>
            </a:extLst>
          </p:cNvPr>
          <p:cNvPicPr>
            <a:picLocks noChangeAspect="1"/>
          </p:cNvPicPr>
          <p:nvPr/>
        </p:nvPicPr>
        <p:blipFill>
          <a:blip r:embed="rId4"/>
          <a:stretch>
            <a:fillRect/>
          </a:stretch>
        </p:blipFill>
        <p:spPr>
          <a:xfrm>
            <a:off x="6846140" y="2810220"/>
            <a:ext cx="4130344" cy="1245128"/>
          </a:xfrm>
          <a:prstGeom prst="rect">
            <a:avLst/>
          </a:prstGeom>
        </p:spPr>
      </p:pic>
      <p:sp>
        <p:nvSpPr>
          <p:cNvPr id="19" name="TextBox 18">
            <a:extLst>
              <a:ext uri="{FF2B5EF4-FFF2-40B4-BE49-F238E27FC236}">
                <a16:creationId xmlns:a16="http://schemas.microsoft.com/office/drawing/2014/main" id="{7E44FDE0-29F0-1B15-2D1E-A3FCAFE5082E}"/>
              </a:ext>
            </a:extLst>
          </p:cNvPr>
          <p:cNvSpPr txBox="1"/>
          <p:nvPr/>
        </p:nvSpPr>
        <p:spPr>
          <a:xfrm>
            <a:off x="8341568" y="2368296"/>
            <a:ext cx="1771261" cy="369332"/>
          </a:xfrm>
          <a:prstGeom prst="rect">
            <a:avLst/>
          </a:prstGeom>
          <a:noFill/>
        </p:spPr>
        <p:txBody>
          <a:bodyPr wrap="square" rtlCol="0">
            <a:spAutoFit/>
          </a:bodyPr>
          <a:lstStyle/>
          <a:p>
            <a:r>
              <a:rPr lang="en-SG" dirty="0"/>
              <a:t>Amazon</a:t>
            </a:r>
          </a:p>
        </p:txBody>
      </p:sp>
      <p:pic>
        <p:nvPicPr>
          <p:cNvPr id="23" name="Picture 22">
            <a:extLst>
              <a:ext uri="{FF2B5EF4-FFF2-40B4-BE49-F238E27FC236}">
                <a16:creationId xmlns:a16="http://schemas.microsoft.com/office/drawing/2014/main" id="{B1556C8F-4403-6609-0903-DC3DEFACE759}"/>
              </a:ext>
            </a:extLst>
          </p:cNvPr>
          <p:cNvPicPr>
            <a:picLocks noChangeAspect="1"/>
          </p:cNvPicPr>
          <p:nvPr/>
        </p:nvPicPr>
        <p:blipFill>
          <a:blip r:embed="rId5"/>
          <a:stretch>
            <a:fillRect/>
          </a:stretch>
        </p:blipFill>
        <p:spPr>
          <a:xfrm>
            <a:off x="6846139" y="4625320"/>
            <a:ext cx="4130345" cy="1245128"/>
          </a:xfrm>
          <a:prstGeom prst="rect">
            <a:avLst/>
          </a:prstGeom>
        </p:spPr>
      </p:pic>
      <p:sp>
        <p:nvSpPr>
          <p:cNvPr id="24" name="TextBox 23">
            <a:extLst>
              <a:ext uri="{FF2B5EF4-FFF2-40B4-BE49-F238E27FC236}">
                <a16:creationId xmlns:a16="http://schemas.microsoft.com/office/drawing/2014/main" id="{86AE99FD-5F12-5838-C51B-C1F6A0DBA0B8}"/>
              </a:ext>
            </a:extLst>
          </p:cNvPr>
          <p:cNvSpPr txBox="1"/>
          <p:nvPr/>
        </p:nvSpPr>
        <p:spPr>
          <a:xfrm>
            <a:off x="8499818" y="4119372"/>
            <a:ext cx="1642188" cy="369332"/>
          </a:xfrm>
          <a:prstGeom prst="rect">
            <a:avLst/>
          </a:prstGeom>
          <a:noFill/>
        </p:spPr>
        <p:txBody>
          <a:bodyPr wrap="square" rtlCol="0">
            <a:spAutoFit/>
          </a:bodyPr>
          <a:lstStyle/>
          <a:p>
            <a:r>
              <a:rPr lang="en-SG" dirty="0"/>
              <a:t>DBS</a:t>
            </a:r>
          </a:p>
        </p:txBody>
      </p:sp>
    </p:spTree>
    <p:extLst>
      <p:ext uri="{BB962C8B-B14F-4D97-AF65-F5344CB8AC3E}">
        <p14:creationId xmlns:p14="http://schemas.microsoft.com/office/powerpoint/2010/main" val="9481484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ectangle 17">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0" name="Rectangle 19">
            <a:extLst>
              <a:ext uri="{FF2B5EF4-FFF2-40B4-BE49-F238E27FC236}">
                <a16:creationId xmlns:a16="http://schemas.microsoft.com/office/drawing/2014/main" id="{D7D12574-25F0-4BB1-AA48-9DE7527AF5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Rectangle 21">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A31225-26A1-EAC3-D278-BD22E6E36398}"/>
              </a:ext>
            </a:extLst>
          </p:cNvPr>
          <p:cNvSpPr>
            <a:spLocks noGrp="1"/>
          </p:cNvSpPr>
          <p:nvPr>
            <p:ph type="title"/>
          </p:nvPr>
        </p:nvSpPr>
        <p:spPr>
          <a:xfrm>
            <a:off x="2103121" y="310343"/>
            <a:ext cx="7985759" cy="868823"/>
          </a:xfrm>
        </p:spPr>
        <p:txBody>
          <a:bodyPr vert="horz" lIns="91440" tIns="45720" rIns="91440" bIns="45720" rtlCol="0" anchor="ctr">
            <a:normAutofit fontScale="90000"/>
          </a:bodyPr>
          <a:lstStyle/>
          <a:p>
            <a:pPr algn="ctr"/>
            <a:r>
              <a:rPr lang="en-US" dirty="0"/>
              <a:t>Data Preprocessing - Seasonality</a:t>
            </a:r>
          </a:p>
        </p:txBody>
      </p:sp>
      <p:sp>
        <p:nvSpPr>
          <p:cNvPr id="24" name="Rectangle: Rounded Corners 23">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3" name="Content Placeholder 2">
            <a:extLst>
              <a:ext uri="{FF2B5EF4-FFF2-40B4-BE49-F238E27FC236}">
                <a16:creationId xmlns:a16="http://schemas.microsoft.com/office/drawing/2014/main" id="{30357F2A-E79C-DDE9-4C7A-138937A0700F}"/>
              </a:ext>
            </a:extLst>
          </p:cNvPr>
          <p:cNvSpPr>
            <a:spLocks noGrp="1"/>
          </p:cNvSpPr>
          <p:nvPr>
            <p:ph idx="1"/>
          </p:nvPr>
        </p:nvSpPr>
        <p:spPr>
          <a:xfrm>
            <a:off x="2615738" y="1263807"/>
            <a:ext cx="6960524" cy="598516"/>
          </a:xfrm>
        </p:spPr>
        <p:txBody>
          <a:bodyPr vert="horz" lIns="91440" tIns="45720" rIns="91440" bIns="45720" rtlCol="0" anchor="ctr">
            <a:normAutofit fontScale="85000" lnSpcReduction="20000"/>
          </a:bodyPr>
          <a:lstStyle/>
          <a:p>
            <a:pPr marL="0" indent="0" algn="ctr">
              <a:lnSpc>
                <a:spcPct val="100000"/>
              </a:lnSpc>
              <a:buNone/>
            </a:pPr>
            <a:r>
              <a:rPr lang="en-US" sz="1600" dirty="0">
                <a:solidFill>
                  <a:schemeClr val="bg1"/>
                </a:solidFill>
              </a:rPr>
              <a:t>Using an ETS decomposition plot, we can zoom in to view the seasonal trends</a:t>
            </a:r>
          </a:p>
          <a:p>
            <a:pPr marL="0" indent="0" algn="ctr">
              <a:lnSpc>
                <a:spcPct val="100000"/>
              </a:lnSpc>
              <a:buNone/>
            </a:pPr>
            <a:r>
              <a:rPr lang="en-US" sz="1600" dirty="0">
                <a:solidFill>
                  <a:schemeClr val="bg1"/>
                </a:solidFill>
              </a:rPr>
              <a:t>We can conclude that there is a weekly seasonal trend</a:t>
            </a:r>
          </a:p>
        </p:txBody>
      </p:sp>
      <p:pic>
        <p:nvPicPr>
          <p:cNvPr id="9" name="Picture 8">
            <a:extLst>
              <a:ext uri="{FF2B5EF4-FFF2-40B4-BE49-F238E27FC236}">
                <a16:creationId xmlns:a16="http://schemas.microsoft.com/office/drawing/2014/main" id="{411458E6-89D8-0D74-A39C-AED3598195A8}"/>
              </a:ext>
            </a:extLst>
          </p:cNvPr>
          <p:cNvPicPr>
            <a:picLocks noChangeAspect="1"/>
          </p:cNvPicPr>
          <p:nvPr/>
        </p:nvPicPr>
        <p:blipFill>
          <a:blip r:embed="rId2"/>
          <a:stretch>
            <a:fillRect/>
          </a:stretch>
        </p:blipFill>
        <p:spPr>
          <a:xfrm>
            <a:off x="320040" y="2599942"/>
            <a:ext cx="3703320" cy="3175596"/>
          </a:xfrm>
          <a:prstGeom prst="rect">
            <a:avLst/>
          </a:prstGeom>
        </p:spPr>
      </p:pic>
      <p:pic>
        <p:nvPicPr>
          <p:cNvPr id="7" name="Picture 6">
            <a:extLst>
              <a:ext uri="{FF2B5EF4-FFF2-40B4-BE49-F238E27FC236}">
                <a16:creationId xmlns:a16="http://schemas.microsoft.com/office/drawing/2014/main" id="{4F4ADC74-B831-6263-8FBF-1774D478B694}"/>
              </a:ext>
            </a:extLst>
          </p:cNvPr>
          <p:cNvPicPr>
            <a:picLocks noChangeAspect="1"/>
          </p:cNvPicPr>
          <p:nvPr/>
        </p:nvPicPr>
        <p:blipFill>
          <a:blip r:embed="rId3"/>
          <a:stretch>
            <a:fillRect/>
          </a:stretch>
        </p:blipFill>
        <p:spPr>
          <a:xfrm>
            <a:off x="4244340" y="2623088"/>
            <a:ext cx="3703320" cy="3129304"/>
          </a:xfrm>
          <a:prstGeom prst="rect">
            <a:avLst/>
          </a:prstGeom>
        </p:spPr>
      </p:pic>
      <p:pic>
        <p:nvPicPr>
          <p:cNvPr id="11" name="Picture 10">
            <a:extLst>
              <a:ext uri="{FF2B5EF4-FFF2-40B4-BE49-F238E27FC236}">
                <a16:creationId xmlns:a16="http://schemas.microsoft.com/office/drawing/2014/main" id="{1DBDAA89-7DE7-5F35-CFB2-7F3553E0F824}"/>
              </a:ext>
            </a:extLst>
          </p:cNvPr>
          <p:cNvPicPr>
            <a:picLocks noChangeAspect="1"/>
          </p:cNvPicPr>
          <p:nvPr/>
        </p:nvPicPr>
        <p:blipFill>
          <a:blip r:embed="rId4"/>
          <a:stretch>
            <a:fillRect/>
          </a:stretch>
        </p:blipFill>
        <p:spPr>
          <a:xfrm>
            <a:off x="8165592" y="2669379"/>
            <a:ext cx="3703320" cy="3036722"/>
          </a:xfrm>
          <a:prstGeom prst="rect">
            <a:avLst/>
          </a:prstGeom>
        </p:spPr>
      </p:pic>
    </p:spTree>
    <p:extLst>
      <p:ext uri="{BB962C8B-B14F-4D97-AF65-F5344CB8AC3E}">
        <p14:creationId xmlns:p14="http://schemas.microsoft.com/office/powerpoint/2010/main" val="384330369"/>
      </p:ext>
    </p:extLst>
  </p:cSld>
  <p:clrMapOvr>
    <a:masterClrMapping/>
  </p:clrMapOvr>
</p:sld>
</file>

<file path=ppt/theme/theme1.xml><?xml version="1.0" encoding="utf-8"?>
<a:theme xmlns:a="http://schemas.openxmlformats.org/drawingml/2006/main" name="AccentBoxVTI">
  <a:themeElements>
    <a:clrScheme name="AnalogousFromLightSeedRightStep">
      <a:dk1>
        <a:srgbClr val="000000"/>
      </a:dk1>
      <a:lt1>
        <a:srgbClr val="FFFFFF"/>
      </a:lt1>
      <a:dk2>
        <a:srgbClr val="2C3A21"/>
      </a:dk2>
      <a:lt2>
        <a:srgbClr val="E2E6E8"/>
      </a:lt2>
      <a:accent1>
        <a:srgbClr val="C79783"/>
      </a:accent1>
      <a:accent2>
        <a:srgbClr val="B3A06E"/>
      </a:accent2>
      <a:accent3>
        <a:srgbClr val="9EA573"/>
      </a:accent3>
      <a:accent4>
        <a:srgbClr val="88AD6A"/>
      </a:accent4>
      <a:accent5>
        <a:srgbClr val="79B077"/>
      </a:accent5>
      <a:accent6>
        <a:srgbClr val="6BAF85"/>
      </a:accent6>
      <a:hlink>
        <a:srgbClr val="5E899C"/>
      </a:hlink>
      <a:folHlink>
        <a:srgbClr val="7F7F7F"/>
      </a:folHlink>
    </a:clrScheme>
    <a:fontScheme name="Avenir">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otalTime>319</TotalTime>
  <Words>834</Words>
  <Application>Microsoft Office PowerPoint</Application>
  <PresentationFormat>Widescreen</PresentationFormat>
  <Paragraphs>92</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Avenir Next LT Pro</vt:lpstr>
      <vt:lpstr>Calibri</vt:lpstr>
      <vt:lpstr>Neue Haas Grotesk Text Pro</vt:lpstr>
      <vt:lpstr>AccentBoxVTI</vt:lpstr>
      <vt:lpstr>AIML CA2 Part A – Stock Price Forecasting</vt:lpstr>
      <vt:lpstr>Overview Of The Workflow</vt:lpstr>
      <vt:lpstr>Data Preprocessing</vt:lpstr>
      <vt:lpstr>Data Preprocessing</vt:lpstr>
      <vt:lpstr>Data Preprocessing – Stationarity</vt:lpstr>
      <vt:lpstr>Data Preprocessing - Stationarity</vt:lpstr>
      <vt:lpstr>Data Preprocessing - Stationarity</vt:lpstr>
      <vt:lpstr>Data Preprocessing - Correlations</vt:lpstr>
      <vt:lpstr>Data Preprocessing - Seasonality</vt:lpstr>
      <vt:lpstr>Model Building – Train Test Split</vt:lpstr>
      <vt:lpstr>Model Building – Holt Winter’s </vt:lpstr>
      <vt:lpstr>Model Building – SARIMAX (Apple)</vt:lpstr>
      <vt:lpstr>Model Evaluation – SARIMAX (Apple)</vt:lpstr>
      <vt:lpstr>Model Building – SARIMAX (Amazon)</vt:lpstr>
      <vt:lpstr>Model Evaluation – SARIMAX (Amazon)</vt:lpstr>
      <vt:lpstr>Model Building – SARIMAX (DBS)</vt:lpstr>
      <vt:lpstr>Model Evaluation – SARIMAX (DBS)</vt:lpstr>
      <vt:lpstr>Model Forecasting – SARIMAX (Apple)</vt:lpstr>
      <vt:lpstr>Model Forecasting – SARIMAX (Amazon)</vt:lpstr>
      <vt:lpstr>Model Forecasting – SARIMAX (DBS)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AIML CA2 Part A</dc:title>
  <dc:creator>HONG ZHENG JIE RANDAL</dc:creator>
  <cp:lastModifiedBy>HONG ZHENG JIE RANDAL</cp:lastModifiedBy>
  <cp:revision>2</cp:revision>
  <dcterms:created xsi:type="dcterms:W3CDTF">2024-02-09T05:26:17Z</dcterms:created>
  <dcterms:modified xsi:type="dcterms:W3CDTF">2024-02-09T14:43:18Z</dcterms:modified>
</cp:coreProperties>
</file>