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6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4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8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9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A8D55-7B3C-9AF5-C887-3CABA70B9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SG" dirty="0"/>
              <a:t>AIML CA2 Part B – Student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C7514-6424-3C06-5CCC-018F92820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1000" dirty="0"/>
              <a:t>Randal Hong</a:t>
            </a:r>
          </a:p>
          <a:p>
            <a:pPr>
              <a:lnSpc>
                <a:spcPct val="90000"/>
              </a:lnSpc>
            </a:pPr>
            <a:r>
              <a:rPr lang="en-SG" sz="1000" dirty="0"/>
              <a:t>DAAA/FT/1B/03</a:t>
            </a:r>
          </a:p>
          <a:p>
            <a:pPr>
              <a:lnSpc>
                <a:spcPct val="90000"/>
              </a:lnSpc>
            </a:pPr>
            <a:r>
              <a:rPr lang="en-SG" sz="1000" dirty="0"/>
              <a:t>p2309248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73D81-FECC-4FA5-5859-DED531456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41" r="20983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77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D4F9E-F8D8-5FB9-8D0D-3526AE48C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8451-DF03-2B88-9CE6-9C3F12E7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Building -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3B32-9CA2-6F74-F663-42490567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Initialise GMM model with </a:t>
            </a:r>
            <a:r>
              <a:rPr lang="en-SG" dirty="0" err="1"/>
              <a:t>n_clusters</a:t>
            </a:r>
            <a:r>
              <a:rPr lang="en-SG" dirty="0"/>
              <a:t> of 4</a:t>
            </a:r>
          </a:p>
          <a:p>
            <a:r>
              <a:rPr lang="en-SG" dirty="0"/>
              <a:t>Visualise the clusters</a:t>
            </a:r>
          </a:p>
          <a:p>
            <a:r>
              <a:rPr lang="en-SG" dirty="0"/>
              <a:t>Cluster 0: Students with average scores for all subjects</a:t>
            </a:r>
          </a:p>
          <a:p>
            <a:r>
              <a:rPr lang="en-SG" dirty="0"/>
              <a:t>Cluster 1: Students with high scores for Math but low scores for English and Science</a:t>
            </a:r>
          </a:p>
          <a:p>
            <a:r>
              <a:rPr lang="en-SG" dirty="0"/>
              <a:t>Cluster 2: Students with high scores for Science and average scores for both English and Math</a:t>
            </a:r>
          </a:p>
          <a:p>
            <a:r>
              <a:rPr lang="en-SG" dirty="0"/>
              <a:t>Cluster 3: Students with high scores for English and Math but low scores for Science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62EC3-3753-B5B6-B982-1D83626B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12" y="710924"/>
            <a:ext cx="4051636" cy="143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34D814-6404-007B-843A-79152E22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14" y="2200245"/>
            <a:ext cx="4277190" cy="42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0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DB21-481C-0FED-FACB-5F271976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Building -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3C5A-D296-C649-DC38-1A95BEA8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/>
          <a:lstStyle/>
          <a:p>
            <a:r>
              <a:rPr lang="en-SG" dirty="0"/>
              <a:t>Visualise the clusters</a:t>
            </a:r>
          </a:p>
          <a:p>
            <a:r>
              <a:rPr lang="en-SG" dirty="0"/>
              <a:t>Cluster 0 and 2: Students aged generally about 13-17 years</a:t>
            </a:r>
          </a:p>
          <a:p>
            <a:r>
              <a:rPr lang="en-SG" dirty="0"/>
              <a:t>Cluster 1: Students aged generally about 14-16 years</a:t>
            </a:r>
          </a:p>
          <a:p>
            <a:r>
              <a:rPr lang="en-SG" dirty="0"/>
              <a:t>Cluster 3: Students aged generally about 13-15 years</a:t>
            </a:r>
          </a:p>
          <a:p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0040D0-26DD-C0A0-888E-91BD08FE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322" y="2038769"/>
            <a:ext cx="4808662" cy="39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8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670-EA7C-0DB7-47C6-9494AD2A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 - </a:t>
            </a:r>
            <a:r>
              <a:rPr lang="en-SG" dirty="0" err="1"/>
              <a:t>KMeans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4CCC-90DD-D594-8EC4-76A93C0C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4812792" cy="4160520"/>
          </a:xfrm>
        </p:spPr>
        <p:txBody>
          <a:bodyPr>
            <a:normAutofit fontScale="55000" lnSpcReduction="20000"/>
          </a:bodyPr>
          <a:lstStyle/>
          <a:p>
            <a:r>
              <a:rPr lang="en-SG" dirty="0"/>
              <a:t>Generally, we can tell that:</a:t>
            </a:r>
          </a:p>
          <a:p>
            <a:pPr lvl="1"/>
            <a:r>
              <a:rPr lang="en-SG" dirty="0"/>
              <a:t>Cluster 0 (academically inclined students):</a:t>
            </a:r>
          </a:p>
          <a:p>
            <a:pPr lvl="2"/>
            <a:r>
              <a:rPr lang="en-SG" dirty="0"/>
              <a:t>Students across all ages</a:t>
            </a:r>
          </a:p>
          <a:p>
            <a:pPr lvl="2"/>
            <a:r>
              <a:rPr lang="en-SG" dirty="0"/>
              <a:t>Relatively strong for all 3 subjects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Cluster 1</a:t>
            </a:r>
            <a:r>
              <a:rPr lang="en-SG" dirty="0"/>
              <a:t> (students who need more help with English):</a:t>
            </a:r>
          </a:p>
          <a:p>
            <a:pPr lvl="2"/>
            <a:r>
              <a:rPr lang="en-SG" dirty="0"/>
              <a:t>Students across all ages</a:t>
            </a:r>
          </a:p>
          <a:p>
            <a:pPr lvl="2"/>
            <a:r>
              <a:rPr lang="en-SG" dirty="0"/>
              <a:t>Strong in Maths</a:t>
            </a:r>
          </a:p>
          <a:p>
            <a:pPr lvl="2"/>
            <a:r>
              <a:rPr lang="en-SG" dirty="0"/>
              <a:t>Average in Science</a:t>
            </a:r>
          </a:p>
          <a:p>
            <a:pPr lvl="2"/>
            <a:r>
              <a:rPr lang="en-SG" dirty="0"/>
              <a:t>Weak in English</a:t>
            </a:r>
          </a:p>
          <a:p>
            <a:pPr lvl="1"/>
            <a:r>
              <a:rPr lang="en-SG" dirty="0"/>
              <a:t>Cluster 2 (students who are doing decently well):</a:t>
            </a:r>
          </a:p>
          <a:p>
            <a:pPr lvl="2"/>
            <a:r>
              <a:rPr lang="en-SG" dirty="0"/>
              <a:t>Students across all ages</a:t>
            </a:r>
          </a:p>
          <a:p>
            <a:pPr lvl="2"/>
            <a:r>
              <a:rPr lang="en-SG" dirty="0"/>
              <a:t>Strong in Science</a:t>
            </a:r>
          </a:p>
          <a:p>
            <a:pPr lvl="2"/>
            <a:r>
              <a:rPr lang="en-SG" dirty="0"/>
              <a:t>Average in Math and Science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Cluster 3</a:t>
            </a:r>
            <a:r>
              <a:rPr lang="en-SG" dirty="0"/>
              <a:t> (students who need more help with Science):</a:t>
            </a:r>
          </a:p>
          <a:p>
            <a:pPr lvl="2"/>
            <a:r>
              <a:rPr lang="en-SG" dirty="0"/>
              <a:t>Students across all ages</a:t>
            </a:r>
          </a:p>
          <a:p>
            <a:pPr lvl="2"/>
            <a:r>
              <a:rPr lang="en-SG" dirty="0"/>
              <a:t>Strong in English</a:t>
            </a:r>
          </a:p>
          <a:p>
            <a:pPr lvl="2"/>
            <a:r>
              <a:rPr lang="en-SG" dirty="0"/>
              <a:t>Average in Math</a:t>
            </a:r>
          </a:p>
          <a:p>
            <a:pPr lvl="2"/>
            <a:r>
              <a:rPr lang="en-SG" dirty="0"/>
              <a:t>Weak in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E466E-B62F-ACED-9D69-9611E99E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63" y="2399824"/>
            <a:ext cx="3372058" cy="3384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391B8-71D8-E7AE-0F90-385A130F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21" y="2802799"/>
            <a:ext cx="3116687" cy="25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0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1BAF-D3C5-E2C4-4F4D-5ED37908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 -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12D9-48D3-85E1-CCB8-CB0F6509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4890796" cy="4160520"/>
          </a:xfrm>
        </p:spPr>
        <p:txBody>
          <a:bodyPr>
            <a:normAutofit fontScale="55000" lnSpcReduction="20000"/>
          </a:bodyPr>
          <a:lstStyle/>
          <a:p>
            <a:r>
              <a:rPr lang="en-SG" dirty="0"/>
              <a:t>Generally, we can tell that:</a:t>
            </a:r>
          </a:p>
          <a:p>
            <a:pPr lvl="1"/>
            <a:r>
              <a:rPr lang="en-SG" dirty="0"/>
              <a:t>Cluster 0 (students who are doing decently well): </a:t>
            </a:r>
          </a:p>
          <a:p>
            <a:pPr lvl="2"/>
            <a:r>
              <a:rPr lang="en-SG" dirty="0"/>
              <a:t>Students across all ages</a:t>
            </a:r>
          </a:p>
          <a:p>
            <a:pPr lvl="2"/>
            <a:r>
              <a:rPr lang="en-SG" dirty="0"/>
              <a:t>Average in all subjects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Cluster 1</a:t>
            </a:r>
            <a:r>
              <a:rPr lang="en-SG" dirty="0"/>
              <a:t> (students who need more help with English and Science):</a:t>
            </a:r>
          </a:p>
          <a:p>
            <a:pPr lvl="2"/>
            <a:r>
              <a:rPr lang="en-SG" dirty="0"/>
              <a:t>Mainly Secondary 2-4 students</a:t>
            </a:r>
          </a:p>
          <a:p>
            <a:pPr lvl="2"/>
            <a:r>
              <a:rPr lang="en-SG" dirty="0"/>
              <a:t>Strong in Math</a:t>
            </a:r>
          </a:p>
          <a:p>
            <a:pPr lvl="2"/>
            <a:r>
              <a:rPr lang="en-SG" dirty="0"/>
              <a:t>Weak in English and Science</a:t>
            </a:r>
          </a:p>
          <a:p>
            <a:pPr lvl="1"/>
            <a:r>
              <a:rPr lang="en-SG" dirty="0"/>
              <a:t>Cluster 2 (Science students who are doing decently well): </a:t>
            </a:r>
          </a:p>
          <a:p>
            <a:pPr lvl="2"/>
            <a:r>
              <a:rPr lang="en-SG" dirty="0"/>
              <a:t>Students across all ages</a:t>
            </a:r>
          </a:p>
          <a:p>
            <a:pPr lvl="2"/>
            <a:r>
              <a:rPr lang="en-SG" dirty="0"/>
              <a:t>Strong in Science</a:t>
            </a:r>
          </a:p>
          <a:p>
            <a:pPr lvl="2"/>
            <a:r>
              <a:rPr lang="en-SG" dirty="0"/>
              <a:t>Average in English and Math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Cluster 3</a:t>
            </a:r>
            <a:r>
              <a:rPr lang="en-SG" dirty="0"/>
              <a:t> (students who need more help with Science):</a:t>
            </a:r>
          </a:p>
          <a:p>
            <a:pPr lvl="2"/>
            <a:r>
              <a:rPr lang="en-SG" dirty="0"/>
              <a:t>Mainly secondary 1-3 students</a:t>
            </a:r>
          </a:p>
          <a:p>
            <a:pPr lvl="2"/>
            <a:r>
              <a:rPr lang="en-SG" dirty="0"/>
              <a:t>Strong in English and Math</a:t>
            </a:r>
          </a:p>
          <a:p>
            <a:pPr lvl="2"/>
            <a:r>
              <a:rPr lang="en-SG" dirty="0"/>
              <a:t>Weak in Science</a:t>
            </a:r>
          </a:p>
          <a:p>
            <a:pPr lvl="2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1EF76-61B8-1662-75BF-C9A1C0CC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744" y="614041"/>
            <a:ext cx="3209734" cy="3221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E2ED9-2257-DF97-390D-D4EA3A038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671" y="4084278"/>
            <a:ext cx="3284378" cy="27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6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7F7B-8051-D385-9427-83FB0914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Comparison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9EBD-7B55-4436-DF5E-24A92DF5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Both models show that Cluster 1 (secondary 2-4 students) require more help for English</a:t>
            </a:r>
          </a:p>
          <a:p>
            <a:r>
              <a:rPr lang="en-SG" dirty="0"/>
              <a:t>Both models show that Cluster 3 (secondary 1-3 students) require more help for Science</a:t>
            </a:r>
          </a:p>
          <a:p>
            <a:r>
              <a:rPr lang="en-SG" dirty="0" err="1"/>
              <a:t>KMeans</a:t>
            </a:r>
            <a:r>
              <a:rPr lang="en-SG" dirty="0"/>
              <a:t> focus more on the subject scores rather than age</a:t>
            </a:r>
          </a:p>
          <a:p>
            <a:r>
              <a:rPr lang="en-SG" dirty="0"/>
              <a:t>GMM is quite balanced with age and subject scores</a:t>
            </a:r>
          </a:p>
        </p:txBody>
      </p:sp>
    </p:spTree>
    <p:extLst>
      <p:ext uri="{BB962C8B-B14F-4D97-AF65-F5344CB8AC3E}">
        <p14:creationId xmlns:p14="http://schemas.microsoft.com/office/powerpoint/2010/main" val="263268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420815-0598-4195-9783-89514839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D9EF1-A235-17D5-0D27-8714757F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SG" dirty="0"/>
              <a:t>Data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D7D15-0EB0-4231-BE9B-0E60B440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46" y="463403"/>
            <a:ext cx="4491887" cy="10803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12DA-4FB3-F55E-E168-9DD1585C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SG" sz="2000" dirty="0"/>
              <a:t>Check for duplicative data</a:t>
            </a:r>
          </a:p>
          <a:p>
            <a:r>
              <a:rPr lang="en-SG" sz="2000" dirty="0"/>
              <a:t>Check for missing values</a:t>
            </a:r>
          </a:p>
          <a:p>
            <a:r>
              <a:rPr lang="en-SG" sz="2000" dirty="0"/>
              <a:t>View data distribution</a:t>
            </a:r>
          </a:p>
          <a:p>
            <a:r>
              <a:rPr lang="en-SG" sz="2000" dirty="0"/>
              <a:t>Since the data has no outliers, we will impute using mean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48B15-4402-6476-4C39-9E85ED90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12" y="3800951"/>
            <a:ext cx="4767851" cy="2538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F816F-2B00-C4A8-DE52-693DD9C7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646" y="1754547"/>
            <a:ext cx="3826564" cy="1737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B77A3B-D5DF-8281-27FB-72FF2A1CC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71" y="5067374"/>
            <a:ext cx="419158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5713-97A4-50C7-FAD4-79C61951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Data Preprocessing – 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6162-794E-F5A9-E894-B0645D66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4265645" cy="4160520"/>
          </a:xfrm>
        </p:spPr>
        <p:txBody>
          <a:bodyPr>
            <a:normAutofit fontScale="92500"/>
          </a:bodyPr>
          <a:lstStyle/>
          <a:p>
            <a:r>
              <a:rPr lang="en-SG" sz="2400" dirty="0"/>
              <a:t>As gender is a categorical data, we will need to one-hot encode it</a:t>
            </a:r>
          </a:p>
          <a:p>
            <a:r>
              <a:rPr lang="en-SG" sz="2400" dirty="0"/>
              <a:t>As there are many different types of genders, to reduce the number of features the model has to process, we will categorise into 3 main genders: Male, Female and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F648-A5FA-5857-755A-036B8F18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92" y="499194"/>
            <a:ext cx="4963218" cy="105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EAC2E-4414-08F4-E957-6940DAEB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45" y="1822654"/>
            <a:ext cx="6887536" cy="476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122EB3-CEB6-C451-1942-ED0DEC193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612" y="2625185"/>
            <a:ext cx="625879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2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336D-AAF0-1D33-63E3-6D357310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E4D6-9634-9F71-51CE-D0721BC6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 unsupervised models like K-Means clustering uses distance between data, scaling the data will make sure that all the data will be in a similar scale whereby one feature will not have a bigger impact than the others</a:t>
            </a:r>
          </a:p>
          <a:p>
            <a:r>
              <a:rPr lang="en-US" sz="2400" dirty="0"/>
              <a:t>As the scores are not normally distributed, we will use standardization as our method of 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BD8D8-09E7-49B2-304A-FB8664A4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08" y="446360"/>
            <a:ext cx="3516427" cy="60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9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619-2B84-C09C-03DD-9F5979B3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516B-8D99-AFC3-0170-2568EE967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4565904" cy="4160520"/>
          </a:xfrm>
        </p:spPr>
        <p:txBody>
          <a:bodyPr/>
          <a:lstStyle/>
          <a:p>
            <a:r>
              <a:rPr lang="en-SG" dirty="0"/>
              <a:t>Standard deviation is the same</a:t>
            </a:r>
          </a:p>
          <a:p>
            <a:r>
              <a:rPr lang="en-SG" dirty="0"/>
              <a:t>Distribution of data has not changed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A321E-0359-C1BE-73F5-64791A78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2" y="4143675"/>
            <a:ext cx="5659414" cy="202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77CD2-6060-144F-7F82-99D6F7DE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732" y="865982"/>
            <a:ext cx="3092185" cy="54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8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C815A-577E-7A3F-7A68-00C7B094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SG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A0D9-9389-F885-1180-D9DB5791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SG" sz="2000"/>
              <a:t>We can find the optimal k by using 2 methods:</a:t>
            </a:r>
          </a:p>
          <a:p>
            <a:pPr lvl="1"/>
            <a:r>
              <a:rPr lang="en-SG" sz="2000"/>
              <a:t>Elbow method</a:t>
            </a:r>
          </a:p>
          <a:p>
            <a:pPr lvl="1"/>
            <a:r>
              <a:rPr lang="en-SG" sz="2000"/>
              <a:t>Silhouette method</a:t>
            </a:r>
          </a:p>
          <a:p>
            <a:r>
              <a:rPr lang="en-SG" sz="2000"/>
              <a:t>We will first get all the inertia and silhouette scores for each k value in KMeans</a:t>
            </a:r>
          </a:p>
          <a:p>
            <a:endParaRPr lang="en-SG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6E7B9-8357-13FA-FB8A-F5FDD8F4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2263364"/>
            <a:ext cx="4747547" cy="23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8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8C242-AF16-2D2F-86ED-DC565F5F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SG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4634-88CF-5B8A-9380-2C9C37B85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As there is no clear elbow in the plot, we will use the silhouette method</a:t>
            </a:r>
          </a:p>
          <a:p>
            <a:r>
              <a:rPr lang="en-US" sz="2000"/>
              <a:t>From the silhouette graph, we can conclude that the optimal k to use will be 4</a:t>
            </a:r>
            <a:endParaRPr lang="en-SG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493BBB-03CD-20C9-2C14-7BD1B96E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06" y="643234"/>
            <a:ext cx="3386966" cy="2624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AACD3-C282-FB47-2B23-AB3B5B56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41" y="3589867"/>
            <a:ext cx="3415897" cy="25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0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F428-905E-BFF6-9D05-B2DB7BE5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Building - </a:t>
            </a:r>
            <a:r>
              <a:rPr lang="en-SG" dirty="0" err="1"/>
              <a:t>KMeans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B5D2-D63F-8B52-41A4-489408B5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4895088" cy="4160520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Initialise </a:t>
            </a:r>
            <a:r>
              <a:rPr lang="en-SG" dirty="0" err="1"/>
              <a:t>KMeans</a:t>
            </a:r>
            <a:r>
              <a:rPr lang="en-SG" dirty="0"/>
              <a:t> model with </a:t>
            </a:r>
            <a:r>
              <a:rPr lang="en-SG" dirty="0" err="1"/>
              <a:t>n_clusters</a:t>
            </a:r>
            <a:r>
              <a:rPr lang="en-SG" dirty="0"/>
              <a:t> of 4</a:t>
            </a:r>
          </a:p>
          <a:p>
            <a:r>
              <a:rPr lang="en-SG" dirty="0"/>
              <a:t>Visualise the clusters</a:t>
            </a:r>
          </a:p>
          <a:p>
            <a:r>
              <a:rPr lang="en-SG" dirty="0"/>
              <a:t>Cluster 0: Students with high scores for English, Math and Science</a:t>
            </a:r>
          </a:p>
          <a:p>
            <a:r>
              <a:rPr lang="en-SG" dirty="0"/>
              <a:t>Cluster 1: Students with high scores for Math, average scores for Science and low scores for English</a:t>
            </a:r>
          </a:p>
          <a:p>
            <a:r>
              <a:rPr lang="en-SG" dirty="0"/>
              <a:t>Cluster 2: Students with low scores for both English and Math but high scores for Science</a:t>
            </a:r>
          </a:p>
          <a:p>
            <a:r>
              <a:rPr lang="en-SG" dirty="0"/>
              <a:t>Cluster 3: Students with high English scores, average Math scores and low Science scores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AC139-5FF2-3F5A-C803-0F5C92E7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2556"/>
            <a:ext cx="5658640" cy="1552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B6E4C-2CC6-E473-E29A-2FA9D5388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36" y="2970112"/>
            <a:ext cx="3624072" cy="36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B096-683D-3EC2-90BD-0B67CCD2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building - </a:t>
            </a:r>
            <a:r>
              <a:rPr lang="en-SG" dirty="0" err="1"/>
              <a:t>KMeans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C3CA0-E36A-7E8F-C59A-CA3739487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361688"/>
          </a:xfrm>
        </p:spPr>
        <p:txBody>
          <a:bodyPr>
            <a:normAutofit/>
          </a:bodyPr>
          <a:lstStyle/>
          <a:p>
            <a:r>
              <a:rPr lang="en-SG" dirty="0"/>
              <a:t>Visualise the clusters</a:t>
            </a:r>
          </a:p>
          <a:p>
            <a:r>
              <a:rPr lang="en-SG" dirty="0"/>
              <a:t>Cluster 0, 1 and 2: Students aged generally about 13-17</a:t>
            </a:r>
          </a:p>
          <a:p>
            <a:r>
              <a:rPr lang="en-SG" dirty="0"/>
              <a:t>Cluster 3: Students aged generally about 14-17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2E466-DC9D-A28E-1236-64E06179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54" y="2030132"/>
            <a:ext cx="5007030" cy="41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8304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706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BrushVTI</vt:lpstr>
      <vt:lpstr>AIML CA2 Part B – Student Segmentation</vt:lpstr>
      <vt:lpstr>Data Preprocessing</vt:lpstr>
      <vt:lpstr>Data Preprocessing – One-Hot Encoding</vt:lpstr>
      <vt:lpstr>Data Preprocessing</vt:lpstr>
      <vt:lpstr>Data Preprocessing</vt:lpstr>
      <vt:lpstr>Model Selection</vt:lpstr>
      <vt:lpstr>Model Selection</vt:lpstr>
      <vt:lpstr>Model Building - KMeans</vt:lpstr>
      <vt:lpstr>Model building - KMeans</vt:lpstr>
      <vt:lpstr>Model Building - GMM</vt:lpstr>
      <vt:lpstr>Model Building - GMM</vt:lpstr>
      <vt:lpstr>Model Evaluation - KMeans</vt:lpstr>
      <vt:lpstr>Model Evaluation - GMM</vt:lpstr>
      <vt:lpstr>Model Comparison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CA2 Part B – Student Segmentation</dc:title>
  <dc:creator>HONG ZHENG JIE RANDAL</dc:creator>
  <cp:lastModifiedBy>HONG ZHENG JIE RANDAL</cp:lastModifiedBy>
  <cp:revision>1</cp:revision>
  <dcterms:created xsi:type="dcterms:W3CDTF">2024-02-09T13:42:44Z</dcterms:created>
  <dcterms:modified xsi:type="dcterms:W3CDTF">2024-02-09T15:28:59Z</dcterms:modified>
</cp:coreProperties>
</file>