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47" autoAdjust="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CE98-B071-4896-87A0-E81E15364BF0}" type="datetimeFigureOut">
              <a:rPr lang="en-SG" smtClean="0"/>
              <a:t>20/5/2024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9AAD2-C1CB-4A78-9A30-464348F51E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5860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9AAD2-C1CB-4A78-9A30-464348F51E70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938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9AAD2-C1CB-4A78-9A30-464348F51E70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348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4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7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97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0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3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1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2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43812-B62B-19D1-B4B7-94499567FA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25"/>
          <a:stretch/>
        </p:blipFill>
        <p:spPr>
          <a:xfrm>
            <a:off x="20" y="10"/>
            <a:ext cx="759888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78C43-5E02-06D4-B70E-6CA1784A4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2888" y="1257304"/>
            <a:ext cx="3763916" cy="2738266"/>
          </a:xfrm>
        </p:spPr>
        <p:txBody>
          <a:bodyPr anchor="b">
            <a:normAutofit/>
          </a:bodyPr>
          <a:lstStyle/>
          <a:p>
            <a:r>
              <a:rPr lang="en-SG" sz="4800"/>
              <a:t>DELE CA1 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DE140-F50C-094D-FD5D-CB9935BBE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1116" y="4664973"/>
            <a:ext cx="3765688" cy="1421502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SG" sz="1500" dirty="0"/>
              <a:t>Name: Hong Zheng Jie Randal</a:t>
            </a:r>
          </a:p>
          <a:p>
            <a:pPr>
              <a:lnSpc>
                <a:spcPct val="120000"/>
              </a:lnSpc>
            </a:pPr>
            <a:r>
              <a:rPr lang="en-SG" sz="1500" dirty="0"/>
              <a:t>Class: DAAA/FT/2B/21</a:t>
            </a:r>
          </a:p>
          <a:p>
            <a:pPr>
              <a:lnSpc>
                <a:spcPct val="120000"/>
              </a:lnSpc>
            </a:pPr>
            <a:r>
              <a:rPr lang="en-SG" sz="1500" dirty="0"/>
              <a:t>Admin No: p2309248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1208" y="433027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7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AAAC7-CBD7-FB1D-191A-92E187FE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20" y="914400"/>
            <a:ext cx="10020496" cy="1117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131px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AE21-4A40-A374-6C36-0A5FD8A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32706" y="231116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4A5548-2E58-67B4-7BEA-DBF6238E27D8}"/>
              </a:ext>
            </a:extLst>
          </p:cNvPr>
          <p:cNvSpPr txBox="1"/>
          <p:nvPr/>
        </p:nvSpPr>
        <p:spPr>
          <a:xfrm>
            <a:off x="5448903" y="2359060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18491-DF5A-F7DD-DC20-14A5F4B3A6E4}"/>
              </a:ext>
            </a:extLst>
          </p:cNvPr>
          <p:cNvSpPr txBox="1"/>
          <p:nvPr/>
        </p:nvSpPr>
        <p:spPr>
          <a:xfrm>
            <a:off x="1811907" y="2304686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1D79E-3CC1-E3BE-97FB-7A4BFDA45E7D}"/>
              </a:ext>
            </a:extLst>
          </p:cNvPr>
          <p:cNvSpPr txBox="1"/>
          <p:nvPr/>
        </p:nvSpPr>
        <p:spPr>
          <a:xfrm>
            <a:off x="9085899" y="2359060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F21BF-37F6-73E8-CF77-3FCA0CE7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42" y="2834045"/>
            <a:ext cx="3453025" cy="3522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F9D93-9566-DFD8-C4BF-86A0AE803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477" y="2834045"/>
            <a:ext cx="3453025" cy="35223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C1141-1DBF-5413-CA8B-EB2433244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452" y="2834046"/>
            <a:ext cx="3453025" cy="35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125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23E1-081C-431B-7F5F-D3CC623A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– Class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36F0-1259-F519-FA53-A73F077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Analyse classes in dataset</a:t>
            </a:r>
          </a:p>
          <a:p>
            <a:r>
              <a:rPr lang="en-SG" dirty="0"/>
              <a:t>No class imbalance in dataset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EB914-8886-D4EF-9334-929DF6F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80277-AF9D-40DB-58EE-43579302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6" y="4419999"/>
            <a:ext cx="11551921" cy="14971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90908-D03D-2FE0-BC16-ABECE479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760" y="2523234"/>
            <a:ext cx="4286848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9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1DF6-DDB2-B72A-A9C8-3EEA71A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6488235" cy="1097280"/>
          </a:xfrm>
        </p:spPr>
        <p:txBody>
          <a:bodyPr>
            <a:normAutofit fontScale="90000"/>
          </a:bodyPr>
          <a:lstStyle/>
          <a:p>
            <a:r>
              <a:rPr lang="en-SG" dirty="0"/>
              <a:t>2. Exploratory Data Analysis – Class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F2C-0256-0F96-C36E-5B4B8E59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2956745"/>
            <a:ext cx="6417764" cy="3566160"/>
          </a:xfrm>
        </p:spPr>
        <p:txBody>
          <a:bodyPr/>
          <a:lstStyle/>
          <a:p>
            <a:r>
              <a:rPr lang="en-SG" dirty="0"/>
              <a:t>View distribution of images by class in training dataset</a:t>
            </a:r>
          </a:p>
          <a:p>
            <a:r>
              <a:rPr lang="en-SG" dirty="0"/>
              <a:t>Clear imbalance in distribution of images</a:t>
            </a:r>
          </a:p>
          <a:p>
            <a:r>
              <a:rPr lang="en-SG" dirty="0"/>
              <a:t>Classes like Radish and Carrot have only about 300 images</a:t>
            </a:r>
          </a:p>
          <a:p>
            <a:r>
              <a:rPr lang="en-SG" dirty="0"/>
              <a:t>Classes like Tomato have as much as 900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4DB85-FC3C-7EE1-F15F-2A74809E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31" y="4589050"/>
            <a:ext cx="4830308" cy="2268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7C36E5-DCAE-C993-CEDC-63EFCA65D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314" y="-1"/>
            <a:ext cx="4948625" cy="45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5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E33E-B749-59D0-E090-ACF76BAB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2. Exploratory Data Analysis – Class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4DD6-C006-192C-8496-63D102A8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Imbalance in images per class may affect model’s performance</a:t>
            </a:r>
          </a:p>
          <a:p>
            <a:r>
              <a:rPr lang="en-SG" dirty="0"/>
              <a:t>We can use class weights to balance out the effect</a:t>
            </a:r>
          </a:p>
          <a:p>
            <a:r>
              <a:rPr lang="en-SG" dirty="0"/>
              <a:t>Model will not be biased towards a certain class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6118-8723-59D4-F1A7-279382CC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8E7EA-5734-0B6D-F6A5-7CEE747B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14" y="4304470"/>
            <a:ext cx="8040489" cy="241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1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02D90-AEE6-E05A-E036-F6CA6BB2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SG" dirty="0"/>
              <a:t>3.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3D97-0115-56B3-36CE-E3290BE67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SG" dirty="0"/>
              <a:t>We will be plotting the accuracy and loss plot many times to view our model’s performance</a:t>
            </a:r>
          </a:p>
          <a:p>
            <a:r>
              <a:rPr lang="en-SG" dirty="0"/>
              <a:t>Create a function to reduce redundancy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BC79-1B82-944E-6299-00899050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DA622BA-CB2A-6615-E70E-340A4BC5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208" y="1231273"/>
            <a:ext cx="4739521" cy="439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2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5436-197C-CF0E-B66D-3F6E8331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8CA1-B395-D972-5086-83A3289DA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2"/>
            <a:ext cx="3922589" cy="3566160"/>
          </a:xfrm>
        </p:spPr>
        <p:txBody>
          <a:bodyPr/>
          <a:lstStyle/>
          <a:p>
            <a:r>
              <a:rPr lang="en-SG" dirty="0"/>
              <a:t>As our first model, we will not add too many layers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DF079-ACBE-EE2B-5C78-25FC9DF5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38B63-5939-5A0F-D7AF-7EDA811E3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90" y="3764705"/>
            <a:ext cx="5401110" cy="24349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A0548-1D30-450C-011A-5599F4D5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56" y="1285043"/>
            <a:ext cx="4638663" cy="42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1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0069-3D8C-8CD8-FCF7-8E6287E2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17F-BBE3-E5F9-F4E9-71FE7E895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931152" cy="1463040"/>
          </a:xfrm>
        </p:spPr>
        <p:txBody>
          <a:bodyPr>
            <a:normAutofit/>
          </a:bodyPr>
          <a:lstStyle/>
          <a:p>
            <a:r>
              <a:rPr lang="en-US" dirty="0"/>
              <a:t>Val loss is increasing</a:t>
            </a:r>
          </a:p>
          <a:p>
            <a:r>
              <a:rPr lang="en-US" dirty="0"/>
              <a:t>Val accuracy plateau</a:t>
            </a:r>
          </a:p>
          <a:p>
            <a:r>
              <a:rPr lang="en-SG" dirty="0"/>
              <a:t>Add more layers as model is not very complex yet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88A0-D5F4-2A24-B702-AE6F344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1DCFE3-8C8D-7DAF-674C-6130E62F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53" y="4538627"/>
            <a:ext cx="3505689" cy="155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526E41-EE35-5548-5495-B52C6739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202" y="459599"/>
            <a:ext cx="3179929" cy="25405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8DC299-0872-4716-B35D-1D7327F60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202" y="3000177"/>
            <a:ext cx="3179929" cy="254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4F13-5289-F06D-C445-85FAA861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717B-4671-A524-BE04-DAA06DE2B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r>
              <a:rPr lang="en-SG" dirty="0"/>
              <a:t>Added </a:t>
            </a:r>
            <a:r>
              <a:rPr lang="en-SG" dirty="0" err="1"/>
              <a:t>BatchNormalization</a:t>
            </a:r>
            <a:r>
              <a:rPr lang="en-SG" dirty="0"/>
              <a:t>() and Dropout()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AD99D-1F91-1D04-2F68-06EB539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865C8C-41F9-8C00-A338-C4D936D70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4" y="3351827"/>
            <a:ext cx="3912123" cy="2920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8D20C4-2A38-8DFA-CE59-6C510399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637" y="974040"/>
            <a:ext cx="4550445" cy="490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2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FF6C-E9D9-C3CC-40FE-617A05DF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F1C0-17D7-F7FA-A007-EEAA0959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575732" cy="3566160"/>
          </a:xfrm>
        </p:spPr>
        <p:txBody>
          <a:bodyPr/>
          <a:lstStyle/>
          <a:p>
            <a:r>
              <a:rPr lang="en-SG" dirty="0"/>
              <a:t>High </a:t>
            </a:r>
            <a:r>
              <a:rPr lang="en-SG" dirty="0" err="1"/>
              <a:t>val</a:t>
            </a:r>
            <a:r>
              <a:rPr lang="en-SG" dirty="0"/>
              <a:t> accuracy</a:t>
            </a:r>
          </a:p>
          <a:p>
            <a:r>
              <a:rPr lang="en-SG" dirty="0"/>
              <a:t>Low </a:t>
            </a:r>
            <a:r>
              <a:rPr lang="en-SG" dirty="0" err="1"/>
              <a:t>val</a:t>
            </a:r>
            <a:r>
              <a:rPr lang="en-SG" dirty="0"/>
              <a:t> loss</a:t>
            </a:r>
          </a:p>
          <a:p>
            <a:r>
              <a:rPr lang="en-SG" dirty="0"/>
              <a:t>No signs of overfitting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691F9-13BF-9884-6066-CE824B16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62E229-2CE9-F70A-F839-A7EF8310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4570630"/>
            <a:ext cx="3715268" cy="1629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7C73D9-7BFC-B89B-C778-46F68576D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74" y="460717"/>
            <a:ext cx="3715269" cy="2968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519A2C-C305-411C-A40C-A71A2EF95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675" y="3429000"/>
            <a:ext cx="3715268" cy="29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82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0DCE-E1B0-9606-FE2B-F6B4320C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E124-31F3-21F4-DE42-3539F643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06534"/>
            <a:ext cx="10890928" cy="3566160"/>
          </a:xfrm>
        </p:spPr>
        <p:txBody>
          <a:bodyPr/>
          <a:lstStyle/>
          <a:p>
            <a:r>
              <a:rPr lang="en-SG" dirty="0"/>
              <a:t>Add L2 Regularization</a:t>
            </a:r>
          </a:p>
          <a:p>
            <a:r>
              <a:rPr lang="en-SG" dirty="0"/>
              <a:t>Change optimizer from Adam to SGD and learning rate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9C7C-E37D-9AD1-CDE3-C57A9981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A48A0-6B1E-CBD2-6351-E68729C4F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160" y="3611442"/>
            <a:ext cx="4437126" cy="2927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DC9F8C-F527-EF48-7725-27E2CCC41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419" y="964413"/>
            <a:ext cx="4171073" cy="45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B9C0D-D55D-78D1-0C36-978E2D9D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SG" dirty="0"/>
              <a:t>Overview of the Workflow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BF2118C-6615-09C3-6C51-484F184A691B}"/>
              </a:ext>
            </a:extLst>
          </p:cNvPr>
          <p:cNvSpPr/>
          <p:nvPr/>
        </p:nvSpPr>
        <p:spPr>
          <a:xfrm>
            <a:off x="2886468" y="2533970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1. Project Configuration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6271A2-04E9-AB06-09B1-791CE0EE4A29}"/>
              </a:ext>
            </a:extLst>
          </p:cNvPr>
          <p:cNvSpPr/>
          <p:nvPr/>
        </p:nvSpPr>
        <p:spPr>
          <a:xfrm>
            <a:off x="4662210" y="2529434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2. EDA &amp; Preprocess Data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59580B-C8E5-7388-477B-77A9D163AB78}"/>
              </a:ext>
            </a:extLst>
          </p:cNvPr>
          <p:cNvSpPr/>
          <p:nvPr/>
        </p:nvSpPr>
        <p:spPr>
          <a:xfrm>
            <a:off x="6437952" y="2529433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3. Model Training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C2C26-CDCE-B0AD-DAAD-B3CAA36869A7}"/>
              </a:ext>
            </a:extLst>
          </p:cNvPr>
          <p:cNvSpPr/>
          <p:nvPr/>
        </p:nvSpPr>
        <p:spPr>
          <a:xfrm>
            <a:off x="8213694" y="2529432"/>
            <a:ext cx="1433790" cy="8573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31520">
              <a:spcAft>
                <a:spcPts val="600"/>
              </a:spcAft>
            </a:pPr>
            <a:r>
              <a:rPr lang="en-US" sz="1440" kern="1200" dirty="0">
                <a:solidFill>
                  <a:schemeClr val="bg2">
                    <a:lumMod val="90000"/>
                  </a:schemeClr>
                </a:solidFill>
                <a:latin typeface="+mn-lt"/>
                <a:ea typeface="+mn-ea"/>
                <a:cs typeface="+mn-cs"/>
              </a:rPr>
              <a:t>4. Model Evaluation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BACB9-B481-A9FB-D28D-6BC47AD98287}"/>
              </a:ext>
            </a:extLst>
          </p:cNvPr>
          <p:cNvSpPr txBox="1"/>
          <p:nvPr/>
        </p:nvSpPr>
        <p:spPr>
          <a:xfrm>
            <a:off x="2886468" y="3631029"/>
            <a:ext cx="1433789" cy="135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libraries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Retrieve data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Image analysis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image distribution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167DA-D412-6FD9-FD51-40D233F262E9}"/>
              </a:ext>
            </a:extLst>
          </p:cNvPr>
          <p:cNvSpPr txBox="1"/>
          <p:nvPr/>
        </p:nvSpPr>
        <p:spPr>
          <a:xfrm>
            <a:off x="4662210" y="3626038"/>
            <a:ext cx="1433789" cy="229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 duplicative data</a:t>
            </a:r>
            <a:endParaRPr lang="en-US" sz="1120" dirty="0"/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Scale image pixel values to [0,1]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Convert to greyscale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US" sz="1120" dirty="0"/>
              <a:t>Convert image size to 37x37 and 131x131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endParaRPr lang="en-US" sz="112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34204-9279-5165-E553-BB79826EB360}"/>
              </a:ext>
            </a:extLst>
          </p:cNvPr>
          <p:cNvSpPr txBox="1"/>
          <p:nvPr/>
        </p:nvSpPr>
        <p:spPr>
          <a:xfrm>
            <a:off x="6449560" y="3626038"/>
            <a:ext cx="1433790" cy="2702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Build models with different layers, optimizers, regularization etc.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Ensure model is not overfitting/underfitting by using plot functions of accuracy and loss per epoch</a:t>
            </a:r>
          </a:p>
          <a:p>
            <a:pPr marL="285750" indent="-285750" defTabSz="731520">
              <a:spcAft>
                <a:spcPts val="600"/>
              </a:spcAft>
              <a:buFontTx/>
              <a:buChar char="-"/>
            </a:pP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A94ED-F27E-5EC0-0974-DFBA294A6DA0}"/>
              </a:ext>
            </a:extLst>
          </p:cNvPr>
          <p:cNvSpPr txBox="1"/>
          <p:nvPr/>
        </p:nvSpPr>
        <p:spPr>
          <a:xfrm>
            <a:off x="8236911" y="3626038"/>
            <a:ext cx="1433790" cy="145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best model from the </a:t>
            </a:r>
            <a:r>
              <a:rPr lang="en-SG" sz="11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loss and </a:t>
            </a:r>
            <a:r>
              <a:rPr lang="en-SG" sz="112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</a:t>
            </a: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accuracy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 and score with test data</a:t>
            </a:r>
          </a:p>
          <a:p>
            <a:pPr marL="171450" indent="-171450" defTabSz="731520">
              <a:spcAft>
                <a:spcPts val="600"/>
              </a:spcAft>
              <a:buFontTx/>
              <a:buChar char="-"/>
            </a:pPr>
            <a:r>
              <a:rPr lang="en-SG" sz="1120" dirty="0"/>
              <a:t>Model summary</a:t>
            </a:r>
            <a:endParaRPr lang="en-SG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9B89393-6288-5B1A-E1F7-762759B2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38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4059-45CD-1476-FDED-501DDE07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37px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FFC40-BFE8-B539-D491-99C370AB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839712" cy="3566160"/>
          </a:xfrm>
        </p:spPr>
        <p:txBody>
          <a:bodyPr/>
          <a:lstStyle/>
          <a:p>
            <a:r>
              <a:rPr lang="en-US" dirty="0"/>
              <a:t>Model does not perform as well using SGD with a learning rate of 0.0005 and L2 kernel </a:t>
            </a:r>
            <a:r>
              <a:rPr lang="en-US" dirty="0" err="1"/>
              <a:t>regularizer</a:t>
            </a:r>
            <a:r>
              <a:rPr lang="en-US" dirty="0"/>
              <a:t> </a:t>
            </a:r>
          </a:p>
          <a:p>
            <a:r>
              <a:rPr lang="en-US" dirty="0"/>
              <a:t>Val metrics are not as good as the previous model</a:t>
            </a:r>
          </a:p>
          <a:p>
            <a:r>
              <a:rPr lang="en-US" dirty="0"/>
              <a:t>No signs of overfitting</a:t>
            </a:r>
          </a:p>
          <a:p>
            <a:r>
              <a:rPr lang="en-US" dirty="0"/>
              <a:t>Val metrics plateauing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EFA95-8401-E43E-9F07-ACEC4C22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110E1-970F-4E9F-3A32-BA8DD33D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39" y="4554670"/>
            <a:ext cx="3753374" cy="1619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B52FC8-08D5-7A82-3782-F3D5EEEB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634" y="340274"/>
            <a:ext cx="3753374" cy="29987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0CB9DE-0C24-AFE3-C812-220F6200E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634" y="3339001"/>
            <a:ext cx="3753374" cy="29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4DD7-F4B9-D4ED-ECCD-142122C8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BFB7-82A2-963E-FD4A-3BFB546F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180598" cy="3566160"/>
          </a:xfrm>
        </p:spPr>
        <p:txBody>
          <a:bodyPr/>
          <a:lstStyle/>
          <a:p>
            <a:r>
              <a:rPr lang="en-US" dirty="0"/>
              <a:t>As this will be our first model, we will not make the model too complicated with too many layers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F7E87-827F-06BB-DEB0-AD343D6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F82B6-2A77-E1F2-98DD-513DC8A20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1" y="3650937"/>
            <a:ext cx="5169159" cy="271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C85D1-3DC4-13D9-8D3F-B947AE25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619" y="1371601"/>
            <a:ext cx="3928988" cy="4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0C5F-8EA8-BA2D-3EA7-E56667EE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7F354-72FB-D7F3-661D-A21CA7F9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970358" cy="3566160"/>
          </a:xfrm>
        </p:spPr>
        <p:txBody>
          <a:bodyPr/>
          <a:lstStyle/>
          <a:p>
            <a:r>
              <a:rPr lang="en-US" dirty="0"/>
              <a:t>Val accuracy is quite high</a:t>
            </a:r>
          </a:p>
          <a:p>
            <a:r>
              <a:rPr lang="en-US" dirty="0"/>
              <a:t>Model is not too complex yet</a:t>
            </a:r>
          </a:p>
          <a:p>
            <a:r>
              <a:rPr lang="en-US" dirty="0"/>
              <a:t>Higher dimension of inputs</a:t>
            </a:r>
          </a:p>
          <a:p>
            <a:r>
              <a:rPr lang="en-US" dirty="0"/>
              <a:t>We will still try to add more layers to see if the model can perform better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70FF-8B38-5268-97A2-176E7DF0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F894E-4046-1629-C33F-6622DCD5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842" y="4804540"/>
            <a:ext cx="3686689" cy="1667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7FE2E-B86C-AB15-CC28-793F1767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438" y="356014"/>
            <a:ext cx="3725109" cy="2965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38B3F6-2CDC-1BAF-1DC3-FDE86C90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438" y="3321698"/>
            <a:ext cx="3725109" cy="296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74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848D-2236-DF72-97F7-A98E19E0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BA11-1CB2-50DB-0A9E-E93C7C26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Add </a:t>
            </a:r>
            <a:r>
              <a:rPr lang="en-SG" dirty="0" err="1"/>
              <a:t>BatchNormalization</a:t>
            </a:r>
            <a:r>
              <a:rPr lang="en-SG" dirty="0"/>
              <a:t>() and Dropout()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84697-0075-356B-5F33-4810E934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6E20EB-D749-42E1-BBA8-7D0657D5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76" y="3429000"/>
            <a:ext cx="4202585" cy="3030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B09BAA-7BC4-1F31-1B15-6C0BE7D90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334" y="1157002"/>
            <a:ext cx="4202586" cy="454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B874-CDCF-58F3-EE8D-5AE7C4BF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9339-23E9-7766-E0A2-1B713E34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327648" cy="3566160"/>
          </a:xfrm>
        </p:spPr>
        <p:txBody>
          <a:bodyPr/>
          <a:lstStyle/>
          <a:p>
            <a:r>
              <a:rPr lang="en-US" dirty="0"/>
              <a:t>Val metrics is very unstable </a:t>
            </a:r>
          </a:p>
          <a:p>
            <a:r>
              <a:rPr lang="en-US" dirty="0"/>
              <a:t>A lot of big jumps in the </a:t>
            </a:r>
            <a:r>
              <a:rPr lang="en-US" dirty="0" err="1"/>
              <a:t>val</a:t>
            </a:r>
            <a:r>
              <a:rPr lang="en-US" dirty="0"/>
              <a:t> metrics</a:t>
            </a:r>
          </a:p>
          <a:p>
            <a:r>
              <a:rPr lang="en-US" dirty="0"/>
              <a:t>Val loss is very high</a:t>
            </a:r>
          </a:p>
          <a:p>
            <a:r>
              <a:rPr lang="en-US" dirty="0"/>
              <a:t>Lower the optimizer learning rate so model is not too unstable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F8F-C16A-B400-69EE-575E571C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6C354-5BB2-0437-94DC-2EBC0D00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75" y="4813085"/>
            <a:ext cx="3600953" cy="1543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DEBDFD-15C8-6B11-B0D2-1478D9925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63" y="360169"/>
            <a:ext cx="3813829" cy="30470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DC754-7B8B-173F-74AF-04EB999F1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063" y="3407197"/>
            <a:ext cx="3813829" cy="30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2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DC47-5485-3E52-CBF9-8CC3EA38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1085-A2B0-0C8C-D410-44BBF9642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Change optimizer rate</a:t>
            </a:r>
          </a:p>
          <a:p>
            <a:r>
              <a:rPr lang="en-SG" dirty="0"/>
              <a:t>Not using SGD as previous model results were not good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2CE6-DFA3-891F-10BD-047DCCC9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F2F062-77D8-0E3F-C1F7-4388E2D1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964" y="3830577"/>
            <a:ext cx="3999345" cy="26261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CA21E-1A2E-5697-A4F2-346EDE72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936" y="1084052"/>
            <a:ext cx="4243239" cy="46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57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F60-D99E-4FBE-F7DD-DF55F9AD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3. Model Training – 131px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9FBE-D923-BBB5-D4A5-C83EF4935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33472"/>
            <a:ext cx="6573520" cy="22340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Still small fluctuations in the </a:t>
            </a:r>
            <a:r>
              <a:rPr lang="en-US" dirty="0" err="1"/>
              <a:t>val</a:t>
            </a:r>
            <a:r>
              <a:rPr lang="en-US" dirty="0"/>
              <a:t> metrics</a:t>
            </a:r>
          </a:p>
          <a:p>
            <a:r>
              <a:rPr lang="en-US" dirty="0"/>
              <a:t>Model is not as unstable as before</a:t>
            </a:r>
          </a:p>
          <a:p>
            <a:r>
              <a:rPr lang="en-US" dirty="0"/>
              <a:t>Val metrics are also better than the previous model</a:t>
            </a:r>
          </a:p>
          <a:p>
            <a:r>
              <a:rPr lang="en-US" dirty="0"/>
              <a:t>No signs of overfitting too </a:t>
            </a:r>
          </a:p>
          <a:p>
            <a:r>
              <a:rPr lang="en-US" dirty="0"/>
              <a:t>Val metrics are not diverging away from the training metrics and remain relatively close to each other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59E07-5B53-C23B-A5C5-3EB5FDE7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C46FC-EB7B-F0EF-2FF7-4A357FB7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296" y="4928962"/>
            <a:ext cx="3629532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069E78-918E-A8CA-A099-A0F39CE01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54" y="525744"/>
            <a:ext cx="3633877" cy="29032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13CB09-2C14-EC83-794C-ECED9303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109" y="3432471"/>
            <a:ext cx="3629532" cy="28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1D91-725E-65D9-FBED-10E59139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598E-4039-152C-E3DE-0217AF60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2 for 37px</a:t>
            </a:r>
          </a:p>
          <a:p>
            <a:r>
              <a:rPr lang="en-SG" dirty="0"/>
              <a:t>Accuracy: 91.6%</a:t>
            </a:r>
          </a:p>
          <a:p>
            <a:r>
              <a:rPr lang="en-SG" dirty="0"/>
              <a:t>Loss: 0.30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93597-97BE-DC7A-D9A7-E6B0307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28A026-DCFD-02FD-4FE5-A6F3A5BE5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07" y="4416552"/>
            <a:ext cx="8735644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5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258-DF67-92D4-7B23-CED45F84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4.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D50C9-ECB1-B1CE-6DE2-D73E1B89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Model 3 for 131px</a:t>
            </a:r>
          </a:p>
          <a:p>
            <a:r>
              <a:rPr lang="en-SG" dirty="0"/>
              <a:t>Accuracy: 93.8%</a:t>
            </a:r>
          </a:p>
          <a:p>
            <a:r>
              <a:rPr lang="en-SG" dirty="0"/>
              <a:t>Loss: 0.22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184A-50F3-7DA5-C514-546A68DE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1FEAA-2B93-DF71-B92B-DB5E7EF6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10" y="4416552"/>
            <a:ext cx="8859486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1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3185-4064-997C-0D5E-9E7470BA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1. Project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C16E-E7C5-A3DF-E051-9353904E8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101496" cy="3566160"/>
          </a:xfrm>
        </p:spPr>
        <p:txBody>
          <a:bodyPr/>
          <a:lstStyle/>
          <a:p>
            <a:r>
              <a:rPr lang="en-SG" dirty="0"/>
              <a:t>Import all required modules</a:t>
            </a:r>
          </a:p>
          <a:p>
            <a:r>
              <a:rPr lang="en-SG" dirty="0"/>
              <a:t>Ensure GPU is being used for model training</a:t>
            </a:r>
          </a:p>
          <a:p>
            <a:r>
              <a:rPr lang="en-SG" dirty="0"/>
              <a:t>Set random seed for </a:t>
            </a:r>
            <a:r>
              <a:rPr lang="en-SG" dirty="0" err="1"/>
              <a:t>reproductibility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58E8-9178-FA7E-B597-397638FB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5342D8-804B-1AA6-9086-F05C3AC5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41" y="3429000"/>
            <a:ext cx="7602011" cy="26483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F5472A-5B03-2851-D426-566C34F47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107" y="551969"/>
            <a:ext cx="4486901" cy="1095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087B6B-D483-AC8A-D99F-C0834D773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107" y="2398037"/>
            <a:ext cx="294363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49174-58B6-A079-5A4E-64F305E2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SG" dirty="0"/>
              <a:t>2. Exploratory Data Analysis – 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E04C-B663-EC89-ED65-0AB36C33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dirty="0"/>
              <a:t>Noticed that images in training beans folder had images of carrots 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Moved them into ‘wrongly classified images’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Did not put them into carrots folder as they already existed there</a:t>
            </a:r>
          </a:p>
          <a:p>
            <a:pPr>
              <a:lnSpc>
                <a:spcPct val="110000"/>
              </a:lnSpc>
            </a:pPr>
            <a:r>
              <a:rPr lang="en-GB" sz="1700" dirty="0"/>
              <a:t>Moved images with ‘Copy’ in their filename</a:t>
            </a:r>
            <a:endParaRPr lang="en-SG" sz="17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EE58-4A9D-DA48-A711-E4A5BE34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4C68E-09BD-FB6B-7451-00476D383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430143"/>
            <a:ext cx="5648193" cy="358660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04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812DA-918D-31C6-41E7-91AEE67F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SG" dirty="0"/>
              <a:t>2. Exploratory Data Analysis – File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9F2B-30B3-8125-D673-9A54876D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SG" dirty="0"/>
              <a:t>Analyse file extensions of images</a:t>
            </a:r>
          </a:p>
          <a:p>
            <a:r>
              <a:rPr lang="en-SG" dirty="0"/>
              <a:t>All images in every dataset only had .jpg extensions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564AA-BBCD-5832-F88B-323043A7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A7A1B8D-7ED4-2FAD-8A45-BEBEC1A6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469758" cy="37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4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C200D-6DB6-FDDF-1205-755625BB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400" dirty="0"/>
              <a:t>2. Exploratory Data Analysis –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E0FB-0644-B9FF-B776-ECFC055A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SG" dirty="0"/>
              <a:t>Rescale image pixel values to [0,1]</a:t>
            </a:r>
          </a:p>
          <a:p>
            <a:r>
              <a:rPr lang="en-SG" dirty="0"/>
              <a:t>Load data from each dataset (train, validation, test)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AB9D-E811-DF29-289E-D4CAD556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CD6BB-DD5A-BD70-811A-42D08AC61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171" y="857408"/>
            <a:ext cx="4791507" cy="488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3657D-8266-2A3A-0B75-3AFCE8157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78" y="4680027"/>
            <a:ext cx="4250585" cy="85011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7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C51AE8-5931-5F7F-F81D-316DE009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679" y="736324"/>
            <a:ext cx="5752093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400" dirty="0"/>
              <a:t>2. Exploratory Data Analysis –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9F4E-CC71-D645-1320-2F61AC03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679" y="2014302"/>
            <a:ext cx="5752095" cy="3661713"/>
          </a:xfrm>
        </p:spPr>
        <p:txBody>
          <a:bodyPr>
            <a:normAutofit/>
          </a:bodyPr>
          <a:lstStyle/>
          <a:p>
            <a:r>
              <a:rPr lang="en-SG" dirty="0"/>
              <a:t>Load datasets for each image size (37x37 and 131x131) and each dataset</a:t>
            </a:r>
          </a:p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EFAD-B93D-F5A0-9CC7-066292A9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809AE8-F4F8-F518-744D-C0446C731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725" y="3131347"/>
            <a:ext cx="5494521" cy="21978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79815-030C-75C4-0409-EB9A0974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00" y="3131347"/>
            <a:ext cx="5780977" cy="219677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6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5C9E2-0619-D663-ABA6-A4778E0CF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59" b="-1"/>
          <a:stretch/>
        </p:blipFill>
        <p:spPr>
          <a:xfrm>
            <a:off x="5230614" y="866304"/>
            <a:ext cx="6520872" cy="535352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421DBC-612D-6426-0B98-F9E3843A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SG" sz="3600" dirty="0"/>
              <a:t>2. Exploratory Data Analysis – Image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95D2-A14D-4EDD-18E6-CA28C31B0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926080"/>
            <a:ext cx="4261104" cy="4121887"/>
          </a:xfrm>
        </p:spPr>
        <p:txBody>
          <a:bodyPr>
            <a:normAutofit/>
          </a:bodyPr>
          <a:lstStyle/>
          <a:p>
            <a:r>
              <a:rPr lang="en-SG" dirty="0"/>
              <a:t>Plot first 4 images from each dataset</a:t>
            </a:r>
          </a:p>
          <a:p>
            <a:r>
              <a:rPr lang="en-SG" dirty="0"/>
              <a:t>Check if </a:t>
            </a:r>
            <a:r>
              <a:rPr lang="en-SG" dirty="0" err="1"/>
              <a:t>greyscaled</a:t>
            </a:r>
            <a:r>
              <a:rPr lang="en-SG" dirty="0"/>
              <a:t> and correct resolution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A3823-3B1F-6F83-FD71-8C62DBF2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AAAC7-CBD7-FB1D-191A-92E187FE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20" y="914400"/>
            <a:ext cx="10020496" cy="1117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37px Datasets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AE21-4A40-A374-6C36-0A5FD8AB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EABCD-F7B0-33CC-365D-225903985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05" y="2833959"/>
            <a:ext cx="3451942" cy="3522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CD2A4D-CCDA-9727-1368-C69C0A72B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882" y="2833959"/>
            <a:ext cx="3451943" cy="35223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06D087-C89B-6F0C-3E7E-050C9CCA6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967" y="2833959"/>
            <a:ext cx="3451942" cy="35223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32706" y="231116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4A5548-2E58-67B4-7BEA-DBF6238E27D8}"/>
              </a:ext>
            </a:extLst>
          </p:cNvPr>
          <p:cNvSpPr txBox="1"/>
          <p:nvPr/>
        </p:nvSpPr>
        <p:spPr>
          <a:xfrm>
            <a:off x="5448903" y="2359060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18491-DF5A-F7DD-DC20-14A5F4B3A6E4}"/>
              </a:ext>
            </a:extLst>
          </p:cNvPr>
          <p:cNvSpPr txBox="1"/>
          <p:nvPr/>
        </p:nvSpPr>
        <p:spPr>
          <a:xfrm>
            <a:off x="1811907" y="2304686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1D79E-3CC1-E3BE-97FB-7A4BFDA45E7D}"/>
              </a:ext>
            </a:extLst>
          </p:cNvPr>
          <p:cNvSpPr txBox="1"/>
          <p:nvPr/>
        </p:nvSpPr>
        <p:spPr>
          <a:xfrm>
            <a:off x="9085899" y="2359060"/>
            <a:ext cx="190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5224100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3F2"/>
      </a:lt2>
      <a:accent1>
        <a:srgbClr val="C34D7F"/>
      </a:accent1>
      <a:accent2>
        <a:srgbClr val="B13B9F"/>
      </a:accent2>
      <a:accent3>
        <a:srgbClr val="A44DC3"/>
      </a:accent3>
      <a:accent4>
        <a:srgbClr val="613BB1"/>
      </a:accent4>
      <a:accent5>
        <a:srgbClr val="4D58C3"/>
      </a:accent5>
      <a:accent6>
        <a:srgbClr val="3B77B1"/>
      </a:accent6>
      <a:hlink>
        <a:srgbClr val="665FC9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782</Words>
  <Application>Microsoft Office PowerPoint</Application>
  <PresentationFormat>Widescreen</PresentationFormat>
  <Paragraphs>144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Arial</vt:lpstr>
      <vt:lpstr>Grandview Display</vt:lpstr>
      <vt:lpstr>DashVTI</vt:lpstr>
      <vt:lpstr>DELE CA1 Part A</vt:lpstr>
      <vt:lpstr>Overview of the Workflow</vt:lpstr>
      <vt:lpstr>1. Project Configuration</vt:lpstr>
      <vt:lpstr>2. Exploratory Data Analysis – File Analysis</vt:lpstr>
      <vt:lpstr>2. Exploratory Data Analysis – File Analysis</vt:lpstr>
      <vt:lpstr>2. Exploratory Data Analysis – Image Analysis</vt:lpstr>
      <vt:lpstr>2. Exploratory Data Analysis – Image Analysis</vt:lpstr>
      <vt:lpstr>2. Exploratory Data Analysis – Image Analysis</vt:lpstr>
      <vt:lpstr>37px Datasets</vt:lpstr>
      <vt:lpstr>131px Datasets</vt:lpstr>
      <vt:lpstr>2. Exploratory Data Analysis – Class Analysis</vt:lpstr>
      <vt:lpstr>2. Exploratory Data Analysis – Class Analysis</vt:lpstr>
      <vt:lpstr>2. Exploratory Data Analysis – Class Analysis</vt:lpstr>
      <vt:lpstr>3. Model Training</vt:lpstr>
      <vt:lpstr>3. Model Training – 37px</vt:lpstr>
      <vt:lpstr>3. Model Training – 37px</vt:lpstr>
      <vt:lpstr>3. Model Training – 37px</vt:lpstr>
      <vt:lpstr>3. Model Training – 37px</vt:lpstr>
      <vt:lpstr>3. Model Training – 37px</vt:lpstr>
      <vt:lpstr>3. Model Training – 37px</vt:lpstr>
      <vt:lpstr>3. Model Training – 131px</vt:lpstr>
      <vt:lpstr>3. Model Training – 131px</vt:lpstr>
      <vt:lpstr>3. Model Training – 131px</vt:lpstr>
      <vt:lpstr>3. Model Training – 131px</vt:lpstr>
      <vt:lpstr>3. Model Training – 131px</vt:lpstr>
      <vt:lpstr>3. Model Training – 131px</vt:lpstr>
      <vt:lpstr>4. Model Evaluation</vt:lpstr>
      <vt:lpstr>4. 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 CA1 Part A</dc:title>
  <dc:creator>HONG ZHENG JIE RANDAL</dc:creator>
  <cp:lastModifiedBy>HONG ZHENG JIE RANDAL</cp:lastModifiedBy>
  <cp:revision>11</cp:revision>
  <dcterms:created xsi:type="dcterms:W3CDTF">2024-05-15T19:12:36Z</dcterms:created>
  <dcterms:modified xsi:type="dcterms:W3CDTF">2024-05-19T18:08:06Z</dcterms:modified>
</cp:coreProperties>
</file>