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2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0605080-9983-3E02-E7A4-F7E3D69C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9E948-0B09-E59D-E2AB-0D89E9672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SG" sz="4800"/>
              <a:t>DELE CA1 Part 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AD5A0-9DB8-6B3A-061D-67EE9F7BE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G" sz="1100"/>
              <a:t>Name: Hong Zheng Jie Randal</a:t>
            </a:r>
          </a:p>
          <a:p>
            <a:pPr>
              <a:lnSpc>
                <a:spcPct val="120000"/>
              </a:lnSpc>
            </a:pPr>
            <a:r>
              <a:rPr lang="en-SG" sz="1100"/>
              <a:t>Class:DAAA/FT/2B/21</a:t>
            </a:r>
          </a:p>
          <a:p>
            <a:pPr>
              <a:lnSpc>
                <a:spcPct val="120000"/>
              </a:lnSpc>
            </a:pPr>
            <a:r>
              <a:rPr lang="en-SG" sz="1100"/>
              <a:t>Admin No: P2309248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1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D18-01D8-B390-0E2D-DC84D8D1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39AF-4B93-7274-F2F0-C28CC4CC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900679" cy="3566160"/>
          </a:xfrm>
        </p:spPr>
        <p:txBody>
          <a:bodyPr/>
          <a:lstStyle/>
          <a:p>
            <a:r>
              <a:rPr lang="en-US" dirty="0"/>
              <a:t>If we look at row 7, the review is positive. The score is 0.15 (low)</a:t>
            </a:r>
          </a:p>
          <a:p>
            <a:r>
              <a:rPr lang="en-US" dirty="0"/>
              <a:t>If we look at row 3, the review is negative. The score is 0.80 (high)</a:t>
            </a:r>
          </a:p>
          <a:p>
            <a:r>
              <a:rPr lang="en-US" dirty="0"/>
              <a:t>We can assume that the lower the score, the more positive the review is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1E2C-3CE4-487D-0871-758AE70B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E8A60-1151-6A62-DB75-AF7E9D79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82" y="2633472"/>
            <a:ext cx="4329975" cy="3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23A8-441F-3C32-34F2-A4BF7DEB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83E-5A39-6F72-A1AA-C9AF1C6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502712" cy="3566160"/>
          </a:xfrm>
        </p:spPr>
        <p:txBody>
          <a:bodyPr/>
          <a:lstStyle/>
          <a:p>
            <a:r>
              <a:rPr lang="en-US" dirty="0"/>
              <a:t>Since there is only 1 review where the score is missing, we can just remove this review from the dataset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B1BE-E057-2F17-32FD-A14BE03B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22AF2-36C7-B84E-6DDD-C303A396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41" y="2656799"/>
            <a:ext cx="2724530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A4D9A-9361-590A-8C7B-C4DC22C5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135" y="4267263"/>
            <a:ext cx="2800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FD99-CEAB-1C32-8E1A-8DFCC3A5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75CA-AA31-DAD0-07BF-BBD58BB9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987043" cy="3566160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score distribution</a:t>
            </a:r>
          </a:p>
          <a:p>
            <a:r>
              <a:rPr lang="en-US" dirty="0"/>
              <a:t>Dataset has more positive reviews than negative reviews </a:t>
            </a:r>
          </a:p>
          <a:p>
            <a:r>
              <a:rPr lang="en-US" dirty="0"/>
              <a:t>Median score of about 0.1</a:t>
            </a:r>
          </a:p>
          <a:p>
            <a:r>
              <a:rPr lang="en-US" dirty="0"/>
              <a:t>Dataset is biased towards positive reviews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DACC-A716-4F2C-F697-29EDB0E8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93F0B-DE6F-6B2B-7A18-DCBE8203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29" y="1682959"/>
            <a:ext cx="2743583" cy="157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51627-D454-1AB1-E4FE-5D7892E1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43" y="3553680"/>
            <a:ext cx="4317643" cy="31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3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0BC7-E18A-EE94-89B0-8FA51334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0611-F98A-4FC8-E9DF-1DCBC101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Many duplicated </a:t>
            </a:r>
            <a:r>
              <a:rPr lang="en-SG" b="1" dirty="0"/>
              <a:t>rows</a:t>
            </a:r>
          </a:p>
          <a:p>
            <a:r>
              <a:rPr lang="en-SG" dirty="0"/>
              <a:t>Remove from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BC1D-FB1A-28D3-7C46-9B98D9D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9B576-C1C9-0FA4-98F1-C6A2BBCC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0" y="2468881"/>
            <a:ext cx="3984932" cy="4003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E3038-DB47-11BC-CA67-9B5E0E98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98" y="4548962"/>
            <a:ext cx="231489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0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D2E8-6BA8-D1B6-223C-D2D677C2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B354-6BDE-894D-1C02-C25E9229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0890928" cy="2852927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Many duplicated </a:t>
            </a:r>
            <a:r>
              <a:rPr lang="en-SG" b="1" dirty="0"/>
              <a:t>reviews</a:t>
            </a:r>
          </a:p>
          <a:p>
            <a:r>
              <a:rPr lang="en-US" dirty="0"/>
              <a:t>Manually go through the reviews and determined their sentiment</a:t>
            </a:r>
          </a:p>
          <a:p>
            <a:r>
              <a:rPr lang="en-US" dirty="0"/>
              <a:t>If the reviews' score matched the sentiment, calculate the average scores and update it to the first review</a:t>
            </a:r>
          </a:p>
          <a:p>
            <a:r>
              <a:rPr lang="en-US" dirty="0"/>
              <a:t>Drop the other reviews</a:t>
            </a:r>
          </a:p>
          <a:p>
            <a:r>
              <a:rPr lang="en-US" dirty="0"/>
              <a:t>If the reviews' score did not match the sentiment, select based on the score closest to the sentiment</a:t>
            </a:r>
          </a:p>
          <a:p>
            <a:r>
              <a:rPr lang="en-US" dirty="0"/>
              <a:t>Drop the other reviews</a:t>
            </a:r>
            <a:endParaRPr lang="en-SG" dirty="0"/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272A-54E7-A1DA-7F14-A0E8F8FD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41948-B4A2-2F37-C215-759A46A4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35" y="4908348"/>
            <a:ext cx="714474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186B-E1A7-8878-67E6-4DBB08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C2A3-D290-9E7E-397A-FF4562C4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Split reviews into sentiments according to score</a:t>
            </a:r>
          </a:p>
          <a:p>
            <a:r>
              <a:rPr lang="en-SG" dirty="0"/>
              <a:t>Remove score column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92A5-5BD0-2027-E730-DFA3656E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35E55-B9D8-1787-2F45-719EE4F1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21" y="2519673"/>
            <a:ext cx="4058982" cy="3444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A7F6F-7FAE-FE5B-9511-816B1B14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86" y="3407971"/>
            <a:ext cx="2997577" cy="2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1390-9064-3B04-2049-EB83A6B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53E7-4706-11BE-99CA-189556BD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760720" cy="3566160"/>
          </a:xfrm>
        </p:spPr>
        <p:txBody>
          <a:bodyPr/>
          <a:lstStyle/>
          <a:p>
            <a:r>
              <a:rPr lang="en-SG" dirty="0"/>
              <a:t>View sentiment distribution</a:t>
            </a:r>
          </a:p>
          <a:p>
            <a:r>
              <a:rPr lang="en-US" dirty="0"/>
              <a:t>Huge class imbalance in the dataset</a:t>
            </a:r>
          </a:p>
          <a:p>
            <a:r>
              <a:rPr lang="en-US" dirty="0"/>
              <a:t>Number of reviews for each class are fairly little </a:t>
            </a:r>
          </a:p>
          <a:p>
            <a:r>
              <a:rPr lang="en-US" dirty="0"/>
              <a:t>May not be enough to train a model with good performance</a:t>
            </a:r>
          </a:p>
          <a:p>
            <a:r>
              <a:rPr lang="en-US" dirty="0"/>
              <a:t>Split existing reviews into more reviews to generate more data by '.' or '!'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F7F4-C836-A1DC-5969-4765D9C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A25D7-04A3-A12A-D1AF-E8D0FFA8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96" y="2329472"/>
            <a:ext cx="5228463" cy="41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7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4498-10AE-8288-F3CF-1C2A8523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16DF-7430-68D4-7A1C-AD485BAB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2429691" cy="3566160"/>
          </a:xfrm>
        </p:spPr>
        <p:txBody>
          <a:bodyPr/>
          <a:lstStyle/>
          <a:p>
            <a:r>
              <a:rPr lang="en-SG" dirty="0"/>
              <a:t>Generate more reviews</a:t>
            </a:r>
          </a:p>
          <a:p>
            <a:r>
              <a:rPr lang="en-SG" dirty="0"/>
              <a:t>Remove duplicates from generating more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0070-3D14-1397-89A4-C59C8134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D924E-E3E4-426B-B87D-758FBAF7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30" y="2562129"/>
            <a:ext cx="3585161" cy="357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6BDF2-E936-3C37-E595-045D9E6E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850" y="2562129"/>
            <a:ext cx="3437652" cy="34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0E-17E4-D387-AC8C-BB1CC63A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5C72-DD59-CCE0-47FA-9E27E3D1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blanks from generating more reviews</a:t>
            </a:r>
          </a:p>
          <a:p>
            <a:r>
              <a:rPr lang="en-SG" dirty="0"/>
              <a:t>Generated 252 reviews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229A-879D-C8EF-6AA5-47ECA79B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C5BD2-3BC3-BC5C-E869-7DDC938D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34" y="2299695"/>
            <a:ext cx="4201111" cy="4239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3E2D6-7243-BD41-BCD8-2720184F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28" y="4557866"/>
            <a:ext cx="597300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5FE-0A40-CA30-057E-ECEF7F8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0B05-E805-BD66-93F7-593E355B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005072" cy="3566160"/>
          </a:xfrm>
        </p:spPr>
        <p:txBody>
          <a:bodyPr/>
          <a:lstStyle/>
          <a:p>
            <a:r>
              <a:rPr lang="en-SG" dirty="0"/>
              <a:t>View text length distribution</a:t>
            </a:r>
          </a:p>
          <a:p>
            <a:r>
              <a:rPr lang="en-US" dirty="0"/>
              <a:t>Many 1 worded reviews</a:t>
            </a:r>
          </a:p>
          <a:p>
            <a:r>
              <a:rPr lang="en-US" dirty="0"/>
              <a:t>Model may perform better with 1 worded reviews than others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88BF-72B2-3AF8-DB1F-F14489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BE1662-B1B0-C278-9A51-58E38A84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01" y="2633472"/>
            <a:ext cx="5785094" cy="37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EB7-8C64-E189-77FB-5EBBF5C3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the Workflow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F5B7-1497-0379-467D-591FA520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B7D59-A495-F880-96D1-168208045435}"/>
              </a:ext>
            </a:extLst>
          </p:cNvPr>
          <p:cNvSpPr/>
          <p:nvPr/>
        </p:nvSpPr>
        <p:spPr>
          <a:xfrm>
            <a:off x="2515856" y="2468881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1. Project Configuration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0B6AE-E68D-CA82-6EFE-D4574E0F8069}"/>
              </a:ext>
            </a:extLst>
          </p:cNvPr>
          <p:cNvSpPr/>
          <p:nvPr/>
        </p:nvSpPr>
        <p:spPr>
          <a:xfrm>
            <a:off x="4291598" y="2464345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2. EDA &amp; Preprocess Data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A56B4-E49C-214C-169C-D53DF3897BDF}"/>
              </a:ext>
            </a:extLst>
          </p:cNvPr>
          <p:cNvSpPr/>
          <p:nvPr/>
        </p:nvSpPr>
        <p:spPr>
          <a:xfrm>
            <a:off x="6067340" y="2464344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3. Model Training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26E86-693A-4920-3D68-22C5DC4161DD}"/>
              </a:ext>
            </a:extLst>
          </p:cNvPr>
          <p:cNvSpPr/>
          <p:nvPr/>
        </p:nvSpPr>
        <p:spPr>
          <a:xfrm>
            <a:off x="7843082" y="2464343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4. Model Evaluation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C446C-04C7-48B7-F984-345E07594414}"/>
              </a:ext>
            </a:extLst>
          </p:cNvPr>
          <p:cNvSpPr txBox="1"/>
          <p:nvPr/>
        </p:nvSpPr>
        <p:spPr>
          <a:xfrm>
            <a:off x="2515856" y="3565940"/>
            <a:ext cx="1433789" cy="51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libraries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0C10F-B0F6-0DCC-8E19-AC589139CBC3}"/>
              </a:ext>
            </a:extLst>
          </p:cNvPr>
          <p:cNvSpPr txBox="1"/>
          <p:nvPr/>
        </p:nvSpPr>
        <p:spPr>
          <a:xfrm>
            <a:off x="4291598" y="3560949"/>
            <a:ext cx="1433789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analysis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Score analysis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Review analysis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Sentiment analysis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Tokenization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Padding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Train-test-validation split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Class weights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endParaRPr lang="en-US" sz="11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B738F-8767-4C25-A7FA-1EE9595CBAC8}"/>
              </a:ext>
            </a:extLst>
          </p:cNvPr>
          <p:cNvSpPr txBox="1"/>
          <p:nvPr/>
        </p:nvSpPr>
        <p:spPr>
          <a:xfrm>
            <a:off x="6078948" y="3560949"/>
            <a:ext cx="143379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Build models with different layers, optimizers, regularization etc.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Ensure model is not overfitting/underfitting by using plot functions of accuracy and loss per epoch</a:t>
            </a:r>
          </a:p>
          <a:p>
            <a:pPr marL="285750" indent="-285750" defTabSz="731520">
              <a:spcAft>
                <a:spcPts val="600"/>
              </a:spcAft>
              <a:buFontTx/>
              <a:buChar char="-"/>
            </a:pP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EF188-1331-711F-7274-6CEB17535223}"/>
              </a:ext>
            </a:extLst>
          </p:cNvPr>
          <p:cNvSpPr txBox="1"/>
          <p:nvPr/>
        </p:nvSpPr>
        <p:spPr>
          <a:xfrm>
            <a:off x="7866299" y="3560949"/>
            <a:ext cx="1433790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best model from the </a:t>
            </a:r>
            <a:r>
              <a:rPr lang="en-SG" sz="11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loss and </a:t>
            </a:r>
            <a:r>
              <a:rPr lang="en-SG" sz="11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accuracy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and score with test data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Model summary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BEDCC-D883-2FEA-FCA2-9FC4DFAB83BE}"/>
              </a:ext>
            </a:extLst>
          </p:cNvPr>
          <p:cNvSpPr txBox="1"/>
          <p:nvPr/>
        </p:nvSpPr>
        <p:spPr>
          <a:xfrm>
            <a:off x="8959250" y="3664808"/>
            <a:ext cx="143379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1288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A84-7FC2-2CF8-4CF3-114814B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2. Exploratory Data Analysis –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BD1D-B18E-73AB-C4BD-53340030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Tokenize reviews</a:t>
            </a:r>
          </a:p>
          <a:p>
            <a:r>
              <a:rPr lang="en-SG" dirty="0"/>
              <a:t>Get vocab size</a:t>
            </a:r>
          </a:p>
          <a:p>
            <a:r>
              <a:rPr lang="en-SG" dirty="0"/>
              <a:t>Convert to sequence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0CFA-E758-88FF-6DA8-98770A8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0CA8B-4EF8-1784-DBC5-CDB29A03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3" y="2719288"/>
            <a:ext cx="2819794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F356D-5F1E-342F-CCD1-D5F02382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90" y="2919340"/>
            <a:ext cx="3439005" cy="1019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D5FBD-4104-B252-62E1-D916C5A5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02" y="4721434"/>
            <a:ext cx="464884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04DD-C520-84FD-290C-86635CC3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–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3651-39C0-A1A8-5D32-BAF942FE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 0s behind every sequence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715F-6E84-644C-8718-0790C2F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8860C-D281-ED5A-6EEA-395E7407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63" y="3327910"/>
            <a:ext cx="7678222" cy="1705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B46AC-1C32-B395-1103-759A681B8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69" y="5222665"/>
            <a:ext cx="705901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2AA3-A38F-236D-9E3F-B71725D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2. Exploratory Data Analysis – Train-Test-Validation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C006-BADA-EF2D-A762-9968A39E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873752" cy="3566160"/>
          </a:xfrm>
        </p:spPr>
        <p:txBody>
          <a:bodyPr/>
          <a:lstStyle/>
          <a:p>
            <a:r>
              <a:rPr lang="en-US" dirty="0"/>
              <a:t>70-15-15 split for the train, test and validation datasets respectively</a:t>
            </a:r>
          </a:p>
          <a:p>
            <a:r>
              <a:rPr lang="en-US" dirty="0"/>
              <a:t>Due to lack of data</a:t>
            </a:r>
          </a:p>
          <a:p>
            <a:r>
              <a:rPr lang="en-US" dirty="0"/>
              <a:t>We will also use stratified sampling to ensure that the distribution of the classes are the same across all datasets as the dataset is imbalanced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85C3-88AE-7F7F-0729-6F31160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EC544-AE79-7970-0654-D33691E1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2" y="5740762"/>
            <a:ext cx="9907383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93046-8B16-62FA-252C-A3C01C38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63" y="2633472"/>
            <a:ext cx="349616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1444-9FA0-3F9A-ECF7-7C89272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2. Exploratory Data Analysis – Class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4719-A747-6D5A-5EB6-D640CBFF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class weights to counter class imbalance</a:t>
            </a:r>
          </a:p>
          <a:p>
            <a:r>
              <a:rPr lang="en-SG" dirty="0"/>
              <a:t>Give more weights to minority class</a:t>
            </a:r>
          </a:p>
          <a:p>
            <a:r>
              <a:rPr lang="en-SG" dirty="0"/>
              <a:t>Less weights to majority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1135-D84B-9FC8-1EF3-676FC847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A21D-37C2-74EA-4F37-1D282B48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4499902"/>
            <a:ext cx="686848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3BB-6B33-B014-3A49-E0D895E7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7B4A-D2D3-A499-20BD-DBD4B98D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r>
              <a:rPr lang="en-SG" dirty="0"/>
              <a:t>We will be plotting the accuracy and loss plot many times to view our model’s performance</a:t>
            </a:r>
          </a:p>
          <a:p>
            <a:r>
              <a:rPr lang="en-SG" dirty="0"/>
              <a:t>Create a function to reduce redundancy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A570-27D3-2823-FBD6-BEB22E0B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A1C8E-FC2B-1675-4E3A-40B6301D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87" y="1539183"/>
            <a:ext cx="4739521" cy="43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3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9E04-25F3-7280-0175-167DC644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1D55-292F-8714-C5AD-CCE2390B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246120" cy="3566160"/>
          </a:xfrm>
        </p:spPr>
        <p:txBody>
          <a:bodyPr/>
          <a:lstStyle/>
          <a:p>
            <a:r>
              <a:rPr lang="en-US" dirty="0"/>
              <a:t>As this will be our first model, I will not make the model too complicated with too many layers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F9C7-271D-006A-97CC-BCF158B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F4CC4-B68E-3300-457A-052EC2E8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89" y="3778363"/>
            <a:ext cx="4575279" cy="2485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326D20-B638-38D2-704A-3039BB4F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89" y="799471"/>
            <a:ext cx="3508327" cy="26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57AB-97FA-5E62-BBA1-59E723A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AC5A-4D7A-E078-214E-27F37951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035808" cy="3566160"/>
          </a:xfrm>
        </p:spPr>
        <p:txBody>
          <a:bodyPr>
            <a:normAutofit/>
          </a:bodyPr>
          <a:lstStyle/>
          <a:p>
            <a:r>
              <a:rPr lang="en-US" dirty="0"/>
              <a:t>Val accuracy is high and stays constant at around 0.9</a:t>
            </a:r>
          </a:p>
          <a:p>
            <a:r>
              <a:rPr lang="en-US" dirty="0"/>
              <a:t>Val loss is high and is increasing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4F8E-D33A-898F-C5A0-D64C45F0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2FC91-7C0D-7CCE-65D4-D0179C87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52" y="3077022"/>
            <a:ext cx="3067478" cy="180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00ADD-D242-3984-AC3E-5A026DF1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94" y="866629"/>
            <a:ext cx="3554201" cy="2842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EE9D03-9D9E-ECEC-C5D1-CADDAE30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794" y="3708740"/>
            <a:ext cx="3554200" cy="28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DE26-07E5-03D6-55E4-C056FBF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E94A-9387-FBAB-1A8A-DF349005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695406" cy="3566160"/>
          </a:xfrm>
        </p:spPr>
        <p:txBody>
          <a:bodyPr/>
          <a:lstStyle/>
          <a:p>
            <a:r>
              <a:rPr lang="en-US" dirty="0"/>
              <a:t>We will try to add more layers and lower optimizer learning rate to see if it improves the model's performance</a:t>
            </a:r>
            <a:endParaRPr lang="en-SG" dirty="0"/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B9F5-3BB2-1383-EE54-C17E12F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FA566-F8BD-1372-3366-353979D9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4" y="3961347"/>
            <a:ext cx="5248469" cy="2577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35698-45DC-DEFA-AECD-47DDADE2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66" y="1300807"/>
            <a:ext cx="4598160" cy="46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3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238-A3FB-71EC-1A6D-8A9F00F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EA47-2DC4-5CC5-370C-D768BB34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096057" cy="356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Although </a:t>
            </a:r>
            <a:r>
              <a:rPr lang="en-US" dirty="0" err="1"/>
              <a:t>val</a:t>
            </a:r>
            <a:r>
              <a:rPr lang="en-US" dirty="0"/>
              <a:t> accuracy fluctuates, it starts to smoothen out at the later epochs</a:t>
            </a:r>
          </a:p>
          <a:p>
            <a:r>
              <a:rPr lang="en-US" dirty="0"/>
              <a:t>Val loss also decreases as the epochs increase</a:t>
            </a:r>
          </a:p>
          <a:p>
            <a:r>
              <a:rPr lang="en-US" dirty="0"/>
              <a:t>As the model's performance is good, we shall choose this model as our final model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A4F8-A797-B357-6BF8-2AD423F1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5C73-C9DA-774E-03B8-2A955F9F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87" y="3016627"/>
            <a:ext cx="3096057" cy="186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6D1F1-4A4B-6D05-B400-E9783D2B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859" y="737280"/>
            <a:ext cx="3399610" cy="2685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8C3BAD-8ECE-5718-DDFA-6E21DFA8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978" y="3468456"/>
            <a:ext cx="3346491" cy="26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B08C-7405-ABBD-4FEE-1CC81207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C5E-B488-422A-AA0F-29551D48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Accuracy: 88.5%</a:t>
            </a:r>
          </a:p>
          <a:p>
            <a:r>
              <a:rPr lang="en-SG" dirty="0"/>
              <a:t>Loss: 0.71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281D-351D-E505-5AA9-FEDC7D9A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D8D02-0500-1132-A8C4-CDF4C510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18" y="2722546"/>
            <a:ext cx="6287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F550-9D3A-9791-2558-5F107DB9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Project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AE6-AC28-D283-16A9-57664D27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r>
              <a:rPr lang="en-SG" dirty="0"/>
              <a:t>Import all required modules</a:t>
            </a:r>
          </a:p>
          <a:p>
            <a:r>
              <a:rPr lang="en-SG" dirty="0"/>
              <a:t>Ensure GPU is being used for model training</a:t>
            </a:r>
          </a:p>
          <a:p>
            <a:r>
              <a:rPr lang="en-SG" dirty="0"/>
              <a:t>Set random seed for </a:t>
            </a:r>
            <a:r>
              <a:rPr lang="en-SG" dirty="0" err="1"/>
              <a:t>reproductibility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C143-A16A-6A79-1946-A4B7A41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EAA773-4ED7-C6BF-D8C5-9E590FFE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73" y="1371601"/>
            <a:ext cx="5455920" cy="2949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943BD-4E5B-692B-E42E-034B1B3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56" y="4557789"/>
            <a:ext cx="4686954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993D0-C6E6-293F-E8C4-363C1544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49" y="4834053"/>
            <a:ext cx="291505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3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54A8-12AA-14B4-B331-B682F9C4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31A4-5AD0-2A7F-2052-0033D032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355080" cy="21365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performs well overall especially on the Negative class</a:t>
            </a:r>
          </a:p>
          <a:p>
            <a:r>
              <a:rPr lang="en-US" dirty="0"/>
              <a:t>Due to imbalance in the classes (having more negatives)</a:t>
            </a:r>
          </a:p>
          <a:p>
            <a:r>
              <a:rPr lang="en-US" dirty="0"/>
              <a:t>Room for improvement in predicting the Positive class such as resampling</a:t>
            </a:r>
          </a:p>
          <a:p>
            <a:r>
              <a:rPr lang="en-US" dirty="0"/>
              <a:t>This could be due to class imbalance or the model not learning the Positive class features as effectively even with class weights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F75-9845-6C8B-5437-7DDE67DA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A8FD7-38A3-3758-8332-626EED7C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3" y="4770016"/>
            <a:ext cx="5535168" cy="1779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C0AC0-508F-B06B-8DCD-794C23EB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4" y="1758663"/>
            <a:ext cx="4874404" cy="39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9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9075-4287-F8E8-C8E0-A9D25B62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F1B2-9489-88A9-D8D4-A529AB4B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Load dataset</a:t>
            </a:r>
          </a:p>
          <a:p>
            <a:r>
              <a:rPr lang="en-SG" dirty="0"/>
              <a:t>Remove </a:t>
            </a:r>
            <a:br>
              <a:rPr lang="en-SG" dirty="0"/>
            </a:br>
            <a:r>
              <a:rPr lang="en-SG" dirty="0"/>
              <a:t>redundant</a:t>
            </a:r>
            <a:br>
              <a:rPr lang="en-SG" dirty="0"/>
            </a:br>
            <a:r>
              <a:rPr lang="en-SG" dirty="0"/>
              <a:t>column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6474-8478-2EBA-9E26-BFEA860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F7572-722B-0425-336B-32B6912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22" y="2476754"/>
            <a:ext cx="7673362" cy="3165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FA0AE-B3A6-B273-F36A-3646D1CB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33" y="4868574"/>
            <a:ext cx="280074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5C25-65F4-CBEE-72B4-886561F0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C7A1-5FCA-8E26-AF57-4BFD5DFB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either do classification or regression to tackle this problem</a:t>
            </a:r>
          </a:p>
          <a:p>
            <a:r>
              <a:rPr lang="en-US" dirty="0"/>
              <a:t>I have chosen classification (either positively </a:t>
            </a:r>
            <a:r>
              <a:rPr lang="en-US" dirty="0" err="1"/>
              <a:t>sentimented</a:t>
            </a:r>
            <a:r>
              <a:rPr lang="en-US" dirty="0"/>
              <a:t> or negatively </a:t>
            </a:r>
            <a:r>
              <a:rPr lang="en-US" dirty="0" err="1"/>
              <a:t>sentimented</a:t>
            </a:r>
            <a:r>
              <a:rPr lang="en-US" dirty="0"/>
              <a:t>) rather than regression (predicting the score)</a:t>
            </a:r>
          </a:p>
          <a:p>
            <a:r>
              <a:rPr lang="en-US" dirty="0"/>
              <a:t>The model will only have to predict two classes rather than a continuous value </a:t>
            </a:r>
          </a:p>
          <a:p>
            <a:r>
              <a:rPr lang="en-US" dirty="0"/>
              <a:t>May improve the model's performance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6C23-27DB-CE8A-3AB2-DE967F0A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4E24-3E35-8EF0-D877-9F5F9A7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CBE5-B79B-B78F-2605-DD9426A1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702552" cy="3566160"/>
          </a:xfrm>
        </p:spPr>
        <p:txBody>
          <a:bodyPr/>
          <a:lstStyle/>
          <a:p>
            <a:r>
              <a:rPr lang="en-SG" dirty="0"/>
              <a:t>View all different types of languages in the dataset</a:t>
            </a:r>
          </a:p>
          <a:p>
            <a:r>
              <a:rPr lang="en-US" dirty="0"/>
              <a:t>Imbalanced in the type of </a:t>
            </a:r>
            <a:r>
              <a:rPr lang="en-US" dirty="0" err="1"/>
              <a:t>langauge</a:t>
            </a:r>
            <a:r>
              <a:rPr lang="en-US" dirty="0"/>
              <a:t> used</a:t>
            </a:r>
          </a:p>
          <a:p>
            <a:r>
              <a:rPr lang="en-US" dirty="0"/>
              <a:t>Majority of the dataset is in English, followed by Malay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B62-1DA2-FA7C-F0A2-39566F9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8BAD4-9FF0-6CCA-4378-8EE778D1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9" y="4611094"/>
            <a:ext cx="4772691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9F08E-9238-2A60-C438-0B210D83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10" y="2476754"/>
            <a:ext cx="386379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77E0-42FD-5A02-5183-844A1181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DDAE-8C34-10A7-8E4E-FAEB85E3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620761" cy="3566160"/>
          </a:xfrm>
        </p:spPr>
        <p:txBody>
          <a:bodyPr/>
          <a:lstStyle/>
          <a:p>
            <a:r>
              <a:rPr lang="en-SG" dirty="0"/>
              <a:t>View number of reviews for the minority languages</a:t>
            </a:r>
          </a:p>
          <a:p>
            <a:r>
              <a:rPr lang="en-US" dirty="0"/>
              <a:t>Chinese and Japanese are not as common in the dataset</a:t>
            </a:r>
          </a:p>
          <a:p>
            <a:r>
              <a:rPr lang="en-US" dirty="0"/>
              <a:t>Remove the Chinese and Japanese reviews from the dataset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E2F02-FCE3-F462-B6B7-489D96C5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9617C-B6D7-8209-1F51-F4B4C541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53" y="2695693"/>
            <a:ext cx="5427029" cy="105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33895-2F4E-82FE-68B9-59D352EC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4162043"/>
            <a:ext cx="5428126" cy="9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4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305D-4730-3C06-0DBF-81DAAFA4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8B97-919B-2A55-5C80-F29F95A4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2 options to deal with the languages in the dataset:</a:t>
            </a:r>
          </a:p>
          <a:p>
            <a:pPr lvl="1"/>
            <a:r>
              <a:rPr lang="en-US" dirty="0"/>
              <a:t>1. Translate the Malay reviews to English</a:t>
            </a:r>
          </a:p>
          <a:p>
            <a:pPr lvl="1"/>
            <a:r>
              <a:rPr lang="en-US" dirty="0"/>
              <a:t>2. Split the dataset into their respective languages and train 2 separate models for each language</a:t>
            </a:r>
          </a:p>
          <a:p>
            <a:r>
              <a:rPr lang="en-US" dirty="0"/>
              <a:t>Two separate models for each language is computationally expensive</a:t>
            </a:r>
          </a:p>
          <a:p>
            <a:r>
              <a:rPr lang="en-US" dirty="0"/>
              <a:t>Smaller dataset to train</a:t>
            </a:r>
          </a:p>
          <a:p>
            <a:r>
              <a:rPr lang="en-US" dirty="0"/>
              <a:t>Hence opt for the first option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837B-B01B-E48F-860F-5F9D743F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933-8DC4-5BDD-DF27-6051D1DE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-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0C67-8D32-AFB7-86B4-D993D1C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176140" cy="3566160"/>
          </a:xfrm>
        </p:spPr>
        <p:txBody>
          <a:bodyPr/>
          <a:lstStyle/>
          <a:p>
            <a:r>
              <a:rPr lang="en-SG" dirty="0"/>
              <a:t>Translate with Google Translate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00FE-BF24-57AF-2AA1-C1FC730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549DA-4903-FDE7-4D4C-B0A84D44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12" y="2443333"/>
            <a:ext cx="4933045" cy="740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00EF9-A1FF-0AE1-6C56-742A052C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2" y="3158717"/>
            <a:ext cx="4924637" cy="32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8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1001</Words>
  <Application>Microsoft Office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Grandview Display</vt:lpstr>
      <vt:lpstr>DashVTI</vt:lpstr>
      <vt:lpstr>DELE CA1 Part B </vt:lpstr>
      <vt:lpstr>Overview of the Workflow</vt:lpstr>
      <vt:lpstr>1. Project Configuration</vt:lpstr>
      <vt:lpstr>2. Exploratory Data Analysis</vt:lpstr>
      <vt:lpstr>2. Exploratory Data Analysis</vt:lpstr>
      <vt:lpstr>2. Exploratory Data Analysis - Language</vt:lpstr>
      <vt:lpstr>2. Exploratory Data Analysis - Language</vt:lpstr>
      <vt:lpstr>2. Exploratory Data Analysis - Language</vt:lpstr>
      <vt:lpstr>2. Exploratory Data Analysis - Language</vt:lpstr>
      <vt:lpstr>2. Exploratory Data Analysis - Score</vt:lpstr>
      <vt:lpstr>2. Exploratory Data Analysis - Score</vt:lpstr>
      <vt:lpstr>2. Exploratory Data Analysis - Score</vt:lpstr>
      <vt:lpstr>2. Exploratory Data Analysis - Reviews</vt:lpstr>
      <vt:lpstr>2. Exploratory Data Analysis - Reviews</vt:lpstr>
      <vt:lpstr>2. Exploratory Data Analysis - Sentiment</vt:lpstr>
      <vt:lpstr>2. Exploratory Data Analysis - Sentiment</vt:lpstr>
      <vt:lpstr>2. Exploratory Data Analysis - Sentiment</vt:lpstr>
      <vt:lpstr>2. Exploratory Data Analysis - Sentiment</vt:lpstr>
      <vt:lpstr>2. Exploratory Data Analysis - Sentiment</vt:lpstr>
      <vt:lpstr>2. Exploratory Data Analysis – Tokenization</vt:lpstr>
      <vt:lpstr>2. Exploratory Data Analysis – Padding</vt:lpstr>
      <vt:lpstr>2. Exploratory Data Analysis – Train-Test-Validation Split</vt:lpstr>
      <vt:lpstr>2. Exploratory Data Analysis – Class Weights</vt:lpstr>
      <vt:lpstr>3. Model Training</vt:lpstr>
      <vt:lpstr>3. Model Training</vt:lpstr>
      <vt:lpstr>3. Model Training</vt:lpstr>
      <vt:lpstr>3. Model Training</vt:lpstr>
      <vt:lpstr>3. Model Training</vt:lpstr>
      <vt:lpstr>4. Model Evaluation</vt:lpstr>
      <vt:lpstr>4.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CA1 Part B </dc:title>
  <dc:creator>HONG ZHENG JIE RANDAL</dc:creator>
  <cp:lastModifiedBy>HONG ZHENG JIE RANDAL</cp:lastModifiedBy>
  <cp:revision>1</cp:revision>
  <dcterms:created xsi:type="dcterms:W3CDTF">2024-05-19T17:46:56Z</dcterms:created>
  <dcterms:modified xsi:type="dcterms:W3CDTF">2024-05-19T18:49:40Z</dcterms:modified>
</cp:coreProperties>
</file>