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8" r:id="rId13"/>
    <p:sldId id="271" r:id="rId14"/>
    <p:sldId id="264" r:id="rId15"/>
    <p:sldId id="265" r:id="rId16"/>
    <p:sldId id="275" r:id="rId17"/>
    <p:sldId id="272" r:id="rId18"/>
    <p:sldId id="273" r:id="rId19"/>
    <p:sldId id="277" r:id="rId20"/>
    <p:sldId id="276" r:id="rId21"/>
    <p:sldId id="274" r:id="rId22"/>
    <p:sldId id="282" r:id="rId23"/>
    <p:sldId id="279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AE962-6322-EEA7-2D08-1E46509B7A34}" v="442" dt="2024-08-04T22:48:10.892"/>
    <p1510:client id="{DB81B46D-2FC6-4C1C-A8B2-54A1796A24A3}" v="706" dt="2024-08-04T22:15:1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9BD47677-5EA0-6948-FF4E-FFB11872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71" r="6950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63D5-AD65-DDE8-51E0-26D2270B9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SG" sz="3200"/>
              <a:t>DELE CA2</a:t>
            </a:r>
            <a:br>
              <a:rPr lang="en-SG" sz="3200"/>
            </a:br>
            <a:r>
              <a:rPr lang="en-SG" sz="3200"/>
              <a:t>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7515-953B-89AC-4AA3-3CC705B3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 fontScale="85000" lnSpcReduction="20000"/>
          </a:bodyPr>
          <a:lstStyle/>
          <a:p>
            <a:r>
              <a:rPr lang="en-SG" sz="2000"/>
              <a:t>By:</a:t>
            </a:r>
          </a:p>
          <a:p>
            <a:r>
              <a:rPr lang="en-SG" sz="2000"/>
              <a:t>Lim Jun Yi</a:t>
            </a:r>
          </a:p>
          <a:p>
            <a:r>
              <a:rPr lang="en-SG" sz="2000"/>
              <a:t>Randal Hong</a:t>
            </a:r>
          </a:p>
        </p:txBody>
      </p:sp>
    </p:spTree>
    <p:extLst>
      <p:ext uri="{BB962C8B-B14F-4D97-AF65-F5344CB8AC3E}">
        <p14:creationId xmlns:p14="http://schemas.microsoft.com/office/powerpoint/2010/main" val="297158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B562-7A46-35B9-4B6E-0C2B703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Modelling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182-BA87-97BF-D962-759CEF60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SG"/>
              <a:t>Baseline Model (with Untuned Hyperparameters)</a:t>
            </a:r>
          </a:p>
          <a:p>
            <a:r>
              <a:rPr lang="en-SG"/>
              <a:t>Improved Model (with Tuned Hyperparameters)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The selected </a:t>
            </a:r>
            <a:r>
              <a:rPr lang="en-SG" b="1"/>
              <a:t>hyperparameters</a:t>
            </a:r>
            <a:r>
              <a:rPr lang="en-SG"/>
              <a:t> to be                                                          tuned to obtain the best results include: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EDB12-3863-FFEA-7C08-19D6DABD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44" y="3229740"/>
            <a:ext cx="3153949" cy="24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B4BE-6C07-0D6E-6AE1-1627D8F8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Additional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62BC-879E-F68B-C810-01C169076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/>
                  <a:t>Starting State </a:t>
                </a:r>
              </a:p>
              <a:p>
                <a:pPr>
                  <a:buFontTx/>
                  <a:buChar char="-"/>
                </a:pPr>
                <a:r>
                  <a:rPr lang="en-US"/>
                  <a:t>The pendulum starts in a </a:t>
                </a:r>
                <a:r>
                  <a:rPr lang="en-US" b="1"/>
                  <a:t>random angle in [-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/>
                  <a:t>] </a:t>
                </a:r>
                <a:r>
                  <a:rPr lang="en-US"/>
                  <a:t>with a </a:t>
                </a:r>
                <a:r>
                  <a:rPr lang="en-US" b="1"/>
                  <a:t>random angular velocity in [-1, 1]</a:t>
                </a:r>
                <a:r>
                  <a:rPr lang="en-US"/>
                  <a:t>.</a:t>
                </a:r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buNone/>
                </a:pPr>
                <a:r>
                  <a:rPr lang="en-SG"/>
                  <a:t>Episode Truncation</a:t>
                </a:r>
              </a:p>
              <a:p>
                <a:pPr marL="0" indent="0">
                  <a:buNone/>
                </a:pPr>
                <a:r>
                  <a:rPr lang="en-SG"/>
                  <a:t>- The episode is </a:t>
                </a:r>
                <a:r>
                  <a:rPr lang="en-SG" b="1"/>
                  <a:t>truncated after 200 steps</a:t>
                </a:r>
                <a:r>
                  <a:rPr lang="en-SG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62BC-879E-F68B-C810-01C169076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  <a:blipFill>
                <a:blip r:embed="rId2"/>
                <a:stretch>
                  <a:fillRect l="-964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0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27261-2DAC-E736-BDA2-CCEEAF99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 b="1"/>
              <a:t>Baseline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F11E3-FA44-EA6D-A981-FBFF2D93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13" y="3919653"/>
            <a:ext cx="2426793" cy="1828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8B8BA-1E10-A279-3FBF-32222447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5" y="2267870"/>
            <a:ext cx="4348432" cy="23222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86CA64-438F-6D32-17DF-8B3DACD2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06257"/>
            <a:ext cx="5357004" cy="342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This model is found in the code given to us. This model serves as a baseline to be compared to the other models during the tuning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262620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0C15-4BF6-C995-935F-ED0C801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Epsilon &amp; gamma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33FC-88A5-4147-1331-6081530F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816" y="2121730"/>
            <a:ext cx="4344722" cy="26572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Our goal is to be </a:t>
            </a:r>
            <a:r>
              <a:rPr lang="en-US">
                <a:highlight>
                  <a:srgbClr val="FFFF00"/>
                </a:highlight>
              </a:rPr>
              <a:t>far-sighted</a:t>
            </a:r>
            <a:r>
              <a:rPr lang="en-US"/>
              <a:t>, but not too far-sighted that the agent becomes </a:t>
            </a:r>
            <a:r>
              <a:rPr lang="en-US" u="sng"/>
              <a:t>too greedy </a:t>
            </a:r>
            <a:r>
              <a:rPr lang="en-US"/>
              <a:t>and </a:t>
            </a:r>
            <a:r>
              <a:rPr lang="en-US" u="sng"/>
              <a:t>fails to take into consideration the future impact of the current action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/>
              <a:t>We also want the model to </a:t>
            </a:r>
            <a:r>
              <a:rPr lang="en-US" b="1"/>
              <a:t>explore more at the start </a:t>
            </a:r>
            <a:r>
              <a:rPr lang="en-US"/>
              <a:t>to learn the environment better and discovering more actions rather than sticking to a single action that it perceives as good. However, as the </a:t>
            </a:r>
            <a:r>
              <a:rPr lang="en-US" b="1"/>
              <a:t>episode progresses</a:t>
            </a:r>
            <a:r>
              <a:rPr lang="en-US"/>
              <a:t>, we want the model to </a:t>
            </a:r>
            <a:r>
              <a:rPr lang="en-US">
                <a:highlight>
                  <a:srgbClr val="FFFF00"/>
                </a:highlight>
              </a:rPr>
              <a:t>exploit more by taking actions that maximize the reward</a:t>
            </a:r>
            <a:r>
              <a:rPr lang="en-US"/>
              <a:t>. </a:t>
            </a:r>
          </a:p>
          <a:p>
            <a:pPr marL="0" indent="0">
              <a:buNone/>
            </a:pPr>
            <a:r>
              <a:rPr lang="en-US"/>
              <a:t>Hence, we will use </a:t>
            </a:r>
            <a:r>
              <a:rPr lang="en-US" b="1"/>
              <a:t>epsilon decay </a:t>
            </a:r>
            <a:r>
              <a:rPr lang="en-US"/>
              <a:t>to decrease the exploration rate as the episode progresses.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3395B-EBCB-87A0-8569-674D7734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348" y="2020186"/>
            <a:ext cx="2992587" cy="2366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1CF05-DE97-B34C-3AA1-6BE4ABF9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3" y="2004202"/>
            <a:ext cx="3021290" cy="23825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F49B3A-B5D5-3A8B-4510-7B1A11F1C7D4}"/>
              </a:ext>
            </a:extLst>
          </p:cNvPr>
          <p:cNvSpPr txBox="1">
            <a:spLocks/>
          </p:cNvSpPr>
          <p:nvPr/>
        </p:nvSpPr>
        <p:spPr>
          <a:xfrm>
            <a:off x="1369606" y="4529039"/>
            <a:ext cx="3580682" cy="12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Linear Decay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EF61D3-359D-0581-358B-7795BB050F06}"/>
              </a:ext>
            </a:extLst>
          </p:cNvPr>
          <p:cNvSpPr txBox="1">
            <a:spLocks/>
          </p:cNvSpPr>
          <p:nvPr/>
        </p:nvSpPr>
        <p:spPr>
          <a:xfrm>
            <a:off x="8731136" y="4529039"/>
            <a:ext cx="3456319" cy="12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Exponential Decay</a:t>
            </a:r>
          </a:p>
        </p:txBody>
      </p:sp>
    </p:spTree>
    <p:extLst>
      <p:ext uri="{BB962C8B-B14F-4D97-AF65-F5344CB8AC3E}">
        <p14:creationId xmlns:p14="http://schemas.microsoft.com/office/powerpoint/2010/main" val="41507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99449-7AC4-6923-1F95-7E9986F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 err="1"/>
              <a:t>Hypertuned</a:t>
            </a:r>
            <a:r>
              <a:rPr lang="en-SG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4B2-7595-834A-3409-92351B67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3260785" cy="2228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2000"/>
              <a:t>Linear Epsilon Decay</a:t>
            </a:r>
          </a:p>
          <a:p>
            <a:r>
              <a:rPr lang="en-SG" sz="2000"/>
              <a:t>Gamma 0.95</a:t>
            </a:r>
          </a:p>
          <a:p>
            <a:r>
              <a:rPr lang="en-SG" sz="2000"/>
              <a:t>General Uptrend</a:t>
            </a:r>
          </a:p>
          <a:p>
            <a:r>
              <a:rPr lang="en-SG" sz="2000"/>
              <a:t>Fairly Stable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598CCD-5B96-E72A-A7F3-309F9AE3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8" y="3952141"/>
            <a:ext cx="2227671" cy="2106107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3F19A790-0CEC-F7DE-CA17-647A395C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79" y="2180378"/>
            <a:ext cx="5667592" cy="31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6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899CE-CE6D-D9B6-E2A5-28D1ED69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 err="1"/>
              <a:t>Hypertuned</a:t>
            </a:r>
            <a:r>
              <a:rPr lang="en-SG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8148-D190-E531-BFEB-FEAB49B7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2000"/>
              <a:t>Exponential Epsilon Decay</a:t>
            </a:r>
          </a:p>
          <a:p>
            <a:r>
              <a:rPr lang="en-SG" sz="2000"/>
              <a:t>Gamma 0.95</a:t>
            </a:r>
          </a:p>
          <a:p>
            <a:r>
              <a:rPr lang="en-SG" sz="2000"/>
              <a:t>Very Unstable</a:t>
            </a:r>
          </a:p>
          <a:p>
            <a:r>
              <a:rPr lang="en-SG" sz="2000"/>
              <a:t>General Upward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45733-28F7-DE4A-053E-2D15F22D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2" y="3952606"/>
            <a:ext cx="2306142" cy="2137193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AB29E276-7D82-9D34-3262-894A3150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25" y="2206257"/>
            <a:ext cx="5453230" cy="30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1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E6564-2088-0A52-D1BF-36123BD0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 err="1"/>
              <a:t>Hypertuned</a:t>
            </a:r>
            <a:r>
              <a:rPr lang="en-SG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4357-349E-5224-BDE2-909C3647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2000"/>
              <a:t>Smoother general uptrend </a:t>
            </a:r>
          </a:p>
          <a:p>
            <a:r>
              <a:rPr lang="en-SG" sz="2000"/>
              <a:t>Moving average is smoother</a:t>
            </a:r>
          </a:p>
          <a:p>
            <a:r>
              <a:rPr lang="en-SG" sz="2000"/>
              <a:t>Returns fluctuate a lot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FDB2A8-775F-4D5F-4A07-9A3FA065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16" y="3743864"/>
            <a:ext cx="2377971" cy="2189107"/>
          </a:xfrm>
          <a:prstGeom prst="rect">
            <a:avLst/>
          </a:prstGeom>
        </p:spPr>
      </p:pic>
      <p:pic>
        <p:nvPicPr>
          <p:cNvPr id="6" name="Picture 5" descr="A graph of a graph showing the average of a window size&#10;&#10;Description automatically generated">
            <a:extLst>
              <a:ext uri="{FF2B5EF4-FFF2-40B4-BE49-F238E27FC236}">
                <a16:creationId xmlns:a16="http://schemas.microsoft.com/office/drawing/2014/main" id="{268A8964-15BE-9C19-09F9-DDEC2C7A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55" y="2206257"/>
            <a:ext cx="5269363" cy="29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0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7119-06C6-923F-77A1-C6BE3DB6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chemeClr val="bg2"/>
                </a:solidFill>
              </a:rPr>
              <a:t>Model </a:t>
            </a:r>
            <a:br>
              <a:rPr lang="en-SG" sz="4000">
                <a:solidFill>
                  <a:schemeClr val="bg2"/>
                </a:solidFill>
              </a:rPr>
            </a:br>
            <a:r>
              <a:rPr lang="en-SG" sz="400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2442F-2A05-4068-3F55-BD49DD6DA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>
            <a:normAutofit/>
          </a:bodyPr>
          <a:lstStyle/>
          <a:p>
            <a:endParaRPr lang="en-S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2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AB673-8A52-AD06-F664-A1C0E8D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9B7F-02FD-F0EF-C312-9843EC00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06695"/>
            <a:ext cx="4848044" cy="192579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/>
              <a:t>Gamma 0.95 </a:t>
            </a:r>
          </a:p>
          <a:p>
            <a:pPr>
              <a:buFontTx/>
              <a:buChar char="-"/>
            </a:pPr>
            <a:r>
              <a:rPr lang="en-US"/>
              <a:t>Linear Epsilon Decay Rate 0.0055 </a:t>
            </a:r>
          </a:p>
          <a:p>
            <a:pPr>
              <a:buFontTx/>
              <a:buChar char="-"/>
            </a:pPr>
            <a:r>
              <a:rPr lang="en-US"/>
              <a:t>Minimum Epsilon </a:t>
            </a:r>
          </a:p>
          <a:p>
            <a:pPr>
              <a:buFontTx/>
              <a:buChar char="-"/>
            </a:pPr>
            <a:r>
              <a:rPr lang="en-US"/>
              <a:t>Learning Rate 0.0006 </a:t>
            </a:r>
          </a:p>
          <a:p>
            <a:pPr>
              <a:buFontTx/>
              <a:buChar char="-"/>
            </a:pPr>
            <a:r>
              <a:rPr lang="en-US" err="1"/>
              <a:t>NActions</a:t>
            </a:r>
            <a:r>
              <a:rPr lang="en-US"/>
              <a:t> 40 (0.1 difference per action)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ED73F-0602-6656-B08F-2CA2497F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31" y="4039815"/>
            <a:ext cx="2245484" cy="20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3712D-6F97-8F4E-C733-949FB8D5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38" y="2106695"/>
            <a:ext cx="5432555" cy="29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1581-44C4-5D6C-972F-3C2909A1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Test for 10 episodes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A60F-1AF9-3D5B-ECC4-A035DE83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5030648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/>
              <a:t>Unstable</a:t>
            </a:r>
          </a:p>
          <a:p>
            <a:r>
              <a:rPr lang="en-SG"/>
              <a:t>Performs well 4/9 times or 44.44%</a:t>
            </a:r>
          </a:p>
          <a:p>
            <a:r>
              <a:rPr lang="en-SG"/>
              <a:t>Can be improved using other algorithms such as PPO and DDPG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A6C656CF-DA84-FF2A-F9D8-A83C549F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25" y="2207327"/>
            <a:ext cx="4085863" cy="31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0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429C0-EBEE-2CEB-A7FA-E481E706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05AB-1323-162A-B59D-5CE1C7CE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SG"/>
              <a:t>Apply a suitable modification of deep Q-network (DQN) to the problem.</a:t>
            </a:r>
          </a:p>
          <a:p>
            <a:r>
              <a:rPr lang="en-SG"/>
              <a:t>The model should exert some appropriate torque on the pendulum to try and balance it.</a:t>
            </a:r>
          </a:p>
        </p:txBody>
      </p:sp>
    </p:spTree>
    <p:extLst>
      <p:ext uri="{BB962C8B-B14F-4D97-AF65-F5344CB8AC3E}">
        <p14:creationId xmlns:p14="http://schemas.microsoft.com/office/powerpoint/2010/main" val="15585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7119-06C6-923F-77A1-C6BE3DB6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2442F-2A05-4068-3F55-BD49DD6DA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>
            <a:normAutofit/>
          </a:bodyPr>
          <a:lstStyle/>
          <a:p>
            <a:endParaRPr lang="en-S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1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3618B-0350-14D8-EEAF-46DD6AF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r>
              <a:rPr lang="en-US" sz="2200"/>
              <a:t>Explain the differences between this code and the lab code for cartpole.</a:t>
            </a:r>
            <a:endParaRPr lang="en-SG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01AC-E8FF-F618-2547-D6A07B64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701" y="2206257"/>
            <a:ext cx="3458420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/>
              <a:t>Cartpole</a:t>
            </a:r>
          </a:p>
          <a:p>
            <a:r>
              <a:rPr lang="en-SG"/>
              <a:t>Discrete action space</a:t>
            </a:r>
          </a:p>
          <a:p>
            <a:r>
              <a:rPr lang="en-SG"/>
              <a:t>Exponential epsilon decay</a:t>
            </a:r>
          </a:p>
          <a:p>
            <a:r>
              <a:rPr lang="en-SG"/>
              <a:t>Higher memory replay size</a:t>
            </a:r>
          </a:p>
          <a:p>
            <a:endParaRPr lang="en-SG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795043-53B8-4EB7-7299-731D26CE043F}"/>
              </a:ext>
            </a:extLst>
          </p:cNvPr>
          <p:cNvSpPr txBox="1">
            <a:spLocks/>
          </p:cNvSpPr>
          <p:nvPr/>
        </p:nvSpPr>
        <p:spPr>
          <a:xfrm>
            <a:off x="6115291" y="2204328"/>
            <a:ext cx="4201129" cy="3540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B0604020202020204" pitchFamily="34" charset="0"/>
              <a:buChar char="-"/>
            </a:pPr>
            <a:r>
              <a:rPr lang="en-SG"/>
              <a:t>Pendulum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SG"/>
              <a:t>Continuous action space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SG"/>
              <a:t>Linear epsilon decay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SG"/>
              <a:t>Lower memory replay size</a:t>
            </a:r>
          </a:p>
          <a:p>
            <a:pPr>
              <a:buFont typeface="Calibri" panose="020B0604020202020204" pitchFamily="34" charset="0"/>
              <a:buChar char="-"/>
            </a:pPr>
            <a:endParaRPr lang="en-SG"/>
          </a:p>
          <a:p>
            <a:pPr>
              <a:buFont typeface="Calibri" panose="020B0604020202020204" pitchFamily="34" charset="0"/>
              <a:buChar char="-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2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7119-06C6-923F-77A1-C6BE3DB6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chemeClr val="bg2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2442F-2A05-4068-3F55-BD49DD6DA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>
            <a:normAutofit/>
          </a:bodyPr>
          <a:lstStyle/>
          <a:p>
            <a:endParaRPr lang="en-S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F659-7804-C74C-D128-99759A60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0B64-C491-9B1C-83EB-8721F178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/>
              <a:t>The inverted pendulum swing up problem is based on the classic problem in control theory. </a:t>
            </a:r>
          </a:p>
          <a:p>
            <a:r>
              <a:rPr lang="en-US"/>
              <a:t>The system consists of a </a:t>
            </a:r>
            <a:r>
              <a:rPr lang="en-US" b="1"/>
              <a:t>pendulum attached at one end to a fixed point</a:t>
            </a:r>
            <a:r>
              <a:rPr lang="en-US"/>
              <a:t>, and the other end being free. </a:t>
            </a:r>
          </a:p>
          <a:p>
            <a:r>
              <a:rPr lang="en-US"/>
              <a:t>The pendulum starts in a random position and the goal is to </a:t>
            </a:r>
            <a:r>
              <a:rPr lang="en-US">
                <a:highlight>
                  <a:srgbClr val="FFFF00"/>
                </a:highlight>
              </a:rPr>
              <a:t>apply torque on the free end to swing it into an upright position</a:t>
            </a:r>
            <a:r>
              <a:rPr lang="en-US"/>
              <a:t>, with its center of gravity right above the fixed point.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4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68019-1711-D9DA-AD17-DDC17C41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SG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E83A-64C7-DD99-8444-74023FF70D1C}"/>
              </a:ext>
            </a:extLst>
          </p:cNvPr>
          <p:cNvSpPr>
            <a:spLocks/>
          </p:cNvSpPr>
          <p:nvPr/>
        </p:nvSpPr>
        <p:spPr>
          <a:xfrm>
            <a:off x="1251219" y="2262403"/>
            <a:ext cx="5684808" cy="31930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agent can apply a torque of [</a:t>
            </a:r>
            <a:r>
              <a:rPr lang="en-US" sz="2200" kern="1200">
                <a:solidFill>
                  <a:schemeClr val="tx1"/>
                </a:solidFill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-</a:t>
            </a:r>
            <a:r>
              <a:rPr lang="en-US" sz="22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2.0, 2.0] to the pendulum. Torque is measured in Nm. </a:t>
            </a:r>
          </a:p>
          <a:p>
            <a:pPr marL="342900" indent="-3429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The direction of a positive torque acts in the counter-clockwise direction while the direction of a negative torque acts in the clockwise direction. </a:t>
            </a:r>
          </a:p>
          <a:p>
            <a:pPr marL="342900" indent="-34290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This is a set of continuous action space (infinite possible values of torque within fixed range that can be applied on the pendulum).</a:t>
            </a:r>
            <a:endParaRPr lang="en-SG" sz="2200">
              <a:latin typeface="+mj-lt"/>
            </a:endParaRPr>
          </a:p>
          <a:p>
            <a:pPr marL="342900" indent="-342900" defTabSz="777240">
              <a:spcAft>
                <a:spcPts val="600"/>
              </a:spcAft>
              <a:buFontTx/>
              <a:buChar char="-"/>
            </a:pPr>
            <a:endParaRPr lang="en-US" sz="21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342900" indent="-342900" defTabSz="777240">
              <a:spcAft>
                <a:spcPts val="600"/>
              </a:spcAft>
              <a:buFontTx/>
              <a:buChar char="-"/>
            </a:pPr>
            <a:endParaRPr lang="en-US" sz="21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CFD4-1D62-321A-C261-95F69E1B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27" y="2355727"/>
            <a:ext cx="4257088" cy="14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537B-0B6C-1BBC-1CE3-BEF21738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B40F4-FAA4-E6D6-1587-6E241BE2B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There are </a:t>
                </a:r>
                <a:r>
                  <a:rPr lang="en-US" b="1"/>
                  <a:t>3 continuous observations </a:t>
                </a:r>
                <a:r>
                  <a:rPr lang="en-US"/>
                  <a:t>in the environment (</a:t>
                </a:r>
                <a:r>
                  <a:rPr lang="en-US">
                    <a:highlight>
                      <a:srgbClr val="FFFF00"/>
                    </a:highlight>
                  </a:rPr>
                  <a:t>infinite possible values</a:t>
                </a:r>
                <a:r>
                  <a:rPr lang="en-US"/>
                  <a:t> of the pendulum's free-end position and angular velocity):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x: The x-coordinate of the pendulum's free-end, measured in </a:t>
                </a:r>
                <a:r>
                  <a:rPr lang="en-US" b="1"/>
                  <a:t>m</a:t>
                </a:r>
                <a:r>
                  <a:rPr lang="en-US"/>
                  <a:t>. Derived by x = cos(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) with a range of [</a:t>
                </a:r>
                <a:r>
                  <a:rPr lang="en-US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-</a:t>
                </a:r>
                <a:r>
                  <a:rPr lang="en-US"/>
                  <a:t>1.0, 1.0].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y: The y-coordinate of the pendulum's free-end, measured in </a:t>
                </a:r>
                <a:r>
                  <a:rPr lang="en-US" b="1"/>
                  <a:t>m</a:t>
                </a:r>
                <a:r>
                  <a:rPr lang="en-US"/>
                  <a:t>. Derived by y = sin(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) with a range of [</a:t>
                </a:r>
                <a:r>
                  <a:rPr lang="en-US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-</a:t>
                </a:r>
                <a:r>
                  <a:rPr lang="en-US"/>
                  <a:t>1.0, 1.0].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Angular Velocity: The angular velocity of the pendulum's free-end. The range is     [</a:t>
                </a:r>
                <a:r>
                  <a:rPr lang="en-US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-</a:t>
                </a:r>
                <a:r>
                  <a:rPr lang="en-US"/>
                  <a:t>8.0, 8.0].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B40F4-FAA4-E6D6-1587-6E241BE2B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  <a:blipFill>
                <a:blip r:embed="rId2"/>
                <a:stretch>
                  <a:fillRect l="-321" t="-1377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89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B562-7A46-35B9-4B6E-0C2B703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Rewards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C1182-BA87-97BF-D962-759CEF60C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After a torque is applied to the pendulum, the agent receives a reward for that action. The reward is calculated as follows: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i="0" dirty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i="0" dirty="0">
                              <a:latin typeface="Cambria Math" panose="02040503050406030204" pitchFamily="18" charset="0"/>
                            </a:rPr>
                            <m:t>+0.1∗</m:t>
                          </m:r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SG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i="0" dirty="0">
                              <a:latin typeface="Cambria Math" panose="02040503050406030204" pitchFamily="18" charset="0"/>
                            </a:rPr>
                            <m:t>+0.001∗</m:t>
                          </m:r>
                          <m:sSup>
                            <m:sSup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𝑡𝑜𝑟</m:t>
                              </m:r>
                              <m:r>
                                <m:rPr>
                                  <m:sty m:val="p"/>
                                </m:rPr>
                                <a:rPr lang="en-SG" b="0" i="0" dirty="0" smtClean="0">
                                  <a:latin typeface="Cambria Math" panose="02040503050406030204" pitchFamily="18" charset="0"/>
                                </a:rPr>
                                <m:t>qu</m:t>
                              </m:r>
                              <m:r>
                                <a:rPr lang="en-SG" i="0" dirty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G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/>
              </a:p>
              <a:p>
                <a:pPr marL="0" indent="0">
                  <a:buNone/>
                </a:pPr>
                <a:endParaRPr lang="en-SG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the </a:t>
                </a:r>
                <a:r>
                  <a:rPr lang="en-US">
                    <a:highlight>
                      <a:srgbClr val="FFFF00"/>
                    </a:highlight>
                  </a:rPr>
                  <a:t>angle of the pendulum </a:t>
                </a:r>
                <a:r>
                  <a:rPr lang="en-US"/>
                  <a:t>normalized between </a:t>
                </a:r>
                <a:r>
                  <a:rPr lang="en-US" b="1"/>
                  <a:t>[</a:t>
                </a:r>
                <a:r>
                  <a:rPr lang="en-US" b="1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/>
                  <a:t>] </a:t>
                </a:r>
                <a:r>
                  <a:rPr lang="en-US"/>
                  <a:t>(with 0 being in the upright position),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/>
                  <a:t>_dt </a:t>
                </a:r>
                <a:r>
                  <a:rPr lang="en-US"/>
                  <a:t>is the </a:t>
                </a:r>
                <a:r>
                  <a:rPr lang="en-US" b="1"/>
                  <a:t>angular velocity of the pendulum</a:t>
                </a:r>
                <a:r>
                  <a:rPr lang="en-US"/>
                  <a:t>, and </a:t>
                </a:r>
                <a:r>
                  <a:rPr lang="en-US" b="1"/>
                  <a:t>torque</a:t>
                </a:r>
                <a:r>
                  <a:rPr lang="en-US"/>
                  <a:t> is the torque applied to the pendulum.</a:t>
                </a:r>
                <a:endParaRPr lang="en-SG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C1182-BA87-97BF-D962-759CEF60C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  <a:blipFill>
                <a:blip r:embed="rId2"/>
                <a:stretch>
                  <a:fillRect l="-964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65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2DEC3-7A61-C0A4-0134-4101B91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Rewards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853DA-7190-80B4-72AB-083143402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</a:t>
                </a:r>
                <a:r>
                  <a:rPr lang="en-US" b="1"/>
                  <a:t>minimum reward </a:t>
                </a:r>
                <a:r>
                  <a:rPr lang="en-US"/>
                  <a:t>that can be obtained is: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+0⋅1∗82+0.001∗22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0" dirty="0" smtClean="0">
                          <a:latin typeface="Cambria Math" panose="02040503050406030204" pitchFamily="18" charset="0"/>
                        </a:rPr>
                        <m:t>−16.2736044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while the </a:t>
                </a:r>
                <a:r>
                  <a:rPr lang="en-US" b="1"/>
                  <a:t>maximum reward is zero </a:t>
                </a:r>
                <a:r>
                  <a:rPr lang="en-US"/>
                  <a:t>(pendulum is upright with zero velocity and no torque applied). Hence, </a:t>
                </a:r>
                <a:r>
                  <a:rPr lang="en-US" u="sng"/>
                  <a:t>r is between [-16.2736044, 0].</a:t>
                </a:r>
              </a:p>
              <a:p>
                <a:pPr marL="0" indent="0">
                  <a:buNone/>
                </a:pPr>
                <a:r>
                  <a:rPr lang="en-US" b="1"/>
                  <a:t>Note</a:t>
                </a:r>
                <a:r>
                  <a:rPr lang="en-US"/>
                  <a:t>: Reward =/=Return. </a:t>
                </a:r>
                <a:r>
                  <a:rPr lang="en-US" b="1"/>
                  <a:t>Return</a:t>
                </a:r>
                <a:r>
                  <a:rPr lang="en-US"/>
                  <a:t> is the </a:t>
                </a:r>
                <a:r>
                  <a:rPr lang="en-US">
                    <a:highlight>
                      <a:srgbClr val="FFFF00"/>
                    </a:highlight>
                  </a:rPr>
                  <a:t>sum of rewards obtained from the start of the episode to an end of an episode</a:t>
                </a:r>
                <a:r>
                  <a:rPr lang="en-US"/>
                  <a:t>.</a:t>
                </a:r>
                <a:endParaRPr lang="en-SG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853DA-7190-80B4-72AB-083143402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06257"/>
                <a:ext cx="9486901" cy="3540642"/>
              </a:xfrm>
              <a:blipFill>
                <a:blip r:embed="rId2"/>
                <a:stretch>
                  <a:fillRect l="-964" t="-1377" r="-771" b="-3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8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7119-06C6-923F-77A1-C6BE3DB6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chemeClr val="bg2"/>
                </a:solidFill>
              </a:rPr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2442F-2A05-4068-3F55-BD49DD6DA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>
            <a:normAutofit/>
          </a:bodyPr>
          <a:lstStyle/>
          <a:p>
            <a:endParaRPr lang="en-SG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440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3C0E6BB4148B4AB2E906A547DF9591" ma:contentTypeVersion="15" ma:contentTypeDescription="Create a new document." ma:contentTypeScope="" ma:versionID="dd00f79bbc3a38d4e944d6dccac9ef1d">
  <xsd:schema xmlns:xsd="http://www.w3.org/2001/XMLSchema" xmlns:xs="http://www.w3.org/2001/XMLSchema" xmlns:p="http://schemas.microsoft.com/office/2006/metadata/properties" xmlns:ns3="f173f6c3-6458-4ea6-b64e-bab0c9e30291" xmlns:ns4="06bff30b-8ecf-4dc2-b3ef-23b3e7f089d7" targetNamespace="http://schemas.microsoft.com/office/2006/metadata/properties" ma:root="true" ma:fieldsID="84fe2a46fdbc77cc07c833073205467e" ns3:_="" ns4:_="">
    <xsd:import namespace="f173f6c3-6458-4ea6-b64e-bab0c9e30291"/>
    <xsd:import namespace="06bff30b-8ecf-4dc2-b3ef-23b3e7f089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3f6c3-6458-4ea6-b64e-bab0c9e30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ff30b-8ecf-4dc2-b3ef-23b3e7f089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73f6c3-6458-4ea6-b64e-bab0c9e30291" xsi:nil="true"/>
  </documentManagement>
</p:properties>
</file>

<file path=customXml/itemProps1.xml><?xml version="1.0" encoding="utf-8"?>
<ds:datastoreItem xmlns:ds="http://schemas.openxmlformats.org/officeDocument/2006/customXml" ds:itemID="{324DE165-D47B-4A90-B6F3-05440A4F75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D2357-EE26-45EA-8D07-F473ED1DD249}">
  <ds:schemaRefs>
    <ds:schemaRef ds:uri="06bff30b-8ecf-4dc2-b3ef-23b3e7f089d7"/>
    <ds:schemaRef ds:uri="f173f6c3-6458-4ea6-b64e-bab0c9e302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530737-37EF-4EEF-A7DB-4E464F4F748A}">
  <ds:schemaRefs>
    <ds:schemaRef ds:uri="06bff30b-8ecf-4dc2-b3ef-23b3e7f089d7"/>
    <ds:schemaRef ds:uri="f173f6c3-6458-4ea6-b64e-bab0c9e302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ClassicFrameVTI</vt:lpstr>
      <vt:lpstr>DELE CA2 PART b</vt:lpstr>
      <vt:lpstr>Task</vt:lpstr>
      <vt:lpstr>Exploratory data analysis</vt:lpstr>
      <vt:lpstr>Background information</vt:lpstr>
      <vt:lpstr>Actions</vt:lpstr>
      <vt:lpstr>Observations</vt:lpstr>
      <vt:lpstr>Rewards</vt:lpstr>
      <vt:lpstr>Rewards</vt:lpstr>
      <vt:lpstr>Modelling</vt:lpstr>
      <vt:lpstr>Modelling Overview</vt:lpstr>
      <vt:lpstr>Additional information</vt:lpstr>
      <vt:lpstr>Baseline model</vt:lpstr>
      <vt:lpstr>Epsilon &amp; gamma</vt:lpstr>
      <vt:lpstr>Hypertuned models</vt:lpstr>
      <vt:lpstr>Hypertuned models</vt:lpstr>
      <vt:lpstr>Hypertuned models</vt:lpstr>
      <vt:lpstr>Model  Evaluation</vt:lpstr>
      <vt:lpstr>Final model</vt:lpstr>
      <vt:lpstr>Test for 10 episodes</vt:lpstr>
      <vt:lpstr>questions</vt:lpstr>
      <vt:lpstr>Explain the differences between this code and the lab code for cartpole.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CA2 PART b</dc:title>
  <dc:creator>LIM JUN YI</dc:creator>
  <cp:revision>2</cp:revision>
  <dcterms:created xsi:type="dcterms:W3CDTF">2024-08-04T04:20:05Z</dcterms:created>
  <dcterms:modified xsi:type="dcterms:W3CDTF">2024-08-04T22:53:28Z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0x010100523C0E6BB4148B4AB2E906A547DF9591</vt:lpwstr>
  </property>
</Properties>
</file>