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95" d="100"/>
          <a:sy n="95" d="100"/>
        </p:scale>
        <p:origin x="58" y="3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60069-136A-40B9-AB33-A095E58102A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E9B7E7C-5967-4BE1-9860-1578B882BE9B}">
      <dgm:prSet/>
      <dgm:spPr/>
      <dgm:t>
        <a:bodyPr/>
        <a:lstStyle/>
        <a:p>
          <a:r>
            <a:rPr lang="en-SG" b="0" baseline="0"/>
            <a:t>As we are concerned about the waiting time only in the pharmacy, we will mainly be focusing on the manpower in the pharmacy (number of pharmacists)</a:t>
          </a:r>
          <a:endParaRPr lang="en-US"/>
        </a:p>
      </dgm:t>
    </dgm:pt>
    <dgm:pt modelId="{96E7D9E7-2ED0-4A9E-B440-E1358589AF90}" type="parTrans" cxnId="{8B0E3217-3D0E-4915-990D-1C39E2E00DE5}">
      <dgm:prSet/>
      <dgm:spPr/>
      <dgm:t>
        <a:bodyPr/>
        <a:lstStyle/>
        <a:p>
          <a:endParaRPr lang="en-US"/>
        </a:p>
      </dgm:t>
    </dgm:pt>
    <dgm:pt modelId="{F9CEC45F-57EC-4079-B584-00343CA9C6EF}" type="sibTrans" cxnId="{8B0E3217-3D0E-4915-990D-1C39E2E00DE5}">
      <dgm:prSet/>
      <dgm:spPr/>
      <dgm:t>
        <a:bodyPr/>
        <a:lstStyle/>
        <a:p>
          <a:endParaRPr lang="en-US"/>
        </a:p>
      </dgm:t>
    </dgm:pt>
    <dgm:pt modelId="{EDC95493-2BC3-4967-AA22-B9D69CCDF2F4}">
      <dgm:prSet/>
      <dgm:spPr/>
      <dgm:t>
        <a:bodyPr/>
        <a:lstStyle/>
        <a:p>
          <a:r>
            <a:rPr lang="en-SG" b="0" baseline="0"/>
            <a:t>Note that the waiting time to consult the doctor is not our main focus; our main focus is the time taken to get the medicine </a:t>
          </a:r>
          <a:r>
            <a:rPr lang="en-SG" b="1" baseline="0"/>
            <a:t>after </a:t>
          </a:r>
          <a:r>
            <a:rPr lang="en-SG" b="0" baseline="0"/>
            <a:t>consulting the doctor as that usually takes longer</a:t>
          </a:r>
          <a:endParaRPr lang="en-US"/>
        </a:p>
      </dgm:t>
    </dgm:pt>
    <dgm:pt modelId="{08AC12E3-2060-4BFF-BEAA-C75BAB3DFA19}" type="parTrans" cxnId="{87E44012-FB85-4C66-9C89-8F166FDA4D05}">
      <dgm:prSet/>
      <dgm:spPr/>
      <dgm:t>
        <a:bodyPr/>
        <a:lstStyle/>
        <a:p>
          <a:endParaRPr lang="en-US"/>
        </a:p>
      </dgm:t>
    </dgm:pt>
    <dgm:pt modelId="{58E96F0F-661E-400C-9A2A-62A038D60AA5}" type="sibTrans" cxnId="{87E44012-FB85-4C66-9C89-8F166FDA4D05}">
      <dgm:prSet/>
      <dgm:spPr/>
      <dgm:t>
        <a:bodyPr/>
        <a:lstStyle/>
        <a:p>
          <a:endParaRPr lang="en-US"/>
        </a:p>
      </dgm:t>
    </dgm:pt>
    <dgm:pt modelId="{C99597D5-BD91-47EE-A063-9037C05F560D}" type="pres">
      <dgm:prSet presAssocID="{20660069-136A-40B9-AB33-A095E58102A0}" presName="hierChild1" presStyleCnt="0">
        <dgm:presLayoutVars>
          <dgm:chPref val="1"/>
          <dgm:dir/>
          <dgm:animOne val="branch"/>
          <dgm:animLvl val="lvl"/>
          <dgm:resizeHandles/>
        </dgm:presLayoutVars>
      </dgm:prSet>
      <dgm:spPr/>
    </dgm:pt>
    <dgm:pt modelId="{58F50E1F-B4CF-46FF-B6C2-D9B18262611B}" type="pres">
      <dgm:prSet presAssocID="{BE9B7E7C-5967-4BE1-9860-1578B882BE9B}" presName="hierRoot1" presStyleCnt="0"/>
      <dgm:spPr/>
    </dgm:pt>
    <dgm:pt modelId="{D7676595-40F5-47F2-9943-3C7C7E112F80}" type="pres">
      <dgm:prSet presAssocID="{BE9B7E7C-5967-4BE1-9860-1578B882BE9B}" presName="composite" presStyleCnt="0"/>
      <dgm:spPr/>
    </dgm:pt>
    <dgm:pt modelId="{07355CDD-0F0A-4411-88DC-AAF7E33EA9C8}" type="pres">
      <dgm:prSet presAssocID="{BE9B7E7C-5967-4BE1-9860-1578B882BE9B}" presName="background" presStyleLbl="node0" presStyleIdx="0" presStyleCnt="2"/>
      <dgm:spPr/>
    </dgm:pt>
    <dgm:pt modelId="{33FBDF1E-30BB-4AF3-8066-463E8183A4CF}" type="pres">
      <dgm:prSet presAssocID="{BE9B7E7C-5967-4BE1-9860-1578B882BE9B}" presName="text" presStyleLbl="fgAcc0" presStyleIdx="0" presStyleCnt="2">
        <dgm:presLayoutVars>
          <dgm:chPref val="3"/>
        </dgm:presLayoutVars>
      </dgm:prSet>
      <dgm:spPr/>
    </dgm:pt>
    <dgm:pt modelId="{1F76B2A7-FC78-4FC3-83B8-1A3E76AAA1DB}" type="pres">
      <dgm:prSet presAssocID="{BE9B7E7C-5967-4BE1-9860-1578B882BE9B}" presName="hierChild2" presStyleCnt="0"/>
      <dgm:spPr/>
    </dgm:pt>
    <dgm:pt modelId="{CB6C424E-E698-4471-B454-C4D2D476753C}" type="pres">
      <dgm:prSet presAssocID="{EDC95493-2BC3-4967-AA22-B9D69CCDF2F4}" presName="hierRoot1" presStyleCnt="0"/>
      <dgm:spPr/>
    </dgm:pt>
    <dgm:pt modelId="{25F87E4F-CCB4-4167-A7C3-0EBDA80E0FD9}" type="pres">
      <dgm:prSet presAssocID="{EDC95493-2BC3-4967-AA22-B9D69CCDF2F4}" presName="composite" presStyleCnt="0"/>
      <dgm:spPr/>
    </dgm:pt>
    <dgm:pt modelId="{5C81BDA0-01A8-4116-BE5B-0094FD9F68F9}" type="pres">
      <dgm:prSet presAssocID="{EDC95493-2BC3-4967-AA22-B9D69CCDF2F4}" presName="background" presStyleLbl="node0" presStyleIdx="1" presStyleCnt="2"/>
      <dgm:spPr/>
    </dgm:pt>
    <dgm:pt modelId="{DA773A67-DA53-4DBA-90F5-DD9135F41E41}" type="pres">
      <dgm:prSet presAssocID="{EDC95493-2BC3-4967-AA22-B9D69CCDF2F4}" presName="text" presStyleLbl="fgAcc0" presStyleIdx="1" presStyleCnt="2">
        <dgm:presLayoutVars>
          <dgm:chPref val="3"/>
        </dgm:presLayoutVars>
      </dgm:prSet>
      <dgm:spPr/>
    </dgm:pt>
    <dgm:pt modelId="{94BEE8DD-7CD5-434A-BE5B-DF28863DA019}" type="pres">
      <dgm:prSet presAssocID="{EDC95493-2BC3-4967-AA22-B9D69CCDF2F4}" presName="hierChild2" presStyleCnt="0"/>
      <dgm:spPr/>
    </dgm:pt>
  </dgm:ptLst>
  <dgm:cxnLst>
    <dgm:cxn modelId="{87E44012-FB85-4C66-9C89-8F166FDA4D05}" srcId="{20660069-136A-40B9-AB33-A095E58102A0}" destId="{EDC95493-2BC3-4967-AA22-B9D69CCDF2F4}" srcOrd="1" destOrd="0" parTransId="{08AC12E3-2060-4BFF-BEAA-C75BAB3DFA19}" sibTransId="{58E96F0F-661E-400C-9A2A-62A038D60AA5}"/>
    <dgm:cxn modelId="{8B0E3217-3D0E-4915-990D-1C39E2E00DE5}" srcId="{20660069-136A-40B9-AB33-A095E58102A0}" destId="{BE9B7E7C-5967-4BE1-9860-1578B882BE9B}" srcOrd="0" destOrd="0" parTransId="{96E7D9E7-2ED0-4A9E-B440-E1358589AF90}" sibTransId="{F9CEC45F-57EC-4079-B584-00343CA9C6EF}"/>
    <dgm:cxn modelId="{F7D6F871-BC85-4DB4-B683-8EDA51EBD643}" type="presOf" srcId="{20660069-136A-40B9-AB33-A095E58102A0}" destId="{C99597D5-BD91-47EE-A063-9037C05F560D}" srcOrd="0" destOrd="0" presId="urn:microsoft.com/office/officeart/2005/8/layout/hierarchy1"/>
    <dgm:cxn modelId="{0A2792B8-D89F-4E5C-94DA-462F25A00AB7}" type="presOf" srcId="{BE9B7E7C-5967-4BE1-9860-1578B882BE9B}" destId="{33FBDF1E-30BB-4AF3-8066-463E8183A4CF}" srcOrd="0" destOrd="0" presId="urn:microsoft.com/office/officeart/2005/8/layout/hierarchy1"/>
    <dgm:cxn modelId="{FADCD6F6-85CE-4CC8-A67B-8BDA74094683}" type="presOf" srcId="{EDC95493-2BC3-4967-AA22-B9D69CCDF2F4}" destId="{DA773A67-DA53-4DBA-90F5-DD9135F41E41}" srcOrd="0" destOrd="0" presId="urn:microsoft.com/office/officeart/2005/8/layout/hierarchy1"/>
    <dgm:cxn modelId="{85CEF98C-DD50-4362-B637-2BFADDAD5D31}" type="presParOf" srcId="{C99597D5-BD91-47EE-A063-9037C05F560D}" destId="{58F50E1F-B4CF-46FF-B6C2-D9B18262611B}" srcOrd="0" destOrd="0" presId="urn:microsoft.com/office/officeart/2005/8/layout/hierarchy1"/>
    <dgm:cxn modelId="{ED80CA47-824C-4194-9FA8-51D60FE350C8}" type="presParOf" srcId="{58F50E1F-B4CF-46FF-B6C2-D9B18262611B}" destId="{D7676595-40F5-47F2-9943-3C7C7E112F80}" srcOrd="0" destOrd="0" presId="urn:microsoft.com/office/officeart/2005/8/layout/hierarchy1"/>
    <dgm:cxn modelId="{B0371227-D13B-40E1-90B4-89F77F29780C}" type="presParOf" srcId="{D7676595-40F5-47F2-9943-3C7C7E112F80}" destId="{07355CDD-0F0A-4411-88DC-AAF7E33EA9C8}" srcOrd="0" destOrd="0" presId="urn:microsoft.com/office/officeart/2005/8/layout/hierarchy1"/>
    <dgm:cxn modelId="{25E18F4C-CAE5-4B30-BDED-6CFEA46359EB}" type="presParOf" srcId="{D7676595-40F5-47F2-9943-3C7C7E112F80}" destId="{33FBDF1E-30BB-4AF3-8066-463E8183A4CF}" srcOrd="1" destOrd="0" presId="urn:microsoft.com/office/officeart/2005/8/layout/hierarchy1"/>
    <dgm:cxn modelId="{6C0D4649-D1CE-4AE3-AC79-3644EF36013B}" type="presParOf" srcId="{58F50E1F-B4CF-46FF-B6C2-D9B18262611B}" destId="{1F76B2A7-FC78-4FC3-83B8-1A3E76AAA1DB}" srcOrd="1" destOrd="0" presId="urn:microsoft.com/office/officeart/2005/8/layout/hierarchy1"/>
    <dgm:cxn modelId="{79BFBC82-234A-4C5A-89DC-D4684FD8E8E3}" type="presParOf" srcId="{C99597D5-BD91-47EE-A063-9037C05F560D}" destId="{CB6C424E-E698-4471-B454-C4D2D476753C}" srcOrd="1" destOrd="0" presId="urn:microsoft.com/office/officeart/2005/8/layout/hierarchy1"/>
    <dgm:cxn modelId="{524E4F1D-D145-4281-B241-394817955572}" type="presParOf" srcId="{CB6C424E-E698-4471-B454-C4D2D476753C}" destId="{25F87E4F-CCB4-4167-A7C3-0EBDA80E0FD9}" srcOrd="0" destOrd="0" presId="urn:microsoft.com/office/officeart/2005/8/layout/hierarchy1"/>
    <dgm:cxn modelId="{487C631D-3B2D-4596-A828-99C4FA5961FD}" type="presParOf" srcId="{25F87E4F-CCB4-4167-A7C3-0EBDA80E0FD9}" destId="{5C81BDA0-01A8-4116-BE5B-0094FD9F68F9}" srcOrd="0" destOrd="0" presId="urn:microsoft.com/office/officeart/2005/8/layout/hierarchy1"/>
    <dgm:cxn modelId="{64B1F83B-2163-4F81-8477-3D336E4DD053}" type="presParOf" srcId="{25F87E4F-CCB4-4167-A7C3-0EBDA80E0FD9}" destId="{DA773A67-DA53-4DBA-90F5-DD9135F41E41}" srcOrd="1" destOrd="0" presId="urn:microsoft.com/office/officeart/2005/8/layout/hierarchy1"/>
    <dgm:cxn modelId="{F2FFB5CA-4EED-4918-891C-507B63F07467}" type="presParOf" srcId="{CB6C424E-E698-4471-B454-C4D2D476753C}" destId="{94BEE8DD-7CD5-434A-BE5B-DF28863DA0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BA5E5E-9B8C-4A72-AEF0-CB687732E5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5B254B-76AD-469E-8FC1-FAFAF370B3E9}">
      <dgm:prSet/>
      <dgm:spPr/>
      <dgm:t>
        <a:bodyPr/>
        <a:lstStyle/>
        <a:p>
          <a:r>
            <a:rPr lang="en-SG" b="0" baseline="0"/>
            <a:t>Having more doctors that pharmacists may suggest that patients are able to complete the doctor’s consultation faster than receiving their medication</a:t>
          </a:r>
          <a:endParaRPr lang="en-US"/>
        </a:p>
      </dgm:t>
    </dgm:pt>
    <dgm:pt modelId="{8FB42D27-6BBA-4550-98BF-B362FA63FCA1}" type="parTrans" cxnId="{692474FE-B689-4EE3-B1DD-71F97664A23C}">
      <dgm:prSet/>
      <dgm:spPr/>
      <dgm:t>
        <a:bodyPr/>
        <a:lstStyle/>
        <a:p>
          <a:endParaRPr lang="en-US"/>
        </a:p>
      </dgm:t>
    </dgm:pt>
    <dgm:pt modelId="{F832D1C4-535D-4F07-A3CF-42FA6940CD96}" type="sibTrans" cxnId="{692474FE-B689-4EE3-B1DD-71F97664A23C}">
      <dgm:prSet/>
      <dgm:spPr/>
      <dgm:t>
        <a:bodyPr/>
        <a:lstStyle/>
        <a:p>
          <a:endParaRPr lang="en-US"/>
        </a:p>
      </dgm:t>
    </dgm:pt>
    <dgm:pt modelId="{0DF18944-6B26-448E-B502-753D0E4AD1F3}">
      <dgm:prSet/>
      <dgm:spPr/>
      <dgm:t>
        <a:bodyPr/>
        <a:lstStyle/>
        <a:p>
          <a:r>
            <a:rPr lang="en-SG" b="0" baseline="0"/>
            <a:t>This will result in a longer waiting time in the pharmacy</a:t>
          </a:r>
          <a:endParaRPr lang="en-US"/>
        </a:p>
      </dgm:t>
    </dgm:pt>
    <dgm:pt modelId="{6D55AA3A-D2CA-4FE5-96C6-1428CEA4B4E7}" type="parTrans" cxnId="{312D05A4-1FB0-4C8B-9412-C6BE43DDE085}">
      <dgm:prSet/>
      <dgm:spPr/>
      <dgm:t>
        <a:bodyPr/>
        <a:lstStyle/>
        <a:p>
          <a:endParaRPr lang="en-US"/>
        </a:p>
      </dgm:t>
    </dgm:pt>
    <dgm:pt modelId="{749DA10A-EDD3-444D-BB01-B55D379C7EFA}" type="sibTrans" cxnId="{312D05A4-1FB0-4C8B-9412-C6BE43DDE085}">
      <dgm:prSet/>
      <dgm:spPr/>
      <dgm:t>
        <a:bodyPr/>
        <a:lstStyle/>
        <a:p>
          <a:endParaRPr lang="en-US"/>
        </a:p>
      </dgm:t>
    </dgm:pt>
    <dgm:pt modelId="{31278E37-CC8B-4628-951C-A127401DC4A2}" type="pres">
      <dgm:prSet presAssocID="{85BA5E5E-9B8C-4A72-AEF0-CB687732E5A2}" presName="root" presStyleCnt="0">
        <dgm:presLayoutVars>
          <dgm:dir/>
          <dgm:resizeHandles val="exact"/>
        </dgm:presLayoutVars>
      </dgm:prSet>
      <dgm:spPr/>
    </dgm:pt>
    <dgm:pt modelId="{6AACA36B-43B9-49E1-AB13-C7FE603CE318}" type="pres">
      <dgm:prSet presAssocID="{925B254B-76AD-469E-8FC1-FAFAF370B3E9}" presName="compNode" presStyleCnt="0"/>
      <dgm:spPr/>
    </dgm:pt>
    <dgm:pt modelId="{0388F142-4037-46B7-95CB-73AECF596DA6}" type="pres">
      <dgm:prSet presAssocID="{925B254B-76AD-469E-8FC1-FAFAF370B3E9}" presName="bgRect" presStyleLbl="bgShp" presStyleIdx="0" presStyleCnt="2"/>
      <dgm:spPr/>
    </dgm:pt>
    <dgm:pt modelId="{19C5FE76-C781-45D0-BB47-8FDAB709076A}" type="pres">
      <dgm:prSet presAssocID="{925B254B-76AD-469E-8FC1-FAFAF370B3E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EC84582B-2854-4722-A637-1A6A421D4C23}" type="pres">
      <dgm:prSet presAssocID="{925B254B-76AD-469E-8FC1-FAFAF370B3E9}" presName="spaceRect" presStyleCnt="0"/>
      <dgm:spPr/>
    </dgm:pt>
    <dgm:pt modelId="{69EDA200-A331-416C-B09D-6B9F36EB9093}" type="pres">
      <dgm:prSet presAssocID="{925B254B-76AD-469E-8FC1-FAFAF370B3E9}" presName="parTx" presStyleLbl="revTx" presStyleIdx="0" presStyleCnt="2">
        <dgm:presLayoutVars>
          <dgm:chMax val="0"/>
          <dgm:chPref val="0"/>
        </dgm:presLayoutVars>
      </dgm:prSet>
      <dgm:spPr/>
    </dgm:pt>
    <dgm:pt modelId="{C8FE61EF-438C-40AA-AE5C-FDAE6566862C}" type="pres">
      <dgm:prSet presAssocID="{F832D1C4-535D-4F07-A3CF-42FA6940CD96}" presName="sibTrans" presStyleCnt="0"/>
      <dgm:spPr/>
    </dgm:pt>
    <dgm:pt modelId="{AD341013-65F7-4236-BD53-0427E1651E36}" type="pres">
      <dgm:prSet presAssocID="{0DF18944-6B26-448E-B502-753D0E4AD1F3}" presName="compNode" presStyleCnt="0"/>
      <dgm:spPr/>
    </dgm:pt>
    <dgm:pt modelId="{3C4A8DBB-859C-4257-B074-8DEBA482B9DA}" type="pres">
      <dgm:prSet presAssocID="{0DF18944-6B26-448E-B502-753D0E4AD1F3}" presName="bgRect" presStyleLbl="bgShp" presStyleIdx="1" presStyleCnt="2"/>
      <dgm:spPr/>
    </dgm:pt>
    <dgm:pt modelId="{0A5558BA-5CED-4052-96B4-A62929F804C6}" type="pres">
      <dgm:prSet presAssocID="{0DF18944-6B26-448E-B502-753D0E4AD1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39B7E51B-DFEF-4232-94A5-C3E969FDF1A3}" type="pres">
      <dgm:prSet presAssocID="{0DF18944-6B26-448E-B502-753D0E4AD1F3}" presName="spaceRect" presStyleCnt="0"/>
      <dgm:spPr/>
    </dgm:pt>
    <dgm:pt modelId="{2D3711C3-18F0-4A4C-863F-3BEC0B79CFA7}" type="pres">
      <dgm:prSet presAssocID="{0DF18944-6B26-448E-B502-753D0E4AD1F3}" presName="parTx" presStyleLbl="revTx" presStyleIdx="1" presStyleCnt="2">
        <dgm:presLayoutVars>
          <dgm:chMax val="0"/>
          <dgm:chPref val="0"/>
        </dgm:presLayoutVars>
      </dgm:prSet>
      <dgm:spPr/>
    </dgm:pt>
  </dgm:ptLst>
  <dgm:cxnLst>
    <dgm:cxn modelId="{EE5BBC89-3791-4A31-A33F-4A44ABDF4847}" type="presOf" srcId="{85BA5E5E-9B8C-4A72-AEF0-CB687732E5A2}" destId="{31278E37-CC8B-4628-951C-A127401DC4A2}" srcOrd="0" destOrd="0" presId="urn:microsoft.com/office/officeart/2018/2/layout/IconVerticalSolidList"/>
    <dgm:cxn modelId="{22D27F91-0B75-4C4F-A255-8E78798C4D21}" type="presOf" srcId="{0DF18944-6B26-448E-B502-753D0E4AD1F3}" destId="{2D3711C3-18F0-4A4C-863F-3BEC0B79CFA7}" srcOrd="0" destOrd="0" presId="urn:microsoft.com/office/officeart/2018/2/layout/IconVerticalSolidList"/>
    <dgm:cxn modelId="{70661294-8027-4FA0-B650-4EC80F04258C}" type="presOf" srcId="{925B254B-76AD-469E-8FC1-FAFAF370B3E9}" destId="{69EDA200-A331-416C-B09D-6B9F36EB9093}" srcOrd="0" destOrd="0" presId="urn:microsoft.com/office/officeart/2018/2/layout/IconVerticalSolidList"/>
    <dgm:cxn modelId="{312D05A4-1FB0-4C8B-9412-C6BE43DDE085}" srcId="{85BA5E5E-9B8C-4A72-AEF0-CB687732E5A2}" destId="{0DF18944-6B26-448E-B502-753D0E4AD1F3}" srcOrd="1" destOrd="0" parTransId="{6D55AA3A-D2CA-4FE5-96C6-1428CEA4B4E7}" sibTransId="{749DA10A-EDD3-444D-BB01-B55D379C7EFA}"/>
    <dgm:cxn modelId="{692474FE-B689-4EE3-B1DD-71F97664A23C}" srcId="{85BA5E5E-9B8C-4A72-AEF0-CB687732E5A2}" destId="{925B254B-76AD-469E-8FC1-FAFAF370B3E9}" srcOrd="0" destOrd="0" parTransId="{8FB42D27-6BBA-4550-98BF-B362FA63FCA1}" sibTransId="{F832D1C4-535D-4F07-A3CF-42FA6940CD96}"/>
    <dgm:cxn modelId="{5F6EA3B9-5BC2-47CB-A147-B04BBD94EC84}" type="presParOf" srcId="{31278E37-CC8B-4628-951C-A127401DC4A2}" destId="{6AACA36B-43B9-49E1-AB13-C7FE603CE318}" srcOrd="0" destOrd="0" presId="urn:microsoft.com/office/officeart/2018/2/layout/IconVerticalSolidList"/>
    <dgm:cxn modelId="{B563C036-9DAC-4388-8F8A-694B1DADE38B}" type="presParOf" srcId="{6AACA36B-43B9-49E1-AB13-C7FE603CE318}" destId="{0388F142-4037-46B7-95CB-73AECF596DA6}" srcOrd="0" destOrd="0" presId="urn:microsoft.com/office/officeart/2018/2/layout/IconVerticalSolidList"/>
    <dgm:cxn modelId="{513934A0-5303-405B-8F7C-94D13F500AF5}" type="presParOf" srcId="{6AACA36B-43B9-49E1-AB13-C7FE603CE318}" destId="{19C5FE76-C781-45D0-BB47-8FDAB709076A}" srcOrd="1" destOrd="0" presId="urn:microsoft.com/office/officeart/2018/2/layout/IconVerticalSolidList"/>
    <dgm:cxn modelId="{F067B835-A4F0-420D-A83B-A16CF877E9B1}" type="presParOf" srcId="{6AACA36B-43B9-49E1-AB13-C7FE603CE318}" destId="{EC84582B-2854-4722-A637-1A6A421D4C23}" srcOrd="2" destOrd="0" presId="urn:microsoft.com/office/officeart/2018/2/layout/IconVerticalSolidList"/>
    <dgm:cxn modelId="{4871EE78-BF9F-4E33-957B-AF60C2A35E2E}" type="presParOf" srcId="{6AACA36B-43B9-49E1-AB13-C7FE603CE318}" destId="{69EDA200-A331-416C-B09D-6B9F36EB9093}" srcOrd="3" destOrd="0" presId="urn:microsoft.com/office/officeart/2018/2/layout/IconVerticalSolidList"/>
    <dgm:cxn modelId="{0E46E7A6-0062-468B-934B-9DDAF5BEC092}" type="presParOf" srcId="{31278E37-CC8B-4628-951C-A127401DC4A2}" destId="{C8FE61EF-438C-40AA-AE5C-FDAE6566862C}" srcOrd="1" destOrd="0" presId="urn:microsoft.com/office/officeart/2018/2/layout/IconVerticalSolidList"/>
    <dgm:cxn modelId="{0A11A53C-5C6C-4329-B84B-565AD06B130C}" type="presParOf" srcId="{31278E37-CC8B-4628-951C-A127401DC4A2}" destId="{AD341013-65F7-4236-BD53-0427E1651E36}" srcOrd="2" destOrd="0" presId="urn:microsoft.com/office/officeart/2018/2/layout/IconVerticalSolidList"/>
    <dgm:cxn modelId="{477F3AE1-23C7-44C9-A8CC-2F7A6EC180E5}" type="presParOf" srcId="{AD341013-65F7-4236-BD53-0427E1651E36}" destId="{3C4A8DBB-859C-4257-B074-8DEBA482B9DA}" srcOrd="0" destOrd="0" presId="urn:microsoft.com/office/officeart/2018/2/layout/IconVerticalSolidList"/>
    <dgm:cxn modelId="{2E62AE65-39F4-4A66-99AA-591243CF4F85}" type="presParOf" srcId="{AD341013-65F7-4236-BD53-0427E1651E36}" destId="{0A5558BA-5CED-4052-96B4-A62929F804C6}" srcOrd="1" destOrd="0" presId="urn:microsoft.com/office/officeart/2018/2/layout/IconVerticalSolidList"/>
    <dgm:cxn modelId="{D27B5C6E-440C-4225-A6F8-258E542CEB24}" type="presParOf" srcId="{AD341013-65F7-4236-BD53-0427E1651E36}" destId="{39B7E51B-DFEF-4232-94A5-C3E969FDF1A3}" srcOrd="2" destOrd="0" presId="urn:microsoft.com/office/officeart/2018/2/layout/IconVerticalSolidList"/>
    <dgm:cxn modelId="{0FE40889-AF33-4020-999D-5F1EECA08C61}" type="presParOf" srcId="{AD341013-65F7-4236-BD53-0427E1651E36}" destId="{2D3711C3-18F0-4A4C-863F-3BEC0B79CF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55CDD-0F0A-4411-88DC-AAF7E33EA9C8}">
      <dsp:nvSpPr>
        <dsp:cNvPr id="0" name=""/>
        <dsp:cNvSpPr/>
      </dsp:nvSpPr>
      <dsp:spPr>
        <a:xfrm>
          <a:off x="1070" y="253537"/>
          <a:ext cx="3757375" cy="23859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BDF1E-30BB-4AF3-8066-463E8183A4CF}">
      <dsp:nvSpPr>
        <dsp:cNvPr id="0" name=""/>
        <dsp:cNvSpPr/>
      </dsp:nvSpPr>
      <dsp:spPr>
        <a:xfrm>
          <a:off x="418556" y="650149"/>
          <a:ext cx="3757375" cy="23859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b="0" kern="1200" baseline="0"/>
            <a:t>As we are concerned about the waiting time only in the pharmacy, we will mainly be focusing on the manpower in the pharmacy (number of pharmacists)</a:t>
          </a:r>
          <a:endParaRPr lang="en-US" sz="1500" kern="1200"/>
        </a:p>
      </dsp:txBody>
      <dsp:txXfrm>
        <a:off x="488438" y="720031"/>
        <a:ext cx="3617611" cy="2246169"/>
      </dsp:txXfrm>
    </dsp:sp>
    <dsp:sp modelId="{5C81BDA0-01A8-4116-BE5B-0094FD9F68F9}">
      <dsp:nvSpPr>
        <dsp:cNvPr id="0" name=""/>
        <dsp:cNvSpPr/>
      </dsp:nvSpPr>
      <dsp:spPr>
        <a:xfrm>
          <a:off x="4593418" y="253537"/>
          <a:ext cx="3757375" cy="23859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73A67-DA53-4DBA-90F5-DD9135F41E41}">
      <dsp:nvSpPr>
        <dsp:cNvPr id="0" name=""/>
        <dsp:cNvSpPr/>
      </dsp:nvSpPr>
      <dsp:spPr>
        <a:xfrm>
          <a:off x="5010904" y="650149"/>
          <a:ext cx="3757375" cy="23859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b="0" kern="1200" baseline="0"/>
            <a:t>Note that the waiting time to consult the doctor is not our main focus; our main focus is the time taken to get the medicine </a:t>
          </a:r>
          <a:r>
            <a:rPr lang="en-SG" sz="1500" b="1" kern="1200" baseline="0"/>
            <a:t>after </a:t>
          </a:r>
          <a:r>
            <a:rPr lang="en-SG" sz="1500" b="0" kern="1200" baseline="0"/>
            <a:t>consulting the doctor as that usually takes longer</a:t>
          </a:r>
          <a:endParaRPr lang="en-US" sz="1500" kern="1200"/>
        </a:p>
      </dsp:txBody>
      <dsp:txXfrm>
        <a:off x="5080786" y="720031"/>
        <a:ext cx="3617611" cy="224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8F142-4037-46B7-95CB-73AECF596DA6}">
      <dsp:nvSpPr>
        <dsp:cNvPr id="0" name=""/>
        <dsp:cNvSpPr/>
      </dsp:nvSpPr>
      <dsp:spPr>
        <a:xfrm>
          <a:off x="0" y="554374"/>
          <a:ext cx="8312785" cy="10234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5FE76-C781-45D0-BB47-8FDAB709076A}">
      <dsp:nvSpPr>
        <dsp:cNvPr id="0" name=""/>
        <dsp:cNvSpPr/>
      </dsp:nvSpPr>
      <dsp:spPr>
        <a:xfrm>
          <a:off x="309596" y="784653"/>
          <a:ext cx="562903" cy="562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EDA200-A331-416C-B09D-6B9F36EB9093}">
      <dsp:nvSpPr>
        <dsp:cNvPr id="0" name=""/>
        <dsp:cNvSpPr/>
      </dsp:nvSpPr>
      <dsp:spPr>
        <a:xfrm>
          <a:off x="1182097" y="554374"/>
          <a:ext cx="7130687" cy="10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6" tIns="108316" rIns="108316" bIns="108316" numCol="1" spcCol="1270" anchor="ctr" anchorCtr="0">
          <a:noAutofit/>
        </a:bodyPr>
        <a:lstStyle/>
        <a:p>
          <a:pPr marL="0" lvl="0" indent="0" algn="l" defTabSz="622300">
            <a:lnSpc>
              <a:spcPct val="90000"/>
            </a:lnSpc>
            <a:spcBef>
              <a:spcPct val="0"/>
            </a:spcBef>
            <a:spcAft>
              <a:spcPct val="35000"/>
            </a:spcAft>
            <a:buNone/>
          </a:pPr>
          <a:r>
            <a:rPr lang="en-SG" sz="1400" b="0" kern="1200" baseline="0"/>
            <a:t>Having more doctors that pharmacists may suggest that patients are able to complete the doctor’s consultation faster than receiving their medication</a:t>
          </a:r>
          <a:endParaRPr lang="en-US" sz="1400" kern="1200"/>
        </a:p>
      </dsp:txBody>
      <dsp:txXfrm>
        <a:off x="1182097" y="554374"/>
        <a:ext cx="7130687" cy="1023461"/>
      </dsp:txXfrm>
    </dsp:sp>
    <dsp:sp modelId="{3C4A8DBB-859C-4257-B074-8DEBA482B9DA}">
      <dsp:nvSpPr>
        <dsp:cNvPr id="0" name=""/>
        <dsp:cNvSpPr/>
      </dsp:nvSpPr>
      <dsp:spPr>
        <a:xfrm>
          <a:off x="0" y="1833701"/>
          <a:ext cx="8312785" cy="10234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558BA-5CED-4052-96B4-A62929F804C6}">
      <dsp:nvSpPr>
        <dsp:cNvPr id="0" name=""/>
        <dsp:cNvSpPr/>
      </dsp:nvSpPr>
      <dsp:spPr>
        <a:xfrm>
          <a:off x="309596" y="2063979"/>
          <a:ext cx="562903" cy="562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3711C3-18F0-4A4C-863F-3BEC0B79CFA7}">
      <dsp:nvSpPr>
        <dsp:cNvPr id="0" name=""/>
        <dsp:cNvSpPr/>
      </dsp:nvSpPr>
      <dsp:spPr>
        <a:xfrm>
          <a:off x="1182097" y="1833701"/>
          <a:ext cx="7130687" cy="10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6" tIns="108316" rIns="108316" bIns="108316" numCol="1" spcCol="1270" anchor="ctr" anchorCtr="0">
          <a:noAutofit/>
        </a:bodyPr>
        <a:lstStyle/>
        <a:p>
          <a:pPr marL="0" lvl="0" indent="0" algn="l" defTabSz="622300">
            <a:lnSpc>
              <a:spcPct val="90000"/>
            </a:lnSpc>
            <a:spcBef>
              <a:spcPct val="0"/>
            </a:spcBef>
            <a:spcAft>
              <a:spcPct val="35000"/>
            </a:spcAft>
            <a:buNone/>
          </a:pPr>
          <a:r>
            <a:rPr lang="en-SG" sz="1400" b="0" kern="1200" baseline="0"/>
            <a:t>This will result in a longer waiting time in the pharmacy</a:t>
          </a:r>
          <a:endParaRPr lang="en-US" sz="1400" kern="1200"/>
        </a:p>
      </dsp:txBody>
      <dsp:txXfrm>
        <a:off x="1182097" y="1833701"/>
        <a:ext cx="7130687" cy="10234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6075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541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63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414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12/14/2023</a:t>
            </a:fld>
            <a:endParaRPr lang="en-US" dirty="0"/>
          </a:p>
        </p:txBody>
      </p:sp>
    </p:spTree>
    <p:extLst>
      <p:ext uri="{BB962C8B-B14F-4D97-AF65-F5344CB8AC3E}">
        <p14:creationId xmlns:p14="http://schemas.microsoft.com/office/powerpoint/2010/main" val="267996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4987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640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2489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590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79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7305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3792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ta.data.gov.sg/collections/497/view" TargetMode="External"/><Relationship Id="rId7" Type="http://schemas.openxmlformats.org/officeDocument/2006/relationships/hyperlink" Target="https://beta.data.gov.sg/collections/415/view" TargetMode="External"/><Relationship Id="rId2" Type="http://schemas.openxmlformats.org/officeDocument/2006/relationships/hyperlink" Target="https://beta.data.gov.sg/collections/492/view" TargetMode="External"/><Relationship Id="rId1" Type="http://schemas.openxmlformats.org/officeDocument/2006/relationships/slideLayout" Target="../slideLayouts/slideLayout2.xml"/><Relationship Id="rId6" Type="http://schemas.openxmlformats.org/officeDocument/2006/relationships/hyperlink" Target="https://beta.data.gov.sg/collections/443/view" TargetMode="External"/><Relationship Id="rId5" Type="http://schemas.openxmlformats.org/officeDocument/2006/relationships/hyperlink" Target="https://beta.data.gov.sg/collections/440/view" TargetMode="External"/><Relationship Id="rId4" Type="http://schemas.openxmlformats.org/officeDocument/2006/relationships/hyperlink" Target="https://beta.data.gov.sg/collections/416/vie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nes in a dark background&#10;&#10;Description automatically generated with medium confidence">
            <a:extLst>
              <a:ext uri="{FF2B5EF4-FFF2-40B4-BE49-F238E27FC236}">
                <a16:creationId xmlns:a16="http://schemas.microsoft.com/office/drawing/2014/main" id="{962AAA23-7CE7-7479-CAFF-AFAEF231859F}"/>
              </a:ext>
            </a:extLst>
          </p:cNvPr>
          <p:cNvPicPr>
            <a:picLocks noChangeAspect="1"/>
          </p:cNvPicPr>
          <p:nvPr/>
        </p:nvPicPr>
        <p:blipFill rotWithShape="1">
          <a:blip r:embed="rId2"/>
          <a:srcRect t="1964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C8574-7822-61D4-B0A0-EA5CDF9F550B}"/>
              </a:ext>
            </a:extLst>
          </p:cNvPr>
          <p:cNvSpPr>
            <a:spLocks noGrp="1"/>
          </p:cNvSpPr>
          <p:nvPr>
            <p:ph type="ctrTitle"/>
          </p:nvPr>
        </p:nvSpPr>
        <p:spPr>
          <a:xfrm>
            <a:off x="6095999" y="1346268"/>
            <a:ext cx="5618431" cy="3285207"/>
          </a:xfrm>
        </p:spPr>
        <p:txBody>
          <a:bodyPr>
            <a:normAutofit/>
          </a:bodyPr>
          <a:lstStyle/>
          <a:p>
            <a:pPr>
              <a:lnSpc>
                <a:spcPct val="110000"/>
              </a:lnSpc>
            </a:pPr>
            <a:r>
              <a:rPr lang="en-SG" sz="3400">
                <a:solidFill>
                  <a:schemeClr val="bg1"/>
                </a:solidFill>
              </a:rPr>
              <a:t>Is The Long Waiting Time in Pharmacies Caused By Lack Of Manpower?</a:t>
            </a:r>
          </a:p>
        </p:txBody>
      </p:sp>
      <p:sp>
        <p:nvSpPr>
          <p:cNvPr id="3" name="Subtitle 2">
            <a:extLst>
              <a:ext uri="{FF2B5EF4-FFF2-40B4-BE49-F238E27FC236}">
                <a16:creationId xmlns:a16="http://schemas.microsoft.com/office/drawing/2014/main" id="{D6C107AB-5446-66F3-B402-DFE614E935BE}"/>
              </a:ext>
            </a:extLst>
          </p:cNvPr>
          <p:cNvSpPr>
            <a:spLocks noGrp="1"/>
          </p:cNvSpPr>
          <p:nvPr>
            <p:ph type="subTitle" idx="1"/>
          </p:nvPr>
        </p:nvSpPr>
        <p:spPr>
          <a:xfrm>
            <a:off x="6126080" y="4631475"/>
            <a:ext cx="5588349" cy="1150200"/>
          </a:xfrm>
        </p:spPr>
        <p:txBody>
          <a:bodyPr>
            <a:normAutofit/>
          </a:bodyPr>
          <a:lstStyle/>
          <a:p>
            <a:pPr>
              <a:lnSpc>
                <a:spcPct val="120000"/>
              </a:lnSpc>
            </a:pPr>
            <a:r>
              <a:rPr lang="en-SG" sz="2200">
                <a:solidFill>
                  <a:schemeClr val="bg1"/>
                </a:solidFill>
              </a:rPr>
              <a:t>Randal Hong</a:t>
            </a:r>
          </a:p>
          <a:p>
            <a:pPr>
              <a:lnSpc>
                <a:spcPct val="120000"/>
              </a:lnSpc>
            </a:pPr>
            <a:r>
              <a:rPr lang="en-SG" sz="2200">
                <a:solidFill>
                  <a:schemeClr val="bg1"/>
                </a:solidFill>
              </a:rPr>
              <a:t>DAAA/FT/1B/03</a:t>
            </a:r>
          </a:p>
          <a:p>
            <a:pPr>
              <a:lnSpc>
                <a:spcPct val="120000"/>
              </a:lnSpc>
            </a:pPr>
            <a:endParaRPr lang="en-SG" sz="2200">
              <a:solidFill>
                <a:schemeClr val="bg1"/>
              </a:solidFill>
            </a:endParaRPr>
          </a:p>
        </p:txBody>
      </p:sp>
    </p:spTree>
    <p:extLst>
      <p:ext uri="{BB962C8B-B14F-4D97-AF65-F5344CB8AC3E}">
        <p14:creationId xmlns:p14="http://schemas.microsoft.com/office/powerpoint/2010/main" val="200105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2: Checking The Number of Pharmacists in Each Sector</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We can view the datatype for each column by using </a:t>
            </a:r>
            <a:r>
              <a:rPr lang="en-SG" dirty="0">
                <a:latin typeface="Consolas" panose="020B0609020204030204" pitchFamily="49" charset="0"/>
              </a:rPr>
              <a:t>pd.info()</a:t>
            </a:r>
          </a:p>
          <a:p>
            <a:pPr marL="285750" indent="-285750">
              <a:buFont typeface="Arial" panose="020B0604020202020204" pitchFamily="34" charset="0"/>
              <a:buChar char="•"/>
            </a:pPr>
            <a:r>
              <a:rPr lang="en-SG" dirty="0"/>
              <a:t>As the count column is an integer, we do not need to change its datatype</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D381663E-74F6-FD14-C91C-D6AEC356EB35}"/>
              </a:ext>
            </a:extLst>
          </p:cNvPr>
          <p:cNvPicPr>
            <a:picLocks noChangeAspect="1"/>
          </p:cNvPicPr>
          <p:nvPr/>
        </p:nvPicPr>
        <p:blipFill>
          <a:blip r:embed="rId2"/>
          <a:stretch>
            <a:fillRect/>
          </a:stretch>
        </p:blipFill>
        <p:spPr>
          <a:xfrm>
            <a:off x="7528001" y="1499441"/>
            <a:ext cx="3749599" cy="3467519"/>
          </a:xfrm>
          <a:prstGeom prst="rect">
            <a:avLst/>
          </a:prstGeom>
        </p:spPr>
      </p:pic>
    </p:spTree>
    <p:extLst>
      <p:ext uri="{BB962C8B-B14F-4D97-AF65-F5344CB8AC3E}">
        <p14:creationId xmlns:p14="http://schemas.microsoft.com/office/powerpoint/2010/main" val="425836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2: Checking The Number of Pharmacists in Each Sector</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For this insight, we plotted a line graph to see the trend of the number of pharmacists in each sector by year (whether they are increasing or not) using </a:t>
            </a:r>
            <a:r>
              <a:rPr lang="en-SG" dirty="0" err="1">
                <a:latin typeface="Consolas" panose="020B0609020204030204" pitchFamily="49" charset="0"/>
              </a:rPr>
              <a:t>ax.plot</a:t>
            </a:r>
            <a:r>
              <a:rPr lang="en-SG" dirty="0">
                <a:latin typeface="Consolas" panose="020B0609020204030204" pitchFamily="49" charset="0"/>
              </a:rPr>
              <a:t>()</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E2EFEC62-DCB1-EAA9-A2D4-F1262D41FB20}"/>
              </a:ext>
            </a:extLst>
          </p:cNvPr>
          <p:cNvPicPr>
            <a:picLocks noChangeAspect="1"/>
          </p:cNvPicPr>
          <p:nvPr/>
        </p:nvPicPr>
        <p:blipFill>
          <a:blip r:embed="rId2"/>
          <a:stretch>
            <a:fillRect/>
          </a:stretch>
        </p:blipFill>
        <p:spPr>
          <a:xfrm>
            <a:off x="6048640" y="605656"/>
            <a:ext cx="5988107" cy="5637925"/>
          </a:xfrm>
          <a:prstGeom prst="rect">
            <a:avLst/>
          </a:prstGeom>
        </p:spPr>
      </p:pic>
    </p:spTree>
    <p:extLst>
      <p:ext uri="{BB962C8B-B14F-4D97-AF65-F5344CB8AC3E}">
        <p14:creationId xmlns:p14="http://schemas.microsoft.com/office/powerpoint/2010/main" val="411842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2: Checking The Number of Pharmacists in Each Sector</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77500" lnSpcReduction="20000"/>
          </a:bodyPr>
          <a:lstStyle/>
          <a:p>
            <a:pPr marL="285750" indent="-285750">
              <a:buFont typeface="Arial" panose="020B0604020202020204" pitchFamily="34" charset="0"/>
              <a:buChar char="•"/>
            </a:pPr>
            <a:r>
              <a:rPr lang="en-SG" dirty="0"/>
              <a:t>From the graph, we can see that generally the number of pharmacists increases over the years</a:t>
            </a:r>
          </a:p>
          <a:p>
            <a:pPr marL="285750" indent="-285750">
              <a:buFont typeface="Arial" panose="020B0604020202020204" pitchFamily="34" charset="0"/>
              <a:buChar char="•"/>
            </a:pPr>
            <a:r>
              <a:rPr lang="en-SG" dirty="0"/>
              <a:t>At first, the number of pharmacists in the private sector were more than the number of pharmacists in the public sector</a:t>
            </a:r>
          </a:p>
          <a:p>
            <a:pPr marL="285750" indent="-285750">
              <a:buFont typeface="Arial" panose="020B0604020202020204" pitchFamily="34" charset="0"/>
              <a:buChar char="•"/>
            </a:pPr>
            <a:r>
              <a:rPr lang="en-SG" dirty="0"/>
              <a:t>However, the number of pharmacists in the public sector surpassed the private sector starting from around after 2013 and more pharmacists work in the public sector than in the private sector</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EA5CE352-1827-B58B-6BB9-492325359EE2}"/>
              </a:ext>
            </a:extLst>
          </p:cNvPr>
          <p:cNvPicPr>
            <a:picLocks noChangeAspect="1"/>
          </p:cNvPicPr>
          <p:nvPr/>
        </p:nvPicPr>
        <p:blipFill>
          <a:blip r:embed="rId2"/>
          <a:stretch>
            <a:fillRect/>
          </a:stretch>
        </p:blipFill>
        <p:spPr>
          <a:xfrm>
            <a:off x="6209969" y="1280252"/>
            <a:ext cx="5917817" cy="4815094"/>
          </a:xfrm>
          <a:prstGeom prst="rect">
            <a:avLst/>
          </a:prstGeom>
        </p:spPr>
      </p:pic>
    </p:spTree>
    <p:extLst>
      <p:ext uri="{BB962C8B-B14F-4D97-AF65-F5344CB8AC3E}">
        <p14:creationId xmlns:p14="http://schemas.microsoft.com/office/powerpoint/2010/main" val="2307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2: Checking The Number of Pharmacists in Each Sector</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85000" lnSpcReduction="20000"/>
          </a:bodyPr>
          <a:lstStyle/>
          <a:p>
            <a:pPr marL="285750" indent="-285750">
              <a:buFont typeface="Arial" panose="020B0604020202020204" pitchFamily="34" charset="0"/>
              <a:buChar char="•"/>
            </a:pPr>
            <a:r>
              <a:rPr lang="en-SG" dirty="0"/>
              <a:t>However, we cannot conclude that there is more relative manpower in the public sector than in the private sector as majority of the patients will go to public sectors are they are much cheaper</a:t>
            </a:r>
          </a:p>
          <a:p>
            <a:pPr marL="285750" indent="-285750">
              <a:buFont typeface="Arial" panose="020B0604020202020204" pitchFamily="34" charset="0"/>
              <a:buChar char="•"/>
            </a:pPr>
            <a:r>
              <a:rPr lang="en-SG" dirty="0"/>
              <a:t>As the difference between the number of pharmacists in the public and private sector is not a huge difference, I do think that there is still a lack of manpower in the public sector, hence resulting in a longer waiting time</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EA5CE352-1827-B58B-6BB9-492325359EE2}"/>
              </a:ext>
            </a:extLst>
          </p:cNvPr>
          <p:cNvPicPr>
            <a:picLocks noChangeAspect="1"/>
          </p:cNvPicPr>
          <p:nvPr/>
        </p:nvPicPr>
        <p:blipFill>
          <a:blip r:embed="rId2"/>
          <a:stretch>
            <a:fillRect/>
          </a:stretch>
        </p:blipFill>
        <p:spPr>
          <a:xfrm>
            <a:off x="6325450" y="971850"/>
            <a:ext cx="5741279" cy="4671452"/>
          </a:xfrm>
          <a:prstGeom prst="rect">
            <a:avLst/>
          </a:prstGeom>
        </p:spPr>
      </p:pic>
    </p:spTree>
    <p:extLst>
      <p:ext uri="{BB962C8B-B14F-4D97-AF65-F5344CB8AC3E}">
        <p14:creationId xmlns:p14="http://schemas.microsoft.com/office/powerpoint/2010/main" val="323312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3: Checking The Number Of Health Science Polytechnic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For the Polytechnics Intake Enrolment and Graduates By Course dataset, we can see all the intakes, enrolments and graduates of all the polytechnics in Singapore for each course by using </a:t>
            </a:r>
            <a:r>
              <a:rPr lang="en-SG" dirty="0" err="1">
                <a:latin typeface="Consolas" panose="020B0609020204030204" pitchFamily="49" charset="0"/>
              </a:rPr>
              <a:t>pd.unique</a:t>
            </a:r>
            <a:r>
              <a:rPr lang="en-SG" dirty="0">
                <a:latin typeface="Consolas" panose="020B0609020204030204" pitchFamily="49" charset="0"/>
              </a:rPr>
              <a:t>()</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83E4CCEA-4FC6-006D-0687-9606BABF1BF9}"/>
              </a:ext>
            </a:extLst>
          </p:cNvPr>
          <p:cNvPicPr>
            <a:picLocks noChangeAspect="1"/>
          </p:cNvPicPr>
          <p:nvPr/>
        </p:nvPicPr>
        <p:blipFill>
          <a:blip r:embed="rId2"/>
          <a:stretch>
            <a:fillRect/>
          </a:stretch>
        </p:blipFill>
        <p:spPr>
          <a:xfrm>
            <a:off x="6809439" y="747511"/>
            <a:ext cx="4898572" cy="3429000"/>
          </a:xfrm>
          <a:prstGeom prst="rect">
            <a:avLst/>
          </a:prstGeom>
        </p:spPr>
      </p:pic>
      <p:pic>
        <p:nvPicPr>
          <p:cNvPr id="9" name="Picture 8">
            <a:extLst>
              <a:ext uri="{FF2B5EF4-FFF2-40B4-BE49-F238E27FC236}">
                <a16:creationId xmlns:a16="http://schemas.microsoft.com/office/drawing/2014/main" id="{F2C67FB3-5F95-1DF6-7F5F-31144F85B42C}"/>
              </a:ext>
            </a:extLst>
          </p:cNvPr>
          <p:cNvPicPr>
            <a:picLocks noChangeAspect="1"/>
          </p:cNvPicPr>
          <p:nvPr/>
        </p:nvPicPr>
        <p:blipFill>
          <a:blip r:embed="rId3"/>
          <a:stretch>
            <a:fillRect/>
          </a:stretch>
        </p:blipFill>
        <p:spPr>
          <a:xfrm>
            <a:off x="6461545" y="4288893"/>
            <a:ext cx="5364756" cy="1989474"/>
          </a:xfrm>
          <a:prstGeom prst="rect">
            <a:avLst/>
          </a:prstGeom>
        </p:spPr>
      </p:pic>
    </p:spTree>
    <p:extLst>
      <p:ext uri="{BB962C8B-B14F-4D97-AF65-F5344CB8AC3E}">
        <p14:creationId xmlns:p14="http://schemas.microsoft.com/office/powerpoint/2010/main" val="198536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3: Checking The Number Of Health Science Polytechnic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We can view the datatype for each column using </a:t>
            </a:r>
            <a:r>
              <a:rPr lang="en-SG" dirty="0">
                <a:latin typeface="Consolas" panose="020B0609020204030204" pitchFamily="49" charset="0"/>
              </a:rPr>
              <a:t>pd.info()</a:t>
            </a:r>
          </a:p>
          <a:p>
            <a:pPr marL="285750" indent="-285750">
              <a:buFont typeface="Arial" panose="020B0604020202020204" pitchFamily="34" charset="0"/>
              <a:buChar char="•"/>
            </a:pPr>
            <a:r>
              <a:rPr lang="en-SG" dirty="0"/>
              <a:t>As the datatype for the intake, enrolment and graduate column is an integer, we do not need to change its datatype </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4FF7D9D8-676A-FA91-833B-C42EDFDCD3CA}"/>
              </a:ext>
            </a:extLst>
          </p:cNvPr>
          <p:cNvPicPr>
            <a:picLocks noChangeAspect="1"/>
          </p:cNvPicPr>
          <p:nvPr/>
        </p:nvPicPr>
        <p:blipFill>
          <a:blip r:embed="rId2"/>
          <a:stretch>
            <a:fillRect/>
          </a:stretch>
        </p:blipFill>
        <p:spPr>
          <a:xfrm>
            <a:off x="6504015" y="1479307"/>
            <a:ext cx="5132798" cy="3899385"/>
          </a:xfrm>
          <a:prstGeom prst="rect">
            <a:avLst/>
          </a:prstGeom>
        </p:spPr>
      </p:pic>
    </p:spTree>
    <p:extLst>
      <p:ext uri="{BB962C8B-B14F-4D97-AF65-F5344CB8AC3E}">
        <p14:creationId xmlns:p14="http://schemas.microsoft.com/office/powerpoint/2010/main" val="352535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3: Checking The Number Of Health Science Polytechnic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lnSpcReduction="10000"/>
          </a:bodyPr>
          <a:lstStyle/>
          <a:p>
            <a:pPr marL="285750" indent="-285750">
              <a:buFont typeface="Arial" panose="020B0604020202020204" pitchFamily="34" charset="0"/>
              <a:buChar char="•"/>
            </a:pPr>
            <a:r>
              <a:rPr lang="en-SG" dirty="0"/>
              <a:t>For the sex column, MF mean both males and females</a:t>
            </a:r>
          </a:p>
          <a:p>
            <a:pPr marL="285750" indent="-285750">
              <a:buFont typeface="Arial" panose="020B0604020202020204" pitchFamily="34" charset="0"/>
              <a:buChar char="•"/>
            </a:pPr>
            <a:r>
              <a:rPr lang="en-SG" dirty="0"/>
              <a:t>As we want the total number of intakes, enrolments and graduates, we will filter the </a:t>
            </a:r>
            <a:r>
              <a:rPr lang="en-SG" dirty="0" err="1"/>
              <a:t>dataframe</a:t>
            </a:r>
            <a:r>
              <a:rPr lang="en-SG" dirty="0"/>
              <a:t> with rows only including MF</a:t>
            </a:r>
          </a:p>
          <a:p>
            <a:pPr marL="285750" indent="-285750">
              <a:buFont typeface="Arial" panose="020B0604020202020204" pitchFamily="34" charset="0"/>
              <a:buChar char="•"/>
            </a:pPr>
            <a:r>
              <a:rPr lang="en-SG" dirty="0"/>
              <a:t>For this insight, we will use the latest data which is from 2021</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641F7D75-2EB0-78B3-6D59-AF4E222E7892}"/>
              </a:ext>
            </a:extLst>
          </p:cNvPr>
          <p:cNvPicPr>
            <a:picLocks noChangeAspect="1"/>
          </p:cNvPicPr>
          <p:nvPr/>
        </p:nvPicPr>
        <p:blipFill>
          <a:blip r:embed="rId2"/>
          <a:stretch>
            <a:fillRect/>
          </a:stretch>
        </p:blipFill>
        <p:spPr>
          <a:xfrm>
            <a:off x="6387673" y="1299050"/>
            <a:ext cx="5512500" cy="4259900"/>
          </a:xfrm>
          <a:prstGeom prst="rect">
            <a:avLst/>
          </a:prstGeom>
        </p:spPr>
      </p:pic>
    </p:spTree>
    <p:extLst>
      <p:ext uri="{BB962C8B-B14F-4D97-AF65-F5344CB8AC3E}">
        <p14:creationId xmlns:p14="http://schemas.microsoft.com/office/powerpoint/2010/main" val="19467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3: Checking The Number Of Health Science Polytechnic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85000" lnSpcReduction="20000"/>
          </a:bodyPr>
          <a:lstStyle/>
          <a:p>
            <a:pPr marL="285750" indent="-285750">
              <a:buFont typeface="Arial" panose="020B0604020202020204" pitchFamily="34" charset="0"/>
              <a:buChar char="•"/>
            </a:pPr>
            <a:r>
              <a:rPr lang="en-SG" dirty="0"/>
              <a:t>For this insight, we plotted a pie chart to see the proportion of Health Science graduates using </a:t>
            </a:r>
            <a:r>
              <a:rPr lang="en-SG" dirty="0" err="1">
                <a:latin typeface="Consolas" panose="020B0609020204030204" pitchFamily="49" charset="0"/>
              </a:rPr>
              <a:t>ax.pie</a:t>
            </a:r>
            <a:r>
              <a:rPr lang="en-SG" dirty="0">
                <a:latin typeface="Consolas" panose="020B0609020204030204" pitchFamily="49" charset="0"/>
              </a:rPr>
              <a:t>()</a:t>
            </a:r>
          </a:p>
          <a:p>
            <a:pPr marL="285750" indent="-285750">
              <a:buFont typeface="Arial" panose="020B0604020202020204" pitchFamily="34" charset="0"/>
              <a:buChar char="•"/>
            </a:pPr>
            <a:r>
              <a:rPr lang="en-SG" dirty="0"/>
              <a:t>We created an array of zeroes and changed the 6</a:t>
            </a:r>
            <a:r>
              <a:rPr lang="en-SG" baseline="30000" dirty="0"/>
              <a:t>th</a:t>
            </a:r>
            <a:r>
              <a:rPr lang="en-SG" dirty="0"/>
              <a:t> element to 0.15 to explode the pie for Health Sciences as it is the 6</a:t>
            </a:r>
            <a:r>
              <a:rPr lang="en-SG" baseline="30000" dirty="0"/>
              <a:t>th</a:t>
            </a:r>
            <a:r>
              <a:rPr lang="en-SG" dirty="0"/>
              <a:t> column in the dataset</a:t>
            </a:r>
          </a:p>
          <a:p>
            <a:pPr marL="285750" indent="-285750">
              <a:buFont typeface="Arial" panose="020B0604020202020204" pitchFamily="34" charset="0"/>
              <a:buChar char="•"/>
            </a:pPr>
            <a:r>
              <a:rPr lang="en-SG" dirty="0"/>
              <a:t>We did the same for the </a:t>
            </a:r>
            <a:r>
              <a:rPr lang="en-SG" dirty="0" err="1"/>
              <a:t>colors</a:t>
            </a:r>
            <a:r>
              <a:rPr lang="en-SG" dirty="0"/>
              <a:t> by making a list of the same </a:t>
            </a:r>
            <a:r>
              <a:rPr lang="en-SG" dirty="0" err="1"/>
              <a:t>colors</a:t>
            </a:r>
            <a:r>
              <a:rPr lang="en-SG" dirty="0"/>
              <a:t> for the other pies except for Health Sciences and changed it to yellow</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AC65B68B-5D47-C3F3-7041-E63D34DD464E}"/>
              </a:ext>
            </a:extLst>
          </p:cNvPr>
          <p:cNvPicPr>
            <a:picLocks noChangeAspect="1"/>
          </p:cNvPicPr>
          <p:nvPr/>
        </p:nvPicPr>
        <p:blipFill>
          <a:blip r:embed="rId2"/>
          <a:stretch>
            <a:fillRect/>
          </a:stretch>
        </p:blipFill>
        <p:spPr>
          <a:xfrm>
            <a:off x="6409864" y="1254481"/>
            <a:ext cx="5468119" cy="4349037"/>
          </a:xfrm>
          <a:prstGeom prst="rect">
            <a:avLst/>
          </a:prstGeom>
        </p:spPr>
      </p:pic>
    </p:spTree>
    <p:extLst>
      <p:ext uri="{BB962C8B-B14F-4D97-AF65-F5344CB8AC3E}">
        <p14:creationId xmlns:p14="http://schemas.microsoft.com/office/powerpoint/2010/main" val="198586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3: Checking The Number Of Health Science Polytechnic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85000" lnSpcReduction="20000"/>
          </a:bodyPr>
          <a:lstStyle/>
          <a:p>
            <a:pPr marL="285750" indent="-285750">
              <a:buFont typeface="Arial" panose="020B0604020202020204" pitchFamily="34" charset="0"/>
              <a:buChar char="•"/>
            </a:pPr>
            <a:r>
              <a:rPr lang="en-SG" dirty="0"/>
              <a:t>From the chart, we can see that 11.9% of all the polytechnic graduates study Health Sciences, which is about 1 in 10 graduates</a:t>
            </a:r>
          </a:p>
          <a:p>
            <a:pPr marL="285750" indent="-285750">
              <a:buFont typeface="Arial" panose="020B0604020202020204" pitchFamily="34" charset="0"/>
              <a:buChar char="•"/>
            </a:pPr>
            <a:r>
              <a:rPr lang="en-SG" dirty="0"/>
              <a:t>Although this may not seem little, as Health Sciences is a broad field of study (includes Dentistry, Nursing etc) and not all of the Health Sciences graduates will go to pharmacy, I can conclude that there are not much people studying to become a pharmacist</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0872E9B5-8BA6-D78B-6857-3406FB173033}"/>
              </a:ext>
            </a:extLst>
          </p:cNvPr>
          <p:cNvPicPr>
            <a:picLocks noChangeAspect="1"/>
          </p:cNvPicPr>
          <p:nvPr/>
        </p:nvPicPr>
        <p:blipFill>
          <a:blip r:embed="rId2"/>
          <a:stretch>
            <a:fillRect/>
          </a:stretch>
        </p:blipFill>
        <p:spPr>
          <a:xfrm>
            <a:off x="6095999" y="1366624"/>
            <a:ext cx="5898142" cy="4124751"/>
          </a:xfrm>
          <a:prstGeom prst="rect">
            <a:avLst/>
          </a:prstGeom>
        </p:spPr>
      </p:pic>
    </p:spTree>
    <p:extLst>
      <p:ext uri="{BB962C8B-B14F-4D97-AF65-F5344CB8AC3E}">
        <p14:creationId xmlns:p14="http://schemas.microsoft.com/office/powerpoint/2010/main" val="286252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4: Checking The Pay of Pharmacy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For the Graduate Employment Survey NTU NUS SIT SMU SUSS SUTD dataset, we can see the salary of each degree from each school by using </a:t>
            </a:r>
            <a:r>
              <a:rPr lang="en-SG" dirty="0" err="1">
                <a:latin typeface="Consolas" panose="020B0609020204030204" pitchFamily="49" charset="0"/>
              </a:rPr>
              <a:t>pd.unique</a:t>
            </a:r>
            <a:r>
              <a:rPr lang="en-SG" dirty="0">
                <a:latin typeface="Consolas" panose="020B0609020204030204" pitchFamily="49" charset="0"/>
              </a:rPr>
              <a:t>()</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D0842361-E472-4384-3BA3-4440FDAFE5B4}"/>
              </a:ext>
            </a:extLst>
          </p:cNvPr>
          <p:cNvPicPr>
            <a:picLocks noChangeAspect="1"/>
          </p:cNvPicPr>
          <p:nvPr/>
        </p:nvPicPr>
        <p:blipFill>
          <a:blip r:embed="rId2"/>
          <a:stretch>
            <a:fillRect/>
          </a:stretch>
        </p:blipFill>
        <p:spPr>
          <a:xfrm>
            <a:off x="6030771" y="893762"/>
            <a:ext cx="5885183" cy="2689100"/>
          </a:xfrm>
          <a:prstGeom prst="rect">
            <a:avLst/>
          </a:prstGeom>
        </p:spPr>
      </p:pic>
      <p:pic>
        <p:nvPicPr>
          <p:cNvPr id="7" name="Picture 6">
            <a:extLst>
              <a:ext uri="{FF2B5EF4-FFF2-40B4-BE49-F238E27FC236}">
                <a16:creationId xmlns:a16="http://schemas.microsoft.com/office/drawing/2014/main" id="{433C7ECE-4C71-DD93-7374-2EE57B8131C3}"/>
              </a:ext>
            </a:extLst>
          </p:cNvPr>
          <p:cNvPicPr>
            <a:picLocks noChangeAspect="1"/>
          </p:cNvPicPr>
          <p:nvPr/>
        </p:nvPicPr>
        <p:blipFill>
          <a:blip r:embed="rId3"/>
          <a:stretch>
            <a:fillRect/>
          </a:stretch>
        </p:blipFill>
        <p:spPr>
          <a:xfrm>
            <a:off x="7516483" y="3660505"/>
            <a:ext cx="2791103" cy="2914686"/>
          </a:xfrm>
          <a:prstGeom prst="rect">
            <a:avLst/>
          </a:prstGeom>
        </p:spPr>
      </p:pic>
    </p:spTree>
    <p:extLst>
      <p:ext uri="{BB962C8B-B14F-4D97-AF65-F5344CB8AC3E}">
        <p14:creationId xmlns:p14="http://schemas.microsoft.com/office/powerpoint/2010/main" val="331446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45B4B6A-E392-93B9-ED63-9BCD09A2840F}"/>
              </a:ext>
            </a:extLst>
          </p:cNvPr>
          <p:cNvSpPr>
            <a:spLocks noGrp="1"/>
          </p:cNvSpPr>
          <p:nvPr>
            <p:ph type="title"/>
          </p:nvPr>
        </p:nvSpPr>
        <p:spPr>
          <a:xfrm>
            <a:off x="1188340" y="1105232"/>
            <a:ext cx="3013545" cy="4277802"/>
          </a:xfrm>
        </p:spPr>
        <p:txBody>
          <a:bodyPr anchor="ctr">
            <a:normAutofit/>
          </a:bodyPr>
          <a:lstStyle/>
          <a:p>
            <a:r>
              <a:rPr lang="en-SG" dirty="0"/>
              <a:t>Datasets Used In The Analysis</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467296A0-C312-A491-D94B-AF728EC07603}"/>
              </a:ext>
            </a:extLst>
          </p:cNvPr>
          <p:cNvSpPr>
            <a:spLocks noGrp="1"/>
          </p:cNvSpPr>
          <p:nvPr>
            <p:ph idx="1"/>
          </p:nvPr>
        </p:nvSpPr>
        <p:spPr>
          <a:xfrm>
            <a:off x="6096000" y="1105232"/>
            <a:ext cx="5176298" cy="4277802"/>
          </a:xfrm>
        </p:spPr>
        <p:txBody>
          <a:bodyPr anchor="ctr">
            <a:normAutofit/>
          </a:bodyPr>
          <a:lstStyle/>
          <a:p>
            <a:pPr marL="342900" indent="-342900">
              <a:lnSpc>
                <a:spcPct val="130000"/>
              </a:lnSpc>
              <a:buAutoNum type="arabicPeriod"/>
            </a:pPr>
            <a:r>
              <a:rPr lang="en-SG" sz="1100"/>
              <a:t>Number of Graduates in Healthcare Specialisation: </a:t>
            </a:r>
            <a:r>
              <a:rPr lang="en-SG" sz="1100">
                <a:hlinkClick r:id="rId2"/>
              </a:rPr>
              <a:t>https://beta.data.gov.sg/collections/492/view</a:t>
            </a:r>
            <a:r>
              <a:rPr lang="en-SG" sz="1100"/>
              <a:t>	</a:t>
            </a:r>
          </a:p>
          <a:p>
            <a:pPr marL="342900" indent="-342900">
              <a:lnSpc>
                <a:spcPct val="130000"/>
              </a:lnSpc>
              <a:buAutoNum type="arabicPeriod"/>
            </a:pPr>
            <a:r>
              <a:rPr lang="en-SG" sz="1100"/>
              <a:t>Number of Pharmacists: </a:t>
            </a:r>
            <a:r>
              <a:rPr lang="en-SG" sz="1100">
                <a:hlinkClick r:id="rId3"/>
              </a:rPr>
              <a:t>https://beta.data.gov.sg/collections/497/view</a:t>
            </a:r>
            <a:r>
              <a:rPr lang="en-SG" sz="1100"/>
              <a:t>	</a:t>
            </a:r>
          </a:p>
          <a:p>
            <a:pPr marL="342900" indent="-342900">
              <a:lnSpc>
                <a:spcPct val="130000"/>
              </a:lnSpc>
              <a:buAutoNum type="arabicPeriod"/>
            </a:pPr>
            <a:r>
              <a:rPr lang="en-SG" sz="1100"/>
              <a:t>ITE Intakes, Enrolments and Graduates: </a:t>
            </a:r>
            <a:r>
              <a:rPr lang="en-SG" sz="1100">
                <a:hlinkClick r:id="rId4"/>
              </a:rPr>
              <a:t>https://beta.data.gov.sg/collections/416/view</a:t>
            </a:r>
            <a:r>
              <a:rPr lang="en-SG" sz="1100"/>
              <a:t>	</a:t>
            </a:r>
          </a:p>
          <a:p>
            <a:pPr marL="342900" indent="-342900">
              <a:lnSpc>
                <a:spcPct val="130000"/>
              </a:lnSpc>
              <a:buAutoNum type="arabicPeriod"/>
            </a:pPr>
            <a:r>
              <a:rPr lang="en-SG" sz="1100"/>
              <a:t>Polytechnics Intakes, Enrolments and Graduates: </a:t>
            </a:r>
            <a:r>
              <a:rPr lang="en-SG" sz="1100">
                <a:hlinkClick r:id="rId5"/>
              </a:rPr>
              <a:t>https://beta.data.gov.sg/collections/440/view</a:t>
            </a:r>
            <a:r>
              <a:rPr lang="en-SG" sz="1100"/>
              <a:t>	</a:t>
            </a:r>
          </a:p>
          <a:p>
            <a:pPr marL="342900" indent="-342900">
              <a:lnSpc>
                <a:spcPct val="130000"/>
              </a:lnSpc>
              <a:buAutoNum type="arabicPeriod"/>
            </a:pPr>
            <a:r>
              <a:rPr lang="en-SG" sz="1100"/>
              <a:t>Universities Intakes, Enrolments and Graduates: </a:t>
            </a:r>
            <a:r>
              <a:rPr lang="en-SG" sz="1100">
                <a:hlinkClick r:id="rId6"/>
              </a:rPr>
              <a:t>https://beta.data.gov.sg/collections/443/view</a:t>
            </a:r>
            <a:r>
              <a:rPr lang="en-SG" sz="1100"/>
              <a:t>	</a:t>
            </a:r>
          </a:p>
          <a:p>
            <a:pPr marL="342900" indent="-342900">
              <a:lnSpc>
                <a:spcPct val="130000"/>
              </a:lnSpc>
              <a:buAutoNum type="arabicPeriod"/>
            </a:pPr>
            <a:r>
              <a:rPr lang="en-SG" sz="1100"/>
              <a:t>Graduate Employment Survey: </a:t>
            </a:r>
            <a:r>
              <a:rPr lang="en-SG" sz="1100">
                <a:hlinkClick r:id="rId7"/>
              </a:rPr>
              <a:t>https://beta.data.gov.sg/collections/415/view</a:t>
            </a:r>
            <a:r>
              <a:rPr lang="en-SG" sz="1100"/>
              <a:t>	</a:t>
            </a:r>
          </a:p>
        </p:txBody>
      </p:sp>
    </p:spTree>
    <p:extLst>
      <p:ext uri="{BB962C8B-B14F-4D97-AF65-F5344CB8AC3E}">
        <p14:creationId xmlns:p14="http://schemas.microsoft.com/office/powerpoint/2010/main" val="41965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4: Checking The Pay of Pharmacy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For this insight, we plotted a boxplot of the salary of graduates with Bachelor of Science (Pharmacy) with/without (Hons) using </a:t>
            </a:r>
            <a:r>
              <a:rPr lang="en-SG" dirty="0" err="1"/>
              <a:t>ax.bxp</a:t>
            </a:r>
            <a:r>
              <a:rPr lang="en-SG" dirty="0"/>
              <a:t>()</a:t>
            </a:r>
          </a:p>
          <a:p>
            <a:pPr marL="285750" indent="-285750">
              <a:buFont typeface="Arial" panose="020B0604020202020204" pitchFamily="34" charset="0"/>
              <a:buChar char="•"/>
            </a:pPr>
            <a:endParaRPr lang="en-SG" dirty="0"/>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8" name="Picture 7">
            <a:extLst>
              <a:ext uri="{FF2B5EF4-FFF2-40B4-BE49-F238E27FC236}">
                <a16:creationId xmlns:a16="http://schemas.microsoft.com/office/drawing/2014/main" id="{75203943-52DD-9A47-E70A-20D1E9B5FBBD}"/>
              </a:ext>
            </a:extLst>
          </p:cNvPr>
          <p:cNvPicPr>
            <a:picLocks noChangeAspect="1"/>
          </p:cNvPicPr>
          <p:nvPr/>
        </p:nvPicPr>
        <p:blipFill>
          <a:blip r:embed="rId2"/>
          <a:stretch>
            <a:fillRect/>
          </a:stretch>
        </p:blipFill>
        <p:spPr>
          <a:xfrm>
            <a:off x="5819952" y="1433421"/>
            <a:ext cx="6096001" cy="3403488"/>
          </a:xfrm>
          <a:prstGeom prst="rect">
            <a:avLst/>
          </a:prstGeom>
        </p:spPr>
      </p:pic>
    </p:spTree>
    <p:extLst>
      <p:ext uri="{BB962C8B-B14F-4D97-AF65-F5344CB8AC3E}">
        <p14:creationId xmlns:p14="http://schemas.microsoft.com/office/powerpoint/2010/main" val="214436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4: Checking The Pay of Pharmacy Graduates </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85000" lnSpcReduction="10000"/>
          </a:bodyPr>
          <a:lstStyle/>
          <a:p>
            <a:pPr marL="285750" indent="-285750">
              <a:buFont typeface="Arial" panose="020B0604020202020204" pitchFamily="34" charset="0"/>
              <a:buChar char="•"/>
            </a:pPr>
            <a:r>
              <a:rPr lang="en-SG" dirty="0"/>
              <a:t>From the graph, we can see that although the salary of the graduates have been increasing over the years, it is not a lot compared to degrees such as computer science, for example</a:t>
            </a:r>
          </a:p>
          <a:p>
            <a:pPr marL="285750" indent="-285750">
              <a:buFont typeface="Arial" panose="020B0604020202020204" pitchFamily="34" charset="0"/>
              <a:buChar char="•"/>
            </a:pPr>
            <a:r>
              <a:rPr lang="en-SG" dirty="0"/>
              <a:t>This may suggest that the job pay may not attract many people to do pharmacy and thus there is a shortage of manpower in the pharmacy, leading to longer waiting times</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8E934E78-EF7E-25F0-F673-566BB661E044}"/>
              </a:ext>
            </a:extLst>
          </p:cNvPr>
          <p:cNvPicPr>
            <a:picLocks noChangeAspect="1"/>
          </p:cNvPicPr>
          <p:nvPr/>
        </p:nvPicPr>
        <p:blipFill>
          <a:blip r:embed="rId2"/>
          <a:stretch>
            <a:fillRect/>
          </a:stretch>
        </p:blipFill>
        <p:spPr>
          <a:xfrm>
            <a:off x="6209969" y="1216253"/>
            <a:ext cx="5558406" cy="3827253"/>
          </a:xfrm>
          <a:prstGeom prst="rect">
            <a:avLst/>
          </a:prstGeom>
        </p:spPr>
      </p:pic>
    </p:spTree>
    <p:extLst>
      <p:ext uri="{BB962C8B-B14F-4D97-AF65-F5344CB8AC3E}">
        <p14:creationId xmlns:p14="http://schemas.microsoft.com/office/powerpoint/2010/main" val="14058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3F60A63-1A2D-5048-FF23-AA3104664C58}"/>
              </a:ext>
            </a:extLst>
          </p:cNvPr>
          <p:cNvSpPr>
            <a:spLocks noGrp="1"/>
          </p:cNvSpPr>
          <p:nvPr>
            <p:ph type="title"/>
          </p:nvPr>
        </p:nvSpPr>
        <p:spPr>
          <a:xfrm>
            <a:off x="1217944" y="543687"/>
            <a:ext cx="9756112" cy="1046868"/>
          </a:xfrm>
        </p:spPr>
        <p:txBody>
          <a:bodyPr anchor="ctr">
            <a:normAutofit/>
          </a:bodyPr>
          <a:lstStyle/>
          <a:p>
            <a:pPr algn="ctr"/>
            <a:r>
              <a:rPr lang="en-SG"/>
              <a:t>Background Overview Of The Topic</a:t>
            </a:r>
          </a:p>
        </p:txBody>
      </p:sp>
      <p:sp>
        <p:nvSpPr>
          <p:cNvPr id="20" name="Freeform: Shape 19">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21" name="Content Placeholder 2">
            <a:extLst>
              <a:ext uri="{FF2B5EF4-FFF2-40B4-BE49-F238E27FC236}">
                <a16:creationId xmlns:a16="http://schemas.microsoft.com/office/drawing/2014/main" id="{86807B4D-3A3C-44EF-C19C-9D4DAA1CD5D9}"/>
              </a:ext>
            </a:extLst>
          </p:cNvPr>
          <p:cNvGraphicFramePr>
            <a:graphicFrameLocks noGrp="1"/>
          </p:cNvGraphicFramePr>
          <p:nvPr>
            <p:ph idx="1"/>
            <p:extLst>
              <p:ext uri="{D42A27DB-BD31-4B8C-83A1-F6EECF244321}">
                <p14:modId xmlns:p14="http://schemas.microsoft.com/office/powerpoint/2010/main" val="502254390"/>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81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98843D0-5A1B-8A95-CA49-3828D536B33B}"/>
              </a:ext>
            </a:extLst>
          </p:cNvPr>
          <p:cNvSpPr>
            <a:spLocks noGrp="1"/>
          </p:cNvSpPr>
          <p:nvPr>
            <p:ph type="title"/>
          </p:nvPr>
        </p:nvSpPr>
        <p:spPr>
          <a:xfrm>
            <a:off x="2377440" y="442220"/>
            <a:ext cx="8397987" cy="1345269"/>
          </a:xfrm>
        </p:spPr>
        <p:txBody>
          <a:bodyPr anchor="b">
            <a:normAutofit/>
          </a:bodyPr>
          <a:lstStyle/>
          <a:p>
            <a:pPr>
              <a:lnSpc>
                <a:spcPct val="120000"/>
              </a:lnSpc>
            </a:pPr>
            <a:r>
              <a:rPr lang="en-SG" sz="2700" dirty="0"/>
              <a:t>Insight 1: Checking the Ratio Between Number of Doctors and Pharmacists</a:t>
            </a:r>
          </a:p>
        </p:txBody>
      </p:sp>
      <p:graphicFrame>
        <p:nvGraphicFramePr>
          <p:cNvPr id="22" name="Content Placeholder 2">
            <a:extLst>
              <a:ext uri="{FF2B5EF4-FFF2-40B4-BE49-F238E27FC236}">
                <a16:creationId xmlns:a16="http://schemas.microsoft.com/office/drawing/2014/main" id="{56D6398D-3776-67D6-1F80-D2147A4CE911}"/>
              </a:ext>
            </a:extLst>
          </p:cNvPr>
          <p:cNvGraphicFramePr>
            <a:graphicFrameLocks noGrp="1"/>
          </p:cNvGraphicFramePr>
          <p:nvPr>
            <p:ph idx="1"/>
            <p:extLst>
              <p:ext uri="{D42A27DB-BD31-4B8C-83A1-F6EECF244321}">
                <p14:modId xmlns:p14="http://schemas.microsoft.com/office/powerpoint/2010/main" val="366902418"/>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1: Checking the Ratio Between Number of Doctors and Pharmacists</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lnSpc>
                <a:spcPct val="130000"/>
              </a:lnSpc>
              <a:buFont typeface="Arial" panose="020B0604020202020204" pitchFamily="34" charset="0"/>
              <a:buChar char="•"/>
            </a:pPr>
            <a:r>
              <a:rPr lang="en-SG" sz="1700" dirty="0"/>
              <a:t>For the Number of Graduates in Healthcare Specialisations by Course dataset, it has several </a:t>
            </a:r>
            <a:r>
              <a:rPr lang="en-SG" sz="1700" dirty="0" err="1"/>
              <a:t>graduate_types</a:t>
            </a:r>
            <a:r>
              <a:rPr lang="en-SG" sz="1700" dirty="0"/>
              <a:t> which we can view them by using </a:t>
            </a:r>
            <a:r>
              <a:rPr lang="en-SG" sz="1700" dirty="0" err="1">
                <a:latin typeface="Consolas" panose="020B0609020204030204" pitchFamily="49" charset="0"/>
              </a:rPr>
              <a:t>pd.unique</a:t>
            </a:r>
            <a:r>
              <a:rPr lang="en-SG" sz="1700" dirty="0">
                <a:latin typeface="Consolas" panose="020B0609020204030204" pitchFamily="49" charset="0"/>
              </a:rPr>
              <a:t>()</a:t>
            </a:r>
          </a:p>
          <a:p>
            <a:pPr marL="285750" indent="-285750">
              <a:lnSpc>
                <a:spcPct val="130000"/>
              </a:lnSpc>
              <a:buFont typeface="Arial" panose="020B0604020202020204" pitchFamily="34" charset="0"/>
              <a:buChar char="•"/>
            </a:pPr>
            <a:r>
              <a:rPr lang="en-SG" sz="1700" dirty="0"/>
              <a:t>However, as we are only concerned with doctors and pharmacists, we will only filter out medical and pharmacy graduates</a:t>
            </a:r>
          </a:p>
        </p:txBody>
      </p:sp>
      <p:sp>
        <p:nvSpPr>
          <p:cNvPr id="73" name="Freeform: Shape 7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5" name="Picture 24" descr="A screenshot of a medical program&#10;&#10;Description automatically generated">
            <a:extLst>
              <a:ext uri="{FF2B5EF4-FFF2-40B4-BE49-F238E27FC236}">
                <a16:creationId xmlns:a16="http://schemas.microsoft.com/office/drawing/2014/main" id="{96389262-5E7F-3E74-1250-E99191214177}"/>
              </a:ext>
            </a:extLst>
          </p:cNvPr>
          <p:cNvPicPr>
            <a:picLocks noChangeAspect="1"/>
          </p:cNvPicPr>
          <p:nvPr/>
        </p:nvPicPr>
        <p:blipFill>
          <a:blip r:embed="rId2"/>
          <a:stretch>
            <a:fillRect/>
          </a:stretch>
        </p:blipFill>
        <p:spPr>
          <a:xfrm>
            <a:off x="7947855" y="941878"/>
            <a:ext cx="3774974" cy="1689300"/>
          </a:xfrm>
          <a:prstGeom prst="rect">
            <a:avLst/>
          </a:prstGeom>
        </p:spPr>
      </p:pic>
      <p:pic>
        <p:nvPicPr>
          <p:cNvPr id="29" name="Picture 28">
            <a:extLst>
              <a:ext uri="{FF2B5EF4-FFF2-40B4-BE49-F238E27FC236}">
                <a16:creationId xmlns:a16="http://schemas.microsoft.com/office/drawing/2014/main" id="{01F19BC4-ECAA-A6FD-661E-9F5B6E5347D3}"/>
              </a:ext>
            </a:extLst>
          </p:cNvPr>
          <p:cNvPicPr>
            <a:picLocks noChangeAspect="1"/>
          </p:cNvPicPr>
          <p:nvPr/>
        </p:nvPicPr>
        <p:blipFill>
          <a:blip r:embed="rId3"/>
          <a:stretch>
            <a:fillRect/>
          </a:stretch>
        </p:blipFill>
        <p:spPr>
          <a:xfrm>
            <a:off x="7092752" y="4341992"/>
            <a:ext cx="4630077" cy="1909310"/>
          </a:xfrm>
          <a:prstGeom prst="rect">
            <a:avLst/>
          </a:prstGeom>
        </p:spPr>
      </p:pic>
      <p:pic>
        <p:nvPicPr>
          <p:cNvPr id="33" name="Picture 32">
            <a:extLst>
              <a:ext uri="{FF2B5EF4-FFF2-40B4-BE49-F238E27FC236}">
                <a16:creationId xmlns:a16="http://schemas.microsoft.com/office/drawing/2014/main" id="{AF610AC9-3BDC-2D37-AF02-67105EF9CB77}"/>
              </a:ext>
            </a:extLst>
          </p:cNvPr>
          <p:cNvPicPr>
            <a:picLocks noChangeAspect="1"/>
          </p:cNvPicPr>
          <p:nvPr/>
        </p:nvPicPr>
        <p:blipFill>
          <a:blip r:embed="rId4"/>
          <a:stretch>
            <a:fillRect/>
          </a:stretch>
        </p:blipFill>
        <p:spPr>
          <a:xfrm>
            <a:off x="7144515" y="2855978"/>
            <a:ext cx="4612576" cy="1129426"/>
          </a:xfrm>
          <a:prstGeom prst="rect">
            <a:avLst/>
          </a:prstGeom>
        </p:spPr>
      </p:pic>
    </p:spTree>
    <p:extLst>
      <p:ext uri="{BB962C8B-B14F-4D97-AF65-F5344CB8AC3E}">
        <p14:creationId xmlns:p14="http://schemas.microsoft.com/office/powerpoint/2010/main" val="375233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a:t>Insight 1: Checking the Ratio Between Number of Doctors and Pharmacists</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SG" dirty="0"/>
              <a:t>We can view the datatype of each column by using </a:t>
            </a:r>
            <a:r>
              <a:rPr lang="en-SG" dirty="0">
                <a:latin typeface="Consolas" panose="020B0609020204030204" pitchFamily="49" charset="0"/>
              </a:rPr>
              <a:t>pd.info()</a:t>
            </a:r>
          </a:p>
          <a:p>
            <a:pPr marL="285750" indent="-285750">
              <a:buFont typeface="Arial" panose="020B0604020202020204" pitchFamily="34" charset="0"/>
              <a:buChar char="•"/>
            </a:pPr>
            <a:r>
              <a:rPr lang="en-SG" dirty="0"/>
              <a:t>As there were some errors in plotting the graph using the object type, we had to convert the datatype to an integer with </a:t>
            </a:r>
            <a:r>
              <a:rPr lang="en-SG" dirty="0" err="1">
                <a:latin typeface="Consolas" panose="020B0609020204030204" pitchFamily="49" charset="0"/>
              </a:rPr>
              <a:t>pd.astype</a:t>
            </a:r>
            <a:r>
              <a:rPr lang="en-SG" dirty="0">
                <a:latin typeface="Consolas" panose="020B0609020204030204" pitchFamily="49" charset="0"/>
              </a:rPr>
              <a:t>(int)</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C2C88ECF-ECFA-B881-C72C-FD3A51958454}"/>
              </a:ext>
            </a:extLst>
          </p:cNvPr>
          <p:cNvPicPr>
            <a:picLocks noChangeAspect="1"/>
          </p:cNvPicPr>
          <p:nvPr/>
        </p:nvPicPr>
        <p:blipFill>
          <a:blip r:embed="rId2"/>
          <a:stretch>
            <a:fillRect/>
          </a:stretch>
        </p:blipFill>
        <p:spPr>
          <a:xfrm>
            <a:off x="7075806" y="965004"/>
            <a:ext cx="4364174" cy="3063431"/>
          </a:xfrm>
          <a:prstGeom prst="rect">
            <a:avLst/>
          </a:prstGeom>
        </p:spPr>
      </p:pic>
      <p:pic>
        <p:nvPicPr>
          <p:cNvPr id="8" name="Picture 7">
            <a:extLst>
              <a:ext uri="{FF2B5EF4-FFF2-40B4-BE49-F238E27FC236}">
                <a16:creationId xmlns:a16="http://schemas.microsoft.com/office/drawing/2014/main" id="{2837CB20-92A2-5F74-07DA-2A944F1A05DC}"/>
              </a:ext>
            </a:extLst>
          </p:cNvPr>
          <p:cNvPicPr>
            <a:picLocks noChangeAspect="1"/>
          </p:cNvPicPr>
          <p:nvPr/>
        </p:nvPicPr>
        <p:blipFill>
          <a:blip r:embed="rId3"/>
          <a:stretch>
            <a:fillRect/>
          </a:stretch>
        </p:blipFill>
        <p:spPr>
          <a:xfrm>
            <a:off x="6845839" y="4397172"/>
            <a:ext cx="4824107" cy="1444023"/>
          </a:xfrm>
          <a:prstGeom prst="rect">
            <a:avLst/>
          </a:prstGeom>
        </p:spPr>
      </p:pic>
    </p:spTree>
    <p:extLst>
      <p:ext uri="{BB962C8B-B14F-4D97-AF65-F5344CB8AC3E}">
        <p14:creationId xmlns:p14="http://schemas.microsoft.com/office/powerpoint/2010/main" val="17819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a:t>Insight 1: Checking the Ratio Between Number of Doctors and Pharmacists</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92500"/>
          </a:bodyPr>
          <a:lstStyle/>
          <a:p>
            <a:pPr marL="285750" indent="-285750">
              <a:buFont typeface="Arial" panose="020B0604020202020204" pitchFamily="34" charset="0"/>
              <a:buChar char="•"/>
            </a:pPr>
            <a:r>
              <a:rPr lang="en-SG" dirty="0"/>
              <a:t>For this insight, we plotted a stacked bar graph using </a:t>
            </a:r>
            <a:r>
              <a:rPr lang="en-SG" dirty="0" err="1">
                <a:latin typeface="Consolas" panose="020B0609020204030204" pitchFamily="49" charset="0"/>
              </a:rPr>
              <a:t>ax.bar</a:t>
            </a:r>
            <a:r>
              <a:rPr lang="en-SG" dirty="0">
                <a:latin typeface="Consolas" panose="020B0609020204030204" pitchFamily="49" charset="0"/>
              </a:rPr>
              <a:t>()</a:t>
            </a:r>
            <a:r>
              <a:rPr lang="en-SG" dirty="0"/>
              <a:t> to compare the number of graduates in pharmacy and medical course by year</a:t>
            </a:r>
          </a:p>
          <a:p>
            <a:pPr marL="285750" indent="-285750">
              <a:buFont typeface="Arial" panose="020B0604020202020204" pitchFamily="34" charset="0"/>
              <a:buChar char="•"/>
            </a:pPr>
            <a:r>
              <a:rPr lang="en-SG" dirty="0"/>
              <a:t>We also added a text for each bar plot to indicate the number of graduates for the respective bar plot using </a:t>
            </a:r>
            <a:r>
              <a:rPr lang="en-SG" dirty="0" err="1">
                <a:latin typeface="Consolas" panose="020B0609020204030204" pitchFamily="49" charset="0"/>
              </a:rPr>
              <a:t>ax.bar_label</a:t>
            </a:r>
            <a:r>
              <a:rPr lang="en-SG" dirty="0">
                <a:latin typeface="Consolas" panose="020B0609020204030204" pitchFamily="49" charset="0"/>
              </a:rPr>
              <a:t>()</a:t>
            </a:r>
            <a:r>
              <a:rPr lang="en-SG" dirty="0"/>
              <a:t> </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D8562C98-ED75-5487-6DB7-7E9002E6139A}"/>
              </a:ext>
            </a:extLst>
          </p:cNvPr>
          <p:cNvPicPr>
            <a:picLocks noChangeAspect="1"/>
          </p:cNvPicPr>
          <p:nvPr/>
        </p:nvPicPr>
        <p:blipFill>
          <a:blip r:embed="rId2"/>
          <a:stretch>
            <a:fillRect/>
          </a:stretch>
        </p:blipFill>
        <p:spPr>
          <a:xfrm>
            <a:off x="6181786" y="1280252"/>
            <a:ext cx="5924274" cy="4161252"/>
          </a:xfrm>
          <a:prstGeom prst="rect">
            <a:avLst/>
          </a:prstGeom>
        </p:spPr>
      </p:pic>
    </p:spTree>
    <p:extLst>
      <p:ext uri="{BB962C8B-B14F-4D97-AF65-F5344CB8AC3E}">
        <p14:creationId xmlns:p14="http://schemas.microsoft.com/office/powerpoint/2010/main" val="71529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a:t>Insight 1: Checking the Ratio Between Number of Doctors and Pharmacists</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70000" lnSpcReduction="20000"/>
          </a:bodyPr>
          <a:lstStyle/>
          <a:p>
            <a:pPr marL="285750" indent="-285750">
              <a:buFont typeface="Arial" panose="020B0604020202020204" pitchFamily="34" charset="0"/>
              <a:buChar char="•"/>
            </a:pPr>
            <a:r>
              <a:rPr lang="en-SG" dirty="0"/>
              <a:t>As we can see from the graph, other than from 2019 to 2021, there are generally about 2 times as many medical graduates as pharmacy graduates</a:t>
            </a:r>
          </a:p>
          <a:p>
            <a:pPr marL="285750" indent="-285750">
              <a:buFont typeface="Arial" panose="020B0604020202020204" pitchFamily="34" charset="0"/>
              <a:buChar char="•"/>
            </a:pPr>
            <a:r>
              <a:rPr lang="en-SG" dirty="0"/>
              <a:t>This suggests that each pharmacist will have to handle 2 times the number of patients that the doctor handles</a:t>
            </a:r>
          </a:p>
          <a:p>
            <a:pPr marL="285750" indent="-285750">
              <a:buFont typeface="Arial" panose="020B0604020202020204" pitchFamily="34" charset="0"/>
              <a:buChar char="•"/>
            </a:pPr>
            <a:r>
              <a:rPr lang="en-SG" dirty="0"/>
              <a:t>Thus, this may result in a longer waiting time in the pharmacy as patients are quickly diagnosed by the doctor but have to wait a longer time for the medicine to be dispensed to them</a:t>
            </a: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 name="Picture 2">
            <a:extLst>
              <a:ext uri="{FF2B5EF4-FFF2-40B4-BE49-F238E27FC236}">
                <a16:creationId xmlns:a16="http://schemas.microsoft.com/office/drawing/2014/main" id="{89E83D4C-8914-0844-87B0-72F5C4C0B414}"/>
              </a:ext>
            </a:extLst>
          </p:cNvPr>
          <p:cNvPicPr>
            <a:picLocks noChangeAspect="1"/>
          </p:cNvPicPr>
          <p:nvPr/>
        </p:nvPicPr>
        <p:blipFill>
          <a:blip r:embed="rId2"/>
          <a:stretch>
            <a:fillRect/>
          </a:stretch>
        </p:blipFill>
        <p:spPr>
          <a:xfrm>
            <a:off x="6439420" y="1415503"/>
            <a:ext cx="5540651" cy="4162245"/>
          </a:xfrm>
          <a:prstGeom prst="rect">
            <a:avLst/>
          </a:prstGeom>
        </p:spPr>
      </p:pic>
    </p:spTree>
    <p:extLst>
      <p:ext uri="{BB962C8B-B14F-4D97-AF65-F5344CB8AC3E}">
        <p14:creationId xmlns:p14="http://schemas.microsoft.com/office/powerpoint/2010/main" val="225588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BB55EA-D84C-0269-D987-58048D2186FC}"/>
              </a:ext>
            </a:extLst>
          </p:cNvPr>
          <p:cNvSpPr>
            <a:spLocks noGrp="1"/>
          </p:cNvSpPr>
          <p:nvPr>
            <p:ph type="title"/>
          </p:nvPr>
        </p:nvSpPr>
        <p:spPr>
          <a:xfrm>
            <a:off x="914400" y="442912"/>
            <a:ext cx="5295569" cy="1822123"/>
          </a:xfrm>
        </p:spPr>
        <p:txBody>
          <a:bodyPr vert="horz" lIns="109728" tIns="109728" rIns="109728" bIns="91440" rtlCol="0" anchor="b">
            <a:normAutofit/>
          </a:bodyPr>
          <a:lstStyle/>
          <a:p>
            <a:pPr>
              <a:lnSpc>
                <a:spcPct val="120000"/>
              </a:lnSpc>
            </a:pPr>
            <a:r>
              <a:rPr lang="en-US" sz="2500" dirty="0"/>
              <a:t>Insight 2: Checking The Number of Pharmacists in Each Sector</a:t>
            </a:r>
          </a:p>
        </p:txBody>
      </p:sp>
      <p:sp>
        <p:nvSpPr>
          <p:cNvPr id="11" name="Content Placeholder 10">
            <a:extLst>
              <a:ext uri="{FF2B5EF4-FFF2-40B4-BE49-F238E27FC236}">
                <a16:creationId xmlns:a16="http://schemas.microsoft.com/office/drawing/2014/main" id="{8F76190C-4FAF-61A2-A169-F13EA20257C2}"/>
              </a:ext>
            </a:extLst>
          </p:cNvPr>
          <p:cNvSpPr>
            <a:spLocks noGrp="1"/>
          </p:cNvSpPr>
          <p:nvPr>
            <p:ph idx="1"/>
          </p:nvPr>
        </p:nvSpPr>
        <p:spPr>
          <a:xfrm>
            <a:off x="914400" y="2496720"/>
            <a:ext cx="5181599" cy="3467518"/>
          </a:xfrm>
        </p:spPr>
        <p:txBody>
          <a:bodyPr anchor="t">
            <a:normAutofit fontScale="70000" lnSpcReduction="20000"/>
          </a:bodyPr>
          <a:lstStyle/>
          <a:p>
            <a:pPr marL="285750" indent="-285750">
              <a:buFont typeface="Arial" panose="020B0604020202020204" pitchFamily="34" charset="0"/>
              <a:buChar char="•"/>
            </a:pPr>
            <a:r>
              <a:rPr lang="en-SG" dirty="0"/>
              <a:t>For the Number of Pharmacists dataset, it has 3 types of sectors, Public, Private and Not in Active Practice which we can view by using </a:t>
            </a:r>
            <a:r>
              <a:rPr lang="en-SG" dirty="0" err="1">
                <a:latin typeface="Consolas" panose="020B0609020204030204" pitchFamily="49" charset="0"/>
              </a:rPr>
              <a:t>pd.unique</a:t>
            </a:r>
            <a:r>
              <a:rPr lang="en-SG" dirty="0">
                <a:latin typeface="Consolas" panose="020B0609020204030204" pitchFamily="49" charset="0"/>
              </a:rPr>
              <a:t>()</a:t>
            </a:r>
          </a:p>
          <a:p>
            <a:pPr marL="285750" indent="-285750">
              <a:buFont typeface="Arial" panose="020B0604020202020204" pitchFamily="34" charset="0"/>
              <a:buChar char="•"/>
            </a:pPr>
            <a:r>
              <a:rPr lang="en-SG" dirty="0"/>
              <a:t>Example of public sectors will be Tan Tock Seng Hospital which are more cheaper but have more waiting time</a:t>
            </a:r>
          </a:p>
          <a:p>
            <a:pPr marL="285750" indent="-285750">
              <a:buFont typeface="Arial" panose="020B0604020202020204" pitchFamily="34" charset="0"/>
              <a:buChar char="•"/>
            </a:pPr>
            <a:r>
              <a:rPr lang="en-SG" dirty="0"/>
              <a:t>Example of private sectors will be Farrer Park Hospital which are more expensive but have less waiting time</a:t>
            </a:r>
          </a:p>
          <a:p>
            <a:pPr marL="285750" indent="-285750">
              <a:buFont typeface="Arial" panose="020B0604020202020204" pitchFamily="34" charset="0"/>
              <a:buChar char="•"/>
            </a:pPr>
            <a:r>
              <a:rPr lang="en-SG" dirty="0"/>
              <a:t>Not in Active Practice suggests pharmacists that are not currently working</a:t>
            </a:r>
            <a:endParaRPr lang="en-SG" dirty="0">
              <a:latin typeface="Consolas" panose="020B0609020204030204" pitchFamily="49" charset="0"/>
            </a:endParaRPr>
          </a:p>
        </p:txBody>
      </p:sp>
      <p:sp>
        <p:nvSpPr>
          <p:cNvPr id="84" name="Freeform: Shape 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CDE802ED-62F5-2CEA-35E1-F060253CD931}"/>
              </a:ext>
            </a:extLst>
          </p:cNvPr>
          <p:cNvPicPr>
            <a:picLocks noChangeAspect="1"/>
          </p:cNvPicPr>
          <p:nvPr/>
        </p:nvPicPr>
        <p:blipFill>
          <a:blip r:embed="rId2"/>
          <a:stretch>
            <a:fillRect/>
          </a:stretch>
        </p:blipFill>
        <p:spPr>
          <a:xfrm>
            <a:off x="7284870" y="871695"/>
            <a:ext cx="4342497" cy="3193585"/>
          </a:xfrm>
          <a:prstGeom prst="rect">
            <a:avLst/>
          </a:prstGeom>
        </p:spPr>
      </p:pic>
      <p:pic>
        <p:nvPicPr>
          <p:cNvPr id="9" name="Picture 8">
            <a:extLst>
              <a:ext uri="{FF2B5EF4-FFF2-40B4-BE49-F238E27FC236}">
                <a16:creationId xmlns:a16="http://schemas.microsoft.com/office/drawing/2014/main" id="{E41D38D5-AC22-FA2B-6D77-B974A10A927B}"/>
              </a:ext>
            </a:extLst>
          </p:cNvPr>
          <p:cNvPicPr>
            <a:picLocks noChangeAspect="1"/>
          </p:cNvPicPr>
          <p:nvPr/>
        </p:nvPicPr>
        <p:blipFill>
          <a:blip r:embed="rId3"/>
          <a:stretch>
            <a:fillRect/>
          </a:stretch>
        </p:blipFill>
        <p:spPr>
          <a:xfrm>
            <a:off x="6883614" y="4365754"/>
            <a:ext cx="5048354" cy="1142441"/>
          </a:xfrm>
          <a:prstGeom prst="rect">
            <a:avLst/>
          </a:prstGeom>
        </p:spPr>
      </p:pic>
    </p:spTree>
    <p:extLst>
      <p:ext uri="{BB962C8B-B14F-4D97-AF65-F5344CB8AC3E}">
        <p14:creationId xmlns:p14="http://schemas.microsoft.com/office/powerpoint/2010/main" val="1788057847"/>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01B28"/>
      </a:dk2>
      <a:lt2>
        <a:srgbClr val="F0F3F3"/>
      </a:lt2>
      <a:accent1>
        <a:srgbClr val="C34D66"/>
      </a:accent1>
      <a:accent2>
        <a:srgbClr val="B13B86"/>
      </a:accent2>
      <a:accent3>
        <a:srgbClr val="BE4DC3"/>
      </a:accent3>
      <a:accent4>
        <a:srgbClr val="7A3BB1"/>
      </a:accent4>
      <a:accent5>
        <a:srgbClr val="5B4DC3"/>
      </a:accent5>
      <a:accent6>
        <a:srgbClr val="3B5EB1"/>
      </a:accent6>
      <a:hlink>
        <a:srgbClr val="7757C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111</TotalTime>
  <Words>1388</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Arial</vt:lpstr>
      <vt:lpstr>Consolas</vt:lpstr>
      <vt:lpstr>Corbel</vt:lpstr>
      <vt:lpstr>SketchLinesVTI</vt:lpstr>
      <vt:lpstr>Is The Long Waiting Time in Pharmacies Caused By Lack Of Manpower?</vt:lpstr>
      <vt:lpstr>Datasets Used In The Analysis</vt:lpstr>
      <vt:lpstr>Background Overview Of The Topic</vt:lpstr>
      <vt:lpstr>Insight 1: Checking the Ratio Between Number of Doctors and Pharmacists</vt:lpstr>
      <vt:lpstr>Insight 1: Checking the Ratio Between Number of Doctors and Pharmacists</vt:lpstr>
      <vt:lpstr>Insight 1: Checking the Ratio Between Number of Doctors and Pharmacists</vt:lpstr>
      <vt:lpstr>Insight 1: Checking the Ratio Between Number of Doctors and Pharmacists</vt:lpstr>
      <vt:lpstr>Insight 1: Checking the Ratio Between Number of Doctors and Pharmacists</vt:lpstr>
      <vt:lpstr>Insight 2: Checking The Number of Pharmacists in Each Sector</vt:lpstr>
      <vt:lpstr>Insight 2: Checking The Number of Pharmacists in Each Sector</vt:lpstr>
      <vt:lpstr>Insight 2: Checking The Number of Pharmacists in Each Sector</vt:lpstr>
      <vt:lpstr>Insight 2: Checking The Number of Pharmacists in Each Sector</vt:lpstr>
      <vt:lpstr>Insight 2: Checking The Number of Pharmacists in Each Sector</vt:lpstr>
      <vt:lpstr>Insight 3: Checking The Number Of Health Science Polytechnic Graduates </vt:lpstr>
      <vt:lpstr>Insight 3: Checking The Number Of Health Science Polytechnic Graduates </vt:lpstr>
      <vt:lpstr>Insight 3: Checking The Number Of Health Science Polytechnic Graduates </vt:lpstr>
      <vt:lpstr>Insight 3: Checking The Number Of Health Science Polytechnic Graduates </vt:lpstr>
      <vt:lpstr>Insight 3: Checking The Number Of Health Science Polytechnic Graduates </vt:lpstr>
      <vt:lpstr>Insight 4: Checking The Pay of Pharmacy Graduates </vt:lpstr>
      <vt:lpstr>Insight 4: Checking The Pay of Pharmacy Graduates </vt:lpstr>
      <vt:lpstr>Insight 4: Checking The Pay of Pharmacy Graduates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shoe hoe</dc:creator>
  <cp:lastModifiedBy>shoe hoe</cp:lastModifiedBy>
  <cp:revision>3</cp:revision>
  <dcterms:created xsi:type="dcterms:W3CDTF">2023-12-13T13:35:09Z</dcterms:created>
  <dcterms:modified xsi:type="dcterms:W3CDTF">2023-12-14T15:55:17Z</dcterms:modified>
</cp:coreProperties>
</file>