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C7FAE-A685-43D0-B0D4-4CFE2BB4F3C3}" type="doc">
      <dgm:prSet loTypeId="urn:microsoft.com/office/officeart/2005/8/layout/process4" loCatId="process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E346F5-AB09-49A4-9829-8DE2BBB7D7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dirty="0"/>
            <a:t>John has just graduated from university and is considering whether to find a job in Singapore or overseas</a:t>
          </a:r>
          <a:endParaRPr lang="en-US" dirty="0"/>
        </a:p>
      </dgm:t>
    </dgm:pt>
    <dgm:pt modelId="{1B9F432A-B636-4AFF-AB06-C1D13FDC5EB5}" type="parTrans" cxnId="{85DEFBB8-19AF-4FF7-99F9-F08335F55C43}">
      <dgm:prSet/>
      <dgm:spPr/>
      <dgm:t>
        <a:bodyPr/>
        <a:lstStyle/>
        <a:p>
          <a:endParaRPr lang="en-US"/>
        </a:p>
      </dgm:t>
    </dgm:pt>
    <dgm:pt modelId="{AC02BF58-818B-42FB-8E5E-37297AF083BF}" type="sibTrans" cxnId="{85DEFBB8-19AF-4FF7-99F9-F08335F55C43}">
      <dgm:prSet/>
      <dgm:spPr/>
      <dgm:t>
        <a:bodyPr/>
        <a:lstStyle/>
        <a:p>
          <a:endParaRPr lang="en-US"/>
        </a:p>
      </dgm:t>
    </dgm:pt>
    <dgm:pt modelId="{7800D816-F00E-4DE8-995E-C8914B2A51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dirty="0"/>
            <a:t>He decided to research about this topic by analysing</a:t>
          </a:r>
          <a:endParaRPr lang="en-US" dirty="0"/>
        </a:p>
      </dgm:t>
    </dgm:pt>
    <dgm:pt modelId="{9F309F1D-7929-4F8D-8050-2145FA032B4D}" type="parTrans" cxnId="{737589E9-E332-464C-ADD0-44A76E9329F9}">
      <dgm:prSet/>
      <dgm:spPr/>
      <dgm:t>
        <a:bodyPr/>
        <a:lstStyle/>
        <a:p>
          <a:endParaRPr lang="en-US"/>
        </a:p>
      </dgm:t>
    </dgm:pt>
    <dgm:pt modelId="{6E2C298D-9847-4CC2-A627-914F5423E916}" type="sibTrans" cxnId="{737589E9-E332-464C-ADD0-44A76E9329F9}">
      <dgm:prSet/>
      <dgm:spPr/>
      <dgm:t>
        <a:bodyPr/>
        <a:lstStyle/>
        <a:p>
          <a:endParaRPr lang="en-US"/>
        </a:p>
      </dgm:t>
    </dgm:pt>
    <dgm:pt modelId="{3351A8A5-CBC7-41C9-966E-2AD0B01557E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General age of the population and number of people who are out of the workforce</a:t>
          </a:r>
          <a:endParaRPr lang="en-US" dirty="0"/>
        </a:p>
      </dgm:t>
    </dgm:pt>
    <dgm:pt modelId="{4992A307-3CB6-4E7C-AC0C-07D71158721F}" type="parTrans" cxnId="{F4FE2C5C-E14C-495B-A46E-B41175A7C427}">
      <dgm:prSet/>
      <dgm:spPr/>
      <dgm:t>
        <a:bodyPr/>
        <a:lstStyle/>
        <a:p>
          <a:endParaRPr lang="en-US"/>
        </a:p>
      </dgm:t>
    </dgm:pt>
    <dgm:pt modelId="{14E579AF-D6E4-4AC4-833D-6E7DC70E13B4}" type="sibTrans" cxnId="{F4FE2C5C-E14C-495B-A46E-B41175A7C427}">
      <dgm:prSet/>
      <dgm:spPr/>
      <dgm:t>
        <a:bodyPr/>
        <a:lstStyle/>
        <a:p>
          <a:endParaRPr lang="en-US"/>
        </a:p>
      </dgm:t>
    </dgm:pt>
    <dgm:pt modelId="{5E6BC9F5-2051-46B3-B004-4050E295E5C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Number of people who are employed/unemployed by qualification</a:t>
          </a:r>
          <a:endParaRPr lang="en-US" dirty="0"/>
        </a:p>
      </dgm:t>
    </dgm:pt>
    <dgm:pt modelId="{FBDF9096-4B34-44ED-89C3-D7D7E6920BD9}" type="parTrans" cxnId="{399308C6-AA0F-43A4-AD60-CDF0F5AB6AD6}">
      <dgm:prSet/>
      <dgm:spPr/>
      <dgm:t>
        <a:bodyPr/>
        <a:lstStyle/>
        <a:p>
          <a:endParaRPr lang="en-US"/>
        </a:p>
      </dgm:t>
    </dgm:pt>
    <dgm:pt modelId="{9419B931-DBED-4E86-A967-2D2125C7E93D}" type="sibTrans" cxnId="{399308C6-AA0F-43A4-AD60-CDF0F5AB6AD6}">
      <dgm:prSet/>
      <dgm:spPr/>
      <dgm:t>
        <a:bodyPr/>
        <a:lstStyle/>
        <a:p>
          <a:endParaRPr lang="en-US"/>
        </a:p>
      </dgm:t>
    </dgm:pt>
    <dgm:pt modelId="{DA4AC6ED-FCAB-4C5E-A19E-9E4AED57A57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Number of foreign talents and median income</a:t>
          </a:r>
          <a:endParaRPr lang="en-US" dirty="0"/>
        </a:p>
      </dgm:t>
    </dgm:pt>
    <dgm:pt modelId="{4ABFB7E8-78D1-4E23-A5FA-3382C1EB5EF6}" type="parTrans" cxnId="{8646EB85-48FB-4BE6-963B-F9C1C1E86CA6}">
      <dgm:prSet/>
      <dgm:spPr/>
      <dgm:t>
        <a:bodyPr/>
        <a:lstStyle/>
        <a:p>
          <a:endParaRPr lang="en-US"/>
        </a:p>
      </dgm:t>
    </dgm:pt>
    <dgm:pt modelId="{3A9F716C-7980-4F16-A276-1063C65379BA}" type="sibTrans" cxnId="{8646EB85-48FB-4BE6-963B-F9C1C1E86CA6}">
      <dgm:prSet/>
      <dgm:spPr/>
      <dgm:t>
        <a:bodyPr/>
        <a:lstStyle/>
        <a:p>
          <a:endParaRPr lang="en-US"/>
        </a:p>
      </dgm:t>
    </dgm:pt>
    <dgm:pt modelId="{8E2AA230-5C13-4E42-B54F-8FC92D7D680A}" type="pres">
      <dgm:prSet presAssocID="{EF7C7FAE-A685-43D0-B0D4-4CFE2BB4F3C3}" presName="Name0" presStyleCnt="0">
        <dgm:presLayoutVars>
          <dgm:dir/>
          <dgm:animLvl val="lvl"/>
          <dgm:resizeHandles val="exact"/>
        </dgm:presLayoutVars>
      </dgm:prSet>
      <dgm:spPr/>
    </dgm:pt>
    <dgm:pt modelId="{40235F92-C24F-4923-B238-40EB1C16D65C}" type="pres">
      <dgm:prSet presAssocID="{7800D816-F00E-4DE8-995E-C8914B2A5160}" presName="boxAndChildren" presStyleCnt="0"/>
      <dgm:spPr/>
    </dgm:pt>
    <dgm:pt modelId="{204AD6D9-8569-4BCA-8810-F21FC75B2AE1}" type="pres">
      <dgm:prSet presAssocID="{7800D816-F00E-4DE8-995E-C8914B2A5160}" presName="parentTextBox" presStyleLbl="node1" presStyleIdx="0" presStyleCnt="2"/>
      <dgm:spPr/>
    </dgm:pt>
    <dgm:pt modelId="{1F82AC02-8C07-4DA4-86A9-E712207583BE}" type="pres">
      <dgm:prSet presAssocID="{7800D816-F00E-4DE8-995E-C8914B2A5160}" presName="entireBox" presStyleLbl="node1" presStyleIdx="0" presStyleCnt="2"/>
      <dgm:spPr/>
    </dgm:pt>
    <dgm:pt modelId="{24E0A74A-48EE-4C6E-8225-F5B3CB6AE137}" type="pres">
      <dgm:prSet presAssocID="{7800D816-F00E-4DE8-995E-C8914B2A5160}" presName="descendantBox" presStyleCnt="0"/>
      <dgm:spPr/>
    </dgm:pt>
    <dgm:pt modelId="{73C4F62E-4D04-421D-B764-7F12B9378F13}" type="pres">
      <dgm:prSet presAssocID="{3351A8A5-CBC7-41C9-966E-2AD0B01557EA}" presName="childTextBox" presStyleLbl="fgAccFollowNode1" presStyleIdx="0" presStyleCnt="3">
        <dgm:presLayoutVars>
          <dgm:bulletEnabled val="1"/>
        </dgm:presLayoutVars>
      </dgm:prSet>
      <dgm:spPr/>
    </dgm:pt>
    <dgm:pt modelId="{7D8F8C4E-52C6-4FB8-8BC1-64D9C1954CA4}" type="pres">
      <dgm:prSet presAssocID="{5E6BC9F5-2051-46B3-B004-4050E295E5CA}" presName="childTextBox" presStyleLbl="fgAccFollowNode1" presStyleIdx="1" presStyleCnt="3">
        <dgm:presLayoutVars>
          <dgm:bulletEnabled val="1"/>
        </dgm:presLayoutVars>
      </dgm:prSet>
      <dgm:spPr/>
    </dgm:pt>
    <dgm:pt modelId="{7F43E7B0-53FE-4BB2-A7C0-74E3E0C3A4CA}" type="pres">
      <dgm:prSet presAssocID="{DA4AC6ED-FCAB-4C5E-A19E-9E4AED57A57C}" presName="childTextBox" presStyleLbl="fgAccFollowNode1" presStyleIdx="2" presStyleCnt="3">
        <dgm:presLayoutVars>
          <dgm:bulletEnabled val="1"/>
        </dgm:presLayoutVars>
      </dgm:prSet>
      <dgm:spPr/>
    </dgm:pt>
    <dgm:pt modelId="{2F003914-EEBC-4F4B-A2D0-D63FCC638BFC}" type="pres">
      <dgm:prSet presAssocID="{AC02BF58-818B-42FB-8E5E-37297AF083BF}" presName="sp" presStyleCnt="0"/>
      <dgm:spPr/>
    </dgm:pt>
    <dgm:pt modelId="{44490365-08C9-4BE5-9587-88C8B965A897}" type="pres">
      <dgm:prSet presAssocID="{B7E346F5-AB09-49A4-9829-8DE2BBB7D712}" presName="arrowAndChildren" presStyleCnt="0"/>
      <dgm:spPr/>
    </dgm:pt>
    <dgm:pt modelId="{7DE414E2-CE95-4169-A6BE-063920517B66}" type="pres">
      <dgm:prSet presAssocID="{B7E346F5-AB09-49A4-9829-8DE2BBB7D712}" presName="parentTextArrow" presStyleLbl="node1" presStyleIdx="1" presStyleCnt="2"/>
      <dgm:spPr/>
    </dgm:pt>
  </dgm:ptLst>
  <dgm:cxnLst>
    <dgm:cxn modelId="{7C655418-1FD2-4218-939B-34B0B605D8DC}" type="presOf" srcId="{7800D816-F00E-4DE8-995E-C8914B2A5160}" destId="{1F82AC02-8C07-4DA4-86A9-E712207583BE}" srcOrd="1" destOrd="0" presId="urn:microsoft.com/office/officeart/2005/8/layout/process4"/>
    <dgm:cxn modelId="{543D7632-2D89-41FB-9B91-5D39E4EE6403}" type="presOf" srcId="{3351A8A5-CBC7-41C9-966E-2AD0B01557EA}" destId="{73C4F62E-4D04-421D-B764-7F12B9378F13}" srcOrd="0" destOrd="0" presId="urn:microsoft.com/office/officeart/2005/8/layout/process4"/>
    <dgm:cxn modelId="{F4FE2C5C-E14C-495B-A46E-B41175A7C427}" srcId="{7800D816-F00E-4DE8-995E-C8914B2A5160}" destId="{3351A8A5-CBC7-41C9-966E-2AD0B01557EA}" srcOrd="0" destOrd="0" parTransId="{4992A307-3CB6-4E7C-AC0C-07D71158721F}" sibTransId="{14E579AF-D6E4-4AC4-833D-6E7DC70E13B4}"/>
    <dgm:cxn modelId="{EB5EBD73-718D-4BFE-8ADE-AADBB3A1F898}" type="presOf" srcId="{EF7C7FAE-A685-43D0-B0D4-4CFE2BB4F3C3}" destId="{8E2AA230-5C13-4E42-B54F-8FC92D7D680A}" srcOrd="0" destOrd="0" presId="urn:microsoft.com/office/officeart/2005/8/layout/process4"/>
    <dgm:cxn modelId="{3193B683-1A0F-443C-BBFA-6D8882A5E330}" type="presOf" srcId="{7800D816-F00E-4DE8-995E-C8914B2A5160}" destId="{204AD6D9-8569-4BCA-8810-F21FC75B2AE1}" srcOrd="0" destOrd="0" presId="urn:microsoft.com/office/officeart/2005/8/layout/process4"/>
    <dgm:cxn modelId="{8646EB85-48FB-4BE6-963B-F9C1C1E86CA6}" srcId="{7800D816-F00E-4DE8-995E-C8914B2A5160}" destId="{DA4AC6ED-FCAB-4C5E-A19E-9E4AED57A57C}" srcOrd="2" destOrd="0" parTransId="{4ABFB7E8-78D1-4E23-A5FA-3382C1EB5EF6}" sibTransId="{3A9F716C-7980-4F16-A276-1063C65379BA}"/>
    <dgm:cxn modelId="{9E0AD49A-E114-410A-9E7B-DBACC21173A2}" type="presOf" srcId="{B7E346F5-AB09-49A4-9829-8DE2BBB7D712}" destId="{7DE414E2-CE95-4169-A6BE-063920517B66}" srcOrd="0" destOrd="0" presId="urn:microsoft.com/office/officeart/2005/8/layout/process4"/>
    <dgm:cxn modelId="{85DEFBB8-19AF-4FF7-99F9-F08335F55C43}" srcId="{EF7C7FAE-A685-43D0-B0D4-4CFE2BB4F3C3}" destId="{B7E346F5-AB09-49A4-9829-8DE2BBB7D712}" srcOrd="0" destOrd="0" parTransId="{1B9F432A-B636-4AFF-AB06-C1D13FDC5EB5}" sibTransId="{AC02BF58-818B-42FB-8E5E-37297AF083BF}"/>
    <dgm:cxn modelId="{399308C6-AA0F-43A4-AD60-CDF0F5AB6AD6}" srcId="{7800D816-F00E-4DE8-995E-C8914B2A5160}" destId="{5E6BC9F5-2051-46B3-B004-4050E295E5CA}" srcOrd="1" destOrd="0" parTransId="{FBDF9096-4B34-44ED-89C3-D7D7E6920BD9}" sibTransId="{9419B931-DBED-4E86-A967-2D2125C7E93D}"/>
    <dgm:cxn modelId="{BF1642D1-1DB6-4937-BA7F-0A707F06E2D5}" type="presOf" srcId="{5E6BC9F5-2051-46B3-B004-4050E295E5CA}" destId="{7D8F8C4E-52C6-4FB8-8BC1-64D9C1954CA4}" srcOrd="0" destOrd="0" presId="urn:microsoft.com/office/officeart/2005/8/layout/process4"/>
    <dgm:cxn modelId="{9FD79FD6-4589-4FE7-97DE-B1CABF1A6167}" type="presOf" srcId="{DA4AC6ED-FCAB-4C5E-A19E-9E4AED57A57C}" destId="{7F43E7B0-53FE-4BB2-A7C0-74E3E0C3A4CA}" srcOrd="0" destOrd="0" presId="urn:microsoft.com/office/officeart/2005/8/layout/process4"/>
    <dgm:cxn modelId="{737589E9-E332-464C-ADD0-44A76E9329F9}" srcId="{EF7C7FAE-A685-43D0-B0D4-4CFE2BB4F3C3}" destId="{7800D816-F00E-4DE8-995E-C8914B2A5160}" srcOrd="1" destOrd="0" parTransId="{9F309F1D-7929-4F8D-8050-2145FA032B4D}" sibTransId="{6E2C298D-9847-4CC2-A627-914F5423E916}"/>
    <dgm:cxn modelId="{89038248-A238-4457-813D-6EF2119DF7FE}" type="presParOf" srcId="{8E2AA230-5C13-4E42-B54F-8FC92D7D680A}" destId="{40235F92-C24F-4923-B238-40EB1C16D65C}" srcOrd="0" destOrd="0" presId="urn:microsoft.com/office/officeart/2005/8/layout/process4"/>
    <dgm:cxn modelId="{82A52EF2-7433-4608-AF10-7D5B25D9E620}" type="presParOf" srcId="{40235F92-C24F-4923-B238-40EB1C16D65C}" destId="{204AD6D9-8569-4BCA-8810-F21FC75B2AE1}" srcOrd="0" destOrd="0" presId="urn:microsoft.com/office/officeart/2005/8/layout/process4"/>
    <dgm:cxn modelId="{31B7B074-E6F6-4AEB-85DE-15936BFF5D9F}" type="presParOf" srcId="{40235F92-C24F-4923-B238-40EB1C16D65C}" destId="{1F82AC02-8C07-4DA4-86A9-E712207583BE}" srcOrd="1" destOrd="0" presId="urn:microsoft.com/office/officeart/2005/8/layout/process4"/>
    <dgm:cxn modelId="{666464A3-FEA5-47EE-BA94-4AC05D789D7F}" type="presParOf" srcId="{40235F92-C24F-4923-B238-40EB1C16D65C}" destId="{24E0A74A-48EE-4C6E-8225-F5B3CB6AE137}" srcOrd="2" destOrd="0" presId="urn:microsoft.com/office/officeart/2005/8/layout/process4"/>
    <dgm:cxn modelId="{9334A963-F405-4B47-9F19-6809D5B879B9}" type="presParOf" srcId="{24E0A74A-48EE-4C6E-8225-F5B3CB6AE137}" destId="{73C4F62E-4D04-421D-B764-7F12B9378F13}" srcOrd="0" destOrd="0" presId="urn:microsoft.com/office/officeart/2005/8/layout/process4"/>
    <dgm:cxn modelId="{B83803CB-E7A7-42A0-A6FD-5648283E7B12}" type="presParOf" srcId="{24E0A74A-48EE-4C6E-8225-F5B3CB6AE137}" destId="{7D8F8C4E-52C6-4FB8-8BC1-64D9C1954CA4}" srcOrd="1" destOrd="0" presId="urn:microsoft.com/office/officeart/2005/8/layout/process4"/>
    <dgm:cxn modelId="{9988095A-DEB9-4D7B-AAEC-87199F75B7D5}" type="presParOf" srcId="{24E0A74A-48EE-4C6E-8225-F5B3CB6AE137}" destId="{7F43E7B0-53FE-4BB2-A7C0-74E3E0C3A4CA}" srcOrd="2" destOrd="0" presId="urn:microsoft.com/office/officeart/2005/8/layout/process4"/>
    <dgm:cxn modelId="{B13CC13F-C334-44BC-B622-08880AAABFBF}" type="presParOf" srcId="{8E2AA230-5C13-4E42-B54F-8FC92D7D680A}" destId="{2F003914-EEBC-4F4B-A2D0-D63FCC638BFC}" srcOrd="1" destOrd="0" presId="urn:microsoft.com/office/officeart/2005/8/layout/process4"/>
    <dgm:cxn modelId="{8CC95C6B-37AF-4BA0-A6EC-8792013760C3}" type="presParOf" srcId="{8E2AA230-5C13-4E42-B54F-8FC92D7D680A}" destId="{44490365-08C9-4BE5-9587-88C8B965A897}" srcOrd="2" destOrd="0" presId="urn:microsoft.com/office/officeart/2005/8/layout/process4"/>
    <dgm:cxn modelId="{508C97BF-3930-4E23-AC19-E91B7F838F16}" type="presParOf" srcId="{44490365-08C9-4BE5-9587-88C8B965A897}" destId="{7DE414E2-CE95-4169-A6BE-063920517B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AC02-8C07-4DA4-86A9-E712207583BE}">
      <dsp:nvSpPr>
        <dsp:cNvPr id="0" name=""/>
        <dsp:cNvSpPr/>
      </dsp:nvSpPr>
      <dsp:spPr>
        <a:xfrm>
          <a:off x="0" y="2629996"/>
          <a:ext cx="10515600" cy="1725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2800" kern="1200" dirty="0"/>
            <a:t>He decided to research about this topic by analysing</a:t>
          </a:r>
          <a:endParaRPr lang="en-US" sz="2800" kern="1200" dirty="0"/>
        </a:p>
      </dsp:txBody>
      <dsp:txXfrm>
        <a:off x="0" y="2629996"/>
        <a:ext cx="10515600" cy="931803"/>
      </dsp:txXfrm>
    </dsp:sp>
    <dsp:sp modelId="{73C4F62E-4D04-421D-B764-7F12B9378F13}">
      <dsp:nvSpPr>
        <dsp:cNvPr id="0" name=""/>
        <dsp:cNvSpPr/>
      </dsp:nvSpPr>
      <dsp:spPr>
        <a:xfrm>
          <a:off x="5134" y="3527289"/>
          <a:ext cx="3501776" cy="7937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General age of the population and number of people who are out of the workforce</a:t>
          </a:r>
          <a:endParaRPr lang="en-US" sz="1600" kern="1200" dirty="0"/>
        </a:p>
      </dsp:txBody>
      <dsp:txXfrm>
        <a:off x="5134" y="3527289"/>
        <a:ext cx="3501776" cy="793758"/>
      </dsp:txXfrm>
    </dsp:sp>
    <dsp:sp modelId="{7D8F8C4E-52C6-4FB8-8BC1-64D9C1954CA4}">
      <dsp:nvSpPr>
        <dsp:cNvPr id="0" name=""/>
        <dsp:cNvSpPr/>
      </dsp:nvSpPr>
      <dsp:spPr>
        <a:xfrm>
          <a:off x="3506911" y="3527289"/>
          <a:ext cx="3501776" cy="7937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Number of people who are employed/unemployed by qualification</a:t>
          </a:r>
          <a:endParaRPr lang="en-US" sz="1600" kern="1200" dirty="0"/>
        </a:p>
      </dsp:txBody>
      <dsp:txXfrm>
        <a:off x="3506911" y="3527289"/>
        <a:ext cx="3501776" cy="793758"/>
      </dsp:txXfrm>
    </dsp:sp>
    <dsp:sp modelId="{7F43E7B0-53FE-4BB2-A7C0-74E3E0C3A4CA}">
      <dsp:nvSpPr>
        <dsp:cNvPr id="0" name=""/>
        <dsp:cNvSpPr/>
      </dsp:nvSpPr>
      <dsp:spPr>
        <a:xfrm>
          <a:off x="7008688" y="3527289"/>
          <a:ext cx="3501776" cy="7937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Number of foreign talents and median income</a:t>
          </a:r>
          <a:endParaRPr lang="en-US" sz="1600" kern="1200" dirty="0"/>
        </a:p>
      </dsp:txBody>
      <dsp:txXfrm>
        <a:off x="7008688" y="3527289"/>
        <a:ext cx="3501776" cy="793758"/>
      </dsp:txXfrm>
    </dsp:sp>
    <dsp:sp modelId="{7DE414E2-CE95-4169-A6BE-063920517B66}">
      <dsp:nvSpPr>
        <dsp:cNvPr id="0" name=""/>
        <dsp:cNvSpPr/>
      </dsp:nvSpPr>
      <dsp:spPr>
        <a:xfrm rot="10800000">
          <a:off x="0" y="1964"/>
          <a:ext cx="10515600" cy="265391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2800" kern="1200" dirty="0"/>
            <a:t>John has just graduated from university and is considering whether to find a job in Singapore or overseas</a:t>
          </a:r>
          <a:endParaRPr lang="en-US" sz="2800" kern="1200" dirty="0"/>
        </a:p>
      </dsp:txBody>
      <dsp:txXfrm rot="10800000">
        <a:off x="0" y="1964"/>
        <a:ext cx="10515600" cy="172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ata.gov.sg/datasets/d_ca90ebca85472a1bf8fb01362b7233fa/view" TargetMode="External"/><Relationship Id="rId2" Type="http://schemas.openxmlformats.org/officeDocument/2006/relationships/hyperlink" Target="https://tablebuilder.singstat.gov.sg/table/CT/63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a.data.gov.sg/datasets/d_25ef6b778f76dfc1fb17a2b0587eff7e/view" TargetMode="External"/><Relationship Id="rId5" Type="http://schemas.openxmlformats.org/officeDocument/2006/relationships/hyperlink" Target="https://stats.mom.gov.sg/Pages/Labour-Force-In-Singapore-2022.aspx" TargetMode="External"/><Relationship Id="rId4" Type="http://schemas.openxmlformats.org/officeDocument/2006/relationships/hyperlink" Target="https://beta.data.gov.sg/datasets/d_65ae92a010c3ed637e098b52d9fe4413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16E79-B969-1FEE-218F-3E54DA91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SG" sz="4800" dirty="0"/>
              <a:t>CA2 – PDAS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049F1-1182-1B58-0451-CD908C48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1700" dirty="0"/>
              <a:t>DAAA/FT/1B/03</a:t>
            </a:r>
          </a:p>
          <a:p>
            <a:pPr>
              <a:lnSpc>
                <a:spcPct val="100000"/>
              </a:lnSpc>
            </a:pPr>
            <a:r>
              <a:rPr lang="en-SG" sz="1700" dirty="0"/>
              <a:t>P2309248</a:t>
            </a:r>
          </a:p>
          <a:p>
            <a:pPr>
              <a:lnSpc>
                <a:spcPct val="100000"/>
              </a:lnSpc>
            </a:pPr>
            <a:r>
              <a:rPr lang="en-SG" sz="1700" dirty="0"/>
              <a:t>Randal Hong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6DC10D4C-7CFA-CE2E-86AB-5CA77901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5" r="20251" b="-2"/>
          <a:stretch/>
        </p:blipFill>
        <p:spPr>
          <a:xfrm>
            <a:off x="5696027" y="625684"/>
            <a:ext cx="584549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8EB59-2E47-D4FF-6B7A-4782BBD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SG" sz="2400" dirty="0"/>
              <a:t>2. Relationship Between Number of Foreign Talents and Median 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648E-DC83-E270-FB73-0D7D7676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SG" sz="1700" dirty="0"/>
              <a:t>As the datatypes of this dataset are objects, we need to convert them into integers to plot the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2B649-EA15-19FB-0BE9-9E6060F7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00" y="625683"/>
            <a:ext cx="5121056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45DCD-36F2-980D-29FB-C7461E0F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SG" sz="3600" dirty="0"/>
              <a:t>2. Relationship Between Number of Foreign Talents and Median Income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8536BF-2AAC-B53D-A623-9A3FEEBA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677456"/>
            <a:ext cx="6702552" cy="2600368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8895-5B50-78B1-62A4-E5BA0B8A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SG" sz="1700" dirty="0"/>
              <a:t>As the years of the two datasets are not the same, we will only be looking at the years 2017 to 2022</a:t>
            </a:r>
          </a:p>
          <a:p>
            <a:r>
              <a:rPr lang="en-SG" sz="1700" dirty="0"/>
              <a:t>Filter number of foreign talents dataset</a:t>
            </a:r>
          </a:p>
          <a:p>
            <a:r>
              <a:rPr lang="en-SG" sz="1700" dirty="0"/>
              <a:t>Add S Pass and Employment Pass holder counts for each year</a:t>
            </a:r>
          </a:p>
        </p:txBody>
      </p:sp>
    </p:spTree>
    <p:extLst>
      <p:ext uri="{BB962C8B-B14F-4D97-AF65-F5344CB8AC3E}">
        <p14:creationId xmlns:p14="http://schemas.microsoft.com/office/powerpoint/2010/main" val="13406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0090B-59B9-ECBD-52C5-27168706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SG" sz="2000" dirty="0"/>
              <a:t>2. Relationship Between Number of Foreign Talents and Median Income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D3D3-D041-A599-0BA0-6691FCB8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SG" sz="1700" dirty="0"/>
              <a:t>Fit data into an OLS regression model</a:t>
            </a:r>
          </a:p>
          <a:p>
            <a:r>
              <a:rPr lang="en-SG" sz="1700" dirty="0"/>
              <a:t>R-squared is low, meaning the data does not fit well to the regression model</a:t>
            </a:r>
          </a:p>
          <a:p>
            <a:r>
              <a:rPr lang="en-SG" sz="1700" dirty="0"/>
              <a:t>Does low R-squared mean poor relationship?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FE8C2-12C2-4C8B-7A7A-EFA31E6C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52759"/>
            <a:ext cx="6922008" cy="50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0484D-61F4-FE6A-7B6B-09868A0B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2. Relationship Between Number of Foreign Talents and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1453-F9D0-224F-9818-72C3DF84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183" y="4407408"/>
            <a:ext cx="4846320" cy="1335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One of the years for median salary is an outlier (2022)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0E4B0E-5DDD-C7EA-DAD4-32D159D0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28" y="191959"/>
            <a:ext cx="4321457" cy="314386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AABB7-2D92-1A6F-BA29-3A88906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78" y="3522180"/>
            <a:ext cx="4234156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7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9F1E9-A5B0-7515-1DFC-9776D8C2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SG" sz="2400" dirty="0"/>
              <a:t>2. Relationship Between Number of Foreign Talents and Median Income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1F02-C7A9-6448-7A74-04020BA9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lnSpcReduction="10000"/>
          </a:bodyPr>
          <a:lstStyle/>
          <a:p>
            <a:r>
              <a:rPr lang="en-SG" sz="1700" dirty="0"/>
              <a:t>Visualise regression equation</a:t>
            </a:r>
          </a:p>
          <a:p>
            <a:r>
              <a:rPr lang="en-SG" sz="1700" dirty="0"/>
              <a:t>Generally the lesser the number of S Pass and Employment Pass holders, the higher the median income</a:t>
            </a:r>
          </a:p>
          <a:p>
            <a:r>
              <a:rPr lang="en-SG" sz="1700" dirty="0"/>
              <a:t>2022 is an outlier</a:t>
            </a:r>
          </a:p>
          <a:p>
            <a:r>
              <a:rPr lang="en-SG" sz="1700" dirty="0"/>
              <a:t>Could be due to high inflation from COVID-19 and Russia-Ukraine war</a:t>
            </a:r>
          </a:p>
          <a:p>
            <a:r>
              <a:rPr lang="en-SG" sz="1700" dirty="0"/>
              <a:t>Correlation score is low</a:t>
            </a:r>
          </a:p>
          <a:p>
            <a:r>
              <a:rPr lang="en-SG" sz="1700" dirty="0"/>
              <a:t>Could the correlation score be heavily affected by outliers like 2022?</a:t>
            </a:r>
          </a:p>
          <a:p>
            <a:endParaRPr lang="en-SG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4679B-0EBB-B639-3926-9A9CD8D9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88295"/>
            <a:ext cx="6440424" cy="54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8FB66-EAB6-5C71-C623-0E41594F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SG" sz="3100" dirty="0"/>
              <a:t>2. Relationship Between Number of Foreign Talents and Median Income (Without Outliers)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8A7D2A3-44CC-0D21-8921-A016556153E4}"/>
              </a:ext>
            </a:extLst>
          </p:cNvPr>
          <p:cNvSpPr>
            <a:spLocks/>
          </p:cNvSpPr>
          <p:nvPr/>
        </p:nvSpPr>
        <p:spPr>
          <a:xfrm>
            <a:off x="850458" y="2144139"/>
            <a:ext cx="4947211" cy="3669535"/>
          </a:xfrm>
          <a:prstGeom prst="rect">
            <a:avLst/>
          </a:prstGeom>
        </p:spPr>
        <p:txBody>
          <a:bodyPr/>
          <a:lstStyle/>
          <a:p>
            <a:pPr marL="342900" indent="-34290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last element of x and y (2022 values)</a:t>
            </a:r>
          </a:p>
          <a:p>
            <a:pPr marL="342900" indent="-34290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 data into another OLS regression model</a:t>
            </a:r>
          </a:p>
          <a:p>
            <a:pPr marL="342900" indent="-34290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R-squared is higher</a:t>
            </a:r>
            <a:r>
              <a:rPr lang="en-SG" sz="2400" dirty="0"/>
              <a:t> as outlier is removed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83F36-C8DE-39B6-3D65-0940A308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39" y="1926266"/>
            <a:ext cx="2431936" cy="50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48233-6844-BA86-D0DB-31A91FBD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72" y="2636823"/>
            <a:ext cx="5031269" cy="36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91930-3F4A-6F8B-809F-CDFA9540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SG" sz="2100" dirty="0"/>
              <a:t>2. Relationship Between Number of Foreign Talents and Median Income (Without Outliers)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DBF4-E507-CEFD-462C-7140B700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SG" sz="1700" dirty="0"/>
              <a:t>Visualise regression equation</a:t>
            </a:r>
          </a:p>
          <a:p>
            <a:r>
              <a:rPr lang="en-SG" sz="1700" dirty="0"/>
              <a:t>Same general trend</a:t>
            </a:r>
          </a:p>
          <a:p>
            <a:r>
              <a:rPr lang="en-SG" sz="1700" dirty="0"/>
              <a:t>Higher correlation score</a:t>
            </a:r>
          </a:p>
          <a:p>
            <a:r>
              <a:rPr lang="en-SG" sz="1700" dirty="0"/>
              <a:t>Negative relationship between number of S Pass and Employment Pass holders and median income</a:t>
            </a:r>
          </a:p>
          <a:p>
            <a:r>
              <a:rPr lang="en-SG" sz="1700" dirty="0"/>
              <a:t>Conclude that lesser foreign talents, more job vacancies, more demand, higher monthly income to attract more people is not 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94E36-5F09-2D70-9B06-C2745E57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88295"/>
            <a:ext cx="6440424" cy="54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AFC27-D421-8FE5-21C4-ED219A68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dirty="0"/>
              <a:t>3. Number of people outside of workforce and job vacancy to unemployment ratio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7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596F3-74FA-6176-ED33-F2584A03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3. Number of people outside of workforce and job vacancy to unemployment ratio</a:t>
            </a:r>
            <a:endParaRPr lang="en-SG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FC71-B704-B842-8E6E-104887B6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SG" sz="1800" dirty="0"/>
              <a:t>Number of residents by age group in 2000, 2010, 2015, 2020</a:t>
            </a:r>
          </a:p>
          <a:p>
            <a:r>
              <a:rPr lang="en-SG" sz="1800" dirty="0"/>
              <a:t>View general trend of age groups over the years</a:t>
            </a:r>
          </a:p>
          <a:p>
            <a:r>
              <a:rPr lang="en-SG" sz="1800" dirty="0"/>
              <a:t>No missing data in these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C5756-0566-444A-7358-88AAAA88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27" y="660695"/>
            <a:ext cx="1817994" cy="2678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CDCADC-8C5B-4A83-236A-6303B2BB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677" y="660695"/>
            <a:ext cx="1832666" cy="267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249FF2-CBE7-246B-8ACC-67C26212D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59" y="3637952"/>
            <a:ext cx="1685323" cy="2491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622F8E-E9C3-9EAA-9E47-10AB29BCD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676" y="3687767"/>
            <a:ext cx="1685323" cy="2499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E2BA8F-B4DF-E76E-54BF-9E5F42497569}"/>
              </a:ext>
            </a:extLst>
          </p:cNvPr>
          <p:cNvSpPr txBox="1"/>
          <p:nvPr/>
        </p:nvSpPr>
        <p:spPr>
          <a:xfrm>
            <a:off x="10378790" y="6187663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E49DB-669F-CC61-E4B9-9B85290E09E3}"/>
              </a:ext>
            </a:extLst>
          </p:cNvPr>
          <p:cNvSpPr txBox="1"/>
          <p:nvPr/>
        </p:nvSpPr>
        <p:spPr>
          <a:xfrm>
            <a:off x="8318108" y="6135117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65A30-39AC-CDDD-B4E4-A335E984C978}"/>
              </a:ext>
            </a:extLst>
          </p:cNvPr>
          <p:cNvSpPr txBox="1"/>
          <p:nvPr/>
        </p:nvSpPr>
        <p:spPr>
          <a:xfrm>
            <a:off x="10432228" y="3318436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CC326-5D55-F59B-CA81-807782A9A565}"/>
              </a:ext>
            </a:extLst>
          </p:cNvPr>
          <p:cNvSpPr txBox="1"/>
          <p:nvPr/>
        </p:nvSpPr>
        <p:spPr>
          <a:xfrm>
            <a:off x="8237054" y="3326614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2000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1A106-0480-DC95-5DE8-075A979C9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58" y="4085108"/>
            <a:ext cx="2286319" cy="17052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20F243-1689-58BE-301C-F68B2D426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251" y="4085108"/>
            <a:ext cx="247463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CA01-0BC5-A850-0AF8-EE65641F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3. Number of people outside of workforce and job vacancy to unemployment ratio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536A-1EBC-94F0-31B7-0FC27224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755012" cy="3694176"/>
          </a:xfrm>
        </p:spPr>
        <p:txBody>
          <a:bodyPr>
            <a:normAutofit fontScale="85000" lnSpcReduction="10000"/>
          </a:bodyPr>
          <a:lstStyle/>
          <a:p>
            <a:r>
              <a:rPr lang="en-SG" sz="2400" dirty="0"/>
              <a:t>Median age of residents in the labour force by year</a:t>
            </a:r>
          </a:p>
          <a:p>
            <a:r>
              <a:rPr lang="en-SG" dirty="0"/>
              <a:t>Higher median age indicates more people reach retirement age</a:t>
            </a:r>
          </a:p>
          <a:p>
            <a:r>
              <a:rPr lang="en-SG" dirty="0"/>
              <a:t>Number of residents outside of workforce</a:t>
            </a:r>
          </a:p>
          <a:p>
            <a:r>
              <a:rPr lang="en-SG" sz="2400" dirty="0"/>
              <a:t>Outside of workforce means not looking for job (various reasons e.g. retire)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D9308-18E3-15D3-6015-7E47DC44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394" y="2267339"/>
            <a:ext cx="913802" cy="4201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BD872-FCC3-A163-861F-C49074C9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97" y="2994042"/>
            <a:ext cx="5324279" cy="26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CF942-9A8D-B82C-323E-EF0F0C8E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SG" sz="3100" dirty="0"/>
              <a:t>Is Singapore a place with good job prospects and opportunities?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A3DCC1-B0A6-282D-193B-44CF3A5E2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16611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39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521FF-92B7-E608-2501-431C8E38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3. Number of people outside of workforce and job vacancy to unemployment ratio</a:t>
            </a:r>
            <a:endParaRPr lang="en-US" sz="2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3A8B-3D48-B043-8190-B5315777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942520"/>
            <a:ext cx="4114800" cy="32458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Both datasets do not have missing values</a:t>
            </a:r>
          </a:p>
          <a:p>
            <a:r>
              <a:rPr lang="en-US" sz="1800" dirty="0"/>
              <a:t>Changed datatypes to 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CA556-7480-BF0D-D0EE-94FABD91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8" y="601133"/>
            <a:ext cx="1964932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6167D-CBB5-8633-2DF0-54A7808C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01" y="601133"/>
            <a:ext cx="208655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1902F-E7CF-4D84-CD0F-335ABEAB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2" y="3774663"/>
            <a:ext cx="3246120" cy="208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96206-1177-9C08-B5F2-28F19BA9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553" y="3445123"/>
            <a:ext cx="32168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C66F-4F2E-C188-20EA-2D886C62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100" dirty="0"/>
              <a:t>3. Number of people outside of workforce and job vacancy to unemployment ratio</a:t>
            </a:r>
            <a:endParaRPr lang="en-SG" sz="2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D294-4FCD-54E4-B372-B4A1F451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SG" sz="1700" dirty="0"/>
              <a:t>Focus is on whether an ageing population will bring about more job vacancies (since more people retire)</a:t>
            </a:r>
          </a:p>
          <a:p>
            <a:r>
              <a:rPr lang="en-SG" sz="1700" dirty="0"/>
              <a:t>Retirement age: 63</a:t>
            </a:r>
          </a:p>
          <a:p>
            <a:r>
              <a:rPr lang="en-SG" sz="1700" dirty="0"/>
              <a:t>Data:</a:t>
            </a:r>
          </a:p>
          <a:p>
            <a:pPr lvl="1"/>
            <a:r>
              <a:rPr lang="en-SG" sz="1700" dirty="0"/>
              <a:t>Number of people above retirement age (&gt;=65 years old)</a:t>
            </a:r>
          </a:p>
          <a:p>
            <a:pPr lvl="1"/>
            <a:r>
              <a:rPr lang="en-SG" sz="1700" dirty="0"/>
              <a:t>Number of people outside of workforce</a:t>
            </a:r>
          </a:p>
          <a:p>
            <a:pPr lvl="1"/>
            <a:r>
              <a:rPr lang="en-SG" sz="1700" dirty="0"/>
              <a:t>Median age of labour force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BA1B9-54AC-9A12-EED6-B5D541A0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124439"/>
            <a:ext cx="6440424" cy="2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BB1B1-2323-EF4F-3F03-E0BE4D16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100" dirty="0"/>
              <a:t>3. Number of people outside of workforce and job vacancy to unemployment ratio</a:t>
            </a:r>
            <a:endParaRPr lang="en-SG" sz="2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56CC-9496-EC44-46A8-CA25F899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SG" sz="1700" dirty="0"/>
              <a:t>Trend of number of people above retirement age and trend of median age: increasing</a:t>
            </a:r>
          </a:p>
          <a:p>
            <a:pPr lvl="1"/>
            <a:r>
              <a:rPr lang="en-SG" sz="1300" dirty="0"/>
              <a:t>Population is getting older; more people reach retirement age</a:t>
            </a:r>
          </a:p>
          <a:p>
            <a:pPr lvl="1"/>
            <a:r>
              <a:rPr lang="en-SG" sz="1300" dirty="0"/>
              <a:t>More people retire -&gt; More jobs available</a:t>
            </a:r>
          </a:p>
          <a:p>
            <a:r>
              <a:rPr lang="en-SG" sz="1700" dirty="0"/>
              <a:t>Trend of number of people outside of labour force: increasing</a:t>
            </a:r>
          </a:p>
          <a:p>
            <a:pPr lvl="1"/>
            <a:r>
              <a:rPr lang="en-SG" sz="1300" dirty="0"/>
              <a:t>More people are not looking for jobs</a:t>
            </a:r>
          </a:p>
          <a:p>
            <a:pPr lvl="1"/>
            <a:r>
              <a:rPr lang="en-SG" sz="1300" dirty="0"/>
              <a:t>Could be many reasons (Housewives, financially independent)</a:t>
            </a:r>
          </a:p>
          <a:p>
            <a:pPr lvl="1"/>
            <a:r>
              <a:rPr lang="en-SG" sz="1300" dirty="0"/>
              <a:t>But one major one will be retirement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4633E-ED5D-C754-0471-D75AE021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340388"/>
            <a:ext cx="6440424" cy="41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B204-6957-FD3F-6B4C-4DAD5CD0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000"/>
              <a:t>3. Number of people outside of workforce and job vacancy to unemployment ratio</a:t>
            </a:r>
            <a:endParaRPr lang="en-SG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5A7E-32A3-F5B4-6956-9701DFB4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SG" sz="1700" dirty="0"/>
              <a:t>Find out if the number of people who are outside of the workforce indicates more job vacancies</a:t>
            </a:r>
          </a:p>
          <a:p>
            <a:pPr>
              <a:lnSpc>
                <a:spcPct val="100000"/>
              </a:lnSpc>
            </a:pPr>
            <a:r>
              <a:rPr lang="en-SG" sz="1700" dirty="0"/>
              <a:t>Positive job vacancy to unemployment ratio means more jobs available than the number of unemployed people</a:t>
            </a:r>
          </a:p>
          <a:p>
            <a:pPr>
              <a:lnSpc>
                <a:spcPct val="100000"/>
              </a:lnSpc>
            </a:pPr>
            <a:r>
              <a:rPr lang="en-SG" sz="1700" dirty="0"/>
              <a:t>Negative job vacancy to unemployment ratio means less jobs available than the number of unemployed people</a:t>
            </a:r>
          </a:p>
          <a:p>
            <a:pPr>
              <a:lnSpc>
                <a:spcPct val="100000"/>
              </a:lnSpc>
            </a:pPr>
            <a:r>
              <a:rPr lang="en-SG" sz="1700" dirty="0"/>
              <a:t>No missing data in this dataset</a:t>
            </a:r>
          </a:p>
          <a:p>
            <a:pPr>
              <a:lnSpc>
                <a:spcPct val="100000"/>
              </a:lnSpc>
            </a:pPr>
            <a:endParaRPr lang="en-SG" sz="1700" dirty="0"/>
          </a:p>
          <a:p>
            <a:pPr>
              <a:lnSpc>
                <a:spcPct val="100000"/>
              </a:lnSpc>
            </a:pPr>
            <a:endParaRPr lang="en-SG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B14A7-4F67-F6F9-EE36-2B93B1B7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03" y="539340"/>
            <a:ext cx="2268382" cy="5779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F7492-A68E-A085-6810-B10D0A16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496" y="844887"/>
            <a:ext cx="2834797" cy="233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EE74A-A5ED-6F0D-E05A-E7E740D42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152" y="3823490"/>
            <a:ext cx="3013066" cy="1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A6409-E4F5-6FA8-F773-5F52979F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3. Number of people outside of workforce and job vacancy to unemployment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6A53-D546-3AFC-F36E-9D3E0DF4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Get average job vacancy to unemployment ratio from 2012 to 2022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FA589-4F8E-A384-8166-B539CA7A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310973"/>
            <a:ext cx="6408836" cy="20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9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2DC37-3CC2-6F82-B82B-B258BE03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1800"/>
              <a:t>3. Number of people outside of workforce and job vacancy to unemployment ratio</a:t>
            </a:r>
            <a:endParaRPr lang="en-SG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B5D1-76FF-E2FC-0CD0-5A069A7B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 fontScale="85000" lnSpcReduction="10000"/>
          </a:bodyPr>
          <a:lstStyle/>
          <a:p>
            <a:r>
              <a:rPr lang="en-SG" sz="1700" dirty="0"/>
              <a:t>Job vacancy to unemployment ratio lowest in 2020 due to COVID-19</a:t>
            </a:r>
          </a:p>
          <a:p>
            <a:pPr lvl="1"/>
            <a:r>
              <a:rPr lang="en-SG" sz="1700" dirty="0"/>
              <a:t>Many people got retrenched and became unemployed</a:t>
            </a:r>
          </a:p>
          <a:p>
            <a:r>
              <a:rPr lang="en-SG" sz="1700" dirty="0"/>
              <a:t>Rapid increase after 2020 post-COVID period</a:t>
            </a:r>
          </a:p>
          <a:p>
            <a:r>
              <a:rPr lang="en-SG" sz="1700" dirty="0"/>
              <a:t>More than 2 job vacancies for every 1 unemployed person in 2022</a:t>
            </a:r>
          </a:p>
          <a:p>
            <a:r>
              <a:rPr lang="en-SG" sz="1700" dirty="0"/>
              <a:t>Although no strong relationship over the years, recent years show that there are more jobs than unemployed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A409F-F3A4-2FE4-3BEC-FB6313FE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90865"/>
            <a:ext cx="6656832" cy="51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CF80-835C-FE07-C53C-4CA11758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4. Unemployment by Highest Qualification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0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81FD-2F01-8C85-8E41-7678FA80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4. Unemployment by Highest Qualification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C626-7398-DFAB-6765-7E42AC83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4873752"/>
            <a:ext cx="3931920" cy="12070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2200" dirty="0"/>
              <a:t>View number of people who are unemployed by highest qualification by year</a:t>
            </a:r>
          </a:p>
          <a:p>
            <a:r>
              <a:rPr lang="en-US" sz="2200" dirty="0"/>
              <a:t>No missing data in this dataset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579F9-FB5E-3518-51DF-E2DD3DEF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20" y="783435"/>
            <a:ext cx="6594006" cy="14671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2C9F2-FA54-79DC-0659-6134C8FF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39" y="2724911"/>
            <a:ext cx="2730721" cy="3899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C3E78-3BD6-1406-31DF-C2619EE6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33" y="2724911"/>
            <a:ext cx="3027027" cy="38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5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63D99-266D-FA87-106E-EBE8DC3E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4. Unemployment by Highest Qualification</a:t>
            </a:r>
            <a:endParaRPr lang="en-SG" sz="3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5504-3A2D-5472-2AC6-5F8363EF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SG" sz="1600" dirty="0"/>
              <a:t>Interestingly the drop for degree holders was 1 year later than the diploma and professional qualification holders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Could be because companies were just recovering from the COVID-19 period and wanted to hire employees with cheaper costs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Sharp drop in unemployment for degree holders from 2021 onwards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Drop in unemployment for diploma and professional qualification holders from 2020 onwards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Less unemployed people, more job vacancies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EF517-1FA0-4D8B-4830-98FFF41F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12446"/>
            <a:ext cx="6440424" cy="53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1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0770-7831-1E5F-3BFF-75FCAA93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SG" sz="34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C478-B006-A962-8FBC-7FFE295D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SG" sz="1700" dirty="0"/>
              <a:t>After thorough research, John has decided to stay in Singapore and start searching for jobs</a:t>
            </a:r>
          </a:p>
          <a:p>
            <a:r>
              <a:rPr lang="en-SG" sz="1700" dirty="0"/>
              <a:t>Many indicators suggesting that Singapore is recovering well in this post-pandemic period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EA30BA18-5D9F-AB96-DED4-BDC0CE825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7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61C4B-A977-308E-B4D9-7580B51F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1. Number of Foreign Talents In The Workforce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531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6616-7828-8778-945A-B1854188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A664-1F16-6A33-563B-936548D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err="1"/>
              <a:t>totalresidentsbyage</a:t>
            </a:r>
            <a:r>
              <a:rPr lang="en-SG" dirty="0"/>
              <a:t> (2000, 2010, 2015, 2020)</a:t>
            </a:r>
          </a:p>
          <a:p>
            <a:pPr lvl="1"/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hlinkClick r:id="rId2"/>
              </a:rPr>
              <a:t>https://tablebuilder.singstat.gov.sg/table/CT/6354</a:t>
            </a:r>
            <a:endParaRPr lang="en-SG" i="1" dirty="0">
              <a:solidFill>
                <a:srgbClr val="5C6370"/>
              </a:solidFill>
              <a:latin typeface="Consolas" panose="020B0609020204030204" pitchFamily="49" charset="0"/>
            </a:endParaRPr>
          </a:p>
          <a:p>
            <a:r>
              <a:rPr lang="en-SG" dirty="0" err="1"/>
              <a:t>StockOfForeignWorkforcebyPassType</a:t>
            </a:r>
            <a:endParaRPr lang="en-SG" dirty="0"/>
          </a:p>
          <a:p>
            <a:pPr lvl="1"/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hlinkClick r:id="rId3"/>
              </a:rPr>
              <a:t>https://beta.data.gov.sg/datasets/d_ca90ebca85472a1bf8fb01362b7233fa/view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SG" dirty="0" err="1"/>
              <a:t>MedianAgeofResidentLabourForceTotal</a:t>
            </a:r>
            <a:endParaRPr lang="en-SG" dirty="0"/>
          </a:p>
          <a:p>
            <a:pPr lvl="1"/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hlinkClick r:id="rId4"/>
              </a:rPr>
              <a:t>https://beta.data.gov.sg/datasets/d_65ae92a010c3ed637e098b52d9fe4413/view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SG" dirty="0"/>
              <a:t>LFR2022</a:t>
            </a:r>
          </a:p>
          <a:p>
            <a:pPr lvl="1"/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hlinkClick r:id="rId5"/>
              </a:rPr>
              <a:t>https://stats.mom.gov.sg/Pages/Labour-Force-In-Singapore-2022.aspx</a:t>
            </a:r>
            <a:endParaRPr lang="en-US" b="0" i="1" dirty="0">
              <a:solidFill>
                <a:srgbClr val="5C637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Job Vacancy to Unemployed Person Ratio</a:t>
            </a:r>
          </a:p>
          <a:p>
            <a:pPr lvl="1"/>
            <a:r>
              <a:rPr lang="en-US" b="0" i="1" dirty="0">
                <a:solidFill>
                  <a:srgbClr val="ABB2BF"/>
                </a:solidFill>
                <a:effectLst/>
                <a:latin typeface="Consolas" panose="020B0609020204030204" pitchFamily="49" charset="0"/>
                <a:hlinkClick r:id="rId6"/>
              </a:rPr>
              <a:t>https:/</a:t>
            </a:r>
            <a:r>
              <a:rPr lang="en-US" b="0" i="1" dirty="0">
                <a:solidFill>
                  <a:srgbClr val="ABB2BF"/>
                </a:solidFill>
                <a:effectLst/>
                <a:latin typeface="Consolas" panose="020B0609020204030204" pitchFamily="49" charset="0"/>
                <a:hlinkClick r:id="rId6"/>
              </a:rPr>
              <a:t>/</a:t>
            </a:r>
            <a:r>
              <a:rPr lang="en-US" b="0" i="1" dirty="0">
                <a:solidFill>
                  <a:srgbClr val="ABB2BF"/>
                </a:solidFill>
                <a:effectLst/>
                <a:latin typeface="Consolas" panose="020B0609020204030204" pitchFamily="49" charset="0"/>
                <a:hlinkClick r:id="rId6"/>
              </a:rPr>
              <a:t>beta.data.gov.sg/datasets/d_25ef6b778f76dfc1fb17a2b0587eff7e/view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9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0A25A-5CEB-8324-5F40-403579F7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SG" sz="3200" dirty="0"/>
              <a:t>1. Number of Foreign Talents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4DA5-8F4F-E48B-17A7-A82B8471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SG" sz="1800" dirty="0"/>
              <a:t>As locals often have to compete with foreign talents for jobs, we can view the distribution of pass types and their general trend over the years</a:t>
            </a:r>
          </a:p>
          <a:p>
            <a:r>
              <a:rPr lang="en-SG" sz="1800" dirty="0"/>
              <a:t>No missing data in this dataset</a:t>
            </a:r>
          </a:p>
          <a:p>
            <a:r>
              <a:rPr lang="en-SG" sz="1800" dirty="0"/>
              <a:t>However, notice that the count column contains commas</a:t>
            </a:r>
          </a:p>
          <a:p>
            <a:r>
              <a:rPr lang="en-SG" sz="1800" dirty="0"/>
              <a:t>We will have to preprocess the data into the correct format before plotting the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96242-6482-EDB5-A31E-914BE195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97" y="1145208"/>
            <a:ext cx="2009736" cy="4567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4489B8-869A-E984-FBD6-B4769B88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58" y="2576393"/>
            <a:ext cx="234347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7A566-62F8-AFD6-F502-C990566F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1. Number of Foreign Talents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1BE7-173D-261D-021F-FC593F56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/>
              <a:t>After converting the column datatype into an integer type, we can now use it to plot graphs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14D0-B1DA-52B7-C782-3BAB6FE5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14701"/>
            <a:ext cx="6408836" cy="38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3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9B29D-FAB4-7D7A-2008-124867A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SG" sz="3200" dirty="0"/>
              <a:t>1. Number of Foreign Talents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9CE1-F8F4-30CE-4206-30B0BB0B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1800" dirty="0"/>
              <a:t>Types of pass: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SG" sz="1800" dirty="0"/>
              <a:t>Work Permit</a:t>
            </a:r>
          </a:p>
          <a:p>
            <a:pPr lvl="2">
              <a:lnSpc>
                <a:spcPct val="100000"/>
              </a:lnSpc>
            </a:pPr>
            <a:r>
              <a:rPr lang="en-SG" dirty="0"/>
              <a:t>Usually for labour-intensive sectors, e.g. construction, service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SG" sz="1800" dirty="0"/>
              <a:t>S Pass</a:t>
            </a:r>
          </a:p>
          <a:p>
            <a:pPr lvl="2">
              <a:lnSpc>
                <a:spcPct val="100000"/>
              </a:lnSpc>
            </a:pPr>
            <a:r>
              <a:rPr lang="en-SG" dirty="0"/>
              <a:t>Have a relevant diploma, professional certificate or degree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SG" sz="1800" dirty="0"/>
              <a:t>Employment Pass</a:t>
            </a:r>
          </a:p>
          <a:p>
            <a:pPr lvl="2">
              <a:lnSpc>
                <a:spcPct val="100000"/>
              </a:lnSpc>
            </a:pPr>
            <a:r>
              <a:rPr lang="en-SG" dirty="0"/>
              <a:t>Have a good degree or professional qualifications who work in managerial, executive or specialised roles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CDFB0-FFCF-FC7A-FEC8-BA2C7208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693547"/>
            <a:ext cx="4097657" cy="3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B96AD-7BD5-9CBC-2B54-1492070F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SG" sz="3200" dirty="0"/>
              <a:t>1. Number of Foreign Talents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F1D0-46A9-243C-4A01-619819E2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fontScale="85000" lnSpcReduction="20000"/>
          </a:bodyPr>
          <a:lstStyle/>
          <a:p>
            <a:r>
              <a:rPr lang="en-SG" sz="1800" dirty="0"/>
              <a:t>We will focus on S Pass and Employment Pass holders as John has a university degree</a:t>
            </a:r>
          </a:p>
          <a:p>
            <a:r>
              <a:rPr lang="en-SG" sz="1800" dirty="0"/>
              <a:t>There was a drop in the foreign workforce in general in 2020 and 2021 due to COVID-19</a:t>
            </a:r>
          </a:p>
          <a:p>
            <a:r>
              <a:rPr lang="en-SG" sz="1800" dirty="0"/>
              <a:t>Although the number of both S Pass and Employment Pass holders are slowly climbing back up in 2022, they are still lower than pre-COVID levels</a:t>
            </a:r>
          </a:p>
          <a:p>
            <a:r>
              <a:rPr lang="en-SG" sz="1800" dirty="0"/>
              <a:t>This could be due to the fact that new laws were passed in 2022, such as increasing the minimum salary requirements for S Pass and Employment Pass holders and giving incentives to companies that increase their overall local employee count</a:t>
            </a:r>
          </a:p>
          <a:p>
            <a:r>
              <a:rPr lang="en-SG" sz="1800" dirty="0"/>
              <a:t>As the number of foreign talents are lesser than pre-COVID levels,  there will be more job vacancies for locals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8BDE4-4206-1E75-D999-A6E02734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693547"/>
            <a:ext cx="4097657" cy="3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6E65F-A316-7EA3-7401-4EE7FB78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2. Relationship Between Number of Foreign Talents and Median Income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03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B5F2-EB31-534C-A642-41F0C002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SG" sz="2600" dirty="0"/>
              <a:t>2. Relationship Between Number of Foreign Talents and Median Income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1018-A675-714A-F8A1-ADD193CE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en-SG" sz="2000" dirty="0"/>
              <a:t>Median monthly income can be used as an indicator of the demand of job</a:t>
            </a:r>
          </a:p>
          <a:p>
            <a:r>
              <a:rPr lang="en-SG" sz="2000" dirty="0"/>
              <a:t>Lower supply, higher demand, higher monthly income to attract more people</a:t>
            </a:r>
          </a:p>
          <a:p>
            <a:r>
              <a:rPr lang="en-SG" sz="2000" dirty="0"/>
              <a:t>No missing data in this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4C333-0688-BD4F-AD2B-EBEC0666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03" y="634459"/>
            <a:ext cx="3446451" cy="1934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DC8E4-8481-A06C-C560-27F80F97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26" y="2666509"/>
            <a:ext cx="2359136" cy="34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0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1404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Neue Haas Grotesk Text Pro</vt:lpstr>
      <vt:lpstr>AccentBoxVTI</vt:lpstr>
      <vt:lpstr>CA2 – PDAS Presentation</vt:lpstr>
      <vt:lpstr>Is Singapore a place with good job prospects and opportunities?</vt:lpstr>
      <vt:lpstr>1. Number of Foreign Talents In The Workforce</vt:lpstr>
      <vt:lpstr>1. Number of Foreign Talents</vt:lpstr>
      <vt:lpstr>1. Number of Foreign Talents</vt:lpstr>
      <vt:lpstr>1. Number of Foreign Talents</vt:lpstr>
      <vt:lpstr>1. Number of Foreign Talents</vt:lpstr>
      <vt:lpstr>2. Relationship Between Number of Foreign Talents and Median Income</vt:lpstr>
      <vt:lpstr>2. Relationship Between Number of Foreign Talents and Median Income</vt:lpstr>
      <vt:lpstr>2. Relationship Between Number of Foreign Talents and Median Income</vt:lpstr>
      <vt:lpstr>2. Relationship Between Number of Foreign Talents and Median Income</vt:lpstr>
      <vt:lpstr>2. Relationship Between Number of Foreign Talents and Median Income</vt:lpstr>
      <vt:lpstr>2. Relationship Between Number of Foreign Talents and Median Income</vt:lpstr>
      <vt:lpstr>2. Relationship Between Number of Foreign Talents and Median Income</vt:lpstr>
      <vt:lpstr>2. Relationship Between Number of Foreign Talents and Median Income (Without Outliers)</vt:lpstr>
      <vt:lpstr>2. Relationship Between Number of Foreign Talents and Median Income (Without Outliers)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3. Number of people outside of workforce and job vacancy to unemployment ratio</vt:lpstr>
      <vt:lpstr>4. Unemployment by Highest Qualification</vt:lpstr>
      <vt:lpstr>4. Unemployment by Highest Qualification</vt:lpstr>
      <vt:lpstr>4. Unemployment by Highest Qualification</vt:lpstr>
      <vt:lpstr>Conclusion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 – PDAS Presentation</dc:title>
  <dc:creator>HONG ZHENG JIE RANDAL</dc:creator>
  <cp:lastModifiedBy>HONG ZHENG JIE RANDAL</cp:lastModifiedBy>
  <cp:revision>6</cp:revision>
  <dcterms:created xsi:type="dcterms:W3CDTF">2024-01-25T14:17:09Z</dcterms:created>
  <dcterms:modified xsi:type="dcterms:W3CDTF">2024-02-05T14:53:28Z</dcterms:modified>
</cp:coreProperties>
</file>