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2918400" cy="219456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1645920" y="5135040"/>
            <a:ext cx="29626200" cy="60710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1645920" y="11783160"/>
            <a:ext cx="29626200" cy="6071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1645920" y="11783160"/>
            <a:ext cx="14457240" cy="60710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16826400" y="11783160"/>
            <a:ext cx="14457240" cy="6071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1645920" y="5135040"/>
            <a:ext cx="9539280" cy="60710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11662560" y="5135040"/>
            <a:ext cx="9539280" cy="60710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21679200" y="5135040"/>
            <a:ext cx="9539280" cy="60710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1645920" y="11783160"/>
            <a:ext cx="9539280" cy="60710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11662560" y="11783160"/>
            <a:ext cx="9539280" cy="60710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21679200" y="11783160"/>
            <a:ext cx="9539280" cy="6071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1645920" y="5135040"/>
            <a:ext cx="29626200" cy="127278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1645920" y="5135040"/>
            <a:ext cx="29626200" cy="1272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1645920" y="5135040"/>
            <a:ext cx="14457240" cy="1272780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16826400" y="5135040"/>
            <a:ext cx="14457240" cy="1272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645920" y="875520"/>
            <a:ext cx="29626200" cy="169873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16826400" y="5135040"/>
            <a:ext cx="14457240" cy="127278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1645920" y="11783160"/>
            <a:ext cx="14457240" cy="6071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1645920" y="5135040"/>
            <a:ext cx="14457240" cy="127278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16826400" y="11783160"/>
            <a:ext cx="14457240" cy="6071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1645920" y="11783160"/>
            <a:ext cx="29626200" cy="60710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645920" y="875520"/>
            <a:ext cx="29626200" cy="366444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1645920" y="5135040"/>
            <a:ext cx="29626200" cy="127278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hyperlink" Target="https://www.semanticscholar.org/" TargetMode="Externa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777960" y="425520"/>
            <a:ext cx="19057320" cy="237528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7650" spc="-1" strike="noStrike">
                <a:solidFill>
                  <a:srgbClr val="000000"/>
                </a:solidFill>
                <a:latin typeface="Candara"/>
                <a:ea typeface="Helvetica Neue Light"/>
              </a:rPr>
              <a:t>Greedy Triangulation</a:t>
            </a:r>
            <a:endParaRPr b="0" lang="en-US" sz="7650" spc="-1" strike="noStrike">
              <a:latin typeface="Arial"/>
            </a:endParaRPr>
          </a:p>
          <a:p>
            <a:pPr>
              <a:lnSpc>
                <a:spcPct val="100000"/>
              </a:lnSpc>
            </a:pPr>
            <a:r>
              <a:rPr b="0" lang="en-US" sz="4950" spc="-1" strike="noStrike">
                <a:solidFill>
                  <a:srgbClr val="000000"/>
                </a:solidFill>
                <a:latin typeface="Candara"/>
                <a:ea typeface="Helvetica Neue Light"/>
              </a:rPr>
              <a:t>Eliza Shoemaker and Randy Shoemaker</a:t>
            </a:r>
            <a:endParaRPr b="0" lang="en-US" sz="4950" spc="-1" strike="noStrike">
              <a:latin typeface="Arial"/>
            </a:endParaRPr>
          </a:p>
        </p:txBody>
      </p:sp>
      <p:sp>
        <p:nvSpPr>
          <p:cNvPr id="39" name="CustomShape 2"/>
          <p:cNvSpPr/>
          <p:nvPr/>
        </p:nvSpPr>
        <p:spPr>
          <a:xfrm>
            <a:off x="10093320" y="3225960"/>
            <a:ext cx="21975120" cy="3997440"/>
          </a:xfrm>
          <a:prstGeom prst="rect">
            <a:avLst/>
          </a:prstGeom>
          <a:solidFill>
            <a:srgbClr val="ffffff"/>
          </a:solidFill>
          <a:ln w="15840">
            <a:noFill/>
          </a:ln>
        </p:spPr>
        <p:style>
          <a:lnRef idx="0"/>
          <a:fillRef idx="0"/>
          <a:effectRef idx="0"/>
          <a:fontRef idx="minor"/>
        </p:style>
      </p:sp>
      <p:sp>
        <p:nvSpPr>
          <p:cNvPr id="40" name="CustomShape 3"/>
          <p:cNvSpPr/>
          <p:nvPr/>
        </p:nvSpPr>
        <p:spPr>
          <a:xfrm>
            <a:off x="10116000" y="7498080"/>
            <a:ext cx="21975120" cy="7863480"/>
          </a:xfrm>
          <a:prstGeom prst="rect">
            <a:avLst/>
          </a:prstGeom>
          <a:solidFill>
            <a:srgbClr val="ffffff"/>
          </a:solidFill>
          <a:ln w="15840">
            <a:noFill/>
          </a:ln>
        </p:spPr>
        <p:style>
          <a:lnRef idx="0"/>
          <a:fillRef idx="0"/>
          <a:effectRef idx="0"/>
          <a:fontRef idx="minor"/>
        </p:style>
      </p:sp>
      <p:sp>
        <p:nvSpPr>
          <p:cNvPr id="41" name="CustomShape 4"/>
          <p:cNvSpPr/>
          <p:nvPr/>
        </p:nvSpPr>
        <p:spPr>
          <a:xfrm>
            <a:off x="10093320" y="15636240"/>
            <a:ext cx="21975120" cy="3075120"/>
          </a:xfrm>
          <a:prstGeom prst="rect">
            <a:avLst/>
          </a:prstGeom>
          <a:solidFill>
            <a:srgbClr val="ffffff"/>
          </a:solidFill>
          <a:ln w="15840">
            <a:noFill/>
          </a:ln>
        </p:spPr>
        <p:style>
          <a:lnRef idx="0"/>
          <a:fillRef idx="0"/>
          <a:effectRef idx="0"/>
          <a:fontRef idx="minor"/>
        </p:style>
      </p:sp>
      <p:sp>
        <p:nvSpPr>
          <p:cNvPr id="42" name="CustomShape 5"/>
          <p:cNvSpPr/>
          <p:nvPr/>
        </p:nvSpPr>
        <p:spPr>
          <a:xfrm>
            <a:off x="663480" y="18913320"/>
            <a:ext cx="31404960" cy="2569680"/>
          </a:xfrm>
          <a:prstGeom prst="rect">
            <a:avLst/>
          </a:prstGeom>
          <a:solidFill>
            <a:srgbClr val="ffffff"/>
          </a:solidFill>
          <a:ln w="15840">
            <a:noFill/>
          </a:ln>
        </p:spPr>
        <p:style>
          <a:lnRef idx="0"/>
          <a:fillRef idx="0"/>
          <a:effectRef idx="0"/>
          <a:fontRef idx="minor"/>
        </p:style>
      </p:sp>
      <p:sp>
        <p:nvSpPr>
          <p:cNvPr id="43" name="CustomShape 6"/>
          <p:cNvSpPr/>
          <p:nvPr/>
        </p:nvSpPr>
        <p:spPr>
          <a:xfrm>
            <a:off x="10179000" y="3282840"/>
            <a:ext cx="21811680" cy="76932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latin typeface="Candara"/>
                <a:ea typeface="Helvetica Neue UltraLight"/>
              </a:rPr>
              <a:t> </a:t>
            </a:r>
            <a:r>
              <a:rPr b="0" lang="en-US" sz="4050" spc="-1" strike="noStrike">
                <a:solidFill>
                  <a:srgbClr val="000000"/>
                </a:solidFill>
                <a:latin typeface="Candara"/>
                <a:ea typeface="Helvetica Neue Light"/>
              </a:rPr>
              <a:t>Parallelizing the Algorithm</a:t>
            </a:r>
            <a:endParaRPr b="0" lang="en-US" sz="4050" spc="-1" strike="noStrike">
              <a:latin typeface="Arial"/>
            </a:endParaRPr>
          </a:p>
        </p:txBody>
      </p:sp>
      <p:sp>
        <p:nvSpPr>
          <p:cNvPr id="44" name="CustomShape 7"/>
          <p:cNvSpPr/>
          <p:nvPr/>
        </p:nvSpPr>
        <p:spPr>
          <a:xfrm>
            <a:off x="10228320" y="7610760"/>
            <a:ext cx="21811680" cy="76932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latin typeface="Candara"/>
                <a:ea typeface="Helvetica Neue UltraLight"/>
              </a:rPr>
              <a:t> </a:t>
            </a:r>
            <a:r>
              <a:rPr b="0" lang="en-US" sz="4050" spc="-1" strike="noStrike">
                <a:solidFill>
                  <a:srgbClr val="000000"/>
                </a:solidFill>
                <a:latin typeface="Candara"/>
                <a:ea typeface="Helvetica Neue Light"/>
              </a:rPr>
              <a:t>Progress</a:t>
            </a:r>
            <a:endParaRPr b="0" lang="en-US" sz="4050" spc="-1" strike="noStrike">
              <a:latin typeface="Arial"/>
            </a:endParaRPr>
          </a:p>
        </p:txBody>
      </p:sp>
      <p:sp>
        <p:nvSpPr>
          <p:cNvPr id="45" name="CustomShape 8"/>
          <p:cNvSpPr/>
          <p:nvPr/>
        </p:nvSpPr>
        <p:spPr>
          <a:xfrm>
            <a:off x="10179000" y="15689520"/>
            <a:ext cx="21811680" cy="76932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latin typeface="Candara"/>
                <a:ea typeface="Helvetica Neue UltraLight"/>
              </a:rPr>
              <a:t> </a:t>
            </a:r>
            <a:r>
              <a:rPr b="0" lang="en-US" sz="4050" spc="-1" strike="noStrike">
                <a:solidFill>
                  <a:srgbClr val="000000"/>
                </a:solidFill>
                <a:latin typeface="Candara"/>
                <a:ea typeface="Helvetica Neue Light"/>
              </a:rPr>
              <a:t>Future Work</a:t>
            </a:r>
            <a:endParaRPr b="0" lang="en-US" sz="4050" spc="-1" strike="noStrike">
              <a:latin typeface="Arial"/>
            </a:endParaRPr>
          </a:p>
        </p:txBody>
      </p:sp>
      <p:sp>
        <p:nvSpPr>
          <p:cNvPr id="46" name="CustomShape 9"/>
          <p:cNvSpPr/>
          <p:nvPr/>
        </p:nvSpPr>
        <p:spPr>
          <a:xfrm>
            <a:off x="777960" y="3282840"/>
            <a:ext cx="8970480" cy="76932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latin typeface="Candara"/>
                <a:ea typeface="Helvetica Neue UltraLight"/>
              </a:rPr>
              <a:t> </a:t>
            </a:r>
            <a:r>
              <a:rPr b="0" lang="en-US" sz="4050" spc="-1" strike="noStrike">
                <a:solidFill>
                  <a:srgbClr val="000000"/>
                </a:solidFill>
                <a:latin typeface="Candara"/>
                <a:ea typeface="Helvetica Neue Light"/>
              </a:rPr>
              <a:t>The Problem</a:t>
            </a:r>
            <a:endParaRPr b="0" lang="en-US" sz="4050" spc="-1" strike="noStrike">
              <a:latin typeface="Arial"/>
            </a:endParaRPr>
          </a:p>
        </p:txBody>
      </p:sp>
      <p:sp>
        <p:nvSpPr>
          <p:cNvPr id="47" name="CustomShape 10"/>
          <p:cNvSpPr/>
          <p:nvPr/>
        </p:nvSpPr>
        <p:spPr>
          <a:xfrm>
            <a:off x="720720" y="18970560"/>
            <a:ext cx="23686560" cy="76932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latin typeface="Candara"/>
                <a:ea typeface="Helvetica Neue UltraLight"/>
              </a:rPr>
              <a:t> </a:t>
            </a:r>
            <a:r>
              <a:rPr b="0" lang="en-US" sz="4050" spc="-1" strike="noStrike">
                <a:solidFill>
                  <a:srgbClr val="000000"/>
                </a:solidFill>
                <a:latin typeface="Candara"/>
                <a:ea typeface="Helvetica Neue Light"/>
              </a:rPr>
              <a:t>References</a:t>
            </a:r>
            <a:endParaRPr b="0" lang="en-US" sz="4050" spc="-1" strike="noStrike">
              <a:latin typeface="Arial"/>
            </a:endParaRPr>
          </a:p>
        </p:txBody>
      </p:sp>
      <p:sp>
        <p:nvSpPr>
          <p:cNvPr id="48" name="CustomShape 11"/>
          <p:cNvSpPr/>
          <p:nvPr/>
        </p:nvSpPr>
        <p:spPr>
          <a:xfrm>
            <a:off x="863640" y="19770840"/>
            <a:ext cx="19857600" cy="306720"/>
          </a:xfrm>
          <a:prstGeom prst="rect">
            <a:avLst/>
          </a:prstGeom>
          <a:noFill/>
          <a:ln w="12600">
            <a:noFill/>
          </a:ln>
        </p:spPr>
        <p:style>
          <a:lnRef idx="0"/>
          <a:fillRef idx="0"/>
          <a:effectRef idx="0"/>
          <a:fontRef idx="minor"/>
        </p:style>
        <p:txBody>
          <a:bodyPr lIns="0" rIns="0" tIns="0" bIns="0"/>
          <a:p>
            <a:pPr>
              <a:lnSpc>
                <a:spcPct val="100000"/>
              </a:lnSpc>
              <a:spcBef>
                <a:spcPts val="451"/>
              </a:spcBef>
            </a:pPr>
            <a:r>
              <a:rPr b="0" lang="en-US" sz="2029" spc="-1" strike="noStrike">
                <a:solidFill>
                  <a:srgbClr val="000000"/>
                </a:solidFill>
                <a:latin typeface="Cambria"/>
                <a:ea typeface="American Typewriter Condensed"/>
              </a:rPr>
              <a:t>[1] Jesper Jansson. Planar Minimum-Weight Triangulations. Lund University, Sweden. Retrieved from </a:t>
            </a:r>
            <a:r>
              <a:rPr b="0" lang="en-US" sz="2029" spc="-1" strike="noStrike" u="sng">
                <a:solidFill>
                  <a:srgbClr val="0000ff"/>
                </a:solidFill>
                <a:uFillTx/>
                <a:latin typeface="Cambria"/>
                <a:ea typeface="American Typewriter Condensed"/>
                <a:hlinkClick r:id="rId1"/>
              </a:rPr>
              <a:t>https://www.semanticscholar.org/</a:t>
            </a:r>
            <a:endParaRPr b="0" lang="en-US" sz="2029" spc="-1" strike="noStrike">
              <a:latin typeface="Arial"/>
            </a:endParaRPr>
          </a:p>
          <a:p>
            <a:pPr>
              <a:lnSpc>
                <a:spcPct val="100000"/>
              </a:lnSpc>
              <a:spcBef>
                <a:spcPts val="451"/>
              </a:spcBef>
            </a:pPr>
            <a:r>
              <a:rPr b="0" lang="en-US" sz="2029" spc="-1" strike="noStrike">
                <a:solidFill>
                  <a:srgbClr val="000000"/>
                </a:solidFill>
                <a:latin typeface="Cambria"/>
                <a:ea typeface="American Typewriter Condensed"/>
              </a:rPr>
              <a:t>[2] Mulzer, Wolfgang, and Günter Rote. "Minimum-weight triangulation is NP-hard." Journal of the ACM (JACM) 55.2 (2008): 11.</a:t>
            </a:r>
            <a:endParaRPr b="0" lang="en-US" sz="2029" spc="-1" strike="noStrike">
              <a:latin typeface="Arial"/>
            </a:endParaRPr>
          </a:p>
        </p:txBody>
      </p:sp>
      <p:sp>
        <p:nvSpPr>
          <p:cNvPr id="49" name="CustomShape 12"/>
          <p:cNvSpPr/>
          <p:nvPr/>
        </p:nvSpPr>
        <p:spPr>
          <a:xfrm>
            <a:off x="10277640" y="4287960"/>
            <a:ext cx="12458160" cy="3807000"/>
          </a:xfrm>
          <a:prstGeom prst="rect">
            <a:avLst/>
          </a:prstGeom>
          <a:noFill/>
          <a:ln w="12600">
            <a:noFill/>
          </a:ln>
        </p:spPr>
        <p:style>
          <a:lnRef idx="0"/>
          <a:fillRef idx="0"/>
          <a:effectRef idx="0"/>
          <a:fontRef idx="minor"/>
        </p:style>
        <p:txBody>
          <a:bodyPr lIns="0" rIns="0" tIns="0" bIns="0"/>
          <a:p>
            <a:pPr algn="just">
              <a:lnSpc>
                <a:spcPct val="100000"/>
              </a:lnSpc>
              <a:spcBef>
                <a:spcPts val="1001"/>
              </a:spcBef>
            </a:pPr>
            <a:r>
              <a:rPr b="0" lang="en-US" sz="2250" spc="-1" strike="noStrike">
                <a:solidFill>
                  <a:srgbClr val="000000"/>
                </a:solidFill>
                <a:latin typeface="Cambria"/>
                <a:ea typeface="American Typewriter"/>
              </a:rPr>
              <a:t> </a:t>
            </a:r>
            <a:endParaRPr b="0" lang="en-US" sz="2250" spc="-1" strike="noStrike">
              <a:latin typeface="Arial"/>
            </a:endParaRPr>
          </a:p>
          <a:p>
            <a:pPr algn="just">
              <a:lnSpc>
                <a:spcPct val="100000"/>
              </a:lnSpc>
              <a:spcBef>
                <a:spcPts val="1001"/>
              </a:spcBef>
            </a:pPr>
            <a:endParaRPr b="0" lang="en-US" sz="2250" spc="-1" strike="noStrike">
              <a:latin typeface="Arial"/>
            </a:endParaRPr>
          </a:p>
        </p:txBody>
      </p:sp>
      <p:pic>
        <p:nvPicPr>
          <p:cNvPr id="50" name="droppedImage.png" descr=""/>
          <p:cNvPicPr/>
          <p:nvPr/>
        </p:nvPicPr>
        <p:blipFill>
          <a:blip r:embed="rId2"/>
          <a:srcRect l="19940" t="0" r="20505" b="0"/>
          <a:stretch/>
        </p:blipFill>
        <p:spPr>
          <a:xfrm>
            <a:off x="29077920" y="16385400"/>
            <a:ext cx="2373120" cy="2085120"/>
          </a:xfrm>
          <a:prstGeom prst="rect">
            <a:avLst/>
          </a:prstGeom>
          <a:ln w="12600">
            <a:noFill/>
          </a:ln>
        </p:spPr>
      </p:pic>
      <p:sp>
        <p:nvSpPr>
          <p:cNvPr id="51" name="CustomShape 13"/>
          <p:cNvSpPr/>
          <p:nvPr/>
        </p:nvSpPr>
        <p:spPr>
          <a:xfrm>
            <a:off x="10436400" y="16642080"/>
            <a:ext cx="17452440" cy="1668600"/>
          </a:xfrm>
          <a:prstGeom prst="rect">
            <a:avLst/>
          </a:prstGeom>
          <a:noFill/>
          <a:ln w="12600">
            <a:noFill/>
          </a:ln>
        </p:spPr>
        <p:style>
          <a:lnRef idx="0"/>
          <a:fillRef idx="0"/>
          <a:effectRef idx="0"/>
          <a:fontRef idx="minor"/>
        </p:style>
        <p:txBody>
          <a:bodyPr lIns="0" rIns="0" tIns="0" bIns="0"/>
          <a:p>
            <a:pPr marL="216000" indent="-215640" algn="just">
              <a:lnSpc>
                <a:spcPct val="100000"/>
              </a:lnSpc>
              <a:spcBef>
                <a:spcPts val="901"/>
              </a:spcBef>
              <a:buClr>
                <a:srgbClr val="000000"/>
              </a:buClr>
              <a:buSzPct val="45000"/>
              <a:buFont typeface="Wingdings" charset="2"/>
              <a:buChar char=""/>
            </a:pPr>
            <a:r>
              <a:rPr b="0" lang="en-US" sz="2250" spc="-1" strike="noStrike">
                <a:solidFill>
                  <a:srgbClr val="000000"/>
                </a:solidFill>
                <a:latin typeface="Cambria"/>
                <a:ea typeface="American Typewriter"/>
              </a:rPr>
              <a:t>We plan to improve our parallel version by using multi-threading on each process to see if more speed up can be achieved.  </a:t>
            </a:r>
            <a:endParaRPr b="0" lang="en-US" sz="2250" spc="-1" strike="noStrike">
              <a:latin typeface="Arial"/>
            </a:endParaRPr>
          </a:p>
          <a:p>
            <a:pPr marL="216000" indent="-215640" algn="just">
              <a:lnSpc>
                <a:spcPct val="100000"/>
              </a:lnSpc>
              <a:spcBef>
                <a:spcPts val="901"/>
              </a:spcBef>
              <a:buClr>
                <a:srgbClr val="000000"/>
              </a:buClr>
              <a:buSzPct val="45000"/>
              <a:buFont typeface="Wingdings" charset="2"/>
              <a:buChar char=""/>
            </a:pPr>
            <a:r>
              <a:rPr b="0" lang="en-US" sz="2250" spc="-1" strike="noStrike">
                <a:solidFill>
                  <a:srgbClr val="000000"/>
                </a:solidFill>
                <a:latin typeface="Cambria"/>
                <a:ea typeface="American Typewriter"/>
              </a:rPr>
              <a:t>We used a pseudo-random number generator called a linear congruential generator (LCG) to generate inputs for our triangulation programs. Future research could involve investigating how “random” the LCG is using graphical outputs from our software.</a:t>
            </a:r>
            <a:endParaRPr b="0" lang="en-US" sz="2250" spc="-1" strike="noStrike">
              <a:latin typeface="Arial"/>
            </a:endParaRPr>
          </a:p>
        </p:txBody>
      </p:sp>
      <p:sp>
        <p:nvSpPr>
          <p:cNvPr id="52" name="CustomShape 14"/>
          <p:cNvSpPr/>
          <p:nvPr/>
        </p:nvSpPr>
        <p:spPr>
          <a:xfrm>
            <a:off x="1115280" y="4282920"/>
            <a:ext cx="8398800" cy="2739600"/>
          </a:xfrm>
          <a:prstGeom prst="rect">
            <a:avLst/>
          </a:prstGeom>
          <a:noFill/>
          <a:ln w="12600">
            <a:noFill/>
          </a:ln>
        </p:spPr>
        <p:style>
          <a:lnRef idx="0"/>
          <a:fillRef idx="0"/>
          <a:effectRef idx="0"/>
          <a:fontRef idx="minor"/>
        </p:style>
        <p:txBody>
          <a:bodyPr lIns="0" rIns="0" tIns="0" bIns="0"/>
          <a:p>
            <a:pPr algn="just">
              <a:lnSpc>
                <a:spcPct val="100000"/>
              </a:lnSpc>
              <a:spcBef>
                <a:spcPts val="1001"/>
              </a:spcBef>
            </a:pPr>
            <a:r>
              <a:rPr b="0" lang="en-US" sz="2250" spc="-1" strike="noStrike">
                <a:solidFill>
                  <a:srgbClr val="000000"/>
                </a:solidFill>
                <a:latin typeface="Cambria"/>
                <a:ea typeface="American Typewriter"/>
              </a:rPr>
              <a:t>Our goal is to take a set of points in the plane (called the point set) and produce the greedy triangulation. An example of a </a:t>
            </a:r>
            <a:r>
              <a:rPr b="1" lang="en-US" sz="2250" spc="-1" strike="noStrike">
                <a:solidFill>
                  <a:srgbClr val="000000"/>
                </a:solidFill>
                <a:latin typeface="Cambria"/>
                <a:ea typeface="American Typewriter"/>
              </a:rPr>
              <a:t>triangulation</a:t>
            </a:r>
            <a:r>
              <a:rPr b="0" lang="en-US" sz="2250" spc="-1" strike="noStrike">
                <a:solidFill>
                  <a:srgbClr val="000000"/>
                </a:solidFill>
                <a:latin typeface="Cambria"/>
                <a:ea typeface="American Typewriter"/>
              </a:rPr>
              <a:t> of a point set is shown in Figures 1 and 2. Different algorithms can be used to produce a triangulation. </a:t>
            </a:r>
            <a:r>
              <a:rPr b="1" lang="en-US" sz="2250" spc="-1" strike="noStrike">
                <a:solidFill>
                  <a:srgbClr val="000000"/>
                </a:solidFill>
                <a:latin typeface="Cambria"/>
                <a:ea typeface="American Typewriter"/>
              </a:rPr>
              <a:t>Greedy Triangulation</a:t>
            </a:r>
            <a:r>
              <a:rPr b="0" lang="en-US" sz="2250" spc="-1" strike="noStrike">
                <a:solidFill>
                  <a:srgbClr val="000000"/>
                </a:solidFill>
                <a:latin typeface="Cambria"/>
                <a:ea typeface="American Typewriter"/>
              </a:rPr>
              <a:t> algorithms greedily build a triangulation of a point set by successively adding the smallest line segment between any two points.</a:t>
            </a:r>
            <a:endParaRPr b="0" lang="en-US" sz="2250" spc="-1" strike="noStrike">
              <a:latin typeface="Arial"/>
            </a:endParaRPr>
          </a:p>
        </p:txBody>
      </p:sp>
      <p:sp>
        <p:nvSpPr>
          <p:cNvPr id="53" name="CustomShape 15"/>
          <p:cNvSpPr/>
          <p:nvPr/>
        </p:nvSpPr>
        <p:spPr>
          <a:xfrm>
            <a:off x="1206360" y="9235440"/>
            <a:ext cx="3655440" cy="306720"/>
          </a:xfrm>
          <a:prstGeom prst="rect">
            <a:avLst/>
          </a:prstGeom>
          <a:noFill/>
          <a:ln w="12600">
            <a:noFill/>
          </a:ln>
        </p:spPr>
        <p:style>
          <a:lnRef idx="0"/>
          <a:fillRef idx="0"/>
          <a:effectRef idx="0"/>
          <a:fontRef idx="minor"/>
        </p:style>
        <p:txBody>
          <a:bodyPr lIns="0" rIns="0" tIns="0" bIns="0"/>
          <a:p>
            <a:pPr algn="ctr">
              <a:lnSpc>
                <a:spcPct val="100000"/>
              </a:lnSpc>
              <a:spcBef>
                <a:spcPts val="1001"/>
              </a:spcBef>
            </a:pPr>
            <a:r>
              <a:rPr b="0" lang="en-US" sz="2029" spc="-1" strike="noStrike">
                <a:solidFill>
                  <a:srgbClr val="000000"/>
                </a:solidFill>
                <a:latin typeface="Cambria"/>
                <a:ea typeface="American Typewriter"/>
              </a:rPr>
              <a:t>Fig 1. A point set</a:t>
            </a:r>
            <a:endParaRPr b="0" lang="en-US" sz="2029" spc="-1" strike="noStrike">
              <a:latin typeface="Arial"/>
            </a:endParaRPr>
          </a:p>
        </p:txBody>
      </p:sp>
      <p:pic>
        <p:nvPicPr>
          <p:cNvPr id="54" name="droppedImage.png" descr=""/>
          <p:cNvPicPr/>
          <p:nvPr/>
        </p:nvPicPr>
        <p:blipFill>
          <a:blip r:embed="rId3"/>
          <a:stretch/>
        </p:blipFill>
        <p:spPr>
          <a:xfrm>
            <a:off x="1554480" y="7023960"/>
            <a:ext cx="2912400" cy="1943280"/>
          </a:xfrm>
          <a:prstGeom prst="rect">
            <a:avLst/>
          </a:prstGeom>
          <a:ln w="12600">
            <a:noFill/>
          </a:ln>
        </p:spPr>
      </p:pic>
      <p:pic>
        <p:nvPicPr>
          <p:cNvPr id="55" name="droppedImage.png" descr=""/>
          <p:cNvPicPr/>
          <p:nvPr/>
        </p:nvPicPr>
        <p:blipFill>
          <a:blip r:embed="rId4"/>
          <a:stretch/>
        </p:blipFill>
        <p:spPr>
          <a:xfrm>
            <a:off x="5486400" y="7091280"/>
            <a:ext cx="2912400" cy="1868400"/>
          </a:xfrm>
          <a:prstGeom prst="rect">
            <a:avLst/>
          </a:prstGeom>
          <a:ln w="12600">
            <a:noFill/>
          </a:ln>
        </p:spPr>
      </p:pic>
      <p:sp>
        <p:nvSpPr>
          <p:cNvPr id="56" name="CustomShape 16"/>
          <p:cNvSpPr/>
          <p:nvPr/>
        </p:nvSpPr>
        <p:spPr>
          <a:xfrm>
            <a:off x="5029560" y="9235440"/>
            <a:ext cx="3655440" cy="614160"/>
          </a:xfrm>
          <a:prstGeom prst="rect">
            <a:avLst/>
          </a:prstGeom>
          <a:noFill/>
          <a:ln w="12600">
            <a:noFill/>
          </a:ln>
        </p:spPr>
        <p:style>
          <a:lnRef idx="0"/>
          <a:fillRef idx="0"/>
          <a:effectRef idx="0"/>
          <a:fontRef idx="minor"/>
        </p:style>
        <p:txBody>
          <a:bodyPr lIns="0" rIns="0" tIns="0" bIns="0"/>
          <a:p>
            <a:pPr algn="ctr">
              <a:lnSpc>
                <a:spcPct val="100000"/>
              </a:lnSpc>
              <a:spcBef>
                <a:spcPts val="1001"/>
              </a:spcBef>
            </a:pPr>
            <a:r>
              <a:rPr b="0" lang="en-US" sz="2029" spc="-1" strike="noStrike">
                <a:solidFill>
                  <a:srgbClr val="000000"/>
                </a:solidFill>
                <a:latin typeface="Cambria"/>
                <a:ea typeface="American Typewriter"/>
              </a:rPr>
              <a:t>Fig 2. Triangulation of the point set in Figure 1</a:t>
            </a:r>
            <a:endParaRPr b="0" lang="en-US" sz="2029" spc="-1" strike="noStrike">
              <a:latin typeface="Arial"/>
            </a:endParaRPr>
          </a:p>
        </p:txBody>
      </p:sp>
      <p:sp>
        <p:nvSpPr>
          <p:cNvPr id="57" name="CustomShape 17"/>
          <p:cNvSpPr/>
          <p:nvPr/>
        </p:nvSpPr>
        <p:spPr>
          <a:xfrm>
            <a:off x="1143720" y="10083960"/>
            <a:ext cx="8398800" cy="684000"/>
          </a:xfrm>
          <a:prstGeom prst="rect">
            <a:avLst/>
          </a:prstGeom>
          <a:noFill/>
          <a:ln w="12600">
            <a:noFill/>
          </a:ln>
        </p:spPr>
        <p:style>
          <a:lnRef idx="0"/>
          <a:fillRef idx="0"/>
          <a:effectRef idx="0"/>
          <a:fontRef idx="minor"/>
        </p:style>
        <p:txBody>
          <a:bodyPr lIns="0" rIns="0" tIns="0" bIns="0"/>
          <a:p>
            <a:pPr algn="just">
              <a:lnSpc>
                <a:spcPct val="100000"/>
              </a:lnSpc>
              <a:spcBef>
                <a:spcPts val="1001"/>
              </a:spcBef>
            </a:pPr>
            <a:r>
              <a:rPr b="0" lang="en-US" sz="2250" spc="-1" strike="noStrike">
                <a:solidFill>
                  <a:srgbClr val="000000"/>
                </a:solidFill>
                <a:latin typeface="Cambria"/>
                <a:ea typeface="American Typewriter"/>
              </a:rPr>
              <a:t>Greedy Triangulation algorithms have been used to help tackle more complicated problems such as the Minimum Weight Triangulation problem (MWT) [1]. The greedy triangulation has been used to give approximations of solutions for the Minimum Weight Triangulation (MWT) problem which is NP-hard [2]. MWT seeks to minimize the sum of the lengths of the segments forming the triangulation.</a:t>
            </a:r>
            <a:endParaRPr b="0" lang="en-US" sz="2250" spc="-1" strike="noStrike">
              <a:latin typeface="Arial"/>
            </a:endParaRPr>
          </a:p>
          <a:p>
            <a:pPr algn="just">
              <a:lnSpc>
                <a:spcPct val="100000"/>
              </a:lnSpc>
              <a:spcBef>
                <a:spcPts val="1001"/>
              </a:spcBef>
            </a:pPr>
            <a:r>
              <a:rPr b="0" lang="en-US" sz="2250" spc="-1" strike="noStrike">
                <a:solidFill>
                  <a:srgbClr val="000000"/>
                </a:solidFill>
                <a:latin typeface="Cambria"/>
                <a:ea typeface="American Typewriter"/>
              </a:rPr>
              <a:t>The greedy triangulation algorithm used in this work is an O(n</a:t>
            </a:r>
            <a:r>
              <a:rPr b="0" lang="en-US" sz="2250" spc="-1" strike="noStrike" baseline="101000">
                <a:solidFill>
                  <a:srgbClr val="000000"/>
                </a:solidFill>
                <a:latin typeface="Cambria"/>
                <a:ea typeface="American Typewriter"/>
              </a:rPr>
              <a:t>4</a:t>
            </a:r>
            <a:r>
              <a:rPr b="0" lang="en-US" sz="2250" spc="-1" strike="noStrike">
                <a:solidFill>
                  <a:srgbClr val="000000"/>
                </a:solidFill>
                <a:latin typeface="Cambria"/>
                <a:ea typeface="American Typewriter"/>
              </a:rPr>
              <a:t>) algorithm. The triangulation is created in three phases. Phase one consists of generating all line segm. In the second phase the line segments are sorted from smallest to largest. In the final phase the triangulation is produced by successively selecting the smallest line segment and throwing out all line segments which intersect it. Once phase three is complete the point set has been triangulated. We implemented a serial version of this algorithm and a parallel distributed memory version using the Message Passing Interface (MPI) for C. The serial version runs on one processor and the parallel runs on multiple processors which communicate with each other. </a:t>
            </a:r>
            <a:endParaRPr b="0" lang="en-US" sz="2250" spc="-1" strike="noStrike">
              <a:latin typeface="Arial"/>
            </a:endParaRPr>
          </a:p>
        </p:txBody>
      </p:sp>
      <p:sp>
        <p:nvSpPr>
          <p:cNvPr id="58" name="CustomShape 18"/>
          <p:cNvSpPr/>
          <p:nvPr/>
        </p:nvSpPr>
        <p:spPr>
          <a:xfrm>
            <a:off x="1115280" y="11170080"/>
            <a:ext cx="8398800" cy="4739040"/>
          </a:xfrm>
          <a:prstGeom prst="rect">
            <a:avLst/>
          </a:prstGeom>
          <a:noFill/>
          <a:ln w="12600">
            <a:noFill/>
          </a:ln>
        </p:spPr>
        <p:style>
          <a:lnRef idx="0"/>
          <a:fillRef idx="0"/>
          <a:effectRef idx="0"/>
          <a:fontRef idx="minor"/>
        </p:style>
      </p:sp>
      <p:sp>
        <p:nvSpPr>
          <p:cNvPr id="59" name="CustomShape 19"/>
          <p:cNvSpPr/>
          <p:nvPr/>
        </p:nvSpPr>
        <p:spPr>
          <a:xfrm>
            <a:off x="13644720" y="8587080"/>
            <a:ext cx="8940600" cy="3025440"/>
          </a:xfrm>
          <a:prstGeom prst="rect">
            <a:avLst/>
          </a:prstGeom>
          <a:noFill/>
          <a:ln w="12600">
            <a:noFill/>
          </a:ln>
        </p:spPr>
        <p:style>
          <a:lnRef idx="0"/>
          <a:fillRef idx="0"/>
          <a:effectRef idx="0"/>
          <a:fontRef idx="minor"/>
        </p:style>
        <p:txBody>
          <a:bodyPr lIns="0" rIns="0" tIns="0" bIns="0"/>
          <a:p>
            <a:pPr algn="just">
              <a:lnSpc>
                <a:spcPct val="100000"/>
              </a:lnSpc>
              <a:spcBef>
                <a:spcPts val="2251"/>
              </a:spcBef>
            </a:pPr>
            <a:r>
              <a:rPr b="0" lang="en-US" sz="2250" spc="-1" strike="noStrike">
                <a:solidFill>
                  <a:srgbClr val="000000"/>
                </a:solidFill>
                <a:latin typeface="Cambria"/>
                <a:ea typeface="American Typewriter"/>
              </a:rPr>
              <a:t>We currently have a working parallel version. &lt;INSERT ANALYSIS HERE&gt;</a:t>
            </a:r>
            <a:endParaRPr b="0" lang="en-US" sz="2250" spc="-1" strike="noStrike">
              <a:latin typeface="Arial"/>
            </a:endParaRPr>
          </a:p>
        </p:txBody>
      </p:sp>
      <p:pic>
        <p:nvPicPr>
          <p:cNvPr id="60" name="droppedImage.png" descr=""/>
          <p:cNvPicPr/>
          <p:nvPr/>
        </p:nvPicPr>
        <p:blipFill>
          <a:blip r:embed="rId5"/>
          <a:srcRect l="19173" t="2267" r="22280" b="0"/>
          <a:stretch/>
        </p:blipFill>
        <p:spPr>
          <a:xfrm>
            <a:off x="10157760" y="8473320"/>
            <a:ext cx="3466440" cy="3305880"/>
          </a:xfrm>
          <a:prstGeom prst="rect">
            <a:avLst/>
          </a:prstGeom>
          <a:ln w="12600">
            <a:noFill/>
          </a:ln>
        </p:spPr>
      </p:pic>
      <p:pic>
        <p:nvPicPr>
          <p:cNvPr id="61" name="Picture 2" descr=""/>
          <p:cNvPicPr/>
          <p:nvPr/>
        </p:nvPicPr>
        <p:blipFill>
          <a:blip r:embed="rId6"/>
          <a:stretch/>
        </p:blipFill>
        <p:spPr>
          <a:xfrm>
            <a:off x="25001280" y="345600"/>
            <a:ext cx="7067520" cy="2392200"/>
          </a:xfrm>
          <a:prstGeom prst="rect">
            <a:avLst/>
          </a:prstGeom>
          <a:ln>
            <a:noFill/>
          </a:ln>
        </p:spPr>
      </p:pic>
      <p:sp>
        <p:nvSpPr>
          <p:cNvPr id="62" name="CustomShape 20"/>
          <p:cNvSpPr/>
          <p:nvPr/>
        </p:nvSpPr>
        <p:spPr>
          <a:xfrm>
            <a:off x="10373400" y="4239000"/>
            <a:ext cx="9651600" cy="376524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2250" spc="-1" strike="noStrike">
                <a:solidFill>
                  <a:srgbClr val="000000"/>
                </a:solidFill>
                <a:latin typeface="Cambria"/>
                <a:ea typeface="American Typewriter"/>
              </a:rPr>
              <a:t>Phase One:</a:t>
            </a:r>
            <a:endParaRPr b="0" lang="en-US" sz="2250" spc="-1" strike="noStrike">
              <a:latin typeface="Arial"/>
            </a:endParaRPr>
          </a:p>
          <a:p>
            <a:pPr algn="just">
              <a:lnSpc>
                <a:spcPct val="100000"/>
              </a:lnSpc>
            </a:pPr>
            <a:r>
              <a:rPr b="0" lang="en-US" sz="2250" spc="-1" strike="noStrike">
                <a:solidFill>
                  <a:srgbClr val="000000"/>
                </a:solidFill>
                <a:latin typeface="Cambria"/>
                <a:ea typeface="American Typewriter"/>
              </a:rPr>
              <a:t>First we distribute a subset of the points to each process. Each process calculates all the lines occurring between its points. Using a binomial tree structure, each process sends its points or receives another process’s points. At this step all the lines between the process’s `old’ points and its `new’ points are generated. We repeat until all lines are on one process. Finally the lines are distributed to all other processes. </a:t>
            </a:r>
            <a:endParaRPr b="0" lang="en-US" sz="2250" spc="-1" strike="noStrike">
              <a:latin typeface="Arial"/>
            </a:endParaRPr>
          </a:p>
        </p:txBody>
      </p:sp>
      <p:sp>
        <p:nvSpPr>
          <p:cNvPr id="63" name="Line 21"/>
          <p:cNvSpPr/>
          <p:nvPr/>
        </p:nvSpPr>
        <p:spPr>
          <a:xfrm>
            <a:off x="23651280" y="4201200"/>
            <a:ext cx="360" cy="2748240"/>
          </a:xfrm>
          <a:prstGeom prst="line">
            <a:avLst/>
          </a:prstGeom>
          <a:ln>
            <a:noFill/>
          </a:ln>
        </p:spPr>
        <p:style>
          <a:lnRef idx="0"/>
          <a:fillRef idx="0"/>
          <a:effectRef idx="0"/>
          <a:fontRef idx="minor"/>
        </p:style>
      </p:sp>
      <p:sp>
        <p:nvSpPr>
          <p:cNvPr id="64" name="CustomShape 22"/>
          <p:cNvSpPr/>
          <p:nvPr/>
        </p:nvSpPr>
        <p:spPr>
          <a:xfrm>
            <a:off x="20391120" y="4239000"/>
            <a:ext cx="2986200" cy="376524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2250" spc="-1" strike="noStrike">
                <a:solidFill>
                  <a:srgbClr val="000000"/>
                </a:solidFill>
                <a:latin typeface="Cambria"/>
                <a:ea typeface="American Typewriter"/>
              </a:rPr>
              <a:t>Phase Two:</a:t>
            </a:r>
            <a:endParaRPr b="0" lang="en-US" sz="2250" spc="-1" strike="noStrike">
              <a:latin typeface="Arial"/>
            </a:endParaRPr>
          </a:p>
          <a:p>
            <a:pPr algn="just">
              <a:lnSpc>
                <a:spcPct val="100000"/>
              </a:lnSpc>
            </a:pPr>
            <a:r>
              <a:rPr b="0" lang="en-US" sz="2250" spc="-1" strike="noStrike">
                <a:solidFill>
                  <a:srgbClr val="000000"/>
                </a:solidFill>
                <a:latin typeface="Cambria"/>
                <a:ea typeface="American Typewriter"/>
              </a:rPr>
              <a:t>Each process sorts its lines from smallest to largest length. Quick sort, provided by the C library is used to perform the sort.</a:t>
            </a:r>
            <a:endParaRPr b="0" lang="en-US" sz="2250" spc="-1" strike="noStrike">
              <a:latin typeface="Arial"/>
            </a:endParaRPr>
          </a:p>
        </p:txBody>
      </p:sp>
      <p:sp>
        <p:nvSpPr>
          <p:cNvPr id="65" name="CustomShape 23"/>
          <p:cNvSpPr/>
          <p:nvPr/>
        </p:nvSpPr>
        <p:spPr>
          <a:xfrm>
            <a:off x="23957280" y="4239000"/>
            <a:ext cx="7754040" cy="376524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2250" spc="-1" strike="noStrike">
                <a:solidFill>
                  <a:srgbClr val="000000"/>
                </a:solidFill>
                <a:latin typeface="Cambria"/>
                <a:ea typeface="American Typewriter"/>
              </a:rPr>
              <a:t>Phase Three:</a:t>
            </a:r>
            <a:endParaRPr b="0" lang="en-US" sz="2250" spc="-1" strike="noStrike">
              <a:latin typeface="Arial"/>
            </a:endParaRPr>
          </a:p>
          <a:p>
            <a:pPr algn="just">
              <a:lnSpc>
                <a:spcPct val="100000"/>
              </a:lnSpc>
            </a:pPr>
            <a:r>
              <a:rPr b="0" lang="en-US" sz="2250" spc="-1" strike="noStrike">
                <a:solidFill>
                  <a:srgbClr val="000000"/>
                </a:solidFill>
                <a:latin typeface="Cambria"/>
                <a:ea typeface="Cambria"/>
              </a:rPr>
              <a:t>Each process selects its smallest line and sends it to process 0. Process 0 finds the globally smallest line and adds it to the triangulation before broadcasting it to the other processes. Each process then throws out all lines intersecting the globally smallest line. This is repeated until each process has exhausted their set of lines.</a:t>
            </a:r>
            <a:endParaRPr b="0" lang="en-US" sz="2250" spc="-1" strike="noStrike">
              <a:latin typeface="Arial"/>
            </a:endParaRPr>
          </a:p>
        </p:txBody>
      </p:sp>
      <p:graphicFrame>
        <p:nvGraphicFramePr>
          <p:cNvPr id="66" name="Table 24"/>
          <p:cNvGraphicFramePr/>
          <p:nvPr/>
        </p:nvGraphicFramePr>
        <p:xfrm>
          <a:off x="22980240" y="10854000"/>
          <a:ext cx="9572040" cy="2248200"/>
        </p:xfrm>
        <a:graphic>
          <a:graphicData uri="http://schemas.openxmlformats.org/drawingml/2006/table">
            <a:tbl>
              <a:tblPr/>
              <a:tblGrid>
                <a:gridCol w="1063440"/>
                <a:gridCol w="1063440"/>
                <a:gridCol w="1063440"/>
                <a:gridCol w="1063440"/>
                <a:gridCol w="1063440"/>
                <a:gridCol w="1063440"/>
                <a:gridCol w="1063440"/>
                <a:gridCol w="1063440"/>
                <a:gridCol w="1064880"/>
              </a:tblGrid>
              <a:tr h="347760">
                <a:tc>
                  <a:txBody>
                    <a:bodyPr/>
                    <a:p>
                      <a:pPr>
                        <a:lnSpc>
                          <a:spcPct val="100000"/>
                        </a:lnSpc>
                      </a:pPr>
                      <a:r>
                        <a:rPr b="1" lang="en-US" sz="1800" spc="-1" strike="noStrike">
                          <a:solidFill>
                            <a:srgbClr val="ffffff"/>
                          </a:solidFill>
                          <a:latin typeface="Arial"/>
                          <a:ea typeface="DejaVu Sans"/>
                        </a:rPr>
                        <a:t>Points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Serial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1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2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4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8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16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32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64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r>
              <a:tr h="347760">
                <a:tc>
                  <a:txBody>
                    <a:bodyPr/>
                    <a:p>
                      <a:pPr>
                        <a:lnSpc>
                          <a:spcPct val="100000"/>
                        </a:lnSpc>
                      </a:pPr>
                      <a:r>
                        <a:rPr b="0" lang="en-US" sz="1800" spc="-1" strike="noStrike">
                          <a:solidFill>
                            <a:srgbClr val="000000"/>
                          </a:solidFill>
                          <a:latin typeface="Arial"/>
                          <a:ea typeface="DejaVu Sans"/>
                        </a:rPr>
                        <a:t>0707</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0.0533</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0.0532</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0.0258</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0.0200</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0.0105</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0.0053</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0.0026</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0.0014</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r>
              <a:tr h="347760">
                <a:tc>
                  <a:txBody>
                    <a:bodyPr/>
                    <a:p>
                      <a:pPr>
                        <a:lnSpc>
                          <a:spcPct val="100000"/>
                        </a:lnSpc>
                      </a:pPr>
                      <a:r>
                        <a:rPr b="0" lang="en-US" sz="1800" spc="-1" strike="noStrike">
                          <a:solidFill>
                            <a:srgbClr val="000000"/>
                          </a:solidFill>
                          <a:latin typeface="Arial"/>
                          <a:ea typeface="DejaVu Sans"/>
                        </a:rPr>
                        <a:t>1000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xBody>
                    <a:bodyPr/>
                    <a:p>
                      <a:r>
                        <a:rPr b="0" lang="en-US" sz="2400" spc="-1" strike="noStrike">
                          <a:latin typeface="Times New Roman"/>
                        </a:rPr>
                        <a:t>0.1089</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r>
              <a:tr h="347760">
                <a:tc>
                  <a:txBody>
                    <a:bodyPr/>
                    <a:p>
                      <a:pPr>
                        <a:lnSpc>
                          <a:spcPct val="100000"/>
                        </a:lnSpc>
                      </a:pPr>
                      <a:r>
                        <a:rPr b="0" lang="en-US" sz="1800" spc="-1" strike="noStrike">
                          <a:solidFill>
                            <a:srgbClr val="000000"/>
                          </a:solidFill>
                          <a:latin typeface="Arial"/>
                          <a:ea typeface="DejaVu Sans"/>
                        </a:rPr>
                        <a:t>1414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0.2251</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r>
              <a:tr h="347760">
                <a:tc>
                  <a:txBody>
                    <a:bodyPr/>
                    <a:p>
                      <a:pPr>
                        <a:lnSpc>
                          <a:spcPct val="100000"/>
                        </a:lnSpc>
                      </a:pPr>
                      <a:r>
                        <a:rPr b="0" lang="en-US" sz="1800" spc="-1" strike="noStrike">
                          <a:solidFill>
                            <a:srgbClr val="000000"/>
                          </a:solidFill>
                          <a:latin typeface="Arial"/>
                          <a:ea typeface="DejaVu Sans"/>
                        </a:rPr>
                        <a:t>2000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xBody>
                    <a:bodyPr/>
                    <a:p>
                      <a:r>
                        <a:rPr b="0" lang="en-US" sz="2400" spc="-1" strike="noStrike">
                          <a:latin typeface="Times New Roman"/>
                        </a:rPr>
                        <a:t>0.4680</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r>
              <a:tr h="347760">
                <a:tc>
                  <a:txBody>
                    <a:bodyPr/>
                    <a:p>
                      <a:pPr>
                        <a:lnSpc>
                          <a:spcPct val="100000"/>
                        </a:lnSpc>
                      </a:pPr>
                      <a:r>
                        <a:rPr b="0" lang="en-US" sz="1800" spc="-1" strike="noStrike">
                          <a:solidFill>
                            <a:srgbClr val="000000"/>
                          </a:solidFill>
                          <a:latin typeface="Arial"/>
                          <a:ea typeface="DejaVu Sans"/>
                        </a:rPr>
                        <a:t>2828</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0.9718</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0.9771</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0.4776</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0.2583</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0.2023</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0.0996</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0.0481</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1800" spc="-1" strike="noStrike">
                          <a:latin typeface="Arial"/>
                        </a:rPr>
                        <a:t>0.0231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r>
            </a:tbl>
          </a:graphicData>
        </a:graphic>
      </p:graphicFrame>
      <p:sp>
        <p:nvSpPr>
          <p:cNvPr id="67" name="Line 25"/>
          <p:cNvSpPr/>
          <p:nvPr/>
        </p:nvSpPr>
        <p:spPr>
          <a:xfrm>
            <a:off x="20208240" y="4287960"/>
            <a:ext cx="360" cy="2748240"/>
          </a:xfrm>
          <a:prstGeom prst="line">
            <a:avLst/>
          </a:prstGeom>
          <a:ln>
            <a:noFill/>
          </a:ln>
        </p:spPr>
        <p:style>
          <a:lnRef idx="0"/>
          <a:fillRef idx="0"/>
          <a:effectRef idx="0"/>
          <a:fontRef idx="minor"/>
        </p:style>
      </p:sp>
      <p:graphicFrame>
        <p:nvGraphicFramePr>
          <p:cNvPr id="68" name="Table 26"/>
          <p:cNvGraphicFramePr/>
          <p:nvPr/>
        </p:nvGraphicFramePr>
        <p:xfrm>
          <a:off x="22988520" y="8526240"/>
          <a:ext cx="9381240" cy="2922120"/>
        </p:xfrm>
        <a:graphic>
          <a:graphicData uri="http://schemas.openxmlformats.org/drawingml/2006/table">
            <a:tbl>
              <a:tblPr/>
              <a:tblGrid>
                <a:gridCol w="1042200"/>
                <a:gridCol w="1042200"/>
                <a:gridCol w="1042200"/>
                <a:gridCol w="1042200"/>
                <a:gridCol w="1042200"/>
                <a:gridCol w="1042200"/>
                <a:gridCol w="1042200"/>
                <a:gridCol w="1042200"/>
                <a:gridCol w="1191600"/>
              </a:tblGrid>
              <a:tr h="347760">
                <a:tc>
                  <a:txBody>
                    <a:bodyPr/>
                    <a:p>
                      <a:pPr>
                        <a:lnSpc>
                          <a:spcPct val="100000"/>
                        </a:lnSpc>
                      </a:pPr>
                      <a:r>
                        <a:rPr b="1" lang="en-US" sz="1800" spc="-1" strike="noStrike">
                          <a:solidFill>
                            <a:srgbClr val="ffffff"/>
                          </a:solidFill>
                          <a:latin typeface="Arial"/>
                          <a:ea typeface="DejaVu Sans"/>
                        </a:rPr>
                        <a:t>Points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Serial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1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2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4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8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16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32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64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r>
              <a:tr h="347760">
                <a:tc>
                  <a:txBody>
                    <a:bodyPr/>
                    <a:p>
                      <a:pPr>
                        <a:lnSpc>
                          <a:spcPct val="100000"/>
                        </a:lnSpc>
                      </a:pPr>
                      <a:r>
                        <a:rPr b="0" lang="en-US" sz="1800" spc="-1" strike="noStrike">
                          <a:solidFill>
                            <a:srgbClr val="000000"/>
                          </a:solidFill>
                          <a:latin typeface="Arial"/>
                          <a:ea typeface="DejaVu Sans"/>
                        </a:rPr>
                        <a:t>0707</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0.0114</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0.0463</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0.0321</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0.0346</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0.0248</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0.0824</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0.1071</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0.1232</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r>
              <a:tr h="347760">
                <a:tc>
                  <a:txBody>
                    <a:bodyPr/>
                    <a:p>
                      <a:pPr>
                        <a:lnSpc>
                          <a:spcPct val="100000"/>
                        </a:lnSpc>
                      </a:pPr>
                      <a:r>
                        <a:rPr b="0" lang="en-US" sz="1800" spc="-1" strike="noStrike">
                          <a:solidFill>
                            <a:srgbClr val="000000"/>
                          </a:solidFill>
                          <a:latin typeface="Arial"/>
                          <a:ea typeface="DejaVu Sans"/>
                        </a:rPr>
                        <a:t>1000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xBody>
                    <a:bodyPr/>
                    <a:p>
                      <a:r>
                        <a:rPr b="0" lang="en-US" sz="2400" spc="-1" strike="noStrike">
                          <a:latin typeface="Times New Roman"/>
                        </a:rPr>
                        <a:t>0.0227</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r>
              <a:tr h="347760">
                <a:tc>
                  <a:txBody>
                    <a:bodyPr/>
                    <a:p>
                      <a:pPr>
                        <a:lnSpc>
                          <a:spcPct val="100000"/>
                        </a:lnSpc>
                      </a:pPr>
                      <a:r>
                        <a:rPr b="0" lang="en-US" sz="1800" spc="-1" strike="noStrike">
                          <a:solidFill>
                            <a:srgbClr val="000000"/>
                          </a:solidFill>
                          <a:latin typeface="Arial"/>
                          <a:ea typeface="DejaVu Sans"/>
                        </a:rPr>
                        <a:t>1414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0.0431</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r>
              <a:tr h="347760">
                <a:tc>
                  <a:txBody>
                    <a:bodyPr/>
                    <a:p>
                      <a:pPr>
                        <a:lnSpc>
                          <a:spcPct val="100000"/>
                        </a:lnSpc>
                      </a:pPr>
                      <a:r>
                        <a:rPr b="0" lang="en-US" sz="1800" spc="-1" strike="noStrike">
                          <a:solidFill>
                            <a:srgbClr val="000000"/>
                          </a:solidFill>
                          <a:latin typeface="Arial"/>
                          <a:ea typeface="DejaVu Sans"/>
                        </a:rPr>
                        <a:t>2000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xBody>
                    <a:bodyPr/>
                    <a:p>
                      <a:r>
                        <a:rPr b="0" lang="en-US" sz="2400" spc="-1" strike="noStrike">
                          <a:latin typeface="Times New Roman"/>
                        </a:rPr>
                        <a:t>0.0843</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r>
              <a:tr h="347760">
                <a:tc>
                  <a:txBody>
                    <a:bodyPr/>
                    <a:p>
                      <a:pPr>
                        <a:lnSpc>
                          <a:spcPct val="100000"/>
                        </a:lnSpc>
                      </a:pPr>
                      <a:r>
                        <a:rPr b="0" lang="en-US" sz="1800" spc="-1" strike="noStrike">
                          <a:solidFill>
                            <a:srgbClr val="000000"/>
                          </a:solidFill>
                          <a:latin typeface="Arial"/>
                          <a:ea typeface="DejaVu Sans"/>
                        </a:rPr>
                        <a:t>2828</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0.1670</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0.7180</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0.4693</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0.3711</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0.3846</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0.1275</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1.666</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1800" spc="-1" strike="noStrike">
                          <a:latin typeface="Arial"/>
                        </a:rPr>
                        <a:t>1.8390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r>
            </a:tbl>
          </a:graphicData>
        </a:graphic>
      </p:graphicFrame>
      <p:graphicFrame>
        <p:nvGraphicFramePr>
          <p:cNvPr id="69" name="Table 27"/>
          <p:cNvGraphicFramePr/>
          <p:nvPr/>
        </p:nvGraphicFramePr>
        <p:xfrm>
          <a:off x="22919760" y="13452120"/>
          <a:ext cx="9632880" cy="2933640"/>
        </p:xfrm>
        <a:graphic>
          <a:graphicData uri="http://schemas.openxmlformats.org/drawingml/2006/table">
            <a:tbl>
              <a:tblPr/>
              <a:tblGrid>
                <a:gridCol w="1069920"/>
                <a:gridCol w="1069920"/>
                <a:gridCol w="1069920"/>
                <a:gridCol w="1069920"/>
                <a:gridCol w="1069920"/>
                <a:gridCol w="1069920"/>
                <a:gridCol w="1069920"/>
                <a:gridCol w="1069920"/>
                <a:gridCol w="1073520"/>
              </a:tblGrid>
              <a:tr h="350640">
                <a:tc>
                  <a:txBody>
                    <a:bodyPr/>
                    <a:p>
                      <a:pPr>
                        <a:lnSpc>
                          <a:spcPct val="100000"/>
                        </a:lnSpc>
                      </a:pPr>
                      <a:r>
                        <a:rPr b="1" lang="en-US" sz="1800" spc="-1" strike="noStrike">
                          <a:solidFill>
                            <a:srgbClr val="ffffff"/>
                          </a:solidFill>
                          <a:latin typeface="Arial"/>
                          <a:ea typeface="DejaVu Sans"/>
                        </a:rPr>
                        <a:t>Points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Serial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1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2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4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8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16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32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64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r>
              <a:tr h="350640">
                <a:tc>
                  <a:txBody>
                    <a:bodyPr/>
                    <a:p>
                      <a:pPr>
                        <a:lnSpc>
                          <a:spcPct val="100000"/>
                        </a:lnSpc>
                      </a:pPr>
                      <a:r>
                        <a:rPr b="0" lang="en-US" sz="1800" spc="-1" strike="noStrike">
                          <a:solidFill>
                            <a:srgbClr val="000000"/>
                          </a:solidFill>
                          <a:latin typeface="Arial"/>
                          <a:ea typeface="DejaVu Sans"/>
                        </a:rPr>
                        <a:t>0707</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8.6597</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11.469</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5.8571</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3.5034</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2.0227</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1.2410</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1.0573</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1.2641</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r>
              <a:tr h="350640">
                <a:tc>
                  <a:txBody>
                    <a:bodyPr/>
                    <a:p>
                      <a:pPr>
                        <a:lnSpc>
                          <a:spcPct val="100000"/>
                        </a:lnSpc>
                      </a:pPr>
                      <a:r>
                        <a:rPr b="0" lang="en-US" sz="1800" spc="-1" strike="noStrike">
                          <a:solidFill>
                            <a:srgbClr val="000000"/>
                          </a:solidFill>
                          <a:latin typeface="Arial"/>
                          <a:ea typeface="DejaVu Sans"/>
                        </a:rPr>
                        <a:t>1000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xBody>
                    <a:bodyPr/>
                    <a:p>
                      <a:r>
                        <a:rPr b="0" lang="en-US" sz="2400" spc="-1" strike="noStrike">
                          <a:latin typeface="Times New Roman"/>
                        </a:rPr>
                        <a:t>26.493</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r>
              <a:tr h="350640">
                <a:tc>
                  <a:txBody>
                    <a:bodyPr/>
                    <a:p>
                      <a:pPr>
                        <a:lnSpc>
                          <a:spcPct val="100000"/>
                        </a:lnSpc>
                      </a:pPr>
                      <a:r>
                        <a:rPr b="0" lang="en-US" sz="1800" spc="-1" strike="noStrike">
                          <a:solidFill>
                            <a:srgbClr val="000000"/>
                          </a:solidFill>
                          <a:latin typeface="Arial"/>
                          <a:ea typeface="DejaVu Sans"/>
                        </a:rPr>
                        <a:t>1414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93.425</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r>
              <a:tr h="350640">
                <a:tc>
                  <a:txBody>
                    <a:bodyPr/>
                    <a:p>
                      <a:pPr>
                        <a:lnSpc>
                          <a:spcPct val="100000"/>
                        </a:lnSpc>
                      </a:pPr>
                      <a:r>
                        <a:rPr b="0" lang="en-US" sz="1800" spc="-1" strike="noStrike">
                          <a:solidFill>
                            <a:srgbClr val="000000"/>
                          </a:solidFill>
                          <a:latin typeface="Arial"/>
                          <a:ea typeface="DejaVu Sans"/>
                        </a:rPr>
                        <a:t>2000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xBody>
                    <a:bodyPr/>
                    <a:p>
                      <a:r>
                        <a:rPr b="0" lang="en-US" sz="2400" spc="-1" strike="noStrike">
                          <a:latin typeface="Times New Roman"/>
                        </a:rPr>
                        <a:t>338.93</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r>
              <a:tr h="350280">
                <a:tc>
                  <a:txBody>
                    <a:bodyPr/>
                    <a:p>
                      <a:pPr>
                        <a:lnSpc>
                          <a:spcPct val="100000"/>
                        </a:lnSpc>
                      </a:pPr>
                      <a:r>
                        <a:rPr b="0" lang="en-US" sz="1800" spc="-1" strike="noStrike">
                          <a:solidFill>
                            <a:srgbClr val="000000"/>
                          </a:solidFill>
                          <a:latin typeface="Arial"/>
                          <a:ea typeface="DejaVu Sans"/>
                        </a:rPr>
                        <a:t>2828</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1183.3</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1920.1</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953.18</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558.72</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353.40</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193.04</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2400" spc="-1" strike="noStrike">
                          <a:latin typeface="Times New Roman"/>
                        </a:rPr>
                        <a:t>95.516</a:t>
                      </a:r>
                      <a:endParaRPr b="0" lang="en-US" sz="2400" spc="-1" strike="noStrike">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r>
                        <a:rPr b="0" lang="en-US" sz="1800" spc="-1" strike="noStrike">
                          <a:latin typeface="Arial"/>
                        </a:rPr>
                        <a:t>47.2552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r>
            </a:tbl>
          </a:graphicData>
        </a:graphic>
      </p:graphicFrame>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1151</TotalTime>
  <Application>LibreOffice/6.0.7.3$Linux_X86_64 LibreOffice_project/00m0$Build-3</Application>
  <Words>636</Words>
  <Paragraphs>57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2019-04-05T13:17:31Z</dcterms:modified>
  <cp:revision>89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