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bmp" ContentType="image/bmp"/>
  <Override PartName="/ppt/media/image3.png" ContentType="image/png"/>
  <Override PartName="/ppt/media/image1.bmp" ContentType="image/bmp"/>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semanticscholar.org/" TargetMode="External"/><Relationship Id="rId2" Type="http://schemas.openxmlformats.org/officeDocument/2006/relationships/image" Target="../media/image1.bmp"/><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bmp"/><Relationship Id="rId6" Type="http://schemas.openxmlformats.org/officeDocument/2006/relationships/image" Target="../media/image5.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8040" cy="23760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Greedy Triangulation</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Eliza Shoemaker and Randy Shoemaker</a:t>
            </a:r>
            <a:endParaRPr b="0" lang="en-US" sz="4950" spc="-1" strike="noStrike">
              <a:latin typeface="Arial"/>
            </a:endParaRPr>
          </a:p>
        </p:txBody>
      </p:sp>
      <p:sp>
        <p:nvSpPr>
          <p:cNvPr id="39" name="CustomShape 2"/>
          <p:cNvSpPr/>
          <p:nvPr/>
        </p:nvSpPr>
        <p:spPr>
          <a:xfrm>
            <a:off x="10093320" y="3225960"/>
            <a:ext cx="21975840" cy="5027760"/>
          </a:xfrm>
          <a:prstGeom prst="rect">
            <a:avLst/>
          </a:prstGeom>
          <a:solidFill>
            <a:srgbClr val="ffffff"/>
          </a:solidFill>
          <a:ln w="15840">
            <a:solidFill>
              <a:srgbClr val="000000"/>
            </a:solidFill>
            <a:miter/>
          </a:ln>
        </p:spPr>
        <p:style>
          <a:lnRef idx="0"/>
          <a:fillRef idx="0"/>
          <a:effectRef idx="0"/>
          <a:fontRef idx="minor"/>
        </p:style>
      </p:sp>
      <p:sp>
        <p:nvSpPr>
          <p:cNvPr id="40" name="CustomShape 3"/>
          <p:cNvSpPr/>
          <p:nvPr/>
        </p:nvSpPr>
        <p:spPr>
          <a:xfrm>
            <a:off x="10093320" y="8454960"/>
            <a:ext cx="21975840" cy="5027760"/>
          </a:xfrm>
          <a:prstGeom prst="rect">
            <a:avLst/>
          </a:prstGeom>
          <a:solidFill>
            <a:srgbClr val="ffffff"/>
          </a:solidFill>
          <a:ln w="15840">
            <a:solidFill>
              <a:srgbClr val="000000"/>
            </a:solidFill>
            <a:miter/>
          </a:ln>
        </p:spPr>
        <p:style>
          <a:lnRef idx="0"/>
          <a:fillRef idx="0"/>
          <a:effectRef idx="0"/>
          <a:fontRef idx="minor"/>
        </p:style>
      </p:sp>
      <p:sp>
        <p:nvSpPr>
          <p:cNvPr id="41" name="CustomShape 4"/>
          <p:cNvSpPr/>
          <p:nvPr/>
        </p:nvSpPr>
        <p:spPr>
          <a:xfrm>
            <a:off x="10093320" y="13684320"/>
            <a:ext cx="21975840" cy="5027760"/>
          </a:xfrm>
          <a:prstGeom prst="rect">
            <a:avLst/>
          </a:prstGeom>
          <a:solidFill>
            <a:srgbClr val="ffffff"/>
          </a:solidFill>
          <a:ln w="15840">
            <a:solidFill>
              <a:srgbClr val="000000"/>
            </a:solidFill>
            <a:miter/>
          </a:ln>
        </p:spPr>
        <p:style>
          <a:lnRef idx="0"/>
          <a:fillRef idx="0"/>
          <a:effectRef idx="0"/>
          <a:fontRef idx="minor"/>
        </p:style>
      </p:sp>
      <p:sp>
        <p:nvSpPr>
          <p:cNvPr id="42" name="CustomShape 5"/>
          <p:cNvSpPr/>
          <p:nvPr/>
        </p:nvSpPr>
        <p:spPr>
          <a:xfrm>
            <a:off x="663480" y="18913320"/>
            <a:ext cx="31405680" cy="2570400"/>
          </a:xfrm>
          <a:prstGeom prst="rect">
            <a:avLst/>
          </a:prstGeom>
          <a:solidFill>
            <a:srgbClr val="ffffff"/>
          </a:solidFill>
          <a:ln w="15840">
            <a:solidFill>
              <a:srgbClr val="000000"/>
            </a:solidFill>
            <a:miter/>
          </a:ln>
        </p:spPr>
        <p:style>
          <a:lnRef idx="0"/>
          <a:fillRef idx="0"/>
          <a:effectRef idx="0"/>
          <a:fontRef idx="minor"/>
        </p:style>
      </p:sp>
      <p:sp>
        <p:nvSpPr>
          <p:cNvPr id="43" name="CustomShape 6"/>
          <p:cNvSpPr/>
          <p:nvPr/>
        </p:nvSpPr>
        <p:spPr>
          <a:xfrm>
            <a:off x="10179000" y="3282840"/>
            <a:ext cx="218124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Parallelizing the Algorithm</a:t>
            </a:r>
            <a:endParaRPr b="0" lang="en-US" sz="4050" spc="-1" strike="noStrike">
              <a:latin typeface="Arial"/>
            </a:endParaRPr>
          </a:p>
        </p:txBody>
      </p:sp>
      <p:sp>
        <p:nvSpPr>
          <p:cNvPr id="44" name="CustomShape 7"/>
          <p:cNvSpPr/>
          <p:nvPr/>
        </p:nvSpPr>
        <p:spPr>
          <a:xfrm>
            <a:off x="10179000" y="8512200"/>
            <a:ext cx="218124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Progress</a:t>
            </a:r>
            <a:endParaRPr b="0" lang="en-US" sz="4050" spc="-1" strike="noStrike">
              <a:latin typeface="Arial"/>
            </a:endParaRPr>
          </a:p>
        </p:txBody>
      </p:sp>
      <p:sp>
        <p:nvSpPr>
          <p:cNvPr id="45" name="CustomShape 8"/>
          <p:cNvSpPr/>
          <p:nvPr/>
        </p:nvSpPr>
        <p:spPr>
          <a:xfrm>
            <a:off x="10179000" y="13741560"/>
            <a:ext cx="218124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6" name="CustomShape 9"/>
          <p:cNvSpPr/>
          <p:nvPr/>
        </p:nvSpPr>
        <p:spPr>
          <a:xfrm>
            <a:off x="777960" y="3282840"/>
            <a:ext cx="89712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The Problem</a:t>
            </a:r>
            <a:endParaRPr b="0" lang="en-US" sz="4050" spc="-1" strike="noStrike">
              <a:latin typeface="Arial"/>
            </a:endParaRPr>
          </a:p>
        </p:txBody>
      </p:sp>
      <p:sp>
        <p:nvSpPr>
          <p:cNvPr id="47" name="CustomShape 10"/>
          <p:cNvSpPr/>
          <p:nvPr/>
        </p:nvSpPr>
        <p:spPr>
          <a:xfrm>
            <a:off x="720720" y="18970560"/>
            <a:ext cx="2368728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8" name="CustomShape 11"/>
          <p:cNvSpPr/>
          <p:nvPr/>
        </p:nvSpPr>
        <p:spPr>
          <a:xfrm>
            <a:off x="863640" y="19770840"/>
            <a:ext cx="19858320" cy="30744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[1] Jesper Jansson. Planar Minimum-Weight Triangulations. Lund University, Sweden. Retrieved from </a:t>
            </a:r>
            <a:r>
              <a:rPr b="0" lang="en-US" sz="2029" spc="-1" strike="noStrike" u="sng">
                <a:solidFill>
                  <a:srgbClr val="0000ff"/>
                </a:solidFill>
                <a:uFillTx/>
                <a:latin typeface="Cambria"/>
                <a:ea typeface="American Typewriter Condensed"/>
                <a:hlinkClick r:id="rId1"/>
              </a:rPr>
              <a:t>https://www.semanticscholar.org/</a:t>
            </a:r>
            <a:endParaRPr b="0" lang="en-US" sz="2029" spc="-1" strike="noStrike">
              <a:latin typeface="Arial"/>
            </a:endParaRPr>
          </a:p>
          <a:p>
            <a:pPr>
              <a:lnSpc>
                <a:spcPct val="100000"/>
              </a:lnSpc>
              <a:spcBef>
                <a:spcPts val="451"/>
              </a:spcBef>
            </a:pPr>
            <a:r>
              <a:rPr b="0" lang="en-US" sz="2029" spc="-1" strike="noStrike">
                <a:solidFill>
                  <a:srgbClr val="000000"/>
                </a:solidFill>
                <a:latin typeface="Cambria"/>
                <a:ea typeface="American Typewriter Condensed"/>
              </a:rPr>
              <a:t>[2] Mulzer, Wolfgang, and Günter Rote. "Minimum-weight triangulation is NP-hard." Journal of the ACM (JACM) 55.2 (2008): 11.</a:t>
            </a:r>
            <a:endParaRPr b="0" lang="en-US" sz="2029" spc="-1" strike="noStrike">
              <a:latin typeface="Arial"/>
            </a:endParaRPr>
          </a:p>
        </p:txBody>
      </p:sp>
      <p:sp>
        <p:nvSpPr>
          <p:cNvPr id="49" name="CustomShape 12"/>
          <p:cNvSpPr/>
          <p:nvPr/>
        </p:nvSpPr>
        <p:spPr>
          <a:xfrm>
            <a:off x="10436400" y="4197240"/>
            <a:ext cx="12458880" cy="380772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 </a:t>
            </a:r>
            <a:endParaRPr b="0" lang="en-US" sz="2250" spc="-1" strike="noStrike">
              <a:latin typeface="Arial"/>
            </a:endParaRPr>
          </a:p>
          <a:p>
            <a:pPr algn="just">
              <a:lnSpc>
                <a:spcPct val="100000"/>
              </a:lnSpc>
              <a:spcBef>
                <a:spcPts val="1001"/>
              </a:spcBef>
            </a:pPr>
            <a:endParaRPr b="0" lang="en-US" sz="2250" spc="-1" strike="noStrike">
              <a:latin typeface="Arial"/>
            </a:endParaRPr>
          </a:p>
        </p:txBody>
      </p:sp>
      <p:pic>
        <p:nvPicPr>
          <p:cNvPr id="50" name="droppedImage.png" descr=""/>
          <p:cNvPicPr/>
          <p:nvPr/>
        </p:nvPicPr>
        <p:blipFill>
          <a:blip r:embed="rId2"/>
          <a:stretch/>
        </p:blipFill>
        <p:spPr>
          <a:xfrm>
            <a:off x="25432560" y="14511600"/>
            <a:ext cx="6205680" cy="3247560"/>
          </a:xfrm>
          <a:prstGeom prst="rect">
            <a:avLst/>
          </a:prstGeom>
          <a:ln w="12600">
            <a:noFill/>
          </a:ln>
        </p:spPr>
      </p:pic>
      <p:sp>
        <p:nvSpPr>
          <p:cNvPr id="51" name="CustomShape 13"/>
          <p:cNvSpPr/>
          <p:nvPr/>
        </p:nvSpPr>
        <p:spPr>
          <a:xfrm>
            <a:off x="10436400" y="14998680"/>
            <a:ext cx="11772000" cy="3312720"/>
          </a:xfrm>
          <a:prstGeom prst="rect">
            <a:avLst/>
          </a:prstGeom>
          <a:noFill/>
          <a:ln w="12600">
            <a:noFill/>
          </a:ln>
        </p:spPr>
        <p:style>
          <a:lnRef idx="0"/>
          <a:fillRef idx="0"/>
          <a:effectRef idx="0"/>
          <a:fontRef idx="minor"/>
        </p:style>
        <p:txBody>
          <a:bodyPr lIns="0" rIns="0" tIns="0" bIns="0"/>
          <a:p>
            <a:pPr algn="just">
              <a:lnSpc>
                <a:spcPct val="100000"/>
              </a:lnSpc>
              <a:spcBef>
                <a:spcPts val="901"/>
              </a:spcBef>
            </a:pPr>
            <a:r>
              <a:rPr b="0" lang="en-US" sz="2250" spc="-1" strike="noStrike">
                <a:solidFill>
                  <a:srgbClr val="000000"/>
                </a:solidFill>
                <a:latin typeface="Cambria"/>
                <a:ea typeface="American Typewriter"/>
              </a:rPr>
              <a:t>We plan to improve our parallel version by.…  </a:t>
            </a:r>
            <a:endParaRPr b="0" lang="en-US" sz="2250" spc="-1" strike="noStrike">
              <a:latin typeface="Arial"/>
            </a:endParaRPr>
          </a:p>
        </p:txBody>
      </p:sp>
      <p:sp>
        <p:nvSpPr>
          <p:cNvPr id="52" name="CustomShape 14"/>
          <p:cNvSpPr/>
          <p:nvPr/>
        </p:nvSpPr>
        <p:spPr>
          <a:xfrm>
            <a:off x="1115280" y="4282920"/>
            <a:ext cx="8399520" cy="274032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Our goal is to take a set of points in the plane (called the point set) and produce the greedy triangulation. An example of a </a:t>
            </a:r>
            <a:r>
              <a:rPr b="1" lang="en-US" sz="2250" spc="-1" strike="noStrike">
                <a:solidFill>
                  <a:srgbClr val="000000"/>
                </a:solidFill>
                <a:latin typeface="Cambria"/>
                <a:ea typeface="American Typewriter"/>
              </a:rPr>
              <a:t>triangulation</a:t>
            </a:r>
            <a:r>
              <a:rPr b="0" lang="en-US" sz="2250" spc="-1" strike="noStrike">
                <a:solidFill>
                  <a:srgbClr val="000000"/>
                </a:solidFill>
                <a:latin typeface="Cambria"/>
                <a:ea typeface="American Typewriter"/>
              </a:rPr>
              <a:t> of a point set is shown in Figures 1 and 2. Different algorithms can be used to produce a triangulation. </a:t>
            </a:r>
            <a:r>
              <a:rPr b="1" lang="en-US" sz="2250" spc="-1" strike="noStrike">
                <a:solidFill>
                  <a:srgbClr val="000000"/>
                </a:solidFill>
                <a:latin typeface="Cambria"/>
                <a:ea typeface="American Typewriter"/>
              </a:rPr>
              <a:t>Greedy Triangulation</a:t>
            </a:r>
            <a:r>
              <a:rPr b="0" lang="en-US" sz="2250" spc="-1" strike="noStrike">
                <a:solidFill>
                  <a:srgbClr val="000000"/>
                </a:solidFill>
                <a:latin typeface="Cambria"/>
                <a:ea typeface="American Typewriter"/>
              </a:rPr>
              <a:t> algorithms greedily build a triangulation of a point set by successively adding the smallest line segment between any two points.</a:t>
            </a:r>
            <a:endParaRPr b="0" lang="en-US" sz="2250" spc="-1" strike="noStrike">
              <a:latin typeface="Arial"/>
            </a:endParaRPr>
          </a:p>
        </p:txBody>
      </p:sp>
      <p:sp>
        <p:nvSpPr>
          <p:cNvPr id="53" name="CustomShape 15"/>
          <p:cNvSpPr/>
          <p:nvPr/>
        </p:nvSpPr>
        <p:spPr>
          <a:xfrm>
            <a:off x="1206360" y="9235440"/>
            <a:ext cx="3656160" cy="30744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1. A point set</a:t>
            </a:r>
            <a:endParaRPr b="0" lang="en-US" sz="2029" spc="-1" strike="noStrike">
              <a:latin typeface="Arial"/>
            </a:endParaRPr>
          </a:p>
        </p:txBody>
      </p:sp>
      <p:pic>
        <p:nvPicPr>
          <p:cNvPr id="54" name="droppedImage.png" descr=""/>
          <p:cNvPicPr/>
          <p:nvPr/>
        </p:nvPicPr>
        <p:blipFill>
          <a:blip r:embed="rId3"/>
          <a:stretch/>
        </p:blipFill>
        <p:spPr>
          <a:xfrm>
            <a:off x="1554480" y="7023960"/>
            <a:ext cx="2913120" cy="1944000"/>
          </a:xfrm>
          <a:prstGeom prst="rect">
            <a:avLst/>
          </a:prstGeom>
          <a:ln w="12600">
            <a:noFill/>
          </a:ln>
        </p:spPr>
      </p:pic>
      <p:pic>
        <p:nvPicPr>
          <p:cNvPr id="55" name="droppedImage.png" descr=""/>
          <p:cNvPicPr/>
          <p:nvPr/>
        </p:nvPicPr>
        <p:blipFill>
          <a:blip r:embed="rId4"/>
          <a:stretch/>
        </p:blipFill>
        <p:spPr>
          <a:xfrm>
            <a:off x="5486400" y="7091280"/>
            <a:ext cx="2913120" cy="1869120"/>
          </a:xfrm>
          <a:prstGeom prst="rect">
            <a:avLst/>
          </a:prstGeom>
          <a:ln w="12600">
            <a:noFill/>
          </a:ln>
        </p:spPr>
      </p:pic>
      <p:sp>
        <p:nvSpPr>
          <p:cNvPr id="56" name="CustomShape 16"/>
          <p:cNvSpPr/>
          <p:nvPr/>
        </p:nvSpPr>
        <p:spPr>
          <a:xfrm>
            <a:off x="5029560" y="9235440"/>
            <a:ext cx="3656160" cy="61488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2. Triangulation of the point set in Figure 1</a:t>
            </a:r>
            <a:endParaRPr b="0" lang="en-US" sz="2029" spc="-1" strike="noStrike">
              <a:latin typeface="Arial"/>
            </a:endParaRPr>
          </a:p>
        </p:txBody>
      </p:sp>
      <p:sp>
        <p:nvSpPr>
          <p:cNvPr id="57" name="CustomShape 17"/>
          <p:cNvSpPr/>
          <p:nvPr/>
        </p:nvSpPr>
        <p:spPr>
          <a:xfrm>
            <a:off x="1143720" y="10083960"/>
            <a:ext cx="8399520" cy="68472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Greedy Triangulation algorithms have been used to help tackle more complicated problems. The greedy triangulation has been used to give approximations of solutions for the Minimum Weight Triangulation (MWT) problem [1] which is NP-hard [2]. The MWT problem is as follows: given a point set produce a triangulation of minimal weight. In this context the weight of a triangulation is the sum of the lengths of the line segments forming the triangulation.</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greedy triangulation algorithm used in this work is an O(n</a:t>
            </a:r>
            <a:r>
              <a:rPr b="0" lang="en-US" sz="2250" spc="-1" strike="noStrike" baseline="101000">
                <a:solidFill>
                  <a:srgbClr val="000000"/>
                </a:solidFill>
                <a:latin typeface="Cambria"/>
                <a:ea typeface="American Typewriter"/>
              </a:rPr>
              <a:t>4</a:t>
            </a:r>
            <a:r>
              <a:rPr b="0" lang="en-US" sz="2250" spc="-1" strike="noStrike">
                <a:solidFill>
                  <a:srgbClr val="000000"/>
                </a:solidFill>
                <a:latin typeface="Cambria"/>
                <a:ea typeface="American Typewriter"/>
              </a:rPr>
              <a:t>) algorithm. The triangulation is created in three phases. Phase one consists of generating all line segments between every two points in the point set. In the second phase the line segments are then sorted from smallest to largest. In the final phase the triangulation is produced by iteratively selecting the smallest line segment and removing from consideration all line segments which intersect it. Once this process is complete the point set has been triangulated. We implemented a serial version of this algorithm and a parallel distributed memory version using the Message Passing Interface (MPI) for C. </a:t>
            </a:r>
            <a:endParaRPr b="0" lang="en-US" sz="2250" spc="-1" strike="noStrike">
              <a:latin typeface="Arial"/>
            </a:endParaRPr>
          </a:p>
        </p:txBody>
      </p:sp>
      <p:sp>
        <p:nvSpPr>
          <p:cNvPr id="58" name="CustomShape 18"/>
          <p:cNvSpPr/>
          <p:nvPr/>
        </p:nvSpPr>
        <p:spPr>
          <a:xfrm>
            <a:off x="1115280" y="11170080"/>
            <a:ext cx="8399520" cy="4739760"/>
          </a:xfrm>
          <a:prstGeom prst="rect">
            <a:avLst/>
          </a:prstGeom>
          <a:noFill/>
          <a:ln w="12600">
            <a:noFill/>
          </a:ln>
        </p:spPr>
        <p:style>
          <a:lnRef idx="0"/>
          <a:fillRef idx="0"/>
          <a:effectRef idx="0"/>
          <a:fontRef idx="minor"/>
        </p:style>
      </p:sp>
      <p:sp>
        <p:nvSpPr>
          <p:cNvPr id="59" name="CustomShape 19"/>
          <p:cNvSpPr/>
          <p:nvPr/>
        </p:nvSpPr>
        <p:spPr>
          <a:xfrm>
            <a:off x="17241840" y="9378720"/>
            <a:ext cx="14333760" cy="302616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We currently have a working parallel version. &lt;INSERT ANALYSIS HERE&gt;</a:t>
            </a:r>
            <a:endParaRPr b="0" lang="en-US" sz="2250" spc="-1" strike="noStrike">
              <a:latin typeface="Arial"/>
            </a:endParaRPr>
          </a:p>
        </p:txBody>
      </p:sp>
      <p:pic>
        <p:nvPicPr>
          <p:cNvPr id="60" name="droppedImage.png" descr=""/>
          <p:cNvPicPr/>
          <p:nvPr/>
        </p:nvPicPr>
        <p:blipFill>
          <a:blip r:embed="rId5"/>
          <a:stretch/>
        </p:blipFill>
        <p:spPr>
          <a:xfrm>
            <a:off x="10789920" y="9692640"/>
            <a:ext cx="5922000" cy="3383280"/>
          </a:xfrm>
          <a:prstGeom prst="rect">
            <a:avLst/>
          </a:prstGeom>
          <a:ln w="12600">
            <a:noFill/>
          </a:ln>
        </p:spPr>
      </p:pic>
      <p:pic>
        <p:nvPicPr>
          <p:cNvPr id="61" name="Picture 2" descr=""/>
          <p:cNvPicPr/>
          <p:nvPr/>
        </p:nvPicPr>
        <p:blipFill>
          <a:blip r:embed="rId6"/>
          <a:stretch/>
        </p:blipFill>
        <p:spPr>
          <a:xfrm>
            <a:off x="25001280" y="345600"/>
            <a:ext cx="7068240" cy="2392920"/>
          </a:xfrm>
          <a:prstGeom prst="rect">
            <a:avLst/>
          </a:prstGeom>
          <a:ln>
            <a:noFill/>
          </a:ln>
        </p:spPr>
      </p:pic>
      <p:sp>
        <p:nvSpPr>
          <p:cNvPr id="62" name="CustomShape 20"/>
          <p:cNvSpPr/>
          <p:nvPr/>
        </p:nvSpPr>
        <p:spPr>
          <a:xfrm>
            <a:off x="10373400" y="4239000"/>
            <a:ext cx="8737200" cy="37659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One:</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First we distribute a subset of the points to each process. Then each process calculates all the lines that occur between its points. Then using a binomial tree structure, each process sends its points or receive another process’s points. Then all the lines between the process’s ‘old’ points and the ‘new’ points. This repeats until process 0 has all the points.</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Next process 0 collects all the calculated lines and distributes them out to all the processes. So phase 2 can begin.</a:t>
            </a:r>
            <a:endParaRPr b="0" lang="en-US" sz="2250" spc="-1" strike="noStrike">
              <a:latin typeface="Arial"/>
            </a:endParaRPr>
          </a:p>
        </p:txBody>
      </p:sp>
      <p:sp>
        <p:nvSpPr>
          <p:cNvPr id="63" name="Line 21"/>
          <p:cNvSpPr/>
          <p:nvPr/>
        </p:nvSpPr>
        <p:spPr>
          <a:xfrm>
            <a:off x="19439280" y="4197240"/>
            <a:ext cx="360" cy="3808080"/>
          </a:xfrm>
          <a:prstGeom prst="line">
            <a:avLst/>
          </a:prstGeom>
          <a:ln>
            <a:solidFill>
              <a:srgbClr val="000000"/>
            </a:solidFill>
          </a:ln>
        </p:spPr>
        <p:style>
          <a:lnRef idx="0"/>
          <a:fillRef idx="0"/>
          <a:effectRef idx="0"/>
          <a:fontRef idx="minor"/>
        </p:style>
      </p:sp>
      <p:sp>
        <p:nvSpPr>
          <p:cNvPr id="64" name="Line 22"/>
          <p:cNvSpPr/>
          <p:nvPr/>
        </p:nvSpPr>
        <p:spPr>
          <a:xfrm>
            <a:off x="24659280" y="4201200"/>
            <a:ext cx="360" cy="3808080"/>
          </a:xfrm>
          <a:prstGeom prst="line">
            <a:avLst/>
          </a:prstGeom>
          <a:ln>
            <a:solidFill>
              <a:srgbClr val="000000"/>
            </a:solidFill>
          </a:ln>
        </p:spPr>
        <p:style>
          <a:lnRef idx="0"/>
          <a:fillRef idx="0"/>
          <a:effectRef idx="0"/>
          <a:fontRef idx="minor"/>
        </p:style>
      </p:sp>
      <p:sp>
        <p:nvSpPr>
          <p:cNvPr id="65" name="CustomShape 23"/>
          <p:cNvSpPr/>
          <p:nvPr/>
        </p:nvSpPr>
        <p:spPr>
          <a:xfrm>
            <a:off x="20025360" y="4239000"/>
            <a:ext cx="4234680" cy="37659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Two:</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During this phase each process sorts its lines from smallest to largest length. Each process uses qsort from the C library to accomplish their sort.</a:t>
            </a:r>
            <a:endParaRPr b="0" lang="en-US" sz="2250" spc="-1" strike="noStrike">
              <a:latin typeface="Arial"/>
            </a:endParaRPr>
          </a:p>
        </p:txBody>
      </p:sp>
      <p:sp>
        <p:nvSpPr>
          <p:cNvPr id="66" name="CustomShape 24"/>
          <p:cNvSpPr/>
          <p:nvPr/>
        </p:nvSpPr>
        <p:spPr>
          <a:xfrm>
            <a:off x="25097400" y="4239000"/>
            <a:ext cx="6614640" cy="37659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Three:</a:t>
            </a:r>
            <a:endParaRPr b="0" lang="en-US" sz="2250" spc="-1" strike="noStrike">
              <a:latin typeface="Arial"/>
            </a:endParaRPr>
          </a:p>
          <a:p>
            <a:pPr algn="just">
              <a:lnSpc>
                <a:spcPct val="100000"/>
              </a:lnSpc>
            </a:pPr>
            <a:r>
              <a:rPr b="0" lang="en-US" sz="2250" spc="-1" strike="noStrike">
                <a:solidFill>
                  <a:srgbClr val="000000"/>
                </a:solidFill>
                <a:latin typeface="Arial"/>
                <a:ea typeface="DejaVu Sans"/>
              </a:rPr>
              <a:t>During this phase each process selects its smallest line and sends it to process 0. Process 0 finds the globally smallest line and adds it to the triangulation before broadcasting it to the other processes. Each process then throws out all lines that intersect with the smallest line. This step is repeated until each process has exhausted all of their lines.</a:t>
            </a:r>
            <a:endParaRPr b="0" lang="en-US" sz="225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218</TotalTime>
  <Application>LibreOffice/6.0.7.3$Linux_X86_64 LibreOffice_project/00m0$Build-3</Application>
  <Words>661</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2019-04-04T15:38:17Z</dcterms:modified>
  <cp:revision>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