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2754" y="-2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1645920" y="5135040"/>
            <a:ext cx="29626200" cy="127278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semanticscholar.org/"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777960" y="425520"/>
            <a:ext cx="19058040" cy="237600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7650" b="0" strike="noStrike" spc="-1">
                <a:solidFill>
                  <a:srgbClr val="000000"/>
                </a:solidFill>
                <a:latin typeface="Candara"/>
                <a:ea typeface="Helvetica Neue Light"/>
              </a:rPr>
              <a:t>Greedy Triangulation</a:t>
            </a:r>
            <a:endParaRPr lang="en-US" sz="7650" b="0" strike="noStrike" spc="-1">
              <a:latin typeface="Arial"/>
            </a:endParaRPr>
          </a:p>
          <a:p>
            <a:pPr>
              <a:lnSpc>
                <a:spcPct val="100000"/>
              </a:lnSpc>
            </a:pPr>
            <a:r>
              <a:rPr lang="en-US" sz="4950" b="0" strike="noStrike" spc="-1">
                <a:solidFill>
                  <a:srgbClr val="000000"/>
                </a:solidFill>
                <a:latin typeface="Candara"/>
                <a:ea typeface="Helvetica Neue Light"/>
              </a:rPr>
              <a:t>Eliza Shoemaker and Randy Shoemaker</a:t>
            </a:r>
            <a:endParaRPr lang="en-US" sz="4950" b="0" strike="noStrike" spc="-1">
              <a:latin typeface="Arial"/>
            </a:endParaRPr>
          </a:p>
        </p:txBody>
      </p:sp>
      <p:sp>
        <p:nvSpPr>
          <p:cNvPr id="39" name="CustomShape 2"/>
          <p:cNvSpPr/>
          <p:nvPr/>
        </p:nvSpPr>
        <p:spPr>
          <a:xfrm>
            <a:off x="10093320" y="3225960"/>
            <a:ext cx="21975840" cy="502776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0" name="CustomShape 3"/>
          <p:cNvSpPr/>
          <p:nvPr/>
        </p:nvSpPr>
        <p:spPr>
          <a:xfrm>
            <a:off x="10093320" y="8454960"/>
            <a:ext cx="21975840" cy="502776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1" name="CustomShape 4"/>
          <p:cNvSpPr/>
          <p:nvPr/>
        </p:nvSpPr>
        <p:spPr>
          <a:xfrm>
            <a:off x="10093320" y="13684320"/>
            <a:ext cx="21975840" cy="502776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2" name="CustomShape 5"/>
          <p:cNvSpPr/>
          <p:nvPr/>
        </p:nvSpPr>
        <p:spPr>
          <a:xfrm>
            <a:off x="663480" y="18913320"/>
            <a:ext cx="31405680" cy="257040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3" name="CustomShape 6"/>
          <p:cNvSpPr/>
          <p:nvPr/>
        </p:nvSpPr>
        <p:spPr>
          <a:xfrm>
            <a:off x="10179000" y="3282840"/>
            <a:ext cx="21812400" cy="77004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Parallelizing the Algorithm</a:t>
            </a:r>
            <a:endParaRPr lang="en-US" sz="4050" b="0" strike="noStrike" spc="-1">
              <a:latin typeface="Arial"/>
            </a:endParaRPr>
          </a:p>
        </p:txBody>
      </p:sp>
      <p:sp>
        <p:nvSpPr>
          <p:cNvPr id="44" name="CustomShape 7"/>
          <p:cNvSpPr/>
          <p:nvPr/>
        </p:nvSpPr>
        <p:spPr>
          <a:xfrm>
            <a:off x="10179000" y="8512200"/>
            <a:ext cx="21812400" cy="77004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Progress</a:t>
            </a:r>
            <a:endParaRPr lang="en-US" sz="4050" b="0" strike="noStrike" spc="-1">
              <a:latin typeface="Arial"/>
            </a:endParaRPr>
          </a:p>
        </p:txBody>
      </p:sp>
      <p:sp>
        <p:nvSpPr>
          <p:cNvPr id="45" name="CustomShape 8"/>
          <p:cNvSpPr/>
          <p:nvPr/>
        </p:nvSpPr>
        <p:spPr>
          <a:xfrm>
            <a:off x="10179000" y="13741560"/>
            <a:ext cx="21812400" cy="77004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Future Work</a:t>
            </a:r>
            <a:endParaRPr lang="en-US" sz="4050" b="0" strike="noStrike" spc="-1">
              <a:latin typeface="Arial"/>
            </a:endParaRPr>
          </a:p>
        </p:txBody>
      </p:sp>
      <p:sp>
        <p:nvSpPr>
          <p:cNvPr id="46" name="CustomShape 9"/>
          <p:cNvSpPr/>
          <p:nvPr/>
        </p:nvSpPr>
        <p:spPr>
          <a:xfrm>
            <a:off x="777960" y="3282840"/>
            <a:ext cx="8971200" cy="77004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The Problem</a:t>
            </a:r>
            <a:endParaRPr lang="en-US" sz="4050" b="0" strike="noStrike" spc="-1">
              <a:latin typeface="Arial"/>
            </a:endParaRPr>
          </a:p>
        </p:txBody>
      </p:sp>
      <p:sp>
        <p:nvSpPr>
          <p:cNvPr id="47" name="CustomShape 10"/>
          <p:cNvSpPr/>
          <p:nvPr/>
        </p:nvSpPr>
        <p:spPr>
          <a:xfrm>
            <a:off x="720720" y="18970560"/>
            <a:ext cx="23687280" cy="770040"/>
          </a:xfrm>
          <a:prstGeom prst="rect">
            <a:avLst/>
          </a:prstGeom>
          <a:gradFill rotWithShape="0">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latin typeface="Candara"/>
                <a:ea typeface="Helvetica Neue UltraLight"/>
              </a:rPr>
              <a:t> </a:t>
            </a:r>
            <a:r>
              <a:rPr lang="en-US" sz="4050" b="0" strike="noStrike" spc="-1">
                <a:solidFill>
                  <a:srgbClr val="000000"/>
                </a:solidFill>
                <a:latin typeface="Candara"/>
                <a:ea typeface="Helvetica Neue Light"/>
              </a:rPr>
              <a:t>References</a:t>
            </a:r>
            <a:endParaRPr lang="en-US" sz="4050" b="0" strike="noStrike" spc="-1">
              <a:latin typeface="Arial"/>
            </a:endParaRPr>
          </a:p>
        </p:txBody>
      </p:sp>
      <p:sp>
        <p:nvSpPr>
          <p:cNvPr id="48" name="CustomShape 11"/>
          <p:cNvSpPr/>
          <p:nvPr/>
        </p:nvSpPr>
        <p:spPr>
          <a:xfrm>
            <a:off x="863640" y="19770840"/>
            <a:ext cx="19858320" cy="3074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451"/>
              </a:spcBef>
            </a:pPr>
            <a:r>
              <a:rPr lang="en-US" sz="2029" b="0" strike="noStrike" spc="-1">
                <a:solidFill>
                  <a:srgbClr val="000000"/>
                </a:solidFill>
                <a:latin typeface="Cambria"/>
                <a:ea typeface="American Typewriter Condensed"/>
              </a:rPr>
              <a:t>[1] Jesper Jansson. Planar Minimum-Weight Triangulations. Lund University, Sweden. Retrieved from </a:t>
            </a:r>
            <a:r>
              <a:rPr lang="en-US" sz="2029" b="0" u="sng" strike="noStrike" spc="-1">
                <a:solidFill>
                  <a:srgbClr val="0000FF"/>
                </a:solidFill>
                <a:uFillTx/>
                <a:latin typeface="Cambria"/>
                <a:ea typeface="American Typewriter Condensed"/>
                <a:hlinkClick r:id="rId2"/>
              </a:rPr>
              <a:t>https://www.semanticscholar.org/</a:t>
            </a:r>
            <a:endParaRPr lang="en-US" sz="2029" b="0" strike="noStrike" spc="-1">
              <a:latin typeface="Arial"/>
            </a:endParaRPr>
          </a:p>
          <a:p>
            <a:pPr>
              <a:lnSpc>
                <a:spcPct val="100000"/>
              </a:lnSpc>
              <a:spcBef>
                <a:spcPts val="451"/>
              </a:spcBef>
            </a:pPr>
            <a:r>
              <a:rPr lang="en-US" sz="2029" b="0" strike="noStrike" spc="-1">
                <a:solidFill>
                  <a:srgbClr val="000000"/>
                </a:solidFill>
                <a:latin typeface="Cambria"/>
                <a:ea typeface="American Typewriter Condensed"/>
              </a:rPr>
              <a:t>[2] Mulzer, Wolfgang, and Günter Rote. "Minimum-weight triangulation is NP-hard." Journal of the ACM (JACM) 55.2 (2008): 11.</a:t>
            </a:r>
            <a:endParaRPr lang="en-US" sz="2029" b="0" strike="noStrike" spc="-1">
              <a:latin typeface="Arial"/>
            </a:endParaRPr>
          </a:p>
        </p:txBody>
      </p:sp>
      <p:sp>
        <p:nvSpPr>
          <p:cNvPr id="49" name="CustomShape 12"/>
          <p:cNvSpPr/>
          <p:nvPr/>
        </p:nvSpPr>
        <p:spPr>
          <a:xfrm>
            <a:off x="10436400" y="4197240"/>
            <a:ext cx="12458880" cy="38077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1001"/>
              </a:spcBef>
            </a:pPr>
            <a:r>
              <a:rPr lang="en-US" sz="2250" b="0" strike="noStrike" spc="-1">
                <a:solidFill>
                  <a:srgbClr val="000000"/>
                </a:solidFill>
                <a:latin typeface="Cambria"/>
                <a:ea typeface="American Typewriter"/>
              </a:rPr>
              <a:t> </a:t>
            </a:r>
            <a:endParaRPr lang="en-US" sz="2250" b="0" strike="noStrike" spc="-1">
              <a:latin typeface="Arial"/>
            </a:endParaRPr>
          </a:p>
          <a:p>
            <a:pPr algn="just">
              <a:lnSpc>
                <a:spcPct val="100000"/>
              </a:lnSpc>
              <a:spcBef>
                <a:spcPts val="1001"/>
              </a:spcBef>
            </a:pPr>
            <a:endParaRPr lang="en-US" sz="2250" b="0" strike="noStrike" spc="-1">
              <a:latin typeface="Arial"/>
            </a:endParaRPr>
          </a:p>
        </p:txBody>
      </p:sp>
      <p:pic>
        <p:nvPicPr>
          <p:cNvPr id="50" name="droppedImage.png"/>
          <p:cNvPicPr/>
          <p:nvPr/>
        </p:nvPicPr>
        <p:blipFill rotWithShape="1">
          <a:blip r:embed="rId3"/>
          <a:srcRect l="19941" r="20506"/>
          <a:stretch/>
        </p:blipFill>
        <p:spPr>
          <a:xfrm>
            <a:off x="27755850" y="14511600"/>
            <a:ext cx="3695700" cy="3247560"/>
          </a:xfrm>
          <a:prstGeom prst="rect">
            <a:avLst/>
          </a:prstGeom>
          <a:ln w="12600">
            <a:noFill/>
          </a:ln>
        </p:spPr>
      </p:pic>
      <p:sp>
        <p:nvSpPr>
          <p:cNvPr id="51" name="CustomShape 13"/>
          <p:cNvSpPr/>
          <p:nvPr/>
        </p:nvSpPr>
        <p:spPr>
          <a:xfrm>
            <a:off x="10436400" y="14998680"/>
            <a:ext cx="11772000" cy="33127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901"/>
              </a:spcBef>
            </a:pPr>
            <a:r>
              <a:rPr lang="en-US" sz="2250" b="0" strike="noStrike" spc="-1">
                <a:solidFill>
                  <a:srgbClr val="000000"/>
                </a:solidFill>
                <a:latin typeface="Cambria"/>
                <a:ea typeface="American Typewriter"/>
              </a:rPr>
              <a:t>We plan to improve our parallel version by.…  </a:t>
            </a:r>
            <a:endParaRPr lang="en-US" sz="2250" b="0" strike="noStrike" spc="-1">
              <a:latin typeface="Arial"/>
            </a:endParaRPr>
          </a:p>
        </p:txBody>
      </p:sp>
      <p:sp>
        <p:nvSpPr>
          <p:cNvPr id="52" name="CustomShape 14"/>
          <p:cNvSpPr/>
          <p:nvPr/>
        </p:nvSpPr>
        <p:spPr>
          <a:xfrm>
            <a:off x="1115280" y="4282920"/>
            <a:ext cx="8399520" cy="27403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1001"/>
              </a:spcBef>
            </a:pPr>
            <a:r>
              <a:rPr lang="en-US" sz="2250" b="0" strike="noStrike" spc="-1">
                <a:solidFill>
                  <a:srgbClr val="000000"/>
                </a:solidFill>
                <a:latin typeface="Cambria"/>
                <a:ea typeface="American Typewriter"/>
              </a:rPr>
              <a:t>Our goal is to take a set of points in the plane (called the point set) and produce the greedy triangulation. An example of a </a:t>
            </a:r>
            <a:r>
              <a:rPr lang="en-US" sz="2250" b="1" strike="noStrike" spc="-1">
                <a:solidFill>
                  <a:srgbClr val="000000"/>
                </a:solidFill>
                <a:latin typeface="Cambria"/>
                <a:ea typeface="American Typewriter"/>
              </a:rPr>
              <a:t>triangulation</a:t>
            </a:r>
            <a:r>
              <a:rPr lang="en-US" sz="2250" b="0" strike="noStrike" spc="-1">
                <a:solidFill>
                  <a:srgbClr val="000000"/>
                </a:solidFill>
                <a:latin typeface="Cambria"/>
                <a:ea typeface="American Typewriter"/>
              </a:rPr>
              <a:t> of a point set is shown in Figures 1 and 2. Different algorithms can be used to produce a triangulation. </a:t>
            </a:r>
            <a:r>
              <a:rPr lang="en-US" sz="2250" b="1" strike="noStrike" spc="-1">
                <a:solidFill>
                  <a:srgbClr val="000000"/>
                </a:solidFill>
                <a:latin typeface="Cambria"/>
                <a:ea typeface="American Typewriter"/>
              </a:rPr>
              <a:t>Greedy Triangulation</a:t>
            </a:r>
            <a:r>
              <a:rPr lang="en-US" sz="2250" b="0" strike="noStrike" spc="-1">
                <a:solidFill>
                  <a:srgbClr val="000000"/>
                </a:solidFill>
                <a:latin typeface="Cambria"/>
                <a:ea typeface="American Typewriter"/>
              </a:rPr>
              <a:t> algorithms greedily build a triangulation of a point set by successively adding the smallest line segment between any two points.</a:t>
            </a:r>
            <a:endParaRPr lang="en-US" sz="2250" b="0" strike="noStrike" spc="-1">
              <a:latin typeface="Arial"/>
            </a:endParaRPr>
          </a:p>
        </p:txBody>
      </p:sp>
      <p:sp>
        <p:nvSpPr>
          <p:cNvPr id="53" name="CustomShape 15"/>
          <p:cNvSpPr/>
          <p:nvPr/>
        </p:nvSpPr>
        <p:spPr>
          <a:xfrm>
            <a:off x="1206360" y="9235440"/>
            <a:ext cx="3656160" cy="3074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1001"/>
              </a:spcBef>
            </a:pPr>
            <a:r>
              <a:rPr lang="en-US" sz="2029" b="0" strike="noStrike" spc="-1">
                <a:solidFill>
                  <a:srgbClr val="000000"/>
                </a:solidFill>
                <a:latin typeface="Cambria"/>
                <a:ea typeface="American Typewriter"/>
              </a:rPr>
              <a:t>Fig 1. A point set</a:t>
            </a:r>
            <a:endParaRPr lang="en-US" sz="2029" b="0" strike="noStrike" spc="-1">
              <a:latin typeface="Arial"/>
            </a:endParaRPr>
          </a:p>
        </p:txBody>
      </p:sp>
      <p:pic>
        <p:nvPicPr>
          <p:cNvPr id="54" name="droppedImage.png"/>
          <p:cNvPicPr/>
          <p:nvPr/>
        </p:nvPicPr>
        <p:blipFill>
          <a:blip r:embed="rId4"/>
          <a:stretch/>
        </p:blipFill>
        <p:spPr>
          <a:xfrm>
            <a:off x="1554480" y="7023960"/>
            <a:ext cx="2913120" cy="1944000"/>
          </a:xfrm>
          <a:prstGeom prst="rect">
            <a:avLst/>
          </a:prstGeom>
          <a:ln w="12600">
            <a:noFill/>
          </a:ln>
        </p:spPr>
      </p:pic>
      <p:pic>
        <p:nvPicPr>
          <p:cNvPr id="55" name="droppedImage.png"/>
          <p:cNvPicPr/>
          <p:nvPr/>
        </p:nvPicPr>
        <p:blipFill>
          <a:blip r:embed="rId5"/>
          <a:stretch/>
        </p:blipFill>
        <p:spPr>
          <a:xfrm>
            <a:off x="5486400" y="7091280"/>
            <a:ext cx="2913120" cy="1869120"/>
          </a:xfrm>
          <a:prstGeom prst="rect">
            <a:avLst/>
          </a:prstGeom>
          <a:ln w="12600">
            <a:noFill/>
          </a:ln>
        </p:spPr>
      </p:pic>
      <p:sp>
        <p:nvSpPr>
          <p:cNvPr id="56" name="CustomShape 16"/>
          <p:cNvSpPr/>
          <p:nvPr/>
        </p:nvSpPr>
        <p:spPr>
          <a:xfrm>
            <a:off x="5029560" y="9235440"/>
            <a:ext cx="3656160" cy="6148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1001"/>
              </a:spcBef>
            </a:pPr>
            <a:r>
              <a:rPr lang="en-US" sz="2029" b="0" strike="noStrike" spc="-1">
                <a:solidFill>
                  <a:srgbClr val="000000"/>
                </a:solidFill>
                <a:latin typeface="Cambria"/>
                <a:ea typeface="American Typewriter"/>
              </a:rPr>
              <a:t>Fig 2. Triangulation of the point set in Figure 1</a:t>
            </a:r>
            <a:endParaRPr lang="en-US" sz="2029" b="0" strike="noStrike" spc="-1">
              <a:latin typeface="Arial"/>
            </a:endParaRPr>
          </a:p>
        </p:txBody>
      </p:sp>
      <p:sp>
        <p:nvSpPr>
          <p:cNvPr id="57" name="CustomShape 17"/>
          <p:cNvSpPr/>
          <p:nvPr/>
        </p:nvSpPr>
        <p:spPr>
          <a:xfrm>
            <a:off x="1143720" y="10083960"/>
            <a:ext cx="8399520" cy="6847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1001"/>
              </a:spcBef>
            </a:pPr>
            <a:r>
              <a:rPr lang="en-US" sz="2250" b="0" strike="noStrike" spc="-1">
                <a:solidFill>
                  <a:srgbClr val="000000"/>
                </a:solidFill>
                <a:latin typeface="Cambria"/>
                <a:ea typeface="American Typewriter"/>
              </a:rPr>
              <a:t>Greedy Triangulation algorithms have been used to help tackle more complicated problems. The greedy triangulation has been used to give approximations of solutions for the Minimum Weight Triangulation (MWT) problem [1] which is NP-hard [2]. The MWT problem is as follows: given a point set produce a triangulation of minimal weight. In this context the weight of a triangulation is the sum of the lengths of the line segments forming the triangulation.</a:t>
            </a:r>
            <a:endParaRPr lang="en-US" sz="2250" b="0" strike="noStrike" spc="-1">
              <a:latin typeface="Arial"/>
            </a:endParaRPr>
          </a:p>
          <a:p>
            <a:pPr algn="just">
              <a:lnSpc>
                <a:spcPct val="100000"/>
              </a:lnSpc>
              <a:spcBef>
                <a:spcPts val="1001"/>
              </a:spcBef>
            </a:pPr>
            <a:r>
              <a:rPr lang="en-US" sz="2250" b="0" strike="noStrike" spc="-1">
                <a:solidFill>
                  <a:srgbClr val="000000"/>
                </a:solidFill>
                <a:latin typeface="Cambria"/>
                <a:ea typeface="American Typewriter"/>
              </a:rPr>
              <a:t>The greedy triangulation algorithm used in this work is an O(n</a:t>
            </a:r>
            <a:r>
              <a:rPr lang="en-US" sz="2250" b="0" strike="noStrike" spc="-1" baseline="101000">
                <a:solidFill>
                  <a:srgbClr val="000000"/>
                </a:solidFill>
                <a:latin typeface="Cambria"/>
                <a:ea typeface="American Typewriter"/>
              </a:rPr>
              <a:t>4</a:t>
            </a:r>
            <a:r>
              <a:rPr lang="en-US" sz="2250" b="0" strike="noStrike" spc="-1">
                <a:solidFill>
                  <a:srgbClr val="000000"/>
                </a:solidFill>
                <a:latin typeface="Cambria"/>
                <a:ea typeface="American Typewriter"/>
              </a:rPr>
              <a:t>) algorithm. The triangulation is created in three phases. Phase one consists of generating all line segments between every two points in the point set. In the second phase the line segments are then sorted from smallest to largest. In the final phase the triangulation is produced by iteratively selecting the smallest line segment and removing from consideration all line segments which intersect it. Once this process is complete the point set has been triangulated. We implemented a serial version of this algorithm and a parallel distributed memory version using the Message Passing Interface (MPI) for C. </a:t>
            </a:r>
            <a:endParaRPr lang="en-US" sz="2250" b="0" strike="noStrike" spc="-1">
              <a:latin typeface="Arial"/>
            </a:endParaRPr>
          </a:p>
        </p:txBody>
      </p:sp>
      <p:sp>
        <p:nvSpPr>
          <p:cNvPr id="58" name="CustomShape 18"/>
          <p:cNvSpPr/>
          <p:nvPr/>
        </p:nvSpPr>
        <p:spPr>
          <a:xfrm>
            <a:off x="1115280" y="11170080"/>
            <a:ext cx="8399520" cy="4739760"/>
          </a:xfrm>
          <a:prstGeom prst="rect">
            <a:avLst/>
          </a:prstGeom>
          <a:noFill/>
          <a:ln w="12600">
            <a:noFill/>
          </a:ln>
        </p:spPr>
        <p:style>
          <a:lnRef idx="0">
            <a:scrgbClr r="0" g="0" b="0"/>
          </a:lnRef>
          <a:fillRef idx="0">
            <a:scrgbClr r="0" g="0" b="0"/>
          </a:fillRef>
          <a:effectRef idx="0">
            <a:scrgbClr r="0" g="0" b="0"/>
          </a:effectRef>
          <a:fontRef idx="minor"/>
        </p:style>
      </p:sp>
      <p:sp>
        <p:nvSpPr>
          <p:cNvPr id="59" name="CustomShape 19"/>
          <p:cNvSpPr/>
          <p:nvPr/>
        </p:nvSpPr>
        <p:spPr>
          <a:xfrm>
            <a:off x="14570880" y="9378720"/>
            <a:ext cx="10861680" cy="30261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spcBef>
                <a:spcPts val="2251"/>
              </a:spcBef>
            </a:pPr>
            <a:r>
              <a:rPr lang="en-US" sz="2250" b="0" strike="noStrike" spc="-1" dirty="0">
                <a:solidFill>
                  <a:srgbClr val="000000"/>
                </a:solidFill>
                <a:latin typeface="Cambria"/>
                <a:ea typeface="American Typewriter"/>
              </a:rPr>
              <a:t>We currently have a working parallel version. &lt;INSERT ANALYSIS HERE&gt;</a:t>
            </a:r>
            <a:endParaRPr lang="en-US" sz="2250" b="0" strike="noStrike" spc="-1" dirty="0">
              <a:latin typeface="Arial"/>
            </a:endParaRPr>
          </a:p>
        </p:txBody>
      </p:sp>
      <p:pic>
        <p:nvPicPr>
          <p:cNvPr id="60" name="droppedImage.png"/>
          <p:cNvPicPr/>
          <p:nvPr/>
        </p:nvPicPr>
        <p:blipFill rotWithShape="1">
          <a:blip r:embed="rId6"/>
          <a:srcRect l="19172" t="2266" r="22281" b="1"/>
          <a:stretch/>
        </p:blipFill>
        <p:spPr>
          <a:xfrm>
            <a:off x="10553700" y="9769320"/>
            <a:ext cx="3467100" cy="3306600"/>
          </a:xfrm>
          <a:prstGeom prst="rect">
            <a:avLst/>
          </a:prstGeom>
          <a:ln w="12600">
            <a:noFill/>
          </a:ln>
        </p:spPr>
      </p:pic>
      <p:pic>
        <p:nvPicPr>
          <p:cNvPr id="61" name="Picture 2"/>
          <p:cNvPicPr/>
          <p:nvPr/>
        </p:nvPicPr>
        <p:blipFill>
          <a:blip r:embed="rId7"/>
          <a:stretch/>
        </p:blipFill>
        <p:spPr>
          <a:xfrm>
            <a:off x="25001280" y="345600"/>
            <a:ext cx="7068240" cy="2392920"/>
          </a:xfrm>
          <a:prstGeom prst="rect">
            <a:avLst/>
          </a:prstGeom>
          <a:ln>
            <a:noFill/>
          </a:ln>
        </p:spPr>
      </p:pic>
      <p:sp>
        <p:nvSpPr>
          <p:cNvPr id="62" name="CustomShape 20"/>
          <p:cNvSpPr/>
          <p:nvPr/>
        </p:nvSpPr>
        <p:spPr>
          <a:xfrm>
            <a:off x="10373400" y="4239000"/>
            <a:ext cx="8737200" cy="37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250" b="0" strike="noStrike" spc="-1">
                <a:solidFill>
                  <a:srgbClr val="000000"/>
                </a:solidFill>
                <a:latin typeface="Cambria"/>
                <a:ea typeface="American Typewriter"/>
              </a:rPr>
              <a:t>Phase One:</a:t>
            </a:r>
            <a:endParaRPr lang="en-US" sz="2250" b="0" strike="noStrike" spc="-1">
              <a:latin typeface="Arial"/>
            </a:endParaRPr>
          </a:p>
          <a:p>
            <a:pPr algn="just">
              <a:lnSpc>
                <a:spcPct val="100000"/>
              </a:lnSpc>
            </a:pPr>
            <a:r>
              <a:rPr lang="en-US" sz="2250" b="0" strike="noStrike" spc="-1">
                <a:solidFill>
                  <a:srgbClr val="000000"/>
                </a:solidFill>
                <a:latin typeface="Cambria"/>
                <a:ea typeface="American Typewriter"/>
              </a:rPr>
              <a:t>First we distribute a subset of the points to each process. Then each process calculates all the lines that occur between its points. Then using a binomial tree structure, each process sends its points or receive another process’s points. Then all the lines between the process’s ‘old’ points and the ‘new’ points. This repeats until process 0 has all the points.</a:t>
            </a:r>
            <a:endParaRPr lang="en-US" sz="2250" b="0" strike="noStrike" spc="-1">
              <a:latin typeface="Arial"/>
            </a:endParaRPr>
          </a:p>
          <a:p>
            <a:pPr algn="just">
              <a:lnSpc>
                <a:spcPct val="100000"/>
              </a:lnSpc>
            </a:pPr>
            <a:r>
              <a:rPr lang="en-US" sz="2250" b="0" strike="noStrike" spc="-1">
                <a:solidFill>
                  <a:srgbClr val="000000"/>
                </a:solidFill>
                <a:latin typeface="Cambria"/>
                <a:ea typeface="American Typewriter"/>
              </a:rPr>
              <a:t>Next process 0 collects all the calculated lines and distributes them out to all the processes. So phase 2 can begin.</a:t>
            </a:r>
            <a:endParaRPr lang="en-US" sz="2250" b="0" strike="noStrike" spc="-1">
              <a:latin typeface="Arial"/>
            </a:endParaRPr>
          </a:p>
        </p:txBody>
      </p:sp>
      <p:sp>
        <p:nvSpPr>
          <p:cNvPr id="63" name="Line 21"/>
          <p:cNvSpPr/>
          <p:nvPr/>
        </p:nvSpPr>
        <p:spPr>
          <a:xfrm>
            <a:off x="19439280" y="4197240"/>
            <a:ext cx="360" cy="38080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4" name="Line 22"/>
          <p:cNvSpPr/>
          <p:nvPr/>
        </p:nvSpPr>
        <p:spPr>
          <a:xfrm>
            <a:off x="24659280" y="4201200"/>
            <a:ext cx="360" cy="38080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5" name="CustomShape 23"/>
          <p:cNvSpPr/>
          <p:nvPr/>
        </p:nvSpPr>
        <p:spPr>
          <a:xfrm>
            <a:off x="20025360" y="4239000"/>
            <a:ext cx="4234680" cy="37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250" b="0" strike="noStrike" spc="-1" dirty="0">
                <a:solidFill>
                  <a:srgbClr val="000000"/>
                </a:solidFill>
                <a:latin typeface="Cambria"/>
                <a:ea typeface="American Typewriter"/>
              </a:rPr>
              <a:t>Phase Two:</a:t>
            </a:r>
            <a:endParaRPr lang="en-US" sz="2250" b="0" strike="noStrike" spc="-1" dirty="0">
              <a:latin typeface="Arial"/>
            </a:endParaRPr>
          </a:p>
          <a:p>
            <a:pPr algn="just">
              <a:lnSpc>
                <a:spcPct val="100000"/>
              </a:lnSpc>
            </a:pPr>
            <a:r>
              <a:rPr lang="en-US" sz="2250" b="0" strike="noStrike" spc="-1" dirty="0">
                <a:solidFill>
                  <a:srgbClr val="000000"/>
                </a:solidFill>
                <a:latin typeface="Cambria"/>
                <a:ea typeface="American Typewriter"/>
              </a:rPr>
              <a:t>During this phase each process sorts its lines from smallest to largest length. Each process uses </a:t>
            </a:r>
            <a:r>
              <a:rPr lang="en-US" sz="2250" b="0" strike="noStrike" spc="-1" dirty="0" err="1">
                <a:solidFill>
                  <a:srgbClr val="000000"/>
                </a:solidFill>
                <a:latin typeface="Cambria"/>
                <a:ea typeface="American Typewriter"/>
              </a:rPr>
              <a:t>qsort</a:t>
            </a:r>
            <a:r>
              <a:rPr lang="en-US" sz="2250" b="0" strike="noStrike" spc="-1" dirty="0">
                <a:solidFill>
                  <a:srgbClr val="000000"/>
                </a:solidFill>
                <a:latin typeface="Cambria"/>
                <a:ea typeface="American Typewriter"/>
              </a:rPr>
              <a:t> from the C library to accomplish their sort.</a:t>
            </a:r>
            <a:endParaRPr lang="en-US" sz="2250" b="0" strike="noStrike" spc="-1" dirty="0">
              <a:latin typeface="Arial"/>
            </a:endParaRPr>
          </a:p>
        </p:txBody>
      </p:sp>
      <p:sp>
        <p:nvSpPr>
          <p:cNvPr id="66" name="CustomShape 24"/>
          <p:cNvSpPr/>
          <p:nvPr/>
        </p:nvSpPr>
        <p:spPr>
          <a:xfrm>
            <a:off x="25097400" y="4239000"/>
            <a:ext cx="6614640" cy="37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250" b="0" strike="noStrike" spc="-1" dirty="0">
                <a:solidFill>
                  <a:srgbClr val="000000"/>
                </a:solidFill>
                <a:latin typeface="Cambria"/>
                <a:ea typeface="American Typewriter"/>
              </a:rPr>
              <a:t>Phase Three:</a:t>
            </a:r>
            <a:endParaRPr lang="en-US" sz="2250" b="0" strike="noStrike" spc="-1" dirty="0">
              <a:latin typeface="Arial"/>
            </a:endParaRPr>
          </a:p>
          <a:p>
            <a:pPr algn="just">
              <a:lnSpc>
                <a:spcPct val="100000"/>
              </a:lnSpc>
            </a:pPr>
            <a:r>
              <a:rPr lang="en-US" sz="2250" b="0" strike="noStrike" spc="-1" dirty="0">
                <a:solidFill>
                  <a:srgbClr val="000000"/>
                </a:solidFill>
                <a:latin typeface="Cambria" panose="02040503050406030204" pitchFamily="18" charset="0"/>
                <a:ea typeface="Cambria" panose="02040503050406030204" pitchFamily="18" charset="0"/>
              </a:rPr>
              <a:t>During this phase each process selects its smallest line and sends it to process 0. Process 0 finds the globally smallest line and adds it to the triangulation before broadcasting it to the other processes. Each process then throws out all lines that intersect with the smallest line. This step is repeated until each process has exhausted all of their lines.</a:t>
            </a:r>
            <a:endParaRPr lang="en-US" sz="2250" b="0" strike="noStrike" spc="-1"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CC59FDE9-6C09-43D7-B7E3-1A0988F9EE0E}"/>
              </a:ext>
            </a:extLst>
          </p:cNvPr>
          <p:cNvGraphicFramePr>
            <a:graphicFrameLocks noGrp="1"/>
          </p:cNvGraphicFramePr>
          <p:nvPr>
            <p:extLst>
              <p:ext uri="{D42A27DB-BD31-4B8C-83A1-F6EECF244321}">
                <p14:modId xmlns:p14="http://schemas.microsoft.com/office/powerpoint/2010/main" val="4074779116"/>
              </p:ext>
            </p:extLst>
          </p:nvPr>
        </p:nvGraphicFramePr>
        <p:xfrm>
          <a:off x="14321880" y="10668460"/>
          <a:ext cx="17390160" cy="2560320"/>
        </p:xfrm>
        <a:graphic>
          <a:graphicData uri="http://schemas.openxmlformats.org/drawingml/2006/table">
            <a:tbl>
              <a:tblPr firstRow="1" bandRow="1">
                <a:tableStyleId>{5C22544A-7EE6-4342-B048-85BDC9FD1C3A}</a:tableStyleId>
              </a:tblPr>
              <a:tblGrid>
                <a:gridCol w="1932240">
                  <a:extLst>
                    <a:ext uri="{9D8B030D-6E8A-4147-A177-3AD203B41FA5}">
                      <a16:colId xmlns:a16="http://schemas.microsoft.com/office/drawing/2014/main" val="2082391195"/>
                    </a:ext>
                  </a:extLst>
                </a:gridCol>
                <a:gridCol w="1932240">
                  <a:extLst>
                    <a:ext uri="{9D8B030D-6E8A-4147-A177-3AD203B41FA5}">
                      <a16:colId xmlns:a16="http://schemas.microsoft.com/office/drawing/2014/main" val="204592734"/>
                    </a:ext>
                  </a:extLst>
                </a:gridCol>
                <a:gridCol w="1932240">
                  <a:extLst>
                    <a:ext uri="{9D8B030D-6E8A-4147-A177-3AD203B41FA5}">
                      <a16:colId xmlns:a16="http://schemas.microsoft.com/office/drawing/2014/main" val="1385326462"/>
                    </a:ext>
                  </a:extLst>
                </a:gridCol>
                <a:gridCol w="1932240">
                  <a:extLst>
                    <a:ext uri="{9D8B030D-6E8A-4147-A177-3AD203B41FA5}">
                      <a16:colId xmlns:a16="http://schemas.microsoft.com/office/drawing/2014/main" val="4134971579"/>
                    </a:ext>
                  </a:extLst>
                </a:gridCol>
                <a:gridCol w="1932240">
                  <a:extLst>
                    <a:ext uri="{9D8B030D-6E8A-4147-A177-3AD203B41FA5}">
                      <a16:colId xmlns:a16="http://schemas.microsoft.com/office/drawing/2014/main" val="1734184008"/>
                    </a:ext>
                  </a:extLst>
                </a:gridCol>
                <a:gridCol w="1932240">
                  <a:extLst>
                    <a:ext uri="{9D8B030D-6E8A-4147-A177-3AD203B41FA5}">
                      <a16:colId xmlns:a16="http://schemas.microsoft.com/office/drawing/2014/main" val="2169940549"/>
                    </a:ext>
                  </a:extLst>
                </a:gridCol>
                <a:gridCol w="1932240">
                  <a:extLst>
                    <a:ext uri="{9D8B030D-6E8A-4147-A177-3AD203B41FA5}">
                      <a16:colId xmlns:a16="http://schemas.microsoft.com/office/drawing/2014/main" val="3947403865"/>
                    </a:ext>
                  </a:extLst>
                </a:gridCol>
                <a:gridCol w="1932240">
                  <a:extLst>
                    <a:ext uri="{9D8B030D-6E8A-4147-A177-3AD203B41FA5}">
                      <a16:colId xmlns:a16="http://schemas.microsoft.com/office/drawing/2014/main" val="2255913426"/>
                    </a:ext>
                  </a:extLst>
                </a:gridCol>
                <a:gridCol w="1932240">
                  <a:extLst>
                    <a:ext uri="{9D8B030D-6E8A-4147-A177-3AD203B41FA5}">
                      <a16:colId xmlns:a16="http://schemas.microsoft.com/office/drawing/2014/main" val="3957199937"/>
                    </a:ext>
                  </a:extLst>
                </a:gridCol>
              </a:tblGrid>
              <a:tr h="317191">
                <a:tc>
                  <a:txBody>
                    <a:bodyPr/>
                    <a:lstStyle/>
                    <a:p>
                      <a:r>
                        <a:rPr lang="en-US" dirty="0"/>
                        <a:t>Point Set Size</a:t>
                      </a:r>
                    </a:p>
                  </a:txBody>
                  <a:tcPr/>
                </a:tc>
                <a:tc>
                  <a:txBody>
                    <a:bodyPr/>
                    <a:lstStyle/>
                    <a:p>
                      <a:r>
                        <a:rPr lang="en-US" dirty="0"/>
                        <a:t>Serial Version</a:t>
                      </a:r>
                    </a:p>
                  </a:txBody>
                  <a:tcPr/>
                </a:tc>
                <a:tc>
                  <a:txBody>
                    <a:bodyPr/>
                    <a:lstStyle/>
                    <a:p>
                      <a:r>
                        <a:rPr lang="en-US" dirty="0"/>
                        <a:t>Parallel 1 Proc</a:t>
                      </a:r>
                    </a:p>
                  </a:txBody>
                  <a:tcPr/>
                </a:tc>
                <a:tc>
                  <a:txBody>
                    <a:bodyPr/>
                    <a:lstStyle/>
                    <a:p>
                      <a:r>
                        <a:rPr lang="en-US" dirty="0"/>
                        <a:t>Parallel 2 Proc</a:t>
                      </a:r>
                    </a:p>
                  </a:txBody>
                  <a:tcPr/>
                </a:tc>
                <a:tc>
                  <a:txBody>
                    <a:bodyPr/>
                    <a:lstStyle/>
                    <a:p>
                      <a:r>
                        <a:rPr lang="en-US" dirty="0"/>
                        <a:t>Parallel 4 Proc</a:t>
                      </a:r>
                    </a:p>
                  </a:txBody>
                  <a:tcPr/>
                </a:tc>
                <a:tc>
                  <a:txBody>
                    <a:bodyPr/>
                    <a:lstStyle/>
                    <a:p>
                      <a:r>
                        <a:rPr lang="en-US" dirty="0"/>
                        <a:t>Parallel 8 Proc</a:t>
                      </a:r>
                    </a:p>
                  </a:txBody>
                  <a:tcPr/>
                </a:tc>
                <a:tc>
                  <a:txBody>
                    <a:bodyPr/>
                    <a:lstStyle/>
                    <a:p>
                      <a:r>
                        <a:rPr lang="en-US" dirty="0"/>
                        <a:t>Parallel 16 Proc</a:t>
                      </a:r>
                    </a:p>
                  </a:txBody>
                  <a:tcPr/>
                </a:tc>
                <a:tc>
                  <a:txBody>
                    <a:bodyPr/>
                    <a:lstStyle/>
                    <a:p>
                      <a:r>
                        <a:rPr lang="en-US" dirty="0"/>
                        <a:t>Parallel 32 Proc</a:t>
                      </a:r>
                    </a:p>
                  </a:txBody>
                  <a:tcPr/>
                </a:tc>
                <a:tc>
                  <a:txBody>
                    <a:bodyPr/>
                    <a:lstStyle/>
                    <a:p>
                      <a:r>
                        <a:rPr lang="en-US" dirty="0"/>
                        <a:t>Parallel 64 Proc</a:t>
                      </a:r>
                    </a:p>
                  </a:txBody>
                  <a:tcPr/>
                </a:tc>
                <a:extLst>
                  <a:ext uri="{0D108BD9-81ED-4DB2-BD59-A6C34878D82A}">
                    <a16:rowId xmlns:a16="http://schemas.microsoft.com/office/drawing/2014/main" val="4134490324"/>
                  </a:ext>
                </a:extLst>
              </a:tr>
              <a:tr h="317191">
                <a:tc>
                  <a:txBody>
                    <a:bodyPr/>
                    <a:lstStyle/>
                    <a:p>
                      <a:r>
                        <a:rPr lang="en-US" dirty="0"/>
                        <a:t>1000</a:t>
                      </a:r>
                    </a:p>
                  </a:txBody>
                  <a:tcPr/>
                </a:tc>
                <a:tc>
                  <a:txBody>
                    <a:bodyPr/>
                    <a:lstStyle/>
                    <a:p>
                      <a:r>
                        <a:rPr lang="en-US" dirty="0"/>
                        <a:t>026.49</a:t>
                      </a:r>
                    </a:p>
                  </a:txBody>
                  <a:tcPr/>
                </a:tc>
                <a:tc>
                  <a:txBody>
                    <a:bodyPr/>
                    <a:lstStyle/>
                    <a:p>
                      <a:r>
                        <a:rPr lang="en-US" dirty="0"/>
                        <a:t>043.77</a:t>
                      </a:r>
                    </a:p>
                  </a:txBody>
                  <a:tcPr/>
                </a:tc>
                <a:tc>
                  <a:txBody>
                    <a:bodyPr/>
                    <a:lstStyle/>
                    <a:p>
                      <a:r>
                        <a:rPr lang="en-US" dirty="0"/>
                        <a:t>020.70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27757030"/>
                  </a:ext>
                </a:extLst>
              </a:tr>
              <a:tr h="317191">
                <a:tc>
                  <a:txBody>
                    <a:bodyPr/>
                    <a:lstStyle/>
                    <a:p>
                      <a:r>
                        <a:rPr lang="en-US" dirty="0"/>
                        <a:t>1189</a:t>
                      </a:r>
                    </a:p>
                  </a:txBody>
                  <a:tcPr/>
                </a:tc>
                <a:tc>
                  <a:txBody>
                    <a:bodyPr/>
                    <a:lstStyle/>
                    <a:p>
                      <a:r>
                        <a:rPr lang="en-US" dirty="0"/>
                        <a:t>048.17</a:t>
                      </a:r>
                    </a:p>
                  </a:txBody>
                  <a:tcPr/>
                </a:tc>
                <a:tc>
                  <a:txBody>
                    <a:bodyPr/>
                    <a:lstStyle/>
                    <a:p>
                      <a:r>
                        <a:rPr lang="en-US" dirty="0"/>
                        <a:t>076.64</a:t>
                      </a:r>
                    </a:p>
                  </a:txBody>
                  <a:tcPr/>
                </a:tc>
                <a:tc>
                  <a:txBody>
                    <a:bodyPr/>
                    <a:lstStyle/>
                    <a:p>
                      <a:r>
                        <a:rPr lang="en-US" dirty="0"/>
                        <a:t>039.97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16506915"/>
                  </a:ext>
                </a:extLst>
              </a:tr>
              <a:tr h="317191">
                <a:tc>
                  <a:txBody>
                    <a:bodyPr/>
                    <a:lstStyle/>
                    <a:p>
                      <a:r>
                        <a:rPr lang="en-US" dirty="0"/>
                        <a:t>1414</a:t>
                      </a:r>
                    </a:p>
                  </a:txBody>
                  <a:tcPr/>
                </a:tc>
                <a:tc>
                  <a:txBody>
                    <a:bodyPr/>
                    <a:lstStyle/>
                    <a:p>
                      <a:r>
                        <a:rPr lang="en-US" dirty="0"/>
                        <a:t>093.42</a:t>
                      </a:r>
                    </a:p>
                  </a:txBody>
                  <a:tcPr/>
                </a:tc>
                <a:tc>
                  <a:txBody>
                    <a:bodyPr/>
                    <a:lstStyle/>
                    <a:p>
                      <a:r>
                        <a:rPr lang="en-US" dirty="0"/>
                        <a:t>154.34</a:t>
                      </a:r>
                    </a:p>
                  </a:txBody>
                  <a:tcPr/>
                </a:tc>
                <a:tc>
                  <a:txBody>
                    <a:bodyPr/>
                    <a:lstStyle/>
                    <a:p>
                      <a:r>
                        <a:rPr lang="en-US" dirty="0"/>
                        <a:t>080.54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08797608"/>
                  </a:ext>
                </a:extLst>
              </a:tr>
              <a:tr h="317191">
                <a:tc>
                  <a:txBody>
                    <a:bodyPr/>
                    <a:lstStyle/>
                    <a:p>
                      <a:r>
                        <a:rPr lang="en-US" dirty="0"/>
                        <a:t>1682</a:t>
                      </a:r>
                    </a:p>
                  </a:txBody>
                  <a:tcPr/>
                </a:tc>
                <a:tc>
                  <a:txBody>
                    <a:bodyPr/>
                    <a:lstStyle/>
                    <a:p>
                      <a:r>
                        <a:rPr lang="en-US" dirty="0"/>
                        <a:t>183.14</a:t>
                      </a:r>
                    </a:p>
                  </a:txBody>
                  <a:tcPr/>
                </a:tc>
                <a:tc>
                  <a:txBody>
                    <a:bodyPr/>
                    <a:lstStyle/>
                    <a:p>
                      <a:r>
                        <a:rPr lang="en-US" dirty="0"/>
                        <a:t>304.14</a:t>
                      </a:r>
                    </a:p>
                  </a:txBody>
                  <a:tcPr/>
                </a:tc>
                <a:tc>
                  <a:txBody>
                    <a:bodyPr/>
                    <a:lstStyle/>
                    <a:p>
                      <a:r>
                        <a:rPr lang="en-US" dirty="0"/>
                        <a:t>142.04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6554230"/>
                  </a:ext>
                </a:extLst>
              </a:tr>
              <a:tr h="317191">
                <a:tc>
                  <a:txBody>
                    <a:bodyPr/>
                    <a:lstStyle/>
                    <a:p>
                      <a:r>
                        <a:rPr lang="en-US" dirty="0"/>
                        <a:t>2000</a:t>
                      </a:r>
                    </a:p>
                  </a:txBody>
                  <a:tcPr/>
                </a:tc>
                <a:tc>
                  <a:txBody>
                    <a:bodyPr/>
                    <a:lstStyle/>
                    <a:p>
                      <a:r>
                        <a:rPr lang="en-US" dirty="0"/>
                        <a:t>338.93</a:t>
                      </a:r>
                    </a:p>
                  </a:txBody>
                  <a:tcPr/>
                </a:tc>
                <a:tc>
                  <a:txBody>
                    <a:bodyPr/>
                    <a:lstStyle/>
                    <a:p>
                      <a:r>
                        <a:rPr lang="en-US" dirty="0"/>
                        <a:t>545.72</a:t>
                      </a:r>
                    </a:p>
                  </a:txBody>
                  <a:tcPr/>
                </a:tc>
                <a:tc>
                  <a:txBody>
                    <a:bodyPr/>
                    <a:lstStyle/>
                    <a:p>
                      <a:r>
                        <a:rPr lang="en-US" dirty="0"/>
                        <a:t>262.74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56585511"/>
                  </a:ext>
                </a:extLst>
              </a:tr>
              <a:tr h="317191">
                <a:tc>
                  <a:txBody>
                    <a:bodyPr/>
                    <a:lstStyle/>
                    <a:p>
                      <a:r>
                        <a:rPr lang="en-US" dirty="0"/>
                        <a:t>2378</a:t>
                      </a:r>
                    </a:p>
                  </a:txBody>
                  <a:tcPr/>
                </a:tc>
                <a:tc>
                  <a:txBody>
                    <a:bodyPr/>
                    <a:lstStyle/>
                    <a:p>
                      <a:r>
                        <a:rPr lang="en-US" dirty="0"/>
                        <a:t>663.08</a:t>
                      </a:r>
                    </a:p>
                  </a:txBody>
                  <a:tcPr/>
                </a:tc>
                <a:tc>
                  <a:txBody>
                    <a:bodyPr/>
                    <a:lstStyle/>
                    <a:p>
                      <a:r>
                        <a:rPr lang="en-US" dirty="0"/>
                        <a:t>1006.36</a:t>
                      </a:r>
                    </a:p>
                  </a:txBody>
                  <a:tcPr/>
                </a:tc>
                <a:tc>
                  <a:txBody>
                    <a:bodyPr/>
                    <a:lstStyle/>
                    <a:p>
                      <a:r>
                        <a:rPr lang="en-US"/>
                        <a:t>515.84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7412793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TotalTime>
  <Words>636</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American Typewriter</vt:lpstr>
      <vt:lpstr>American Typewriter Condensed</vt:lpstr>
      <vt:lpstr>Arial</vt:lpstr>
      <vt:lpstr>Cambria</vt:lpstr>
      <vt:lpstr>Candara</vt:lpstr>
      <vt:lpstr>DejaVu Sans</vt:lpstr>
      <vt:lpstr>Helvetica Neue Light</vt:lpstr>
      <vt:lpstr>Helvetica Neue UltraLight</vt:lpstr>
      <vt:lpst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Randal Shoemaker</cp:lastModifiedBy>
  <cp:revision>62</cp:revision>
  <dcterms:modified xsi:type="dcterms:W3CDTF">2019-04-05T12:25:20Z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