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21386800" cy="3027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5" autoAdjust="0"/>
    <p:restoredTop sz="93116" autoAdjust="0"/>
  </p:normalViewPr>
  <p:slideViewPr>
    <p:cSldViewPr>
      <p:cViewPr>
        <p:scale>
          <a:sx n="50" d="100"/>
          <a:sy n="50" d="100"/>
        </p:scale>
        <p:origin x="821" y="-112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2BFB-D0C8-44A8-A1F1-6968FD7069FC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2001F-EB02-446A-B909-CBE3F9A81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69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2001F-EB02-446A-B909-CBE3F9A813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2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386800" cy="30276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8221980" y="9797"/>
            <a:ext cx="13157200" cy="12217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5676900"/>
            <a:ext cx="19913600" cy="22453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16000" y="666750"/>
            <a:ext cx="199136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83000"/>
              </a:lnSpc>
            </a:pPr>
            <a:r>
              <a:rPr lang="en-US" altLang="ko-KR" sz="10000" b="1" spc="-400" dirty="0">
                <a:solidFill>
                  <a:srgbClr val="FFFFFF"/>
                </a:solidFill>
                <a:ea typeface="NanumSquare ExtraBold"/>
              </a:rPr>
              <a:t>Air Mouse</a:t>
            </a:r>
            <a:endParaRPr lang="ko-KR" altLang="en-US" sz="10000" b="1" spc="-400" dirty="0">
              <a:solidFill>
                <a:srgbClr val="FFFFFF"/>
              </a:solidFill>
              <a:ea typeface="NanumSquare Extra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2260600"/>
            <a:ext cx="104648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4800" b="0" i="0" u="none" strike="noStrike" spc="-300" dirty="0">
                <a:solidFill>
                  <a:srgbClr val="FFFFFF"/>
                </a:solidFill>
                <a:ea typeface="NanumSquare Bold"/>
              </a:rPr>
              <a:t>수원대학교</a:t>
            </a:r>
            <a:r>
              <a:rPr lang="en-US" sz="4800" b="0" i="0" u="none" strike="noStrike" spc="-300" dirty="0">
                <a:solidFill>
                  <a:srgbClr val="FFFFFF"/>
                </a:solidFill>
                <a:latin typeface="NanumSquare Bold"/>
              </a:rPr>
              <a:t> </a:t>
            </a:r>
            <a:r>
              <a:rPr lang="ko-KR" sz="4800" b="0" i="0" u="none" strike="noStrike" spc="-300" dirty="0">
                <a:solidFill>
                  <a:srgbClr val="FFFFFF"/>
                </a:solidFill>
                <a:ea typeface="NanumSquare Bold"/>
              </a:rPr>
              <a:t>전자공학</a:t>
            </a:r>
            <a:r>
              <a:rPr lang="en-US" sz="4800" b="0" i="0" u="none" strike="noStrike" spc="-300" dirty="0">
                <a:solidFill>
                  <a:srgbClr val="FFFFFF"/>
                </a:solidFill>
                <a:latin typeface="NanumSquare Bold"/>
              </a:rPr>
              <a:t> </a:t>
            </a:r>
            <a:r>
              <a:rPr lang="ko-KR" altLang="en-US" sz="4800" spc="-300" dirty="0">
                <a:solidFill>
                  <a:srgbClr val="FFFFFF"/>
                </a:solidFill>
                <a:latin typeface="NanumSquare Bold"/>
                <a:ea typeface="NanumSquare Bold"/>
              </a:rPr>
              <a:t>반도체</a:t>
            </a:r>
            <a:r>
              <a:rPr lang="ko-KR" altLang="en-US" sz="4800" b="0" i="0" u="none" strike="noStrike" spc="-300" dirty="0">
                <a:solidFill>
                  <a:srgbClr val="FFFFFF"/>
                </a:solidFill>
                <a:ea typeface="NanumSquare Bold"/>
              </a:rPr>
              <a:t>시스템</a:t>
            </a:r>
            <a:r>
              <a:rPr lang="en-US" sz="4800" b="0" i="0" u="none" strike="noStrike" spc="-300" dirty="0">
                <a:solidFill>
                  <a:srgbClr val="FFFFFF"/>
                </a:solidFill>
                <a:latin typeface="NanumSquare Bold"/>
              </a:rPr>
              <a:t> LAB 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800" y="6756399"/>
            <a:ext cx="9004300" cy="498365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9100" y="5948485"/>
            <a:ext cx="4965700" cy="11303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238500" y="3416807"/>
            <a:ext cx="125603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4500" b="0" i="0" u="none" strike="noStrike" spc="-300" dirty="0">
                <a:solidFill>
                  <a:srgbClr val="FFFFFF"/>
                </a:solidFill>
                <a:ea typeface="NanumSquare Bold"/>
              </a:rPr>
              <a:t>제작자</a:t>
            </a:r>
            <a:r>
              <a:rPr lang="en-US" sz="4500" b="0" i="0" u="none" strike="noStrike" spc="-300" dirty="0">
                <a:solidFill>
                  <a:srgbClr val="FFFFFF"/>
                </a:solidFill>
                <a:latin typeface="NanumSquare Bold"/>
              </a:rPr>
              <a:t> : </a:t>
            </a:r>
            <a:r>
              <a:rPr lang="ko-KR" altLang="en-US" sz="4500" b="0" i="0" u="none" strike="noStrike" spc="-300" dirty="0">
                <a:solidFill>
                  <a:srgbClr val="FFFFFF"/>
                </a:solidFill>
                <a:ea typeface="NanumSquare Bold"/>
              </a:rPr>
              <a:t>윤수빈</a:t>
            </a:r>
            <a:r>
              <a:rPr lang="en-US" altLang="ko-KR" sz="4500" b="0" i="0" u="none" strike="noStrike" spc="-300" dirty="0">
                <a:solidFill>
                  <a:srgbClr val="FFFFFF"/>
                </a:solidFill>
                <a:ea typeface="NanumSquare Bold"/>
              </a:rPr>
              <a:t>(</a:t>
            </a:r>
            <a:r>
              <a:rPr lang="ko-KR" altLang="en-US" sz="4500" spc="-300" dirty="0">
                <a:solidFill>
                  <a:srgbClr val="FFFFFF"/>
                </a:solidFill>
                <a:ea typeface="NanumSquare Bold"/>
              </a:rPr>
              <a:t>팀장</a:t>
            </a:r>
            <a:r>
              <a:rPr lang="en-US" altLang="ko-KR" sz="4500" spc="-300" dirty="0">
                <a:solidFill>
                  <a:srgbClr val="FFFFFF"/>
                </a:solidFill>
                <a:ea typeface="NanumSquare Bold"/>
              </a:rPr>
              <a:t>)</a:t>
            </a:r>
            <a:r>
              <a:rPr lang="en-US" altLang="ko-KR" sz="4500" b="0" i="0" u="none" strike="noStrike" spc="-300" dirty="0">
                <a:solidFill>
                  <a:srgbClr val="FFFFFF"/>
                </a:solidFill>
                <a:ea typeface="NanumSquare Bold"/>
              </a:rPr>
              <a:t>,  </a:t>
            </a:r>
            <a:r>
              <a:rPr lang="ko-KR" altLang="en-US" sz="4500" b="0" i="0" u="none" strike="noStrike" spc="-300" dirty="0">
                <a:solidFill>
                  <a:srgbClr val="FFFFFF"/>
                </a:solidFill>
                <a:ea typeface="NanumSquare Bold"/>
              </a:rPr>
              <a:t>김민규</a:t>
            </a:r>
            <a:r>
              <a:rPr lang="en-US" altLang="ko-KR" sz="4500" b="0" i="0" u="none" strike="noStrike" spc="-300" dirty="0">
                <a:solidFill>
                  <a:srgbClr val="FFFFFF"/>
                </a:solidFill>
                <a:ea typeface="NanumSquare Bold"/>
              </a:rPr>
              <a:t>, </a:t>
            </a:r>
            <a:r>
              <a:rPr lang="ko-KR" altLang="en-US" sz="4500" spc="-300" dirty="0">
                <a:solidFill>
                  <a:srgbClr val="FFFFFF"/>
                </a:solidFill>
                <a:ea typeface="NanumSquare Bold"/>
              </a:rPr>
              <a:t>김서연</a:t>
            </a:r>
            <a:r>
              <a:rPr lang="en-US" altLang="ko-KR" sz="4500" spc="-300" dirty="0">
                <a:solidFill>
                  <a:srgbClr val="FFFFFF"/>
                </a:solidFill>
                <a:ea typeface="NanumSquare Bold"/>
              </a:rPr>
              <a:t>, </a:t>
            </a:r>
            <a:r>
              <a:rPr lang="ko-KR" altLang="en-US" sz="4500" spc="-300" dirty="0" err="1">
                <a:solidFill>
                  <a:srgbClr val="FFFFFF"/>
                </a:solidFill>
                <a:ea typeface="NanumSquare Bold"/>
              </a:rPr>
              <a:t>이다빈</a:t>
            </a:r>
            <a:r>
              <a:rPr lang="en-US" altLang="ko-KR" sz="4500" spc="-300" dirty="0">
                <a:solidFill>
                  <a:srgbClr val="FFFFFF"/>
                </a:solidFill>
                <a:ea typeface="NanumSquare Bold"/>
              </a:rPr>
              <a:t>, </a:t>
            </a:r>
            <a:r>
              <a:rPr lang="ko-KR" altLang="en-US" sz="4500" spc="-300" dirty="0" err="1">
                <a:solidFill>
                  <a:srgbClr val="FFFFFF"/>
                </a:solidFill>
                <a:ea typeface="NanumSquare Bold"/>
              </a:rPr>
              <a:t>허승원</a:t>
            </a:r>
            <a:endParaRPr lang="ko-KR" sz="4500" b="0" i="0" u="none" strike="noStrike" spc="-300" dirty="0">
              <a:solidFill>
                <a:srgbClr val="FFFFFF"/>
              </a:solidFill>
              <a:ea typeface="NanumSquar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46300" y="6240585"/>
            <a:ext cx="87884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54779"/>
              </a:lnSpc>
            </a:pPr>
            <a:r>
              <a:rPr lang="ko-KR" altLang="en-US" sz="4100" b="1" i="0" u="none" strike="noStrike" spc="900" dirty="0">
                <a:solidFill>
                  <a:srgbClr val="FFFFFF"/>
                </a:solidFill>
                <a:ea typeface="NanumSquare Bold"/>
              </a:rPr>
              <a:t>작품요약</a:t>
            </a:r>
            <a:endParaRPr lang="ko-KR" sz="4100" b="1" i="0" u="none" strike="noStrike" spc="900" dirty="0">
              <a:solidFill>
                <a:srgbClr val="FFFFFF"/>
              </a:solidFill>
              <a:ea typeface="NanumSquare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953562" y="20246014"/>
            <a:ext cx="8788400" cy="723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54779"/>
              </a:lnSpc>
            </a:pPr>
            <a:r>
              <a:rPr lang="ko-KR" sz="4100" b="1" i="0" u="none" strike="noStrike" spc="900" dirty="0">
                <a:solidFill>
                  <a:srgbClr val="FFFFFF"/>
                </a:solidFill>
                <a:ea typeface="NanumSquare Bold"/>
              </a:rPr>
              <a:t>작품</a:t>
            </a:r>
            <a:r>
              <a:rPr lang="en-US" sz="4100" b="1" i="0" u="none" strike="noStrike" spc="900" dirty="0">
                <a:solidFill>
                  <a:srgbClr val="FFFFFF"/>
                </a:solidFill>
                <a:latin typeface="NanumSquare Bold"/>
              </a:rPr>
              <a:t> </a:t>
            </a:r>
            <a:r>
              <a:rPr lang="ko-KR" sz="4100" b="1" i="0" u="none" strike="noStrike" spc="900" dirty="0">
                <a:solidFill>
                  <a:srgbClr val="FFFFFF"/>
                </a:solidFill>
                <a:ea typeface="NanumSquare Bold"/>
              </a:rPr>
              <a:t>사진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1100" y="28625800"/>
            <a:ext cx="1079500" cy="1181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82200" y="28663900"/>
            <a:ext cx="2603500" cy="11557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3238500" y="4178300"/>
            <a:ext cx="88011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altLang="en-US" sz="4500" spc="-300" dirty="0">
                <a:solidFill>
                  <a:srgbClr val="FFFFFF"/>
                </a:solidFill>
                <a:ea typeface="NanumSquare Bold"/>
              </a:rPr>
              <a:t>담당</a:t>
            </a:r>
            <a:r>
              <a:rPr lang="en-US" altLang="ko-KR" sz="4500" b="0" i="0" u="none" strike="noStrike" spc="-300" dirty="0">
                <a:solidFill>
                  <a:srgbClr val="FFFFFF"/>
                </a:solidFill>
                <a:ea typeface="NanumSquare Bold"/>
              </a:rPr>
              <a:t> </a:t>
            </a:r>
            <a:r>
              <a:rPr lang="ko-KR" sz="4500" b="0" i="0" u="none" strike="noStrike" spc="-300" dirty="0">
                <a:solidFill>
                  <a:srgbClr val="FFFFFF"/>
                </a:solidFill>
                <a:ea typeface="NanumSquare Bold"/>
              </a:rPr>
              <a:t>교수</a:t>
            </a:r>
            <a:r>
              <a:rPr lang="en-US" sz="4500" b="0" i="0" u="none" strike="noStrike" spc="-300" dirty="0">
                <a:solidFill>
                  <a:srgbClr val="FFFFFF"/>
                </a:solidFill>
                <a:latin typeface="NanumSquare Bold"/>
              </a:rPr>
              <a:t> : </a:t>
            </a:r>
            <a:r>
              <a:rPr lang="ko-KR" altLang="en-US" sz="4500" b="0" i="0" u="none" strike="noStrike" spc="-300" dirty="0">
                <a:solidFill>
                  <a:srgbClr val="FFFFFF"/>
                </a:solidFill>
                <a:ea typeface="NanumSquare Bold"/>
              </a:rPr>
              <a:t>이창수</a:t>
            </a:r>
            <a:endParaRPr lang="ko-KR" sz="4500" b="0" i="0" u="none" strike="noStrike" spc="-300" dirty="0">
              <a:solidFill>
                <a:srgbClr val="FFFFFF"/>
              </a:solidFill>
              <a:ea typeface="NanumSquare 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587CBF-DB9F-4385-B8CC-EE08661D3F51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01700" y="3019425"/>
            <a:ext cx="2241550" cy="2241550"/>
          </a:xfrm>
          <a:prstGeom prst="rect">
            <a:avLst/>
          </a:prstGeom>
        </p:spPr>
      </p:pic>
      <p:pic>
        <p:nvPicPr>
          <p:cNvPr id="1026" name="Picture 2" descr="https://search.pstatic.net/common/?src=http%3A%2F%2Fblogfiles.naver.net%2FMjAyMzA3MTlfODgg%2FMDAxNjg5NzM0ODkzMzQ1.5gkMw5A0Lqkp8ja9jRIk1GrkiiiVXqZNNNH6vccUOGsg.chI3nyBZyPpKcUKXIlUJ_bnCFN5vXRBWHmYanog2QL0g.JPEG.dsw99248%2FDSC07412.jpg&amp;type=sc960_832">
            <a:extLst>
              <a:ext uri="{FF2B5EF4-FFF2-40B4-BE49-F238E27FC236}">
                <a16:creationId xmlns:a16="http://schemas.microsoft.com/office/drawing/2014/main" id="{B3FFF41D-E7A0-4FA3-AE33-61CE6B857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0" r="6655"/>
          <a:stretch/>
        </p:blipFill>
        <p:spPr bwMode="auto">
          <a:xfrm>
            <a:off x="1564812" y="7226300"/>
            <a:ext cx="3929380" cy="278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25166F-0DF9-4F15-B0F9-DD0447FAAB32}"/>
              </a:ext>
            </a:extLst>
          </p:cNvPr>
          <p:cNvSpPr txBox="1"/>
          <p:nvPr/>
        </p:nvSpPr>
        <p:spPr>
          <a:xfrm>
            <a:off x="1560471" y="10122194"/>
            <a:ext cx="8639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+mn-ea"/>
              </a:rPr>
              <a:t>따라서 이 마우스는 </a:t>
            </a:r>
            <a:r>
              <a:rPr lang="en-US" altLang="ko-KR" sz="2000" dirty="0">
                <a:latin typeface="+mn-ea"/>
              </a:rPr>
              <a:t>STM32 </a:t>
            </a:r>
            <a:r>
              <a:rPr lang="ko-KR" altLang="en-US" sz="2000" dirty="0">
                <a:latin typeface="+mn-ea"/>
              </a:rPr>
              <a:t>소형 개발보드</a:t>
            </a:r>
            <a:r>
              <a:rPr lang="en-US" altLang="ko-KR" sz="2000" dirty="0">
                <a:latin typeface="+mn-ea"/>
              </a:rPr>
              <a:t>, HC-06 </a:t>
            </a:r>
            <a:r>
              <a:rPr lang="ko-KR" altLang="en-US" sz="2000" dirty="0">
                <a:latin typeface="+mn-ea"/>
              </a:rPr>
              <a:t>블루투스 모듈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로터리 </a:t>
            </a:r>
            <a:r>
              <a:rPr lang="ko-KR" altLang="en-US" sz="2000" dirty="0" err="1">
                <a:latin typeface="+mn-ea"/>
              </a:rPr>
              <a:t>엔코더</a:t>
            </a:r>
            <a:r>
              <a:rPr lang="en-US" altLang="ko-KR" sz="2000" dirty="0">
                <a:latin typeface="+mn-ea"/>
              </a:rPr>
              <a:t>, MPU 6050 </a:t>
            </a:r>
            <a:r>
              <a:rPr lang="ko-KR" altLang="en-US" sz="2000" dirty="0">
                <a:latin typeface="+mn-ea"/>
              </a:rPr>
              <a:t>센서를 사용하여 무선 연결이 가능한 리시버 </a:t>
            </a:r>
            <a:r>
              <a:rPr lang="ko-KR" altLang="en-US" sz="2000" dirty="0" err="1">
                <a:latin typeface="+mn-ea"/>
              </a:rPr>
              <a:t>동글과</a:t>
            </a:r>
            <a:r>
              <a:rPr lang="ko-KR" altLang="en-US" sz="2000" dirty="0">
                <a:latin typeface="+mn-ea"/>
              </a:rPr>
              <a:t> 트랜스미터 마우스를 구현함으로써 작업 공간의 제약을 없애고 효율성을 극대화하는 것을 목표로 함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pic>
        <p:nvPicPr>
          <p:cNvPr id="29" name="Picture 8">
            <a:extLst>
              <a:ext uri="{FF2B5EF4-FFF2-40B4-BE49-F238E27FC236}">
                <a16:creationId xmlns:a16="http://schemas.microsoft.com/office/drawing/2014/main" id="{981FC6A7-32D4-42DE-85D9-A145E45FFA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822"/>
          <a:stretch/>
        </p:blipFill>
        <p:spPr>
          <a:xfrm>
            <a:off x="1308100" y="12547966"/>
            <a:ext cx="9004300" cy="15214234"/>
          </a:xfrm>
          <a:prstGeom prst="rect">
            <a:avLst/>
          </a:prstGeom>
        </p:spPr>
      </p:pic>
      <p:pic>
        <p:nvPicPr>
          <p:cNvPr id="30" name="Picture 11">
            <a:extLst>
              <a:ext uri="{FF2B5EF4-FFF2-40B4-BE49-F238E27FC236}">
                <a16:creationId xmlns:a16="http://schemas.microsoft.com/office/drawing/2014/main" id="{4D01BF1B-5A57-4083-B315-923F930B0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11938000"/>
            <a:ext cx="4965700" cy="1130300"/>
          </a:xfrm>
          <a:prstGeom prst="rect">
            <a:avLst/>
          </a:prstGeom>
        </p:spPr>
      </p:pic>
      <p:sp>
        <p:nvSpPr>
          <p:cNvPr id="31" name="TextBox 13">
            <a:extLst>
              <a:ext uri="{FF2B5EF4-FFF2-40B4-BE49-F238E27FC236}">
                <a16:creationId xmlns:a16="http://schemas.microsoft.com/office/drawing/2014/main" id="{8AD6256C-5D90-4A2C-8981-BC9835EC94EE}"/>
              </a:ext>
            </a:extLst>
          </p:cNvPr>
          <p:cNvSpPr txBox="1"/>
          <p:nvPr/>
        </p:nvSpPr>
        <p:spPr>
          <a:xfrm>
            <a:off x="2133600" y="12230100"/>
            <a:ext cx="87884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54779"/>
              </a:lnSpc>
            </a:pPr>
            <a:r>
              <a:rPr lang="ko-KR" altLang="en-US" sz="4100" b="1" i="0" u="none" strike="noStrike" spc="900" dirty="0">
                <a:solidFill>
                  <a:srgbClr val="FFFFFF"/>
                </a:solidFill>
                <a:latin typeface="Nirmala Text Semilight" panose="020B0502040204020203" pitchFamily="34" charset="0"/>
                <a:ea typeface="NanumSquare Bold"/>
                <a:cs typeface="Nirmala Text Semilight" panose="020B0502040204020203" pitchFamily="34" charset="0"/>
              </a:rPr>
              <a:t>개발과정</a:t>
            </a:r>
            <a:endParaRPr lang="ko-KR" sz="4100" b="1" i="0" u="none" strike="noStrike" spc="900" dirty="0">
              <a:solidFill>
                <a:srgbClr val="FFFFFF"/>
              </a:solidFill>
              <a:latin typeface="Nirmala Text Semilight" panose="020B0502040204020203" pitchFamily="34" charset="0"/>
              <a:ea typeface="NanumSquare Bold"/>
              <a:cs typeface="Nirmala Text Semilight" panose="020B0502040204020203" pitchFamily="34" charset="0"/>
            </a:endParaRPr>
          </a:p>
        </p:txBody>
      </p:sp>
      <p:pic>
        <p:nvPicPr>
          <p:cNvPr id="37" name="Picture 8">
            <a:extLst>
              <a:ext uri="{FF2B5EF4-FFF2-40B4-BE49-F238E27FC236}">
                <a16:creationId xmlns:a16="http://schemas.microsoft.com/office/drawing/2014/main" id="{1B662C13-6A87-4FC2-A94F-474675424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00" y="25183896"/>
            <a:ext cx="9004300" cy="2578304"/>
          </a:xfrm>
          <a:prstGeom prst="rect">
            <a:avLst/>
          </a:prstGeom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1EC42726-967E-4011-B3E9-79829DEBF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8980" y="18808700"/>
            <a:ext cx="9004300" cy="5628268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B426B719-6312-4B1C-B548-64F29D9F4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7760" y="18199100"/>
            <a:ext cx="4965700" cy="1130300"/>
          </a:xfrm>
          <a:prstGeom prst="rect">
            <a:avLst/>
          </a:prstGeom>
        </p:spPr>
      </p:pic>
      <p:sp>
        <p:nvSpPr>
          <p:cNvPr id="42" name="TextBox 13">
            <a:extLst>
              <a:ext uri="{FF2B5EF4-FFF2-40B4-BE49-F238E27FC236}">
                <a16:creationId xmlns:a16="http://schemas.microsoft.com/office/drawing/2014/main" id="{6BBAA7AF-B3A8-467C-A87D-5D8DB52A8A7F}"/>
              </a:ext>
            </a:extLst>
          </p:cNvPr>
          <p:cNvSpPr txBox="1"/>
          <p:nvPr/>
        </p:nvSpPr>
        <p:spPr>
          <a:xfrm>
            <a:off x="11744960" y="18503900"/>
            <a:ext cx="87884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54779"/>
              </a:lnSpc>
            </a:pPr>
            <a:r>
              <a:rPr lang="ko-KR" altLang="en-US" sz="4100" b="1" i="0" u="none" strike="noStrike" spc="900" dirty="0">
                <a:solidFill>
                  <a:srgbClr val="FFFFFF"/>
                </a:solidFill>
                <a:ea typeface="NanumSquare Bold"/>
              </a:rPr>
              <a:t>결과</a:t>
            </a:r>
            <a:endParaRPr lang="ko-KR" sz="4100" b="1" i="0" u="none" strike="noStrike" spc="900" dirty="0">
              <a:solidFill>
                <a:srgbClr val="FFFFFF"/>
              </a:solidFill>
              <a:ea typeface="NanumSquare Bold"/>
            </a:endParaRPr>
          </a:p>
        </p:txBody>
      </p:sp>
      <p:pic>
        <p:nvPicPr>
          <p:cNvPr id="45" name="Picture 11">
            <a:extLst>
              <a:ext uri="{FF2B5EF4-FFF2-40B4-BE49-F238E27FC236}">
                <a16:creationId xmlns:a16="http://schemas.microsoft.com/office/drawing/2014/main" id="{FD104F06-9973-4D09-B7D4-7D5DB86BD2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7760" y="24587200"/>
            <a:ext cx="4965700" cy="1130300"/>
          </a:xfrm>
          <a:prstGeom prst="rect">
            <a:avLst/>
          </a:prstGeom>
        </p:spPr>
      </p:pic>
      <p:sp>
        <p:nvSpPr>
          <p:cNvPr id="46" name="TextBox 13">
            <a:extLst>
              <a:ext uri="{FF2B5EF4-FFF2-40B4-BE49-F238E27FC236}">
                <a16:creationId xmlns:a16="http://schemas.microsoft.com/office/drawing/2014/main" id="{B231F3B1-95DF-4E21-B893-5EACDFDCBFC6}"/>
              </a:ext>
            </a:extLst>
          </p:cNvPr>
          <p:cNvSpPr txBox="1"/>
          <p:nvPr/>
        </p:nvSpPr>
        <p:spPr>
          <a:xfrm>
            <a:off x="11744960" y="24828500"/>
            <a:ext cx="87884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54779"/>
              </a:lnSpc>
            </a:pPr>
            <a:r>
              <a:rPr lang="ko-KR" altLang="en-US" sz="4100" b="1" i="0" u="none" strike="noStrike" spc="900" dirty="0">
                <a:solidFill>
                  <a:srgbClr val="FFFFFF"/>
                </a:solidFill>
                <a:ea typeface="NanumSquare Bold"/>
              </a:rPr>
              <a:t>참고문헌</a:t>
            </a:r>
            <a:endParaRPr lang="ko-KR" sz="4100" b="1" i="0" u="none" strike="noStrike" spc="900" dirty="0">
              <a:solidFill>
                <a:srgbClr val="FFFFFF"/>
              </a:solidFill>
              <a:ea typeface="NanumSquare Bold"/>
            </a:endParaRPr>
          </a:p>
        </p:txBody>
      </p:sp>
      <p:pic>
        <p:nvPicPr>
          <p:cNvPr id="47" name="Picture 8">
            <a:extLst>
              <a:ext uri="{FF2B5EF4-FFF2-40B4-BE49-F238E27FC236}">
                <a16:creationId xmlns:a16="http://schemas.microsoft.com/office/drawing/2014/main" id="{640A3D16-DB73-4AE8-B934-186D752D57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665"/>
          <a:stretch/>
        </p:blipFill>
        <p:spPr>
          <a:xfrm>
            <a:off x="10888980" y="6159500"/>
            <a:ext cx="9004300" cy="11887200"/>
          </a:xfrm>
          <a:prstGeom prst="rect">
            <a:avLst/>
          </a:prstGeom>
        </p:spPr>
      </p:pic>
      <p:sp>
        <p:nvSpPr>
          <p:cNvPr id="15" name="AutoShape 6" descr="image.png">
            <a:extLst>
              <a:ext uri="{FF2B5EF4-FFF2-40B4-BE49-F238E27FC236}">
                <a16:creationId xmlns:a16="http://schemas.microsoft.com/office/drawing/2014/main" id="{1FBE7C36-65DB-4FFA-B822-82F58DA137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44983" y="132958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DC813F9-AC77-4C02-BE0A-5C3F9F26BB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03000" y="19496227"/>
            <a:ext cx="3429284" cy="470997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FAF9CB6-3F94-48B5-8F3B-7C528DDE9FF3}"/>
              </a:ext>
            </a:extLst>
          </p:cNvPr>
          <p:cNvSpPr txBox="1"/>
          <p:nvPr/>
        </p:nvSpPr>
        <p:spPr>
          <a:xfrm>
            <a:off x="1581150" y="18572069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이론 설명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861DFB-15EB-483E-913A-37351BB8D4D6}"/>
              </a:ext>
            </a:extLst>
          </p:cNvPr>
          <p:cNvSpPr txBox="1"/>
          <p:nvPr/>
        </p:nvSpPr>
        <p:spPr>
          <a:xfrm>
            <a:off x="5508035" y="7287065"/>
            <a:ext cx="4686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+mn-ea"/>
              </a:rPr>
              <a:t>  기존의 마우스는 책상 위 제한된 공간에서만 사용 가능함에 따라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멀티 작업이나 발표 상황에서 사용자에게 불편함을 초래함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이를 해결하고자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공중에서도 자유롭게 사용할 수 있는 블루투스 에어 마우스를 고안하게 되었으며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보다 편리하고 직관적인 방식으로 사용자 이동 중에도 손쉽게 조작할 수 있도록 설계함</a:t>
            </a:r>
            <a:r>
              <a:rPr lang="en-US" altLang="ko-KR" sz="2000" dirty="0">
                <a:latin typeface="+mn-ea"/>
              </a:rPr>
              <a:t>.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0B5CD6-EF66-4F21-99EF-BE96FF1A2BA0}"/>
              </a:ext>
            </a:extLst>
          </p:cNvPr>
          <p:cNvSpPr txBox="1"/>
          <p:nvPr/>
        </p:nvSpPr>
        <p:spPr>
          <a:xfrm>
            <a:off x="11074400" y="25895518"/>
            <a:ext cx="873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참고과목 </a:t>
            </a:r>
            <a:r>
              <a:rPr lang="en-US" altLang="ko-KR" sz="1600" dirty="0"/>
              <a:t>; </a:t>
            </a:r>
            <a:r>
              <a:rPr lang="ko-KR" altLang="en-US" sz="1600" dirty="0"/>
              <a:t>마이크로프로세서</a:t>
            </a:r>
            <a:r>
              <a:rPr lang="en-US" altLang="ko-KR" sz="1600" dirty="0"/>
              <a:t>, </a:t>
            </a:r>
            <a:r>
              <a:rPr lang="ko-KR" altLang="en-US" sz="1600" dirty="0"/>
              <a:t>통신시스템설계</a:t>
            </a:r>
            <a:r>
              <a:rPr lang="en-US" altLang="ko-KR" sz="1600" dirty="0"/>
              <a:t>, </a:t>
            </a:r>
            <a:r>
              <a:rPr lang="ko-KR" altLang="en-US" sz="1600" dirty="0"/>
              <a:t>디지털 논리회로</a:t>
            </a:r>
            <a:endParaRPr lang="en-US" altLang="ko-KR" sz="1600" dirty="0"/>
          </a:p>
          <a:p>
            <a:r>
              <a:rPr lang="en-US" altLang="ko-KR" sz="1600" dirty="0"/>
              <a:t>[1] W. B. Lee, M. S. Jang, and Y. H. Shim, "Implementation of Arduino Air Mouse for Sniper Simulator Game," </a:t>
            </a:r>
            <a:r>
              <a:rPr lang="en-US" altLang="ko-KR" sz="1600" i="1" dirty="0"/>
              <a:t>Journal of the Institute of Signal Processing and Systems</a:t>
            </a:r>
            <a:r>
              <a:rPr lang="en-US" altLang="ko-KR" sz="1600" dirty="0"/>
              <a:t> (JISPS), vol. 17, no. 2, pp. 61-66, 2016. </a:t>
            </a:r>
            <a:r>
              <a:rPr lang="en-US" altLang="ko-KR" sz="1600" dirty="0" err="1"/>
              <a:t>doi</a:t>
            </a:r>
            <a:r>
              <a:rPr lang="en-US" altLang="ko-KR" sz="1600" dirty="0"/>
              <a:t>: 10.23087/jkicsp.2016.17.2.002.</a:t>
            </a:r>
            <a:br>
              <a:rPr lang="en-US" altLang="ko-KR" sz="1600" dirty="0"/>
            </a:br>
            <a:r>
              <a:rPr lang="en-US" altLang="ko-KR" sz="1600" dirty="0"/>
              <a:t>[2] G. H. Park, H. M. Kim, D. H. Kim, M. G. Jang, J. H. Son, D. G. Lee, H. K. </a:t>
            </a:r>
            <a:r>
              <a:rPr lang="en-US" altLang="ko-KR" sz="1600" dirty="0" err="1"/>
              <a:t>Jeong</a:t>
            </a:r>
            <a:r>
              <a:rPr lang="en-US" altLang="ko-KR" sz="1600" dirty="0"/>
              <a:t>, and Y. J. Goh, "Available in a Free Space Air Mouse," in </a:t>
            </a:r>
            <a:r>
              <a:rPr lang="en-US" altLang="ko-KR" sz="1600" i="1" dirty="0"/>
              <a:t>Proceedings of the Fall Conference of the Industrial Electric Application Society of the Korean Institute of Electrical Engineers</a:t>
            </a:r>
            <a:r>
              <a:rPr lang="en-US" altLang="ko-KR" sz="1600" dirty="0"/>
              <a:t>, Nov. 17-18, 2022, pp. 184-185.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6E9867-32A7-407F-A3BC-824B65872496}"/>
              </a:ext>
            </a:extLst>
          </p:cNvPr>
          <p:cNvSpPr txBox="1"/>
          <p:nvPr/>
        </p:nvSpPr>
        <p:spPr>
          <a:xfrm>
            <a:off x="14991906" y="19558000"/>
            <a:ext cx="4530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/>
              <a:t>  블루투스</a:t>
            </a:r>
            <a:r>
              <a:rPr lang="en-US" altLang="ko-KR" sz="2000" dirty="0"/>
              <a:t> </a:t>
            </a:r>
            <a:r>
              <a:rPr lang="ko-KR" altLang="en-US" sz="2000" dirty="0"/>
              <a:t>에어마우스의 시제품을 성공적으로 개발</a:t>
            </a:r>
            <a:r>
              <a:rPr lang="en-US" altLang="ko-KR" sz="2000" dirty="0"/>
              <a:t>. </a:t>
            </a:r>
            <a:endParaRPr lang="en-US" altLang="ko-KR" sz="2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18461-A96C-4FC7-AC51-623A5FC2C214}"/>
              </a:ext>
            </a:extLst>
          </p:cNvPr>
          <p:cNvSpPr txBox="1"/>
          <p:nvPr/>
        </p:nvSpPr>
        <p:spPr>
          <a:xfrm>
            <a:off x="14995325" y="20239335"/>
            <a:ext cx="46134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latin typeface="+mn-ea"/>
              </a:rPr>
              <a:t>MPU6050 </a:t>
            </a:r>
            <a:r>
              <a:rPr lang="ko-KR" altLang="en-US" sz="2000" dirty="0">
                <a:latin typeface="+mn-ea"/>
              </a:rPr>
              <a:t>센서를 이용해 공중에서의 움직임을 정밀하게 인식하고</a:t>
            </a:r>
            <a:r>
              <a:rPr lang="en-US" altLang="ko-KR" sz="2000" dirty="0">
                <a:latin typeface="+mn-ea"/>
              </a:rPr>
              <a:t>, MCU</a:t>
            </a:r>
            <a:r>
              <a:rPr lang="ko-KR" altLang="en-US" sz="2000" dirty="0">
                <a:latin typeface="+mn-ea"/>
              </a:rPr>
              <a:t>와 블루투스 모듈을 통해 컴퓨터와 연동하여 마우스 커서를 제어할 수 있도록 구현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EE2702-872B-4A03-B80D-1BE2F4DA251E}"/>
              </a:ext>
            </a:extLst>
          </p:cNvPr>
          <p:cNvSpPr txBox="1"/>
          <p:nvPr/>
        </p:nvSpPr>
        <p:spPr>
          <a:xfrm>
            <a:off x="14995325" y="21844000"/>
            <a:ext cx="45306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/>
              <a:t>이를 통해 사용자는 공중에서 손의 움직임만으로 커서를 제어할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실시간으로 화면 상의 포인터가 따라 움직이는 자연스러운 모션을 경험할 수 있음</a:t>
            </a:r>
            <a:r>
              <a:rPr lang="en-US" altLang="ko-KR" sz="2000" dirty="0"/>
              <a:t>. </a:t>
            </a:r>
            <a:r>
              <a:rPr lang="ko-KR" altLang="en-US" sz="2000" dirty="0"/>
              <a:t>기존 마우스의</a:t>
            </a:r>
            <a:r>
              <a:rPr lang="en-US" altLang="ko-KR" sz="2000" dirty="0"/>
              <a:t> dpi </a:t>
            </a:r>
            <a:r>
              <a:rPr lang="ko-KR" altLang="en-US" sz="2000" dirty="0"/>
              <a:t>조절 버튼처럼 외부에서 민감도를 조절 가능하도록 발전 시킬 수 있음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2EBA7754-E852-4347-A65F-E62B601F07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95380" y="11470072"/>
            <a:ext cx="6578600" cy="633453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09BF77C-385F-401B-B526-238C1BD528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78000" y="13233400"/>
            <a:ext cx="6966830" cy="492274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F74FFC9-8AF2-4E4F-86FB-680FFFDBE09E}"/>
              </a:ext>
            </a:extLst>
          </p:cNvPr>
          <p:cNvSpPr txBox="1"/>
          <p:nvPr/>
        </p:nvSpPr>
        <p:spPr>
          <a:xfrm>
            <a:off x="1384300" y="17964090"/>
            <a:ext cx="374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시스템 블록 다이어그램</a:t>
            </a:r>
            <a:endParaRPr lang="ko-KR" altLang="en-US" sz="1600" b="1" dirty="0"/>
          </a:p>
        </p:txBody>
      </p:sp>
      <p:sp>
        <p:nvSpPr>
          <p:cNvPr id="69" name="AutoShape 6" descr="image.png">
            <a:extLst>
              <a:ext uri="{FF2B5EF4-FFF2-40B4-BE49-F238E27FC236}">
                <a16:creationId xmlns:a16="http://schemas.microsoft.com/office/drawing/2014/main" id="{B275F69B-BF1E-4BFD-9292-7F98BDC682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30076" y="124720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057FD4-C27A-4A97-A004-9656CDFAF5CB}"/>
              </a:ext>
            </a:extLst>
          </p:cNvPr>
          <p:cNvSpPr txBox="1"/>
          <p:nvPr/>
        </p:nvSpPr>
        <p:spPr>
          <a:xfrm>
            <a:off x="1575880" y="23196575"/>
            <a:ext cx="274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에어마우스 파트</a:t>
            </a:r>
            <a:endParaRPr lang="en-US" altLang="ko-KR" sz="2200" b="1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D9C5475-966C-434B-876F-8973A747DBC4}"/>
              </a:ext>
            </a:extLst>
          </p:cNvPr>
          <p:cNvGrpSpPr/>
          <p:nvPr/>
        </p:nvGrpSpPr>
        <p:grpSpPr>
          <a:xfrm>
            <a:off x="1617018" y="23699207"/>
            <a:ext cx="8305800" cy="1699051"/>
            <a:chOff x="1533525" y="20590213"/>
            <a:chExt cx="8305800" cy="169905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49A4739-0BD6-4DB2-BCA8-61BB83AF741B}"/>
                </a:ext>
              </a:extLst>
            </p:cNvPr>
            <p:cNvSpPr txBox="1"/>
            <p:nvPr/>
          </p:nvSpPr>
          <p:spPr>
            <a:xfrm>
              <a:off x="1533525" y="20965825"/>
              <a:ext cx="83058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000" dirty="0">
                  <a:latin typeface="+mn-ea"/>
                </a:rPr>
                <a:t>  에어마우스는 두 개의 블루투스 모듈을 사용해 무선 연결되며</a:t>
              </a:r>
              <a:r>
                <a:rPr lang="en-US" altLang="ko-KR" sz="2000" dirty="0">
                  <a:latin typeface="+mn-ea"/>
                </a:rPr>
                <a:t>, </a:t>
              </a:r>
              <a:r>
                <a:rPr lang="ko-KR" altLang="en-US" sz="2000" dirty="0">
                  <a:latin typeface="+mn-ea"/>
                </a:rPr>
                <a:t>하나는 마스터</a:t>
              </a:r>
              <a:r>
                <a:rPr lang="en-US" altLang="ko-KR" sz="2000" dirty="0">
                  <a:latin typeface="+mn-ea"/>
                </a:rPr>
                <a:t>, </a:t>
              </a:r>
              <a:r>
                <a:rPr lang="ko-KR" altLang="en-US" sz="2000" dirty="0">
                  <a:latin typeface="+mn-ea"/>
                </a:rPr>
                <a:t>다른 하나는 </a:t>
              </a:r>
              <a:r>
                <a:rPr lang="ko-KR" altLang="en-US" sz="2000" dirty="0" err="1">
                  <a:latin typeface="+mn-ea"/>
                </a:rPr>
                <a:t>슬레이브</a:t>
              </a:r>
              <a:r>
                <a:rPr lang="ko-KR" altLang="en-US" sz="2000" dirty="0">
                  <a:latin typeface="+mn-ea"/>
                </a:rPr>
                <a:t> 역할을 함</a:t>
              </a:r>
              <a:r>
                <a:rPr lang="en-US" altLang="ko-KR" sz="2000" dirty="0">
                  <a:latin typeface="+mn-ea"/>
                </a:rPr>
                <a:t>. </a:t>
              </a:r>
              <a:r>
                <a:rPr lang="ko-KR" altLang="en-US" sz="2000" dirty="0">
                  <a:latin typeface="+mn-ea"/>
                </a:rPr>
                <a:t>마스터는 특정 </a:t>
              </a:r>
              <a:r>
                <a:rPr lang="ko-KR" altLang="en-US" sz="2000" dirty="0" err="1">
                  <a:latin typeface="+mn-ea"/>
                </a:rPr>
                <a:t>슬레이브에만</a:t>
              </a:r>
              <a:r>
                <a:rPr lang="ko-KR" altLang="en-US" sz="2000" dirty="0">
                  <a:latin typeface="+mn-ea"/>
                </a:rPr>
                <a:t> 연결되도록 설정되며</a:t>
              </a:r>
              <a:r>
                <a:rPr lang="en-US" altLang="ko-KR" sz="2000" dirty="0">
                  <a:latin typeface="+mn-ea"/>
                </a:rPr>
                <a:t>, HC-06 </a:t>
              </a:r>
              <a:r>
                <a:rPr lang="ko-KR" altLang="en-US" sz="2000" dirty="0">
                  <a:latin typeface="+mn-ea"/>
                </a:rPr>
                <a:t>모듈은 마지막에 연결된 기기와 자동으로 </a:t>
              </a:r>
              <a:r>
                <a:rPr lang="ko-KR" altLang="en-US" sz="2000" dirty="0" err="1">
                  <a:latin typeface="+mn-ea"/>
                </a:rPr>
                <a:t>재연결할</a:t>
              </a:r>
              <a:r>
                <a:rPr lang="ko-KR" altLang="en-US" sz="2000" dirty="0">
                  <a:latin typeface="+mn-ea"/>
                </a:rPr>
                <a:t> 수 있음</a:t>
              </a:r>
              <a:r>
                <a:rPr lang="en-US" altLang="ko-KR" sz="2000" dirty="0">
                  <a:latin typeface="+mn-ea"/>
                </a:rPr>
                <a:t>.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2CD7648-546C-43E8-ACCF-D3D4EC023A3A}"/>
                </a:ext>
              </a:extLst>
            </p:cNvPr>
            <p:cNvSpPr txBox="1"/>
            <p:nvPr/>
          </p:nvSpPr>
          <p:spPr>
            <a:xfrm>
              <a:off x="1533525" y="20590213"/>
              <a:ext cx="226250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/>
                <a:t>무선 연결 기능</a:t>
              </a:r>
              <a:endParaRPr lang="ko-KR" altLang="en-US" sz="20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16E421E-2210-483E-8D63-233FBC229C18}"/>
              </a:ext>
            </a:extLst>
          </p:cNvPr>
          <p:cNvGrpSpPr/>
          <p:nvPr/>
        </p:nvGrpSpPr>
        <p:grpSpPr>
          <a:xfrm>
            <a:off x="1625600" y="25507104"/>
            <a:ext cx="8305800" cy="2128096"/>
            <a:chOff x="1546362" y="22652451"/>
            <a:chExt cx="8305800" cy="212809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A2A0DE3-7840-4CA0-B436-30B86AEBDB19}"/>
                </a:ext>
              </a:extLst>
            </p:cNvPr>
            <p:cNvSpPr txBox="1"/>
            <p:nvPr/>
          </p:nvSpPr>
          <p:spPr>
            <a:xfrm>
              <a:off x="1546362" y="23054946"/>
              <a:ext cx="8305800" cy="1725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2000" dirty="0">
                  <a:latin typeface="+mn-ea"/>
                </a:rPr>
                <a:t>  GPIO</a:t>
              </a:r>
              <a:r>
                <a:rPr lang="ko-KR" altLang="en-US" sz="2000" dirty="0">
                  <a:latin typeface="+mn-ea"/>
                </a:rPr>
                <a:t>를 통해 클릭 입력을 받으며</a:t>
              </a:r>
              <a:r>
                <a:rPr lang="en-US" altLang="ko-KR" sz="2000" dirty="0">
                  <a:latin typeface="+mn-ea"/>
                </a:rPr>
                <a:t> </a:t>
              </a:r>
              <a:r>
                <a:rPr lang="ko-KR" altLang="en-US" sz="2000" dirty="0">
                  <a:latin typeface="+mn-ea"/>
                </a:rPr>
                <a:t>구현된 기능은 다음과 같음</a:t>
              </a:r>
              <a:r>
                <a:rPr lang="en-US" altLang="ko-KR" sz="2000" dirty="0">
                  <a:latin typeface="+mn-ea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+mn-ea"/>
                </a:rPr>
                <a:t> 왼쪽 및 오른쪽 버튼 클릭</a:t>
              </a:r>
            </a:p>
            <a:p>
              <a:pPr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+mn-ea"/>
                </a:rPr>
                <a:t> 드래그 기능</a:t>
              </a:r>
            </a:p>
            <a:p>
              <a:pPr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+mn-ea"/>
                </a:rPr>
                <a:t> 마우스 휠 </a:t>
              </a:r>
              <a:r>
                <a:rPr lang="en-US" altLang="ko-KR" sz="2000" dirty="0">
                  <a:latin typeface="+mn-ea"/>
                </a:rPr>
                <a:t>(</a:t>
              </a:r>
              <a:r>
                <a:rPr lang="ko-KR" altLang="en-US" sz="2000" dirty="0">
                  <a:latin typeface="+mn-ea"/>
                </a:rPr>
                <a:t>아날로그 입력으로 구현</a:t>
              </a:r>
              <a:r>
                <a:rPr lang="en-US" altLang="ko-KR" sz="2000" dirty="0">
                  <a:latin typeface="+mn-ea"/>
                </a:rPr>
                <a:t>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33B1195-1BC2-4741-A66E-19830A20EE5C}"/>
                </a:ext>
              </a:extLst>
            </p:cNvPr>
            <p:cNvSpPr txBox="1"/>
            <p:nvPr/>
          </p:nvSpPr>
          <p:spPr>
            <a:xfrm>
              <a:off x="1546362" y="22652451"/>
              <a:ext cx="225171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/>
                <a:t>마우스 기능</a:t>
              </a:r>
              <a:endParaRPr lang="ko-KR" altLang="en-US" sz="2000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F2EF052-BFF6-4C69-8288-15E75B4595F8}"/>
              </a:ext>
            </a:extLst>
          </p:cNvPr>
          <p:cNvGrpSpPr/>
          <p:nvPr/>
        </p:nvGrpSpPr>
        <p:grpSpPr>
          <a:xfrm>
            <a:off x="11198124" y="6191921"/>
            <a:ext cx="8334238" cy="1981202"/>
            <a:chOff x="1533525" y="25096885"/>
            <a:chExt cx="8334238" cy="198120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87C9BEA-25C9-4194-B6BD-6B8AA5ED019C}"/>
                </a:ext>
              </a:extLst>
            </p:cNvPr>
            <p:cNvSpPr txBox="1"/>
            <p:nvPr/>
          </p:nvSpPr>
          <p:spPr>
            <a:xfrm>
              <a:off x="1533525" y="25446871"/>
              <a:ext cx="8334238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000" dirty="0">
                  <a:latin typeface="+mn-ea"/>
                </a:rPr>
                <a:t>   에어마우스는 손의 </a:t>
              </a:r>
              <a:r>
                <a:rPr lang="en-US" altLang="ko-KR" sz="2000" dirty="0">
                  <a:latin typeface="+mn-ea"/>
                </a:rPr>
                <a:t>3</a:t>
              </a:r>
              <a:r>
                <a:rPr lang="ko-KR" altLang="en-US" sz="2000" dirty="0">
                  <a:latin typeface="+mn-ea"/>
                </a:rPr>
                <a:t>차원 움직임을 커서의 </a:t>
              </a:r>
              <a:r>
                <a:rPr lang="en-US" altLang="ko-KR" sz="2000" dirty="0">
                  <a:latin typeface="+mn-ea"/>
                </a:rPr>
                <a:t>2</a:t>
              </a:r>
              <a:r>
                <a:rPr lang="ko-KR" altLang="en-US" sz="2000" dirty="0">
                  <a:latin typeface="+mn-ea"/>
                </a:rPr>
                <a:t>차원 움직임으로 변환함</a:t>
              </a:r>
              <a:r>
                <a:rPr lang="en-US" altLang="ko-KR" sz="2000" dirty="0">
                  <a:latin typeface="+mn-ea"/>
                </a:rPr>
                <a:t>. </a:t>
              </a:r>
              <a:r>
                <a:rPr lang="ko-KR" altLang="en-US" sz="2000" dirty="0">
                  <a:latin typeface="+mn-ea"/>
                </a:rPr>
                <a:t>이를 위해 </a:t>
              </a:r>
              <a:r>
                <a:rPr lang="en-US" altLang="ko-KR" sz="2000" dirty="0">
                  <a:latin typeface="+mn-ea"/>
                </a:rPr>
                <a:t>IMU </a:t>
              </a:r>
              <a:r>
                <a:rPr lang="ko-KR" altLang="en-US" sz="2000" dirty="0">
                  <a:latin typeface="+mn-ea"/>
                </a:rPr>
                <a:t>센서를 사용해 가속도와 회전 데이터를 수집하고</a:t>
              </a:r>
              <a:r>
                <a:rPr lang="en-US" altLang="ko-KR" sz="2000" dirty="0">
                  <a:latin typeface="+mn-ea"/>
                </a:rPr>
                <a:t>, X</a:t>
              </a:r>
              <a:r>
                <a:rPr lang="ko-KR" altLang="en-US" sz="2000" dirty="0">
                  <a:latin typeface="+mn-ea"/>
                </a:rPr>
                <a:t>축 변화는 </a:t>
              </a:r>
              <a:r>
                <a:rPr lang="en-US" altLang="ko-KR" sz="2000" dirty="0">
                  <a:latin typeface="+mn-ea"/>
                </a:rPr>
                <a:t>Yaw, Y</a:t>
              </a:r>
              <a:r>
                <a:rPr lang="ko-KR" altLang="en-US" sz="2000" dirty="0">
                  <a:latin typeface="+mn-ea"/>
                </a:rPr>
                <a:t>축 변화는 </a:t>
              </a:r>
              <a:r>
                <a:rPr lang="en-US" altLang="ko-KR" sz="2000" dirty="0">
                  <a:latin typeface="+mn-ea"/>
                </a:rPr>
                <a:t>Roll</a:t>
              </a:r>
              <a:r>
                <a:rPr lang="ko-KR" altLang="en-US" sz="2000" dirty="0">
                  <a:latin typeface="+mn-ea"/>
                </a:rPr>
                <a:t>을 측정하여 커서 움직임으로 변환함</a:t>
              </a:r>
              <a:r>
                <a:rPr lang="en-US" altLang="ko-KR" sz="2000" dirty="0">
                  <a:latin typeface="+mn-ea"/>
                </a:rPr>
                <a:t>. </a:t>
              </a:r>
              <a:r>
                <a:rPr lang="ko-KR" altLang="en-US" sz="2000" dirty="0">
                  <a:latin typeface="+mn-ea"/>
                </a:rPr>
                <a:t>이동 거리와 감도는 펌웨어에서 조정 가능하며</a:t>
              </a:r>
              <a:r>
                <a:rPr lang="en-US" altLang="ko-KR" sz="2000" dirty="0">
                  <a:latin typeface="+mn-ea"/>
                </a:rPr>
                <a:t>, </a:t>
              </a:r>
              <a:r>
                <a:rPr lang="ko-KR" altLang="en-US" sz="2000" dirty="0">
                  <a:latin typeface="+mn-ea"/>
                </a:rPr>
                <a:t>사용자의 </a:t>
              </a:r>
              <a:r>
                <a:rPr lang="ko-KR" altLang="en-US" sz="2000" dirty="0" err="1">
                  <a:latin typeface="+mn-ea"/>
                </a:rPr>
                <a:t>손떨림을</a:t>
              </a:r>
              <a:r>
                <a:rPr lang="ko-KR" altLang="en-US" sz="2000" dirty="0">
                  <a:latin typeface="+mn-ea"/>
                </a:rPr>
                <a:t> 보정하기 위해 칼만 필터와 상보 필터를 적용하여 부드러운 움직임을 보장함</a:t>
              </a:r>
              <a:r>
                <a:rPr lang="en-US" altLang="ko-KR" sz="2000" dirty="0">
                  <a:latin typeface="+mn-ea"/>
                </a:rPr>
                <a:t>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841DE8F-7205-417B-973E-2EC3943735F8}"/>
                </a:ext>
              </a:extLst>
            </p:cNvPr>
            <p:cNvSpPr txBox="1"/>
            <p:nvPr/>
          </p:nvSpPr>
          <p:spPr>
            <a:xfrm>
              <a:off x="1536065" y="25096885"/>
              <a:ext cx="141732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/>
                <a:t>동작 인식</a:t>
              </a:r>
              <a:endParaRPr lang="ko-KR" altLang="en-US" sz="2000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0EAF099-D16B-4EE6-A273-B8F151D3DFD3}"/>
              </a:ext>
            </a:extLst>
          </p:cNvPr>
          <p:cNvGrpSpPr/>
          <p:nvPr/>
        </p:nvGrpSpPr>
        <p:grpSpPr>
          <a:xfrm>
            <a:off x="11198124" y="8890665"/>
            <a:ext cx="8291865" cy="755678"/>
            <a:chOff x="11268710" y="6632538"/>
            <a:chExt cx="8291865" cy="75567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1273FB6-8BA4-4E07-AA91-3864EE098F4B}"/>
                </a:ext>
              </a:extLst>
            </p:cNvPr>
            <p:cNvSpPr txBox="1"/>
            <p:nvPr/>
          </p:nvSpPr>
          <p:spPr>
            <a:xfrm>
              <a:off x="11268710" y="6632538"/>
              <a:ext cx="189237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/>
                <a:t>무선 연결 기능</a:t>
              </a:r>
              <a:endParaRPr lang="ko-KR" altLang="en-US" sz="20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C6A989A-DAFE-4C86-A390-AE09ED4CF513}"/>
                </a:ext>
              </a:extLst>
            </p:cNvPr>
            <p:cNvSpPr txBox="1"/>
            <p:nvPr/>
          </p:nvSpPr>
          <p:spPr>
            <a:xfrm>
              <a:off x="11282644" y="6988106"/>
              <a:ext cx="82779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000" dirty="0"/>
                <a:t>블루투스 </a:t>
              </a:r>
              <a:r>
                <a:rPr lang="ko-KR" altLang="en-US" sz="2000" dirty="0" err="1"/>
                <a:t>동글은</a:t>
              </a:r>
              <a:r>
                <a:rPr lang="ko-KR" altLang="en-US" sz="2000" dirty="0"/>
                <a:t> </a:t>
              </a:r>
              <a:r>
                <a:rPr lang="ko-KR" altLang="en-US" sz="2000" dirty="0" err="1"/>
                <a:t>슬레이브</a:t>
              </a:r>
              <a:r>
                <a:rPr lang="ko-KR" altLang="en-US" sz="2000" dirty="0"/>
                <a:t> 모드로 설정되어 에어마우스와 연결됨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E2E4233-862A-41B0-8CA7-D7A3B6E4A559}"/>
              </a:ext>
            </a:extLst>
          </p:cNvPr>
          <p:cNvGrpSpPr/>
          <p:nvPr/>
        </p:nvGrpSpPr>
        <p:grpSpPr>
          <a:xfrm>
            <a:off x="11198124" y="9692556"/>
            <a:ext cx="8239760" cy="1663216"/>
            <a:chOff x="11292839" y="7442287"/>
            <a:chExt cx="8239760" cy="166321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28C4C9D-C9FF-4713-A768-52D650F55EBD}"/>
                </a:ext>
              </a:extLst>
            </p:cNvPr>
            <p:cNvSpPr txBox="1"/>
            <p:nvPr/>
          </p:nvSpPr>
          <p:spPr>
            <a:xfrm>
              <a:off x="11292839" y="7782064"/>
              <a:ext cx="823976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  </a:t>
              </a:r>
              <a:r>
                <a:rPr lang="ko-KR" altLang="en-US" sz="2000" dirty="0" err="1">
                  <a:latin typeface="+mn-ea"/>
                </a:rPr>
                <a:t>동글은</a:t>
              </a:r>
              <a:r>
                <a:rPr lang="ko-KR" altLang="en-US" sz="2000" dirty="0">
                  <a:latin typeface="+mn-ea"/>
                </a:rPr>
                <a:t> </a:t>
              </a:r>
              <a:r>
                <a:rPr lang="en-US" altLang="ko-KR" sz="2000" dirty="0">
                  <a:latin typeface="+mn-ea"/>
                </a:rPr>
                <a:t>USB </a:t>
              </a:r>
              <a:r>
                <a:rPr lang="ko-KR" altLang="en-US" sz="2000" dirty="0">
                  <a:latin typeface="+mn-ea"/>
                </a:rPr>
                <a:t>포트를 통해 </a:t>
              </a:r>
              <a:r>
                <a:rPr lang="en-US" altLang="ko-KR" sz="2000" dirty="0">
                  <a:latin typeface="+mn-ea"/>
                </a:rPr>
                <a:t>PC</a:t>
              </a:r>
              <a:r>
                <a:rPr lang="ko-KR" altLang="en-US" sz="2000" dirty="0">
                  <a:latin typeface="+mn-ea"/>
                </a:rPr>
                <a:t>와 연결되며</a:t>
              </a:r>
              <a:r>
                <a:rPr lang="en-US" altLang="ko-KR" sz="2000" dirty="0">
                  <a:latin typeface="+mn-ea"/>
                </a:rPr>
                <a:t>, PC</a:t>
              </a:r>
              <a:r>
                <a:rPr lang="ko-KR" altLang="en-US" sz="2000" dirty="0">
                  <a:latin typeface="+mn-ea"/>
                </a:rPr>
                <a:t>로부터 전원을 공급받아 별도의 전원 관리가 필요 없음</a:t>
              </a:r>
              <a:r>
                <a:rPr lang="en-US" altLang="ko-KR" sz="2000" dirty="0">
                  <a:latin typeface="+mn-ea"/>
                </a:rPr>
                <a:t>. USART </a:t>
              </a:r>
              <a:r>
                <a:rPr lang="ko-KR" altLang="en-US" sz="2000" dirty="0">
                  <a:latin typeface="+mn-ea"/>
                </a:rPr>
                <a:t>통신으로 마우스 부품으로부터 데이터를 수신한 뒤</a:t>
              </a:r>
              <a:r>
                <a:rPr lang="en-US" altLang="ko-KR" sz="2000" dirty="0">
                  <a:latin typeface="+mn-ea"/>
                </a:rPr>
                <a:t>, </a:t>
              </a:r>
              <a:r>
                <a:rPr lang="ko-KR" altLang="en-US" sz="2000" dirty="0">
                  <a:latin typeface="+mn-ea"/>
                </a:rPr>
                <a:t>각 데이터를 </a:t>
              </a:r>
              <a:r>
                <a:rPr lang="en-US" altLang="ko-KR" sz="2000" dirty="0">
                  <a:latin typeface="+mn-ea"/>
                </a:rPr>
                <a:t>USB HID </a:t>
              </a:r>
              <a:r>
                <a:rPr lang="ko-KR" altLang="en-US" sz="2000" dirty="0">
                  <a:latin typeface="+mn-ea"/>
                </a:rPr>
                <a:t>데이터 타입으로 변환하여 </a:t>
              </a:r>
              <a:r>
                <a:rPr lang="en-US" altLang="ko-KR" sz="2000" dirty="0">
                  <a:latin typeface="+mn-ea"/>
                </a:rPr>
                <a:t>PC </a:t>
              </a:r>
              <a:r>
                <a:rPr lang="ko-KR" altLang="en-US" sz="2000" dirty="0">
                  <a:latin typeface="+mn-ea"/>
                </a:rPr>
                <a:t>연결 후 </a:t>
              </a:r>
              <a:r>
                <a:rPr lang="en-US" altLang="ko-KR" sz="2000" dirty="0">
                  <a:latin typeface="+mn-ea"/>
                </a:rPr>
                <a:t>USB HID </a:t>
              </a:r>
              <a:r>
                <a:rPr lang="ko-KR" altLang="en-US" sz="2000" dirty="0">
                  <a:latin typeface="+mn-ea"/>
                </a:rPr>
                <a:t>데이터를 전송함</a:t>
              </a:r>
              <a:r>
                <a:rPr lang="en-US" altLang="ko-KR" sz="2000" dirty="0">
                  <a:latin typeface="+mn-ea"/>
                </a:rPr>
                <a:t>.</a:t>
              </a:r>
              <a:endParaRPr lang="en-US" altLang="ko-KR" sz="2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8F11644-5D80-4D10-A85B-0800BC1CD170}"/>
                </a:ext>
              </a:extLst>
            </p:cNvPr>
            <p:cNvSpPr txBox="1"/>
            <p:nvPr/>
          </p:nvSpPr>
          <p:spPr>
            <a:xfrm>
              <a:off x="11297884" y="7442287"/>
              <a:ext cx="128781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PC </a:t>
              </a:r>
              <a:r>
                <a:rPr lang="ko-KR" altLang="en-US" sz="2000" b="1" dirty="0">
                  <a:latin typeface="+mn-ea"/>
                </a:rPr>
                <a:t>연결</a:t>
              </a:r>
              <a:endParaRPr lang="ko-KR" altLang="en-US" sz="2000" dirty="0">
                <a:latin typeface="+mn-ea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4AFB30A-4EC3-48CA-963E-57B1B30A94EC}"/>
              </a:ext>
            </a:extLst>
          </p:cNvPr>
          <p:cNvSpPr txBox="1"/>
          <p:nvPr/>
        </p:nvSpPr>
        <p:spPr>
          <a:xfrm>
            <a:off x="11198124" y="8382787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블루투스 </a:t>
            </a:r>
            <a:r>
              <a:rPr lang="ko-KR" altLang="en-US" sz="2400" b="1" dirty="0" err="1"/>
              <a:t>동글</a:t>
            </a:r>
            <a:r>
              <a:rPr lang="ko-KR" altLang="en-US" sz="2400" b="1" dirty="0"/>
              <a:t> 파트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2A29C-1F37-34A6-EA81-7D5CED85F386}"/>
              </a:ext>
            </a:extLst>
          </p:cNvPr>
          <p:cNvSpPr txBox="1"/>
          <p:nvPr/>
        </p:nvSpPr>
        <p:spPr>
          <a:xfrm>
            <a:off x="14820900" y="17048022"/>
            <a:ext cx="374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플로우 차트</a:t>
            </a:r>
            <a:endParaRPr lang="ko-KR" altLang="en-US" sz="16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F79D0BE-F43E-8D2C-944D-0EBB26F0D8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99026" y="18923595"/>
            <a:ext cx="3572549" cy="35046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AC00E7-CD96-321B-D055-7397F52DEA90}"/>
              </a:ext>
            </a:extLst>
          </p:cNvPr>
          <p:cNvSpPr txBox="1"/>
          <p:nvPr/>
        </p:nvSpPr>
        <p:spPr>
          <a:xfrm>
            <a:off x="1560471" y="22680487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구현 방안</a:t>
            </a:r>
            <a:endParaRPr lang="en-US" altLang="ko-KR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0F7CC5-945A-947D-1D95-A9F28E4EE195}"/>
              </a:ext>
            </a:extLst>
          </p:cNvPr>
          <p:cNvSpPr txBox="1"/>
          <p:nvPr/>
        </p:nvSpPr>
        <p:spPr>
          <a:xfrm>
            <a:off x="5359574" y="19384864"/>
            <a:ext cx="45204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latin typeface="+mn-ea"/>
              </a:rPr>
              <a:t>  IMU </a:t>
            </a:r>
            <a:r>
              <a:rPr lang="ko-KR" altLang="en-US" sz="2000" dirty="0">
                <a:latin typeface="+mn-ea"/>
              </a:rPr>
              <a:t>모듈에는 가속도계와 </a:t>
            </a:r>
            <a:r>
              <a:rPr lang="ko-KR" altLang="en-US" sz="2000" dirty="0" err="1">
                <a:latin typeface="+mn-ea"/>
              </a:rPr>
              <a:t>자이로스코프가</a:t>
            </a:r>
            <a:r>
              <a:rPr lang="ko-KR" altLang="en-US" sz="2000" dirty="0">
                <a:latin typeface="+mn-ea"/>
              </a:rPr>
              <a:t> 포함되어 있어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손이 움직이거나 회전할 때 발생하는 변화를 감지하고 데이터를 수집함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특히 </a:t>
            </a:r>
            <a:r>
              <a:rPr lang="ko-KR" altLang="en-US" sz="2000" dirty="0" err="1">
                <a:latin typeface="+mn-ea"/>
              </a:rPr>
              <a:t>자이로스코프에서</a:t>
            </a:r>
            <a:r>
              <a:rPr lang="ko-KR" altLang="en-US" sz="2000" dirty="0">
                <a:latin typeface="+mn-ea"/>
              </a:rPr>
              <a:t> 얻은 </a:t>
            </a:r>
            <a:r>
              <a:rPr lang="en-US" altLang="ko-KR" sz="2000" dirty="0">
                <a:latin typeface="+mn-ea"/>
              </a:rPr>
              <a:t>Yaw </a:t>
            </a:r>
            <a:r>
              <a:rPr lang="ko-KR" altLang="en-US" sz="2000" dirty="0">
                <a:latin typeface="+mn-ea"/>
              </a:rPr>
              <a:t>값을 이용해 커서의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축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좌우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이동을 제어하고</a:t>
            </a:r>
            <a:r>
              <a:rPr lang="en-US" altLang="ko-KR" sz="2000" dirty="0">
                <a:latin typeface="+mn-ea"/>
              </a:rPr>
              <a:t>, Roll </a:t>
            </a:r>
            <a:r>
              <a:rPr lang="ko-KR" altLang="en-US" sz="2000" dirty="0">
                <a:latin typeface="+mn-ea"/>
              </a:rPr>
              <a:t>값을 통해 </a:t>
            </a:r>
            <a:r>
              <a:rPr lang="en-US" altLang="ko-KR" sz="2000" dirty="0">
                <a:latin typeface="+mn-ea"/>
              </a:rPr>
              <a:t>Y</a:t>
            </a:r>
            <a:r>
              <a:rPr lang="ko-KR" altLang="en-US" sz="2000" dirty="0">
                <a:latin typeface="+mn-ea"/>
              </a:rPr>
              <a:t>축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상하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이동을 제어함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이로써 손의 회전 방향에 맞춰 커서가 자연스럽게 따라 움직이는 원리를 기반으로 작동함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826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601</Words>
  <Application>Microsoft Office PowerPoint</Application>
  <PresentationFormat>사용자 지정</PresentationFormat>
  <Paragraphs>37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Arial</vt:lpstr>
      <vt:lpstr>Calibri</vt:lpstr>
      <vt:lpstr>NanumSquare Bold</vt:lpstr>
      <vt:lpstr>NanumSquare ExtraBold</vt:lpstr>
      <vt:lpstr>맑은 고딕</vt:lpstr>
      <vt:lpstr>Nirmala Text Semilight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김민규</cp:lastModifiedBy>
  <cp:revision>61</cp:revision>
  <dcterms:created xsi:type="dcterms:W3CDTF">2006-08-16T00:00:00Z</dcterms:created>
  <dcterms:modified xsi:type="dcterms:W3CDTF">2024-11-03T10:25:14Z</dcterms:modified>
</cp:coreProperties>
</file>