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7" r:id="rId2"/>
    <p:sldId id="335" r:id="rId3"/>
    <p:sldId id="258" r:id="rId4"/>
    <p:sldId id="301" r:id="rId5"/>
    <p:sldId id="312" r:id="rId6"/>
    <p:sldId id="302" r:id="rId7"/>
    <p:sldId id="313" r:id="rId8"/>
    <p:sldId id="314" r:id="rId9"/>
    <p:sldId id="325" r:id="rId10"/>
    <p:sldId id="315" r:id="rId11"/>
    <p:sldId id="322" r:id="rId12"/>
    <p:sldId id="317" r:id="rId13"/>
    <p:sldId id="316" r:id="rId14"/>
    <p:sldId id="318" r:id="rId15"/>
    <p:sldId id="308" r:id="rId16"/>
    <p:sldId id="323" r:id="rId17"/>
    <p:sldId id="324" r:id="rId18"/>
    <p:sldId id="326" r:id="rId19"/>
    <p:sldId id="310" r:id="rId20"/>
    <p:sldId id="329" r:id="rId21"/>
    <p:sldId id="334" r:id="rId22"/>
    <p:sldId id="332" r:id="rId23"/>
    <p:sldId id="333" r:id="rId24"/>
    <p:sldId id="304" r:id="rId25"/>
    <p:sldId id="306" r:id="rId26"/>
    <p:sldId id="267" r:id="rId27"/>
    <p:sldId id="272" r:id="rId28"/>
    <p:sldId id="328" r:id="rId29"/>
    <p:sldId id="32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99"/>
    <p:restoredTop sz="93963"/>
  </p:normalViewPr>
  <p:slideViewPr>
    <p:cSldViewPr snapToGrid="0" snapToObjects="1">
      <p:cViewPr varScale="1">
        <p:scale>
          <a:sx n="94" d="100"/>
          <a:sy n="94" d="100"/>
        </p:scale>
        <p:origin x="1304" y="200"/>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23D93F-DE43-BC4C-A115-7456D7C9E421}" type="datetimeFigureOut">
              <a:rPr lang="en-US" smtClean="0"/>
              <a:t>10/22/21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30008-97A9-1B47-8101-ED2EAE72FABC}" type="slidenum">
              <a:rPr lang="en-US" smtClean="0"/>
              <a:t>‹#›</a:t>
            </a:fld>
            <a:endParaRPr lang="en-US"/>
          </a:p>
        </p:txBody>
      </p:sp>
    </p:spTree>
    <p:extLst>
      <p:ext uri="{BB962C8B-B14F-4D97-AF65-F5344CB8AC3E}">
        <p14:creationId xmlns:p14="http://schemas.microsoft.com/office/powerpoint/2010/main" val="234609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 am going to talk about whether something is statistically significant through out the presentation, and you should think of it as a shortcut for whether something is statistically significant at the 5% level.</a:t>
            </a:r>
          </a:p>
          <a:p>
            <a:r>
              <a:rPr lang="en-US" dirty="0"/>
              <a:t>2. The 95% confidence interval allows that 5% of the time, we will have an estimate will not be statistically significant from zero. That means we allow a false positive rate of 5%. A false positive rate of 5% means that we allow for the possibility that there is actually no effect and we incorrectly rejected the null hypothesis. That is, pretend we did this analysis 100 times when there was no actual effect, we allow that 5 out of those 100 times we would incorrectly reject the null hypothesis. </a:t>
            </a:r>
          </a:p>
          <a:p>
            <a:r>
              <a:rPr lang="en-US" dirty="0"/>
              <a:t>3. This leads to a multiple comparisons problem discussion. That is, suppose we do 100 tests and 5 are stat. sig. based on the 5% false positive rate. Are they due to random draws, or actual patterns?</a:t>
            </a:r>
          </a:p>
        </p:txBody>
      </p:sp>
      <p:sp>
        <p:nvSpPr>
          <p:cNvPr id="4" name="Slide Number Placeholder 3"/>
          <p:cNvSpPr>
            <a:spLocks noGrp="1"/>
          </p:cNvSpPr>
          <p:nvPr>
            <p:ph type="sldNum" sz="quarter" idx="5"/>
          </p:nvPr>
        </p:nvSpPr>
        <p:spPr/>
        <p:txBody>
          <a:bodyPr/>
          <a:lstStyle/>
          <a:p>
            <a:fld id="{5E430008-97A9-1B47-8101-ED2EAE72FABC}" type="slidenum">
              <a:rPr lang="en-US" smtClean="0"/>
              <a:t>5</a:t>
            </a:fld>
            <a:endParaRPr lang="en-US"/>
          </a:p>
        </p:txBody>
      </p:sp>
    </p:spTree>
    <p:extLst>
      <p:ext uri="{BB962C8B-B14F-4D97-AF65-F5344CB8AC3E}">
        <p14:creationId xmlns:p14="http://schemas.microsoft.com/office/powerpoint/2010/main" val="300573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We won’t be covering the derivation of the OLS estimator today. The derivation is easy to find, and there are multiple ways to get there.</a:t>
            </a:r>
          </a:p>
          <a:p>
            <a:endParaRPr lang="en-US" sz="2000" dirty="0"/>
          </a:p>
          <a:p>
            <a:r>
              <a:rPr lang="en-US" sz="2000" dirty="0"/>
              <a:t>This is only one derivation how the distribution of the OLS estimator. There are others, such as the (1) maximum likelihood estimation distribution, which relies on the Fisher information matrix, and the hessians; and (2) </a:t>
            </a:r>
            <a:r>
              <a:rPr lang="en-US" sz="2000" dirty="0" err="1"/>
              <a:t>Amemiya</a:t>
            </a:r>
            <a:r>
              <a:rPr lang="en-US" sz="2000" dirty="0"/>
              <a:t> (1985) proof using </a:t>
            </a:r>
            <a:r>
              <a:rPr lang="en-US" sz="2000" dirty="0" err="1"/>
              <a:t>taylor</a:t>
            </a:r>
            <a:r>
              <a:rPr lang="en-US" sz="2000" dirty="0"/>
              <a:t> expansions </a:t>
            </a:r>
          </a:p>
        </p:txBody>
      </p:sp>
      <p:sp>
        <p:nvSpPr>
          <p:cNvPr id="4" name="Slide Number Placeholder 3"/>
          <p:cNvSpPr>
            <a:spLocks noGrp="1"/>
          </p:cNvSpPr>
          <p:nvPr>
            <p:ph type="sldNum" sz="quarter" idx="5"/>
          </p:nvPr>
        </p:nvSpPr>
        <p:spPr/>
        <p:txBody>
          <a:bodyPr/>
          <a:lstStyle/>
          <a:p>
            <a:fld id="{5E430008-97A9-1B47-8101-ED2EAE72FABC}" type="slidenum">
              <a:rPr lang="en-US" smtClean="0"/>
              <a:t>7</a:t>
            </a:fld>
            <a:endParaRPr lang="en-US"/>
          </a:p>
        </p:txBody>
      </p:sp>
    </p:spTree>
    <p:extLst>
      <p:ext uri="{BB962C8B-B14F-4D97-AF65-F5344CB8AC3E}">
        <p14:creationId xmlns:p14="http://schemas.microsoft.com/office/powerpoint/2010/main" val="242692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430008-97A9-1B47-8101-ED2EAE72FABC}" type="slidenum">
              <a:rPr lang="en-US" smtClean="0"/>
              <a:t>8</a:t>
            </a:fld>
            <a:endParaRPr lang="en-US"/>
          </a:p>
        </p:txBody>
      </p:sp>
    </p:spTree>
    <p:extLst>
      <p:ext uri="{BB962C8B-B14F-4D97-AF65-F5344CB8AC3E}">
        <p14:creationId xmlns:p14="http://schemas.microsoft.com/office/powerpoint/2010/main" val="2677062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see this in more complicated causal models, like a propensity matching model.</a:t>
            </a:r>
          </a:p>
          <a:p>
            <a:endParaRPr lang="en-US" dirty="0"/>
          </a:p>
        </p:txBody>
      </p:sp>
      <p:sp>
        <p:nvSpPr>
          <p:cNvPr id="4" name="Slide Number Placeholder 3"/>
          <p:cNvSpPr>
            <a:spLocks noGrp="1"/>
          </p:cNvSpPr>
          <p:nvPr>
            <p:ph type="sldNum" sz="quarter" idx="5"/>
          </p:nvPr>
        </p:nvSpPr>
        <p:spPr/>
        <p:txBody>
          <a:bodyPr/>
          <a:lstStyle/>
          <a:p>
            <a:fld id="{5E430008-97A9-1B47-8101-ED2EAE72FABC}" type="slidenum">
              <a:rPr lang="en-US" smtClean="0"/>
              <a:t>10</a:t>
            </a:fld>
            <a:endParaRPr lang="en-US"/>
          </a:p>
        </p:txBody>
      </p:sp>
    </p:spTree>
    <p:extLst>
      <p:ext uri="{BB962C8B-B14F-4D97-AF65-F5344CB8AC3E}">
        <p14:creationId xmlns:p14="http://schemas.microsoft.com/office/powerpoint/2010/main" val="2736547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430008-97A9-1B47-8101-ED2EAE72FABC}" type="slidenum">
              <a:rPr lang="en-US" smtClean="0"/>
              <a:t>12</a:t>
            </a:fld>
            <a:endParaRPr lang="en-US"/>
          </a:p>
        </p:txBody>
      </p:sp>
    </p:spTree>
    <p:extLst>
      <p:ext uri="{BB962C8B-B14F-4D97-AF65-F5344CB8AC3E}">
        <p14:creationId xmlns:p14="http://schemas.microsoft.com/office/powerpoint/2010/main" val="2936843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430008-97A9-1B47-8101-ED2EAE72FABC}" type="slidenum">
              <a:rPr lang="en-US" smtClean="0"/>
              <a:t>15</a:t>
            </a:fld>
            <a:endParaRPr lang="en-US"/>
          </a:p>
        </p:txBody>
      </p:sp>
    </p:spTree>
    <p:extLst>
      <p:ext uri="{BB962C8B-B14F-4D97-AF65-F5344CB8AC3E}">
        <p14:creationId xmlns:p14="http://schemas.microsoft.com/office/powerpoint/2010/main" val="1800318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430008-97A9-1B47-8101-ED2EAE72FABC}" type="slidenum">
              <a:rPr lang="en-US" smtClean="0"/>
              <a:t>22</a:t>
            </a:fld>
            <a:endParaRPr lang="en-US"/>
          </a:p>
        </p:txBody>
      </p:sp>
    </p:spTree>
    <p:extLst>
      <p:ext uri="{BB962C8B-B14F-4D97-AF65-F5344CB8AC3E}">
        <p14:creationId xmlns:p14="http://schemas.microsoft.com/office/powerpoint/2010/main" val="1215681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P(</a:t>
            </a:r>
            <a:r>
              <a:rPr lang="en-US" dirty="0" err="1"/>
              <a:t>X_i</a:t>
            </a:r>
            <a:r>
              <a:rPr lang="en-US" dirty="0"/>
              <a:t>) can be wrong not only because of features, but the functional form! Forcing the model to be linear (OLS/Lasso), piecewise (forests), or decomposable into specific layers (DNN) can result in model specification.</a:t>
            </a:r>
          </a:p>
        </p:txBody>
      </p:sp>
      <p:sp>
        <p:nvSpPr>
          <p:cNvPr id="4" name="Slide Number Placeholder 3"/>
          <p:cNvSpPr>
            <a:spLocks noGrp="1"/>
          </p:cNvSpPr>
          <p:nvPr>
            <p:ph type="sldNum" sz="quarter" idx="5"/>
          </p:nvPr>
        </p:nvSpPr>
        <p:spPr/>
        <p:txBody>
          <a:bodyPr/>
          <a:lstStyle/>
          <a:p>
            <a:fld id="{5E430008-97A9-1B47-8101-ED2EAE72FABC}" type="slidenum">
              <a:rPr lang="en-US" smtClean="0"/>
              <a:t>29</a:t>
            </a:fld>
            <a:endParaRPr lang="en-US"/>
          </a:p>
        </p:txBody>
      </p:sp>
    </p:spTree>
    <p:extLst>
      <p:ext uri="{BB962C8B-B14F-4D97-AF65-F5344CB8AC3E}">
        <p14:creationId xmlns:p14="http://schemas.microsoft.com/office/powerpoint/2010/main" val="3601764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8D949-6DF9-A943-A459-B972F793D6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337529-F72D-E543-8C9B-5CA191725C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57B41D-FBEE-F545-82AC-78EFDEC0E9DC}"/>
              </a:ext>
            </a:extLst>
          </p:cNvPr>
          <p:cNvSpPr>
            <a:spLocks noGrp="1"/>
          </p:cNvSpPr>
          <p:nvPr>
            <p:ph type="dt" sz="half" idx="10"/>
          </p:nvPr>
        </p:nvSpPr>
        <p:spPr/>
        <p:txBody>
          <a:bodyPr/>
          <a:lstStyle/>
          <a:p>
            <a:fld id="{DBAB7D6F-FC53-384C-96BE-9F2C5FAC3370}" type="datetimeFigureOut">
              <a:rPr lang="en-US" smtClean="0"/>
              <a:t>10/22/21</a:t>
            </a:fld>
            <a:endParaRPr lang="en-US"/>
          </a:p>
        </p:txBody>
      </p:sp>
      <p:sp>
        <p:nvSpPr>
          <p:cNvPr id="5" name="Footer Placeholder 4">
            <a:extLst>
              <a:ext uri="{FF2B5EF4-FFF2-40B4-BE49-F238E27FC236}">
                <a16:creationId xmlns:a16="http://schemas.microsoft.com/office/drawing/2014/main" id="{228CE07A-7E42-2443-B1A3-F576ABFB8F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E92F03-AB74-084F-B57A-AC51EA3897FA}"/>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2373048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05D7-F179-7F49-BD21-855C2940BD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072769-DFBC-6A4E-A40E-9FDE98ED6E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6CF4B3-D1CF-7D43-84BD-28E9A1508A3B}"/>
              </a:ext>
            </a:extLst>
          </p:cNvPr>
          <p:cNvSpPr>
            <a:spLocks noGrp="1"/>
          </p:cNvSpPr>
          <p:nvPr>
            <p:ph type="dt" sz="half" idx="10"/>
          </p:nvPr>
        </p:nvSpPr>
        <p:spPr/>
        <p:txBody>
          <a:bodyPr/>
          <a:lstStyle/>
          <a:p>
            <a:fld id="{DBAB7D6F-FC53-384C-96BE-9F2C5FAC3370}" type="datetimeFigureOut">
              <a:rPr lang="en-US" smtClean="0"/>
              <a:t>10/22/21</a:t>
            </a:fld>
            <a:endParaRPr lang="en-US"/>
          </a:p>
        </p:txBody>
      </p:sp>
      <p:sp>
        <p:nvSpPr>
          <p:cNvPr id="5" name="Footer Placeholder 4">
            <a:extLst>
              <a:ext uri="{FF2B5EF4-FFF2-40B4-BE49-F238E27FC236}">
                <a16:creationId xmlns:a16="http://schemas.microsoft.com/office/drawing/2014/main" id="{FCFA8207-DD26-204A-AA8F-8CA10221A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4A1C0A-5BC5-5042-B70B-6CCAD73ECD19}"/>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72095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21B74A-99C1-D94D-B3AB-559D23BA3C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38EE4A-4B71-8243-B779-3EB0086CCE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5B7DAC-97BD-7D41-8576-369E7F0D54A6}"/>
              </a:ext>
            </a:extLst>
          </p:cNvPr>
          <p:cNvSpPr>
            <a:spLocks noGrp="1"/>
          </p:cNvSpPr>
          <p:nvPr>
            <p:ph type="dt" sz="half" idx="10"/>
          </p:nvPr>
        </p:nvSpPr>
        <p:spPr/>
        <p:txBody>
          <a:bodyPr/>
          <a:lstStyle/>
          <a:p>
            <a:fld id="{DBAB7D6F-FC53-384C-96BE-9F2C5FAC3370}" type="datetimeFigureOut">
              <a:rPr lang="en-US" smtClean="0"/>
              <a:t>10/22/21</a:t>
            </a:fld>
            <a:endParaRPr lang="en-US"/>
          </a:p>
        </p:txBody>
      </p:sp>
      <p:sp>
        <p:nvSpPr>
          <p:cNvPr id="5" name="Footer Placeholder 4">
            <a:extLst>
              <a:ext uri="{FF2B5EF4-FFF2-40B4-BE49-F238E27FC236}">
                <a16:creationId xmlns:a16="http://schemas.microsoft.com/office/drawing/2014/main" id="{0518D95C-1128-2641-9783-911F1DA2E6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2ACC84-08C4-C34B-B61C-0D40317C11EC}"/>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400535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F4B06-0328-D945-B822-CCBBF38722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D9B9FD-698A-D249-B32A-818AAD4C8C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96C895-4D51-2F4B-A7C4-B82343B58BFC}"/>
              </a:ext>
            </a:extLst>
          </p:cNvPr>
          <p:cNvSpPr>
            <a:spLocks noGrp="1"/>
          </p:cNvSpPr>
          <p:nvPr>
            <p:ph type="dt" sz="half" idx="10"/>
          </p:nvPr>
        </p:nvSpPr>
        <p:spPr/>
        <p:txBody>
          <a:bodyPr/>
          <a:lstStyle/>
          <a:p>
            <a:fld id="{DBAB7D6F-FC53-384C-96BE-9F2C5FAC3370}" type="datetimeFigureOut">
              <a:rPr lang="en-US" smtClean="0"/>
              <a:t>10/22/21</a:t>
            </a:fld>
            <a:endParaRPr lang="en-US"/>
          </a:p>
        </p:txBody>
      </p:sp>
      <p:sp>
        <p:nvSpPr>
          <p:cNvPr id="5" name="Footer Placeholder 4">
            <a:extLst>
              <a:ext uri="{FF2B5EF4-FFF2-40B4-BE49-F238E27FC236}">
                <a16:creationId xmlns:a16="http://schemas.microsoft.com/office/drawing/2014/main" id="{660DFF3C-6E4D-CA4F-BB66-E54A0F640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7FF12-3E8E-D94A-8065-349D3C2B0AAF}"/>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2497411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7A3E-7683-4F46-AE12-42C03C8814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BF8175-7696-6745-8DBC-DC196E9DE5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2944A8-2DFA-9E43-BF3C-73D57EB0DDFE}"/>
              </a:ext>
            </a:extLst>
          </p:cNvPr>
          <p:cNvSpPr>
            <a:spLocks noGrp="1"/>
          </p:cNvSpPr>
          <p:nvPr>
            <p:ph type="dt" sz="half" idx="10"/>
          </p:nvPr>
        </p:nvSpPr>
        <p:spPr/>
        <p:txBody>
          <a:bodyPr/>
          <a:lstStyle/>
          <a:p>
            <a:fld id="{DBAB7D6F-FC53-384C-96BE-9F2C5FAC3370}" type="datetimeFigureOut">
              <a:rPr lang="en-US" smtClean="0"/>
              <a:t>10/22/21</a:t>
            </a:fld>
            <a:endParaRPr lang="en-US"/>
          </a:p>
        </p:txBody>
      </p:sp>
      <p:sp>
        <p:nvSpPr>
          <p:cNvPr id="5" name="Footer Placeholder 4">
            <a:extLst>
              <a:ext uri="{FF2B5EF4-FFF2-40B4-BE49-F238E27FC236}">
                <a16:creationId xmlns:a16="http://schemas.microsoft.com/office/drawing/2014/main" id="{097E029E-4E3C-344D-8F67-95FFB17FA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9DBA1-DFE8-C24D-A7C5-B68E1265274A}"/>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2350423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EFCD-AB9A-6F4E-88EF-BE9D6198E1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5FF033-5A6A-5147-8C38-B2B6A83B74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CFC652-AA92-2342-9BF6-9E0F9513D1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7EACBD-2817-A44E-98FE-FE0B82CC945B}"/>
              </a:ext>
            </a:extLst>
          </p:cNvPr>
          <p:cNvSpPr>
            <a:spLocks noGrp="1"/>
          </p:cNvSpPr>
          <p:nvPr>
            <p:ph type="dt" sz="half" idx="10"/>
          </p:nvPr>
        </p:nvSpPr>
        <p:spPr/>
        <p:txBody>
          <a:bodyPr/>
          <a:lstStyle/>
          <a:p>
            <a:fld id="{DBAB7D6F-FC53-384C-96BE-9F2C5FAC3370}" type="datetimeFigureOut">
              <a:rPr lang="en-US" smtClean="0"/>
              <a:t>10/22/21</a:t>
            </a:fld>
            <a:endParaRPr lang="en-US"/>
          </a:p>
        </p:txBody>
      </p:sp>
      <p:sp>
        <p:nvSpPr>
          <p:cNvPr id="6" name="Footer Placeholder 5">
            <a:extLst>
              <a:ext uri="{FF2B5EF4-FFF2-40B4-BE49-F238E27FC236}">
                <a16:creationId xmlns:a16="http://schemas.microsoft.com/office/drawing/2014/main" id="{E1BE5850-D2B2-D74A-8D02-BEC853802C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7F136E-C7C0-1146-8A0D-C9729DC5FAE4}"/>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318263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EA0CF-A99E-F344-9294-30EF3815B6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B8092E-6F48-E24F-ADAC-00158BD1CC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76DC7B-C938-7E40-A53C-ED2E28B445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779046-6B94-9F48-978D-8EC3A6E19B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197ED7-E96F-E841-9A97-F2BCDEFCF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326E31-57E0-2648-A199-D844F17839C9}"/>
              </a:ext>
            </a:extLst>
          </p:cNvPr>
          <p:cNvSpPr>
            <a:spLocks noGrp="1"/>
          </p:cNvSpPr>
          <p:nvPr>
            <p:ph type="dt" sz="half" idx="10"/>
          </p:nvPr>
        </p:nvSpPr>
        <p:spPr/>
        <p:txBody>
          <a:bodyPr/>
          <a:lstStyle/>
          <a:p>
            <a:fld id="{DBAB7D6F-FC53-384C-96BE-9F2C5FAC3370}" type="datetimeFigureOut">
              <a:rPr lang="en-US" smtClean="0"/>
              <a:t>10/22/21</a:t>
            </a:fld>
            <a:endParaRPr lang="en-US"/>
          </a:p>
        </p:txBody>
      </p:sp>
      <p:sp>
        <p:nvSpPr>
          <p:cNvPr id="8" name="Footer Placeholder 7">
            <a:extLst>
              <a:ext uri="{FF2B5EF4-FFF2-40B4-BE49-F238E27FC236}">
                <a16:creationId xmlns:a16="http://schemas.microsoft.com/office/drawing/2014/main" id="{1D47E4F9-FC9D-6F44-B17C-B1D74BCE8B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D950BB-C0F5-3049-9113-77C7E1DA2C97}"/>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2942182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91179-B92E-B74F-A3F9-2CE8741564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CA26A3-C56F-F249-B0B5-E9B0A103CF46}"/>
              </a:ext>
            </a:extLst>
          </p:cNvPr>
          <p:cNvSpPr>
            <a:spLocks noGrp="1"/>
          </p:cNvSpPr>
          <p:nvPr>
            <p:ph type="dt" sz="half" idx="10"/>
          </p:nvPr>
        </p:nvSpPr>
        <p:spPr/>
        <p:txBody>
          <a:bodyPr/>
          <a:lstStyle/>
          <a:p>
            <a:fld id="{DBAB7D6F-FC53-384C-96BE-9F2C5FAC3370}" type="datetimeFigureOut">
              <a:rPr lang="en-US" smtClean="0"/>
              <a:t>10/22/21</a:t>
            </a:fld>
            <a:endParaRPr lang="en-US"/>
          </a:p>
        </p:txBody>
      </p:sp>
      <p:sp>
        <p:nvSpPr>
          <p:cNvPr id="4" name="Footer Placeholder 3">
            <a:extLst>
              <a:ext uri="{FF2B5EF4-FFF2-40B4-BE49-F238E27FC236}">
                <a16:creationId xmlns:a16="http://schemas.microsoft.com/office/drawing/2014/main" id="{FE1C4B01-A6EA-844E-82B7-660AA99314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F00590-7870-B046-B313-DDC7FF35C046}"/>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1126373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030438-CCF5-F24C-AABC-7AA50FA183C8}"/>
              </a:ext>
            </a:extLst>
          </p:cNvPr>
          <p:cNvSpPr>
            <a:spLocks noGrp="1"/>
          </p:cNvSpPr>
          <p:nvPr>
            <p:ph type="dt" sz="half" idx="10"/>
          </p:nvPr>
        </p:nvSpPr>
        <p:spPr/>
        <p:txBody>
          <a:bodyPr/>
          <a:lstStyle/>
          <a:p>
            <a:fld id="{DBAB7D6F-FC53-384C-96BE-9F2C5FAC3370}" type="datetimeFigureOut">
              <a:rPr lang="en-US" smtClean="0"/>
              <a:t>10/22/21</a:t>
            </a:fld>
            <a:endParaRPr lang="en-US"/>
          </a:p>
        </p:txBody>
      </p:sp>
      <p:sp>
        <p:nvSpPr>
          <p:cNvPr id="3" name="Footer Placeholder 2">
            <a:extLst>
              <a:ext uri="{FF2B5EF4-FFF2-40B4-BE49-F238E27FC236}">
                <a16:creationId xmlns:a16="http://schemas.microsoft.com/office/drawing/2014/main" id="{2C85D4FA-B831-1C45-8B82-814AE11C78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8830C5-55C0-AE48-9003-6BD22C57D4E2}"/>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2612423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4570-DA96-E745-8E6A-FD02C91290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2F5DF0-3940-B74E-B484-BA33A36F51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7DE70F-59D1-5C4F-A3D7-2701C3563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2955CD-9B5E-1F48-9D79-7E0CB92018AD}"/>
              </a:ext>
            </a:extLst>
          </p:cNvPr>
          <p:cNvSpPr>
            <a:spLocks noGrp="1"/>
          </p:cNvSpPr>
          <p:nvPr>
            <p:ph type="dt" sz="half" idx="10"/>
          </p:nvPr>
        </p:nvSpPr>
        <p:spPr/>
        <p:txBody>
          <a:bodyPr/>
          <a:lstStyle/>
          <a:p>
            <a:fld id="{DBAB7D6F-FC53-384C-96BE-9F2C5FAC3370}" type="datetimeFigureOut">
              <a:rPr lang="en-US" smtClean="0"/>
              <a:t>10/22/21</a:t>
            </a:fld>
            <a:endParaRPr lang="en-US"/>
          </a:p>
        </p:txBody>
      </p:sp>
      <p:sp>
        <p:nvSpPr>
          <p:cNvPr id="6" name="Footer Placeholder 5">
            <a:extLst>
              <a:ext uri="{FF2B5EF4-FFF2-40B4-BE49-F238E27FC236}">
                <a16:creationId xmlns:a16="http://schemas.microsoft.com/office/drawing/2014/main" id="{275269F1-B626-6945-8DB5-697E0E384E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25F396-0961-2B43-8B59-EC140D4BEF2E}"/>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3758879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BC15-0E51-4C4A-8E43-E83CFDAF74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EC009F-78E5-C24C-9B5C-C43478077D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5DE054-B298-CF48-B3EE-847DBB3FA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D4BDD5-8986-2E45-A26A-7B022CE3B1F0}"/>
              </a:ext>
            </a:extLst>
          </p:cNvPr>
          <p:cNvSpPr>
            <a:spLocks noGrp="1"/>
          </p:cNvSpPr>
          <p:nvPr>
            <p:ph type="dt" sz="half" idx="10"/>
          </p:nvPr>
        </p:nvSpPr>
        <p:spPr/>
        <p:txBody>
          <a:bodyPr/>
          <a:lstStyle/>
          <a:p>
            <a:fld id="{DBAB7D6F-FC53-384C-96BE-9F2C5FAC3370}" type="datetimeFigureOut">
              <a:rPr lang="en-US" smtClean="0"/>
              <a:t>10/22/21</a:t>
            </a:fld>
            <a:endParaRPr lang="en-US"/>
          </a:p>
        </p:txBody>
      </p:sp>
      <p:sp>
        <p:nvSpPr>
          <p:cNvPr id="6" name="Footer Placeholder 5">
            <a:extLst>
              <a:ext uri="{FF2B5EF4-FFF2-40B4-BE49-F238E27FC236}">
                <a16:creationId xmlns:a16="http://schemas.microsoft.com/office/drawing/2014/main" id="{7BDB5C10-64FF-AD49-B781-D5BEDCEEFA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FD127C-39C8-1D4B-823B-5F35BBF708E5}"/>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924583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B7C613-C8FB-B540-9ADD-E7C4A64D56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877BAE-F8ED-E24A-BCB7-2C96786AA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61BA4-AB59-A74F-BE39-F7FD4479A7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AB7D6F-FC53-384C-96BE-9F2C5FAC3370}" type="datetimeFigureOut">
              <a:rPr lang="en-US" smtClean="0"/>
              <a:t>10/22/21</a:t>
            </a:fld>
            <a:endParaRPr lang="en-US"/>
          </a:p>
        </p:txBody>
      </p:sp>
      <p:sp>
        <p:nvSpPr>
          <p:cNvPr id="5" name="Footer Placeholder 4">
            <a:extLst>
              <a:ext uri="{FF2B5EF4-FFF2-40B4-BE49-F238E27FC236}">
                <a16:creationId xmlns:a16="http://schemas.microsoft.com/office/drawing/2014/main" id="{8338C605-BFD3-AD47-8F34-EF83526EA6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C9C266-AA2E-E248-ABD5-809A28FED1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499A80-07AB-584E-8313-4491C41E502D}" type="slidenum">
              <a:rPr lang="en-US" smtClean="0"/>
              <a:t>‹#›</a:t>
            </a:fld>
            <a:endParaRPr lang="en-US"/>
          </a:p>
        </p:txBody>
      </p:sp>
    </p:spTree>
    <p:extLst>
      <p:ext uri="{BB962C8B-B14F-4D97-AF65-F5344CB8AC3E}">
        <p14:creationId xmlns:p14="http://schemas.microsoft.com/office/powerpoint/2010/main" val="2643584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tats.idre.ucla.edu/r/faq/how-can-i-estimate-the-standard-error-of-transformed-regression-parameters-in-r-using-the-delta-method/" TargetMode="External"/><Relationship Id="rId2" Type="http://schemas.openxmlformats.org/officeDocument/2006/relationships/hyperlink" Target="https://www.stata.com/support/faqs/statistics/compute-standard-errors-with-margins/"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05C02-60B0-E64F-A9A3-9CC1DD16DBD6}"/>
              </a:ext>
            </a:extLst>
          </p:cNvPr>
          <p:cNvSpPr>
            <a:spLocks noGrp="1"/>
          </p:cNvSpPr>
          <p:nvPr>
            <p:ph type="ctrTitle"/>
          </p:nvPr>
        </p:nvSpPr>
        <p:spPr/>
        <p:txBody>
          <a:bodyPr>
            <a:normAutofit fontScale="90000"/>
          </a:bodyPr>
          <a:lstStyle/>
          <a:p>
            <a:r>
              <a:rPr lang="en-US" dirty="0"/>
              <a:t>Causal Inference Crash Course</a:t>
            </a:r>
            <a:br>
              <a:rPr lang="en-US" dirty="0"/>
            </a:br>
            <a:r>
              <a:rPr lang="en-US" dirty="0"/>
              <a:t>Part 3: Inference</a:t>
            </a:r>
          </a:p>
        </p:txBody>
      </p:sp>
      <p:sp>
        <p:nvSpPr>
          <p:cNvPr id="3" name="Subtitle 2">
            <a:extLst>
              <a:ext uri="{FF2B5EF4-FFF2-40B4-BE49-F238E27FC236}">
                <a16:creationId xmlns:a16="http://schemas.microsoft.com/office/drawing/2014/main" id="{BD0CA8CC-B78C-2A42-92A4-783F9E30C58B}"/>
              </a:ext>
            </a:extLst>
          </p:cNvPr>
          <p:cNvSpPr>
            <a:spLocks noGrp="1"/>
          </p:cNvSpPr>
          <p:nvPr>
            <p:ph type="subTitle" idx="1"/>
          </p:nvPr>
        </p:nvSpPr>
        <p:spPr/>
        <p:txBody>
          <a:bodyPr/>
          <a:lstStyle/>
          <a:p>
            <a:r>
              <a:rPr lang="en-US" dirty="0"/>
              <a:t>Julian Hsu</a:t>
            </a:r>
          </a:p>
        </p:txBody>
      </p:sp>
    </p:spTree>
    <p:extLst>
      <p:ext uri="{BB962C8B-B14F-4D97-AF65-F5344CB8AC3E}">
        <p14:creationId xmlns:p14="http://schemas.microsoft.com/office/powerpoint/2010/main" val="178112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36F5-6FB5-5544-9345-BB84D5818E88}"/>
              </a:ext>
            </a:extLst>
          </p:cNvPr>
          <p:cNvSpPr>
            <a:spLocks noGrp="1"/>
          </p:cNvSpPr>
          <p:nvPr>
            <p:ph type="title"/>
          </p:nvPr>
        </p:nvSpPr>
        <p:spPr/>
        <p:txBody>
          <a:bodyPr/>
          <a:lstStyle/>
          <a:p>
            <a:r>
              <a:rPr lang="en-US" dirty="0"/>
              <a:t>Model misspecification also creates bias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4FC84F-5A6F-484F-8365-5F2F31B08658}"/>
                  </a:ext>
                </a:extLst>
              </p:cNvPr>
              <p:cNvSpPr>
                <a:spLocks noGrp="1"/>
              </p:cNvSpPr>
              <p:nvPr>
                <p:ph idx="1"/>
              </p:nvPr>
            </p:nvSpPr>
            <p:spPr/>
            <p:txBody>
              <a:bodyPr>
                <a:normAutofit/>
              </a:bodyPr>
              <a:lstStyle/>
              <a:p>
                <a:r>
                  <a:rPr lang="en-US" dirty="0"/>
                  <a:t>For example, the true model is:</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𝑌</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𝜖</m:t>
                    </m:r>
                  </m:oMath>
                </a14:m>
                <a:endParaRPr lang="en-US" dirty="0"/>
              </a:p>
              <a:p>
                <a:r>
                  <a:rPr lang="en-US" dirty="0"/>
                  <a:t>But we instead estimate this model:</a:t>
                </a:r>
                <a14:m>
                  <m:oMath xmlns:m="http://schemas.openxmlformats.org/officeDocument/2006/math">
                    <m:r>
                      <a:rPr lang="en-US" b="0" i="0" smtClean="0">
                        <a:latin typeface="Cambria Math" panose="02040503050406030204" pitchFamily="18" charset="0"/>
                      </a:rPr>
                      <m:t> </m:t>
                    </m:r>
                    <m:r>
                      <m:rPr>
                        <m:sty m:val="p"/>
                      </m:rPr>
                      <a:rPr lang="en-US" b="0" i="0" smtClean="0">
                        <a:latin typeface="Cambria Math" panose="02040503050406030204" pitchFamily="18" charset="0"/>
                      </a:rPr>
                      <m:t>Y</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3</m:t>
                        </m:r>
                      </m:sub>
                    </m:sSub>
                    <m:sSubSup>
                      <m:sSubSupPr>
                        <m:ctrlPr>
                          <a:rPr lang="en-US" b="0" i="1" smtClean="0">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𝜂</m:t>
                    </m:r>
                  </m:oMath>
                </a14:m>
                <a:endParaRPr lang="en-US" b="0" dirty="0"/>
              </a:p>
              <a:p>
                <a:r>
                  <a:rPr lang="en-US" dirty="0"/>
                  <a:t>You have a </a:t>
                </a:r>
                <a:r>
                  <a:rPr lang="en-US" dirty="0" err="1"/>
                  <a:t>misspecified</a:t>
                </a:r>
                <a:r>
                  <a:rPr lang="en-US" dirty="0"/>
                  <a:t> model and so your estimate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oMath>
                </a14:m>
                <a:r>
                  <a:rPr lang="en-US" dirty="0"/>
                  <a:t> will be different but can still be statistically significant.</a:t>
                </a:r>
              </a:p>
              <a:p>
                <a:endParaRPr lang="en-US" dirty="0"/>
              </a:p>
            </p:txBody>
          </p:sp>
        </mc:Choice>
        <mc:Fallback xmlns="">
          <p:sp>
            <p:nvSpPr>
              <p:cNvPr id="3" name="Content Placeholder 2">
                <a:extLst>
                  <a:ext uri="{FF2B5EF4-FFF2-40B4-BE49-F238E27FC236}">
                    <a16:creationId xmlns:a16="http://schemas.microsoft.com/office/drawing/2014/main" id="{174FC84F-5A6F-484F-8365-5F2F31B08658}"/>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992305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B1734-249B-F04D-B081-E3AC1D5DD359}"/>
              </a:ext>
            </a:extLst>
          </p:cNvPr>
          <p:cNvSpPr>
            <a:spLocks noGrp="1"/>
          </p:cNvSpPr>
          <p:nvPr>
            <p:ph type="title"/>
          </p:nvPr>
        </p:nvSpPr>
        <p:spPr/>
        <p:txBody>
          <a:bodyPr/>
          <a:lstStyle/>
          <a:p>
            <a:r>
              <a:rPr lang="en-US" dirty="0"/>
              <a:t>Why can’t I just use LASSO and select features?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7B9DAB-2AD9-AF4C-A8B4-4CDCA872862D}"/>
                  </a:ext>
                </a:extLst>
              </p:cNvPr>
              <p:cNvSpPr>
                <a:spLocks noGrp="1"/>
              </p:cNvSpPr>
              <p:nvPr>
                <p:ph idx="1"/>
              </p:nvPr>
            </p:nvSpPr>
            <p:spPr/>
            <p:txBody>
              <a:bodyPr/>
              <a:lstStyle/>
              <a:p>
                <a:r>
                  <a:rPr lang="en-US" dirty="0"/>
                  <a:t>Since LASSO selects features, we cannot do inference. </a:t>
                </a:r>
              </a:p>
              <a:p>
                <a:r>
                  <a:rPr lang="en-US" dirty="0"/>
                  <a:t>LASSO coefficients are estimates using a penalty term for L1 regularization.</a:t>
                </a:r>
              </a:p>
              <a:p>
                <a:r>
                  <a:rPr lang="en-US" dirty="0"/>
                  <a:t>Therefore, we cannot say that the coefficients from a LASSO regression are consistent and converge to the true coefficients.</a:t>
                </a:r>
              </a:p>
              <a:p>
                <a:r>
                  <a:rPr lang="en-US" dirty="0"/>
                  <a:t>In other words, LASSO coefficients have two interpretations: the causal estimate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𝜏</m:t>
                        </m:r>
                      </m:e>
                    </m:acc>
                    <m:r>
                      <a:rPr lang="en-US" b="0" i="0" smtClean="0">
                        <a:latin typeface="Cambria Math" panose="02040503050406030204" pitchFamily="18" charset="0"/>
                      </a:rPr>
                      <m:t> </m:t>
                    </m:r>
                  </m:oMath>
                </a14:m>
                <a:r>
                  <a:rPr lang="en-US" dirty="0"/>
                  <a:t>and a bias towards zero to maximize prediction</a:t>
                </a:r>
              </a:p>
            </p:txBody>
          </p:sp>
        </mc:Choice>
        <mc:Fallback xmlns="">
          <p:sp>
            <p:nvSpPr>
              <p:cNvPr id="3" name="Content Placeholder 2">
                <a:extLst>
                  <a:ext uri="{FF2B5EF4-FFF2-40B4-BE49-F238E27FC236}">
                    <a16:creationId xmlns:a16="http://schemas.microsoft.com/office/drawing/2014/main" id="{FB7B9DAB-2AD9-AF4C-A8B4-4CDCA872862D}"/>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620553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069A-4C08-BA46-A0FC-7DFB0FE4DCD5}"/>
              </a:ext>
            </a:extLst>
          </p:cNvPr>
          <p:cNvSpPr>
            <a:spLocks noGrp="1"/>
          </p:cNvSpPr>
          <p:nvPr>
            <p:ph type="title"/>
          </p:nvPr>
        </p:nvSpPr>
        <p:spPr/>
        <p:txBody>
          <a:bodyPr/>
          <a:lstStyle/>
          <a:p>
            <a:r>
              <a:rPr lang="en-US" dirty="0"/>
              <a:t>Model misspecification in a regression adjustment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3115D0-3EE8-8446-862B-D3ACAC8F1143}"/>
                  </a:ext>
                </a:extLst>
              </p:cNvPr>
              <p:cNvSpPr>
                <a:spLocks noGrp="1"/>
              </p:cNvSpPr>
              <p:nvPr>
                <p:ph idx="1"/>
              </p:nvPr>
            </p:nvSpPr>
            <p:spPr/>
            <p:txBody>
              <a:bodyPr/>
              <a:lstStyle/>
              <a:p>
                <a:r>
                  <a:rPr lang="en-US" dirty="0"/>
                  <a:t>Recall the high-level model algorithm:</a:t>
                </a:r>
              </a:p>
              <a:p>
                <a:pPr lvl="1"/>
                <a:r>
                  <a:rPr lang="en-US" dirty="0"/>
                  <a:t>First, estimate the counterfactual control and treatment outcomes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0</m:t>
                        </m:r>
                      </m:sub>
                    </m:sSub>
                  </m:oMath>
                </a14:m>
                <a:r>
                  <a:rPr lang="en-US" dirty="0"/>
                  <a:t> </a:t>
                </a:r>
                <a14:m>
                  <m:oMath xmlns:m="http://schemas.openxmlformats.org/officeDocument/2006/math">
                    <m:r>
                      <m:rPr>
                        <m:sty m:val="p"/>
                      </m:rPr>
                      <a:rPr lang="en-US" b="0" i="0" dirty="0" smtClean="0">
                        <a:latin typeface="Cambria Math" panose="02040503050406030204" pitchFamily="18" charset="0"/>
                      </a:rPr>
                      <m:t>and</m:t>
                    </m:r>
                    <m:r>
                      <a:rPr lang="en-US" b="0" i="0" dirty="0" smtClean="0">
                        <a:latin typeface="Cambria Math" panose="02040503050406030204" pitchFamily="18" charset="0"/>
                      </a:rPr>
                      <m:t> </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e>
                      <m:sub>
                        <m:r>
                          <a:rPr lang="en-US" b="0" i="1" dirty="0" smtClean="0">
                            <a:latin typeface="Cambria Math" panose="02040503050406030204" pitchFamily="18" charset="0"/>
                          </a:rPr>
                          <m:t>1</m:t>
                        </m:r>
                      </m:sub>
                    </m:sSub>
                  </m:oMath>
                </a14:m>
                <a:r>
                  <a:rPr lang="en-US" dirty="0"/>
                  <a:t>;</a:t>
                </a:r>
              </a:p>
              <a:p>
                <a:pPr lvl="1"/>
                <a:r>
                  <a:rPr lang="en-US" dirty="0"/>
                  <a:t>Then estimate ATE/ATET based on the differences between </a:t>
                </a:r>
                <a14:m>
                  <m:oMath xmlns:m="http://schemas.openxmlformats.org/officeDocument/2006/math">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e>
                      <m:sub>
                        <m:r>
                          <a:rPr lang="en-US" i="1" dirty="0">
                            <a:latin typeface="Cambria Math" panose="02040503050406030204" pitchFamily="18" charset="0"/>
                          </a:rPr>
                          <m:t>0</m:t>
                        </m:r>
                      </m:sub>
                    </m:sSub>
                  </m:oMath>
                </a14:m>
                <a:r>
                  <a:rPr lang="en-US" dirty="0"/>
                  <a:t> </a:t>
                </a:r>
                <a14:m>
                  <m:oMath xmlns:m="http://schemas.openxmlformats.org/officeDocument/2006/math">
                    <m:r>
                      <m:rPr>
                        <m:sty m:val="p"/>
                      </m:rPr>
                      <a:rPr lang="en-US" dirty="0">
                        <a:latin typeface="Cambria Math" panose="02040503050406030204" pitchFamily="18" charset="0"/>
                      </a:rPr>
                      <m:t>and</m:t>
                    </m:r>
                    <m:r>
                      <a:rPr lang="en-US" dirty="0">
                        <a:latin typeface="Cambria Math" panose="02040503050406030204" pitchFamily="18" charset="0"/>
                      </a:rPr>
                      <m:t> </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e>
                      <m:sub>
                        <m:r>
                          <a:rPr lang="en-US" i="1" dirty="0">
                            <a:latin typeface="Cambria Math" panose="02040503050406030204" pitchFamily="18" charset="0"/>
                          </a:rPr>
                          <m:t>1</m:t>
                        </m:r>
                      </m:sub>
                    </m:sSub>
                  </m:oMath>
                </a14:m>
                <a:endParaRPr lang="en-US" dirty="0"/>
              </a:p>
              <a:p>
                <a:r>
                  <a:rPr lang="en-US" dirty="0"/>
                  <a:t>Ideally, </a:t>
                </a:r>
                <a14:m>
                  <m:oMath xmlns:m="http://schemas.openxmlformats.org/officeDocument/2006/math">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e>
                      <m:sub>
                        <m:r>
                          <a:rPr lang="en-US" i="1" dirty="0">
                            <a:latin typeface="Cambria Math" panose="02040503050406030204" pitchFamily="18" charset="0"/>
                          </a:rPr>
                          <m:t>0</m:t>
                        </m:r>
                      </m:sub>
                    </m:sSub>
                    <m:r>
                      <a:rPr lang="en-US" i="1" dirty="0">
                        <a:latin typeface="Cambria Math" panose="02040503050406030204" pitchFamily="18" charset="0"/>
                      </a:rPr>
                      <m:t> </m:t>
                    </m:r>
                  </m:oMath>
                </a14:m>
                <a:r>
                  <a:rPr lang="en-US" dirty="0"/>
                  <a:t>and </a:t>
                </a:r>
                <a14:m>
                  <m:oMath xmlns:m="http://schemas.openxmlformats.org/officeDocument/2006/math">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e>
                      <m:sub>
                        <m:r>
                          <a:rPr lang="en-US" b="0" i="1" dirty="0" smtClean="0">
                            <a:latin typeface="Cambria Math" panose="02040503050406030204" pitchFamily="18" charset="0"/>
                          </a:rPr>
                          <m:t>1</m:t>
                        </m:r>
                      </m:sub>
                    </m:sSub>
                    <m:r>
                      <a:rPr lang="en-US" i="1" dirty="0">
                        <a:latin typeface="Cambria Math" panose="02040503050406030204" pitchFamily="18" charset="0"/>
                      </a:rPr>
                      <m:t> </m:t>
                    </m:r>
                  </m:oMath>
                </a14:m>
                <a:r>
                  <a:rPr lang="en-US" dirty="0"/>
                  <a:t>represent the true counterfactual outcomes. But if they are wrong, then the ATE/ATET estimate can still be wrong.</a:t>
                </a:r>
              </a:p>
              <a:p>
                <a:r>
                  <a:rPr lang="en-US" dirty="0"/>
                  <a:t>But it can still be statistically significant. </a:t>
                </a:r>
              </a:p>
            </p:txBody>
          </p:sp>
        </mc:Choice>
        <mc:Fallback xmlns="">
          <p:sp>
            <p:nvSpPr>
              <p:cNvPr id="3" name="Content Placeholder 2">
                <a:extLst>
                  <a:ext uri="{FF2B5EF4-FFF2-40B4-BE49-F238E27FC236}">
                    <a16:creationId xmlns:a16="http://schemas.microsoft.com/office/drawing/2014/main" id="{1F3115D0-3EE8-8446-862B-D3ACAC8F1143}"/>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449582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02A13-F5CF-EA47-B801-0698090C7323}"/>
              </a:ext>
            </a:extLst>
          </p:cNvPr>
          <p:cNvSpPr>
            <a:spLocks noGrp="1"/>
          </p:cNvSpPr>
          <p:nvPr>
            <p:ph type="title"/>
          </p:nvPr>
        </p:nvSpPr>
        <p:spPr/>
        <p:txBody>
          <a:bodyPr/>
          <a:lstStyle/>
          <a:p>
            <a:r>
              <a:rPr lang="en-US" dirty="0"/>
              <a:t>How do we deal with model misspecification?</a:t>
            </a:r>
          </a:p>
        </p:txBody>
      </p:sp>
      <p:sp>
        <p:nvSpPr>
          <p:cNvPr id="3" name="Content Placeholder 2">
            <a:extLst>
              <a:ext uri="{FF2B5EF4-FFF2-40B4-BE49-F238E27FC236}">
                <a16:creationId xmlns:a16="http://schemas.microsoft.com/office/drawing/2014/main" id="{44BFBEFE-1792-CA43-922D-9135071A443F}"/>
              </a:ext>
            </a:extLst>
          </p:cNvPr>
          <p:cNvSpPr>
            <a:spLocks noGrp="1"/>
          </p:cNvSpPr>
          <p:nvPr>
            <p:ph idx="1"/>
          </p:nvPr>
        </p:nvSpPr>
        <p:spPr/>
        <p:txBody>
          <a:bodyPr/>
          <a:lstStyle/>
          <a:p>
            <a:r>
              <a:rPr lang="en-US" dirty="0"/>
              <a:t>Each model will generate some model misspecification bias</a:t>
            </a:r>
          </a:p>
          <a:p>
            <a:r>
              <a:rPr lang="en-US" dirty="0"/>
              <a:t>The recommendation is to try do robustness checks. Try different model specifications, and they should provide similar results</a:t>
            </a:r>
          </a:p>
          <a:p>
            <a:pPr lvl="1"/>
            <a:r>
              <a:rPr lang="en-US" dirty="0"/>
              <a:t>Transforming features like squares </a:t>
            </a:r>
          </a:p>
          <a:p>
            <a:pPr lvl="1"/>
            <a:r>
              <a:rPr lang="en-US" dirty="0"/>
              <a:t>Linear and non-linear models</a:t>
            </a:r>
          </a:p>
          <a:p>
            <a:r>
              <a:rPr lang="en-US" dirty="0"/>
              <a:t>The No Free Lunch Theorem (Wolpert and Macready, 1997) states that there is no model with universally superior performance, so relying on one model is guaranteed to eventually fail you</a:t>
            </a:r>
          </a:p>
        </p:txBody>
      </p:sp>
    </p:spTree>
    <p:extLst>
      <p:ext uri="{BB962C8B-B14F-4D97-AF65-F5344CB8AC3E}">
        <p14:creationId xmlns:p14="http://schemas.microsoft.com/office/powerpoint/2010/main" val="2320632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8BDBB03-7B0C-7346-844F-0C3AA816D725}"/>
                  </a:ext>
                </a:extLst>
              </p:cNvPr>
              <p:cNvSpPr>
                <a:spLocks noGrp="1"/>
              </p:cNvSpPr>
              <p:nvPr>
                <p:ph type="title"/>
              </p:nvPr>
            </p:nvSpPr>
            <p:spPr/>
            <p:txBody>
              <a:bodyPr/>
              <a:lstStyle/>
              <a:p>
                <a:r>
                  <a:rPr lang="en-US" dirty="0"/>
                  <a:t>Review on what an estimate of </a:t>
                </a:r>
                <a14:m>
                  <m:oMath xmlns:m="http://schemas.openxmlformats.org/officeDocument/2006/math">
                    <m:r>
                      <a:rPr lang="en-US" b="0" i="1" smtClean="0">
                        <a:latin typeface="Cambria Math" panose="02040503050406030204" pitchFamily="18" charset="0"/>
                      </a:rPr>
                      <m:t>𝛽</m:t>
                    </m:r>
                  </m:oMath>
                </a14:m>
                <a:r>
                  <a:rPr lang="en-US" dirty="0"/>
                  <a:t> is</a:t>
                </a:r>
              </a:p>
            </p:txBody>
          </p:sp>
        </mc:Choice>
        <mc:Fallback xmlns="">
          <p:sp>
            <p:nvSpPr>
              <p:cNvPr id="2" name="Title 1">
                <a:extLst>
                  <a:ext uri="{FF2B5EF4-FFF2-40B4-BE49-F238E27FC236}">
                    <a16:creationId xmlns:a16="http://schemas.microsoft.com/office/drawing/2014/main" id="{18BDBB03-7B0C-7346-844F-0C3AA816D725}"/>
                  </a:ext>
                </a:extLst>
              </p:cNvPr>
              <p:cNvSpPr>
                <a:spLocks noGrp="1" noRot="1" noChangeAspect="1" noMove="1" noResize="1" noEditPoints="1" noAdjustHandles="1" noChangeArrowheads="1" noChangeShapeType="1" noTextEdit="1"/>
              </p:cNvSpPr>
              <p:nvPr>
                <p:ph type="title"/>
              </p:nvPr>
            </p:nvSpPr>
            <p:spPr>
              <a:blipFill>
                <a:blip r:embed="rId2"/>
                <a:stretch>
                  <a:fillRect l="-24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45E9FC-750F-5243-8DF0-17B0B9CDB659}"/>
                  </a:ext>
                </a:extLst>
              </p:cNvPr>
              <p:cNvSpPr>
                <a:spLocks noGrp="1"/>
              </p:cNvSpPr>
              <p:nvPr>
                <p:ph idx="1"/>
              </p:nvPr>
            </p:nvSpPr>
            <p:spPr/>
            <p:txBody>
              <a:bodyPr/>
              <a:lstStyle/>
              <a:p>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b="0" i="1" dirty="0" smtClean="0">
                        <a:latin typeface="Cambria Math" panose="02040503050406030204" pitchFamily="18" charset="0"/>
                      </a:rPr>
                      <m:t>+</m:t>
                    </m:r>
                  </m:oMath>
                </a14:m>
                <a:r>
                  <a:rPr lang="en-US" dirty="0"/>
                  <a:t>(Selection Bias) + (Model Misspecification Bias)</a:t>
                </a:r>
              </a:p>
              <a:p>
                <a:r>
                  <a:rPr lang="en-US" dirty="0"/>
                  <a:t>Selection Bias is addressed by assuming we have satisfied the assumptions for a causal interpretation</a:t>
                </a:r>
              </a:p>
              <a:p>
                <a:r>
                  <a:rPr lang="en-US" dirty="0"/>
                  <a:t>Model Misspecification Bias is addressed by robustness checks</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2C45E9FC-750F-5243-8DF0-17B0B9CDB659}"/>
                  </a:ext>
                </a:extLst>
              </p:cNvPr>
              <p:cNvSpPr>
                <a:spLocks noGrp="1" noRot="1" noChangeAspect="1" noMove="1" noResize="1" noEditPoints="1" noAdjustHandles="1" noChangeArrowheads="1" noChangeShapeType="1" noTextEdit="1"/>
              </p:cNvSpPr>
              <p:nvPr>
                <p:ph idx="1"/>
              </p:nvPr>
            </p:nvSpPr>
            <p:spPr>
              <a:blipFill>
                <a:blip r:embed="rId3"/>
                <a:stretch>
                  <a:fillRect l="-1086" t="-2035"/>
                </a:stretch>
              </a:blipFill>
            </p:spPr>
            <p:txBody>
              <a:bodyPr/>
              <a:lstStyle/>
              <a:p>
                <a:r>
                  <a:rPr lang="en-US">
                    <a:noFill/>
                  </a:rPr>
                  <a:t> </a:t>
                </a:r>
              </a:p>
            </p:txBody>
          </p:sp>
        </mc:Fallback>
      </mc:AlternateContent>
    </p:spTree>
    <p:extLst>
      <p:ext uri="{BB962C8B-B14F-4D97-AF65-F5344CB8AC3E}">
        <p14:creationId xmlns:p14="http://schemas.microsoft.com/office/powerpoint/2010/main" val="2182916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AFCC9-6705-5141-9D0E-2D65BC9AD772}"/>
              </a:ext>
            </a:extLst>
          </p:cNvPr>
          <p:cNvSpPr>
            <a:spLocks noGrp="1"/>
          </p:cNvSpPr>
          <p:nvPr>
            <p:ph type="title"/>
          </p:nvPr>
        </p:nvSpPr>
        <p:spPr/>
        <p:txBody>
          <a:bodyPr/>
          <a:lstStyle/>
          <a:p>
            <a:r>
              <a:rPr lang="en-US" dirty="0"/>
              <a:t>Bootstrapping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94C761-3107-C643-9564-DCF3784857C0}"/>
                  </a:ext>
                </a:extLst>
              </p:cNvPr>
              <p:cNvSpPr>
                <a:spLocks noGrp="1"/>
              </p:cNvSpPr>
              <p:nvPr>
                <p:ph idx="1"/>
              </p:nvPr>
            </p:nvSpPr>
            <p:spPr/>
            <p:txBody>
              <a:bodyPr/>
              <a:lstStyle/>
              <a:p>
                <a:r>
                  <a:rPr lang="en-US" dirty="0"/>
                  <a:t>What happens if the estimator is consistent, but we cannot figure out how the estimator is distributed?</a:t>
                </a:r>
              </a:p>
              <a:p>
                <a:r>
                  <a:rPr lang="en-US" dirty="0"/>
                  <a:t>Or, if we do not have a large enough sample size for asymptotic properties to kick in.</a:t>
                </a:r>
              </a:p>
              <a:p>
                <a:r>
                  <a:rPr lang="en-US" dirty="0"/>
                  <a:t>Let’s numerically calculate how the estimator is distributed.</a:t>
                </a:r>
              </a:p>
              <a:p>
                <a:r>
                  <a:rPr lang="en-US" dirty="0"/>
                  <a:t>Recall that the distribution is interpreted as what the estimate would be if we redrew data.</a:t>
                </a:r>
              </a:p>
              <a:p>
                <a:r>
                  <a:rPr lang="en-US" dirty="0"/>
                  <a:t>Bootstrapping assumes that the data we have </a:t>
                </a:r>
                <a14:m>
                  <m:oMath xmlns:m="http://schemas.openxmlformats.org/officeDocument/2006/math">
                    <m:r>
                      <a:rPr lang="en-US" i="1">
                        <a:latin typeface="Cambria Math" panose="02040503050406030204" pitchFamily="18" charset="0"/>
                      </a:rPr>
                      <m:t>𝑋</m:t>
                    </m:r>
                  </m:oMath>
                </a14:m>
                <a:r>
                  <a:rPr lang="en-US" dirty="0"/>
                  <a:t> is sufficient to know what a redrawn dataset looks like.</a:t>
                </a:r>
              </a:p>
              <a:p>
                <a:pPr marL="0" indent="0">
                  <a:buNone/>
                </a:pPr>
                <a:endParaRPr lang="en-US" dirty="0"/>
              </a:p>
            </p:txBody>
          </p:sp>
        </mc:Choice>
        <mc:Fallback>
          <p:sp>
            <p:nvSpPr>
              <p:cNvPr id="3" name="Content Placeholder 2">
                <a:extLst>
                  <a:ext uri="{FF2B5EF4-FFF2-40B4-BE49-F238E27FC236}">
                    <a16:creationId xmlns:a16="http://schemas.microsoft.com/office/drawing/2014/main" id="{2994C761-3107-C643-9564-DCF3784857C0}"/>
                  </a:ext>
                </a:extLst>
              </p:cNvPr>
              <p:cNvSpPr>
                <a:spLocks noGrp="1" noRot="1" noChangeAspect="1" noMove="1" noResize="1" noEditPoints="1" noAdjustHandles="1" noChangeArrowheads="1" noChangeShapeType="1" noTextEdit="1"/>
              </p:cNvSpPr>
              <p:nvPr>
                <p:ph idx="1"/>
              </p:nvPr>
            </p:nvSpPr>
            <p:spPr>
              <a:blipFill>
                <a:blip r:embed="rId3"/>
                <a:stretch>
                  <a:fillRect l="-1086" t="-2326" r="-965"/>
                </a:stretch>
              </a:blipFill>
            </p:spPr>
            <p:txBody>
              <a:bodyPr/>
              <a:lstStyle/>
              <a:p>
                <a:r>
                  <a:rPr lang="en-US">
                    <a:noFill/>
                  </a:rPr>
                  <a:t> </a:t>
                </a:r>
              </a:p>
            </p:txBody>
          </p:sp>
        </mc:Fallback>
      </mc:AlternateContent>
    </p:spTree>
    <p:extLst>
      <p:ext uri="{BB962C8B-B14F-4D97-AF65-F5344CB8AC3E}">
        <p14:creationId xmlns:p14="http://schemas.microsoft.com/office/powerpoint/2010/main" val="2449287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4DD97-A90B-7846-85EE-C64376C12A27}"/>
              </a:ext>
            </a:extLst>
          </p:cNvPr>
          <p:cNvSpPr>
            <a:spLocks noGrp="1"/>
          </p:cNvSpPr>
          <p:nvPr>
            <p:ph type="title"/>
          </p:nvPr>
        </p:nvSpPr>
        <p:spPr/>
        <p:txBody>
          <a:bodyPr/>
          <a:lstStyle/>
          <a:p>
            <a:r>
              <a:rPr lang="en-US" dirty="0"/>
              <a:t>Bootstrap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CCD133-E232-3849-BC90-7DCAD5434908}"/>
                  </a:ext>
                </a:extLst>
              </p:cNvPr>
              <p:cNvSpPr>
                <a:spLocks noGrp="1"/>
              </p:cNvSpPr>
              <p:nvPr>
                <p:ph idx="1"/>
              </p:nvPr>
            </p:nvSpPr>
            <p:spPr>
              <a:xfrm>
                <a:off x="838200" y="1290181"/>
                <a:ext cx="10515600" cy="4886782"/>
              </a:xfrm>
            </p:spPr>
            <p:txBody>
              <a:bodyPr>
                <a:normAutofit/>
              </a:bodyPr>
              <a:lstStyle/>
              <a:p>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𝜖</m:t>
                    </m:r>
                  </m:oMath>
                </a14:m>
                <a:endParaRPr lang="en-US" dirty="0"/>
              </a:p>
              <a:p>
                <a:r>
                  <a:rPr lang="en-US" dirty="0"/>
                  <a:t>We want to get a bootstrap estimate for the variance of </a:t>
                </a:r>
                <a14:m>
                  <m:oMath xmlns:m="http://schemas.openxmlformats.org/officeDocument/2006/math">
                    <m:r>
                      <a:rPr lang="en-US" i="1">
                        <a:latin typeface="Cambria Math" panose="02040503050406030204" pitchFamily="18" charset="0"/>
                      </a:rPr>
                      <m:t>𝛽</m:t>
                    </m:r>
                  </m:oMath>
                </a14:m>
                <a:r>
                  <a:rPr lang="en-US" dirty="0"/>
                  <a:t>, and we have pairs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𝑁</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𝑁</m:t>
                        </m:r>
                      </m:sub>
                    </m:sSub>
                    <m:r>
                      <a:rPr lang="en-US" b="0" i="1" smtClean="0">
                        <a:latin typeface="Cambria Math" panose="02040503050406030204" pitchFamily="18" charset="0"/>
                      </a:rPr>
                      <m:t>)</m:t>
                    </m:r>
                  </m:oMath>
                </a14:m>
                <a:endParaRPr lang="en-US" dirty="0"/>
              </a:p>
              <a:p>
                <a:r>
                  <a:rPr lang="en-US" b="1" dirty="0"/>
                  <a:t>Non-parametric bootstrap:</a:t>
                </a:r>
              </a:p>
              <a:p>
                <a:pPr marL="914400" lvl="1" indent="-457200">
                  <a:buFont typeface="+mj-lt"/>
                  <a:buAutoNum type="arabicPeriod"/>
                </a:pPr>
                <a:r>
                  <a:rPr lang="en-US" dirty="0"/>
                  <a:t>Resample </a:t>
                </a:r>
                <a14:m>
                  <m:oMath xmlns:m="http://schemas.openxmlformats.org/officeDocument/2006/math">
                    <m:r>
                      <a:rPr lang="en-US" i="1">
                        <a:latin typeface="Cambria Math" panose="02040503050406030204" pitchFamily="18" charset="0"/>
                      </a:rPr>
                      <m:t>𝑁</m:t>
                    </m:r>
                  </m:oMath>
                </a14:m>
                <a:r>
                  <a:rPr lang="en-US" dirty="0"/>
                  <a:t> pairs from your sample with replacement </a:t>
                </a:r>
                <a14:m>
                  <m:oMath xmlns:m="http://schemas.openxmlformats.org/officeDocument/2006/math">
                    <m:r>
                      <a:rPr lang="en-US" b="0" i="1" smtClean="0">
                        <a:latin typeface="Cambria Math" panose="02040503050406030204" pitchFamily="18" charset="0"/>
                      </a:rPr>
                      <m:t>𝑆</m:t>
                    </m:r>
                  </m:oMath>
                </a14:m>
                <a:r>
                  <a:rPr lang="en-US" dirty="0"/>
                  <a:t> times</a:t>
                </a:r>
              </a:p>
              <a:p>
                <a:pPr marL="914400" lvl="1" indent="-457200">
                  <a:buFont typeface="+mj-lt"/>
                  <a:buAutoNum type="arabicPeriod"/>
                </a:pPr>
                <a:r>
                  <a:rPr lang="en-US" dirty="0"/>
                  <a:t>For each bootstrap </a:t>
                </a:r>
                <a14:m>
                  <m:oMath xmlns:m="http://schemas.openxmlformats.org/officeDocument/2006/math">
                    <m:r>
                      <a:rPr lang="en-US" b="0" i="1" smtClean="0">
                        <a:latin typeface="Cambria Math" panose="02040503050406030204" pitchFamily="18" charset="0"/>
                      </a:rPr>
                      <m:t>𝑠</m:t>
                    </m:r>
                  </m:oMath>
                </a14:m>
                <a:r>
                  <a:rPr lang="en-US" dirty="0"/>
                  <a:t>, calculate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𝑠</m:t>
                        </m:r>
                      </m:sub>
                    </m:sSub>
                  </m:oMath>
                </a14:m>
                <a:endParaRPr lang="en-US" dirty="0"/>
              </a:p>
              <a:p>
                <a:pPr marL="914400" lvl="1" indent="-457200">
                  <a:buFont typeface="+mj-lt"/>
                  <a:buAutoNum type="arabicPeriod"/>
                </a:pPr>
                <a:r>
                  <a:rPr lang="en-US" dirty="0"/>
                  <a:t>Use the variance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𝑆</m:t>
                        </m:r>
                      </m:sub>
                    </m:sSub>
                  </m:oMath>
                </a14:m>
                <a:r>
                  <a:rPr lang="en-US" dirty="0"/>
                  <a:t> for the variance of </a:t>
                </a:r>
                <a14:m>
                  <m:oMath xmlns:m="http://schemas.openxmlformats.org/officeDocument/2006/math">
                    <m:r>
                      <a:rPr lang="en-US" b="0" i="1" smtClean="0">
                        <a:latin typeface="Cambria Math" panose="02040503050406030204" pitchFamily="18" charset="0"/>
                      </a:rPr>
                      <m:t>𝛽</m:t>
                    </m:r>
                  </m:oMath>
                </a14:m>
                <a:endParaRPr lang="en-US" dirty="0"/>
              </a:p>
              <a:p>
                <a:r>
                  <a:rPr lang="en-US" b="1" dirty="0"/>
                  <a:t>Parametric bootstrap:</a:t>
                </a:r>
              </a:p>
              <a:p>
                <a:pPr marL="914400" lvl="1" indent="-457200">
                  <a:buFont typeface="+mj-lt"/>
                  <a:buAutoNum type="arabicPeriod"/>
                </a:pPr>
                <a:r>
                  <a:rPr lang="en-US" dirty="0"/>
                  <a:t>Calculate the joint distribution of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 </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US" dirty="0"/>
              </a:p>
              <a:p>
                <a:pPr marL="914400" lvl="1" indent="-457200">
                  <a:buFont typeface="+mj-lt"/>
                  <a:buAutoNum type="arabicPeriod"/>
                </a:pPr>
                <a:r>
                  <a:rPr lang="en-US" dirty="0"/>
                  <a:t>Draw </a:t>
                </a:r>
                <a14:m>
                  <m:oMath xmlns:m="http://schemas.openxmlformats.org/officeDocument/2006/math">
                    <m:r>
                      <a:rPr lang="en-US" i="1">
                        <a:latin typeface="Cambria Math" panose="02040503050406030204" pitchFamily="18" charset="0"/>
                      </a:rPr>
                      <m:t>𝑆</m:t>
                    </m:r>
                  </m:oMath>
                </a14:m>
                <a:r>
                  <a:rPr lang="en-US" dirty="0"/>
                  <a:t> pairs from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𝜃</m:t>
                    </m:r>
                    <m:r>
                      <a:rPr lang="en-US" i="1">
                        <a:latin typeface="Cambria Math" panose="02040503050406030204" pitchFamily="18" charset="0"/>
                      </a:rPr>
                      <m:t>)</m:t>
                    </m:r>
                  </m:oMath>
                </a14:m>
                <a:r>
                  <a:rPr lang="en-US" dirty="0"/>
                  <a:t>, and do the same as 2. and 3. from the non-parametric bootstrap</a:t>
                </a:r>
              </a:p>
            </p:txBody>
          </p:sp>
        </mc:Choice>
        <mc:Fallback xmlns="">
          <p:sp>
            <p:nvSpPr>
              <p:cNvPr id="3" name="Content Placeholder 2">
                <a:extLst>
                  <a:ext uri="{FF2B5EF4-FFF2-40B4-BE49-F238E27FC236}">
                    <a16:creationId xmlns:a16="http://schemas.microsoft.com/office/drawing/2014/main" id="{13CCD133-E232-3849-BC90-7DCAD5434908}"/>
                  </a:ext>
                </a:extLst>
              </p:cNvPr>
              <p:cNvSpPr>
                <a:spLocks noGrp="1" noRot="1" noChangeAspect="1" noMove="1" noResize="1" noEditPoints="1" noAdjustHandles="1" noChangeArrowheads="1" noChangeShapeType="1" noTextEdit="1"/>
              </p:cNvSpPr>
              <p:nvPr>
                <p:ph idx="1"/>
              </p:nvPr>
            </p:nvSpPr>
            <p:spPr>
              <a:xfrm>
                <a:off x="838200" y="1290181"/>
                <a:ext cx="10515600" cy="4886782"/>
              </a:xfrm>
              <a:blipFill>
                <a:blip r:embed="rId2"/>
                <a:stretch>
                  <a:fillRect l="-1086" t="-1554"/>
                </a:stretch>
              </a:blipFill>
            </p:spPr>
            <p:txBody>
              <a:bodyPr/>
              <a:lstStyle/>
              <a:p>
                <a:r>
                  <a:rPr lang="en-US">
                    <a:noFill/>
                  </a:rPr>
                  <a:t> </a:t>
                </a:r>
              </a:p>
            </p:txBody>
          </p:sp>
        </mc:Fallback>
      </mc:AlternateContent>
    </p:spTree>
    <p:extLst>
      <p:ext uri="{BB962C8B-B14F-4D97-AF65-F5344CB8AC3E}">
        <p14:creationId xmlns:p14="http://schemas.microsoft.com/office/powerpoint/2010/main" val="2620491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36084-7EF8-6F45-8E2B-D49B3E29E3E9}"/>
              </a:ext>
            </a:extLst>
          </p:cNvPr>
          <p:cNvSpPr>
            <a:spLocks noGrp="1"/>
          </p:cNvSpPr>
          <p:nvPr>
            <p:ph type="title"/>
          </p:nvPr>
        </p:nvSpPr>
        <p:spPr/>
        <p:txBody>
          <a:bodyPr/>
          <a:lstStyle/>
          <a:p>
            <a:r>
              <a:rPr lang="en-US" dirty="0"/>
              <a:t>You can bootstrap more than just variances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CE142E-BB15-1F4D-87C3-7152B3E80743}"/>
                  </a:ext>
                </a:extLst>
              </p:cNvPr>
              <p:cNvSpPr>
                <a:spLocks noGrp="1"/>
              </p:cNvSpPr>
              <p:nvPr>
                <p:ph idx="1"/>
              </p:nvPr>
            </p:nvSpPr>
            <p:spPr/>
            <p:txBody>
              <a:bodyPr>
                <a:normAutofit lnSpcReduction="10000"/>
              </a:bodyPr>
              <a:lstStyle/>
              <a:p>
                <a:r>
                  <a:rPr lang="en-US" dirty="0"/>
                  <a:t>For any given bootstrap </a:t>
                </a:r>
                <a14:m>
                  <m:oMath xmlns:m="http://schemas.openxmlformats.org/officeDocument/2006/math">
                    <m:r>
                      <a:rPr lang="en-US" b="0" i="1" smtClean="0">
                        <a:latin typeface="Cambria Math" panose="02040503050406030204" pitchFamily="18" charset="0"/>
                      </a:rPr>
                      <m:t>𝑠</m:t>
                    </m:r>
                  </m:oMath>
                </a14:m>
                <a:r>
                  <a:rPr lang="en-US" dirty="0"/>
                  <a:t>, you can calculate all sort of statistics from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𝑠</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𝑠</m:t>
                        </m:r>
                      </m:sub>
                    </m:sSub>
                    <m:sSub>
                      <m:sSubPr>
                        <m:ctrlPr>
                          <a:rPr lang="en-US" b="0" i="1" smtClean="0">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𝑠</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𝜖</m:t>
                        </m:r>
                      </m:e>
                      <m:sub>
                        <m:r>
                          <a:rPr lang="en-US" b="0" i="1" smtClean="0">
                            <a:latin typeface="Cambria Math" panose="02040503050406030204" pitchFamily="18" charset="0"/>
                          </a:rPr>
                          <m:t>𝑠</m:t>
                        </m:r>
                      </m:sub>
                    </m:sSub>
                  </m:oMath>
                </a14:m>
                <a:endParaRPr lang="en-US" dirty="0"/>
              </a:p>
              <a:p>
                <a:pPr lvl="1"/>
                <a:r>
                  <a:rPr lang="en-US" dirty="0"/>
                  <a:t>The p-value, standard error, confidence interval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𝑠</m:t>
                        </m:r>
                      </m:sub>
                    </m:sSub>
                  </m:oMath>
                </a14:m>
                <a:endParaRPr lang="en-US" dirty="0"/>
              </a:p>
              <a:p>
                <a:pPr lvl="1"/>
                <a:r>
                  <a:rPr lang="en-US" dirty="0"/>
                  <a:t>Metrics of the regression like: F-statistic,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or RMSE. </a:t>
                </a:r>
              </a:p>
              <a:p>
                <a:r>
                  <a:rPr lang="en-US" dirty="0"/>
                  <a:t>As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oMath>
                </a14:m>
                <a:r>
                  <a:rPr lang="en-US" dirty="0"/>
                  <a:t>, the variance of bootstrap statistics approaches the truth.</a:t>
                </a:r>
              </a:p>
              <a:p>
                <a:r>
                  <a:rPr lang="en-US" dirty="0"/>
                  <a:t>How many we do depends on the question we want to answer. More bootstraps gives us more precision.</a:t>
                </a:r>
              </a:p>
              <a:p>
                <a:r>
                  <a:rPr lang="en-US" dirty="0"/>
                  <a:t>As a general practice, </a:t>
                </a:r>
                <a14:m>
                  <m:oMath xmlns:m="http://schemas.openxmlformats.org/officeDocument/2006/math">
                    <m:r>
                      <a:rPr lang="en-US" i="1">
                        <a:latin typeface="Cambria Math" panose="02040503050406030204" pitchFamily="18" charset="0"/>
                      </a:rPr>
                      <m:t>𝑆</m:t>
                    </m:r>
                    <m:r>
                      <a:rPr lang="en-US" b="0" i="1" smtClean="0">
                        <a:latin typeface="Cambria Math" panose="02040503050406030204" pitchFamily="18" charset="0"/>
                      </a:rPr>
                      <m:t> </m:t>
                    </m:r>
                  </m:oMath>
                </a14:m>
                <a:r>
                  <a:rPr lang="en-US" dirty="0"/>
                  <a:t>should be large enough that the bootstrapped metric is stable enough.</a:t>
                </a:r>
              </a:p>
              <a:p>
                <a:pPr lvl="1"/>
                <a:r>
                  <a:rPr lang="en-US" dirty="0"/>
                  <a:t>Andrews and </a:t>
                </a:r>
                <a:r>
                  <a:rPr lang="en-US" dirty="0" err="1"/>
                  <a:t>Buchinsky</a:t>
                </a:r>
                <a:r>
                  <a:rPr lang="en-US" dirty="0"/>
                  <a:t> (2000); Cameron and Trivedi (2005) give us context dependent recommendations.</a:t>
                </a:r>
              </a:p>
              <a:p>
                <a:pPr lvl="1"/>
                <a:endParaRPr lang="en-US" dirty="0">
                  <a:highlight>
                    <a:srgbClr val="FFFF00"/>
                  </a:highlight>
                </a:endParaRPr>
              </a:p>
            </p:txBody>
          </p:sp>
        </mc:Choice>
        <mc:Fallback xmlns="">
          <p:sp>
            <p:nvSpPr>
              <p:cNvPr id="3" name="Content Placeholder 2">
                <a:extLst>
                  <a:ext uri="{FF2B5EF4-FFF2-40B4-BE49-F238E27FC236}">
                    <a16:creationId xmlns:a16="http://schemas.microsoft.com/office/drawing/2014/main" id="{3ECE142E-BB15-1F4D-87C3-7152B3E80743}"/>
                  </a:ext>
                </a:extLst>
              </p:cNvPr>
              <p:cNvSpPr>
                <a:spLocks noGrp="1" noRot="1" noChangeAspect="1" noMove="1" noResize="1" noEditPoints="1" noAdjustHandles="1" noChangeArrowheads="1" noChangeShapeType="1" noTextEdit="1"/>
              </p:cNvSpPr>
              <p:nvPr>
                <p:ph idx="1"/>
              </p:nvPr>
            </p:nvSpPr>
            <p:spPr>
              <a:blipFill>
                <a:blip r:embed="rId2"/>
                <a:stretch>
                  <a:fillRect l="-1086" t="-3198" r="-1689" b="-581"/>
                </a:stretch>
              </a:blipFill>
            </p:spPr>
            <p:txBody>
              <a:bodyPr/>
              <a:lstStyle/>
              <a:p>
                <a:r>
                  <a:rPr lang="en-US">
                    <a:noFill/>
                  </a:rPr>
                  <a:t> </a:t>
                </a:r>
              </a:p>
            </p:txBody>
          </p:sp>
        </mc:Fallback>
      </mc:AlternateContent>
    </p:spTree>
    <p:extLst>
      <p:ext uri="{BB962C8B-B14F-4D97-AF65-F5344CB8AC3E}">
        <p14:creationId xmlns:p14="http://schemas.microsoft.com/office/powerpoint/2010/main" val="3652056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4DD97-A90B-7846-85EE-C64376C12A27}"/>
              </a:ext>
            </a:extLst>
          </p:cNvPr>
          <p:cNvSpPr>
            <a:spLocks noGrp="1"/>
          </p:cNvSpPr>
          <p:nvPr>
            <p:ph type="title"/>
          </p:nvPr>
        </p:nvSpPr>
        <p:spPr/>
        <p:txBody>
          <a:bodyPr/>
          <a:lstStyle/>
          <a:p>
            <a:r>
              <a:rPr lang="en-US" dirty="0"/>
              <a:t>Final warning about bootstraps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CCD133-E232-3849-BC90-7DCAD5434908}"/>
                  </a:ext>
                </a:extLst>
              </p:cNvPr>
              <p:cNvSpPr>
                <a:spLocks noGrp="1"/>
              </p:cNvSpPr>
              <p:nvPr>
                <p:ph idx="1"/>
              </p:nvPr>
            </p:nvSpPr>
            <p:spPr>
              <a:xfrm>
                <a:off x="838200" y="1690687"/>
                <a:ext cx="10515600" cy="4486275"/>
              </a:xfrm>
            </p:spPr>
            <p:txBody>
              <a:bodyPr>
                <a:normAutofit/>
              </a:bodyPr>
              <a:lstStyle/>
              <a:p>
                <a:r>
                  <a:rPr lang="en-US" dirty="0"/>
                  <a:t>Bootstrapping only works if your estimator is consistent. An estimator is useless for inference if it is not consistent. </a:t>
                </a:r>
              </a:p>
              <a:p>
                <a:r>
                  <a:rPr lang="en-US" dirty="0"/>
                  <a:t>For example, you can train an ML model to predict </a:t>
                </a:r>
                <a14:m>
                  <m:oMath xmlns:m="http://schemas.openxmlformats.org/officeDocument/2006/math">
                    <m:r>
                      <a:rPr lang="en-US" i="1">
                        <a:latin typeface="Cambria Math" panose="02040503050406030204" pitchFamily="18" charset="0"/>
                      </a:rPr>
                      <m:t>𝑌</m:t>
                    </m:r>
                  </m:oMath>
                </a14:m>
                <a:r>
                  <a:rPr lang="en-US" dirty="0"/>
                  <a:t> based 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ℝ</m:t>
                    </m:r>
                  </m:oMath>
                </a14:m>
                <a:r>
                  <a:rPr lang="en-US" dirty="0"/>
                  <a:t> and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={0</m:t>
                    </m:r>
                    <m:r>
                      <a:rPr lang="en-US" b="0" i="0" smtClean="0">
                        <a:latin typeface="Cambria Math" panose="02040503050406030204" pitchFamily="18" charset="0"/>
                      </a:rPr>
                      <m:t>,1}, </m:t>
                    </m:r>
                  </m:oMath>
                </a14:m>
                <a:r>
                  <a:rPr lang="en-US" dirty="0"/>
                  <a:t> then use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dirty="0" smtClean="0">
                        <a:latin typeface="Cambria Math" panose="02040503050406030204" pitchFamily="18" charset="0"/>
                      </a:rPr>
                      <m:t>(</m:t>
                    </m:r>
                    <m:r>
                      <a:rPr lang="en-US" b="0" i="1" dirty="0" smtClean="0">
                        <a:latin typeface="Cambria Math" panose="02040503050406030204" pitchFamily="18" charset="0"/>
                      </a:rPr>
                      <m:t>𝑋</m:t>
                    </m:r>
                    <m:r>
                      <a:rPr lang="en-US" b="0" i="1" dirty="0" smtClean="0">
                        <a:latin typeface="Cambria Math" panose="02040503050406030204" pitchFamily="18" charset="0"/>
                      </a:rPr>
                      <m:t>, </m:t>
                    </m:r>
                    <m:r>
                      <a:rPr lang="en-US" b="0" i="1" dirty="0" smtClean="0">
                        <a:latin typeface="Cambria Math" panose="02040503050406030204" pitchFamily="18" charset="0"/>
                      </a:rPr>
                      <m:t>𝑊</m:t>
                    </m:r>
                    <m:r>
                      <a:rPr lang="en-US" b="0" i="1" dirty="0" smtClean="0">
                        <a:latin typeface="Cambria Math" panose="02040503050406030204" pitchFamily="18" charset="0"/>
                      </a:rPr>
                      <m:t>=1)</m:t>
                    </m:r>
                  </m:oMath>
                </a14:m>
                <a:r>
                  <a:rPr lang="en-US" dirty="0"/>
                  <a:t> and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𝑌</m:t>
                        </m:r>
                      </m:e>
                    </m:acc>
                    <m:d>
                      <m:dPr>
                        <m:ctrlPr>
                          <a:rPr lang="en-US" i="1" dirty="0">
                            <a:latin typeface="Cambria Math" panose="02040503050406030204" pitchFamily="18" charset="0"/>
                          </a:rPr>
                        </m:ctrlPr>
                      </m:dPr>
                      <m:e>
                        <m:r>
                          <a:rPr lang="en-US" i="1" dirty="0">
                            <a:latin typeface="Cambria Math" panose="02040503050406030204" pitchFamily="18" charset="0"/>
                          </a:rPr>
                          <m:t>𝑋</m:t>
                        </m:r>
                        <m:r>
                          <a:rPr lang="en-US" i="1" dirty="0">
                            <a:latin typeface="Cambria Math" panose="02040503050406030204" pitchFamily="18" charset="0"/>
                          </a:rPr>
                          <m:t>, </m:t>
                        </m:r>
                        <m:r>
                          <a:rPr lang="en-US" i="1" dirty="0">
                            <a:latin typeface="Cambria Math" panose="02040503050406030204" pitchFamily="18" charset="0"/>
                          </a:rPr>
                          <m:t>𝑊</m:t>
                        </m:r>
                        <m:r>
                          <a:rPr lang="en-US" i="1" dirty="0">
                            <a:latin typeface="Cambria Math" panose="02040503050406030204" pitchFamily="18" charset="0"/>
                          </a:rPr>
                          <m:t>=0</m:t>
                        </m:r>
                      </m:e>
                    </m:d>
                  </m:oMath>
                </a14:m>
                <a:r>
                  <a:rPr lang="en-US" dirty="0"/>
                  <a:t>. But you unless you can show that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𝑌</m:t>
                        </m:r>
                      </m:e>
                    </m:acc>
                    <m:d>
                      <m:dPr>
                        <m:ctrlPr>
                          <a:rPr lang="en-US" i="1" dirty="0">
                            <a:latin typeface="Cambria Math" panose="02040503050406030204" pitchFamily="18" charset="0"/>
                          </a:rPr>
                        </m:ctrlPr>
                      </m:dPr>
                      <m:e>
                        <m:r>
                          <a:rPr lang="en-US" i="1" dirty="0">
                            <a:latin typeface="Cambria Math" panose="02040503050406030204" pitchFamily="18" charset="0"/>
                          </a:rPr>
                          <m:t>𝑋</m:t>
                        </m:r>
                        <m:r>
                          <a:rPr lang="en-US" i="1" dirty="0">
                            <a:latin typeface="Cambria Math" panose="02040503050406030204" pitchFamily="18" charset="0"/>
                          </a:rPr>
                          <m:t>, </m:t>
                        </m:r>
                        <m:r>
                          <a:rPr lang="en-US" i="1" dirty="0">
                            <a:latin typeface="Cambria Math" panose="02040503050406030204" pitchFamily="18" charset="0"/>
                          </a:rPr>
                          <m:t>𝑊</m:t>
                        </m:r>
                        <m:r>
                          <a:rPr lang="en-US" i="1" dirty="0">
                            <a:latin typeface="Cambria Math" panose="02040503050406030204" pitchFamily="18" charset="0"/>
                          </a:rPr>
                          <m:t>=1</m:t>
                        </m:r>
                      </m:e>
                    </m:d>
                    <m:r>
                      <a:rPr lang="en-US" b="0" i="1" dirty="0"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𝑌</m:t>
                        </m:r>
                      </m:e>
                    </m:acc>
                    <m:r>
                      <a:rPr lang="en-US" i="1" dirty="0">
                        <a:latin typeface="Cambria Math" panose="02040503050406030204" pitchFamily="18" charset="0"/>
                      </a:rPr>
                      <m:t>(</m:t>
                    </m:r>
                    <m:r>
                      <a:rPr lang="en-US" i="1" dirty="0">
                        <a:latin typeface="Cambria Math" panose="02040503050406030204" pitchFamily="18" charset="0"/>
                      </a:rPr>
                      <m:t>𝑋</m:t>
                    </m:r>
                    <m:r>
                      <a:rPr lang="en-US" i="1" dirty="0">
                        <a:latin typeface="Cambria Math" panose="02040503050406030204" pitchFamily="18" charset="0"/>
                      </a:rPr>
                      <m:t>, </m:t>
                    </m:r>
                    <m:r>
                      <a:rPr lang="en-US" i="1" dirty="0">
                        <a:latin typeface="Cambria Math" panose="02040503050406030204" pitchFamily="18" charset="0"/>
                      </a:rPr>
                      <m:t>𝑊</m:t>
                    </m:r>
                    <m:r>
                      <a:rPr lang="en-US" i="1" dirty="0">
                        <a:latin typeface="Cambria Math" panose="02040503050406030204" pitchFamily="18" charset="0"/>
                      </a:rPr>
                      <m:t>=0)</m:t>
                    </m:r>
                  </m:oMath>
                </a14:m>
                <a:r>
                  <a:rPr lang="en-US" dirty="0"/>
                  <a:t> converges to the true treatment effect, then bootstrapping will not let you conduct proper inference.</a:t>
                </a:r>
              </a:p>
            </p:txBody>
          </p:sp>
        </mc:Choice>
        <mc:Fallback xmlns="">
          <p:sp>
            <p:nvSpPr>
              <p:cNvPr id="3" name="Content Placeholder 2">
                <a:extLst>
                  <a:ext uri="{FF2B5EF4-FFF2-40B4-BE49-F238E27FC236}">
                    <a16:creationId xmlns:a16="http://schemas.microsoft.com/office/drawing/2014/main" id="{13CCD133-E232-3849-BC90-7DCAD5434908}"/>
                  </a:ext>
                </a:extLst>
              </p:cNvPr>
              <p:cNvSpPr>
                <a:spLocks noGrp="1" noRot="1" noChangeAspect="1" noMove="1" noResize="1" noEditPoints="1" noAdjustHandles="1" noChangeArrowheads="1" noChangeShapeType="1" noTextEdit="1"/>
              </p:cNvSpPr>
              <p:nvPr>
                <p:ph idx="1"/>
              </p:nvPr>
            </p:nvSpPr>
            <p:spPr>
              <a:xfrm>
                <a:off x="838200" y="1690687"/>
                <a:ext cx="10515600" cy="4486275"/>
              </a:xfrm>
              <a:blipFill>
                <a:blip r:embed="rId2"/>
                <a:stretch>
                  <a:fillRect l="-1086" t="-2254" r="-1327"/>
                </a:stretch>
              </a:blipFill>
            </p:spPr>
            <p:txBody>
              <a:bodyPr/>
              <a:lstStyle/>
              <a:p>
                <a:r>
                  <a:rPr lang="en-US">
                    <a:noFill/>
                  </a:rPr>
                  <a:t> </a:t>
                </a:r>
              </a:p>
            </p:txBody>
          </p:sp>
        </mc:Fallback>
      </mc:AlternateContent>
    </p:spTree>
    <p:extLst>
      <p:ext uri="{BB962C8B-B14F-4D97-AF65-F5344CB8AC3E}">
        <p14:creationId xmlns:p14="http://schemas.microsoft.com/office/powerpoint/2010/main" val="2016529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616C9-0B45-7546-8F66-298FF4D5E0D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5E403B0-D1F7-A047-BF57-98DFB021CEBD}"/>
              </a:ext>
            </a:extLst>
          </p:cNvPr>
          <p:cNvSpPr>
            <a:spLocks noGrp="1"/>
          </p:cNvSpPr>
          <p:nvPr>
            <p:ph idx="1"/>
          </p:nvPr>
        </p:nvSpPr>
        <p:spPr/>
        <p:txBody>
          <a:bodyPr/>
          <a:lstStyle/>
          <a:p>
            <a:r>
              <a:rPr lang="en-US" dirty="0"/>
              <a:t>We have shown that statistical theorems are necessary to conduct inference for estimates</a:t>
            </a:r>
          </a:p>
          <a:p>
            <a:r>
              <a:rPr lang="en-US" dirty="0"/>
              <a:t>Statistically significant estimates do not mean you have a causal estimate</a:t>
            </a:r>
          </a:p>
          <a:p>
            <a:pPr lvl="1"/>
            <a:r>
              <a:rPr lang="en-US" dirty="0"/>
              <a:t>Model misspecification biases</a:t>
            </a:r>
          </a:p>
          <a:p>
            <a:r>
              <a:rPr lang="en-US" dirty="0"/>
              <a:t>Recommendations for understanding model misspecification biases and bootstrapping</a:t>
            </a:r>
          </a:p>
          <a:p>
            <a:endParaRPr lang="en-US" dirty="0"/>
          </a:p>
        </p:txBody>
      </p:sp>
    </p:spTree>
    <p:extLst>
      <p:ext uri="{BB962C8B-B14F-4D97-AF65-F5344CB8AC3E}">
        <p14:creationId xmlns:p14="http://schemas.microsoft.com/office/powerpoint/2010/main" val="3885975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1B62-5F2B-0042-B4D1-0A616B9A2397}"/>
              </a:ext>
            </a:extLst>
          </p:cNvPr>
          <p:cNvSpPr>
            <a:spLocks noGrp="1"/>
          </p:cNvSpPr>
          <p:nvPr>
            <p:ph type="title"/>
          </p:nvPr>
        </p:nvSpPr>
        <p:spPr/>
        <p:txBody>
          <a:bodyPr/>
          <a:lstStyle/>
          <a:p>
            <a:r>
              <a:rPr lang="en-US" dirty="0"/>
              <a:t>Causal Inference Series</a:t>
            </a:r>
          </a:p>
        </p:txBody>
      </p:sp>
      <p:sp>
        <p:nvSpPr>
          <p:cNvPr id="3" name="Content Placeholder 2">
            <a:extLst>
              <a:ext uri="{FF2B5EF4-FFF2-40B4-BE49-F238E27FC236}">
                <a16:creationId xmlns:a16="http://schemas.microsoft.com/office/drawing/2014/main" id="{70C15C76-6BD6-0F41-AB0A-743D563189AD}"/>
              </a:ext>
            </a:extLst>
          </p:cNvPr>
          <p:cNvSpPr>
            <a:spLocks noGrp="1"/>
          </p:cNvSpPr>
          <p:nvPr>
            <p:ph idx="1"/>
          </p:nvPr>
        </p:nvSpPr>
        <p:spPr/>
        <p:txBody>
          <a:bodyPr>
            <a:normAutofit lnSpcReduction="10000"/>
          </a:bodyPr>
          <a:lstStyle/>
          <a:p>
            <a:pPr marL="514350" indent="-514350">
              <a:buFont typeface="+mj-lt"/>
              <a:buAutoNum type="arabicParenR"/>
            </a:pPr>
            <a:r>
              <a:rPr lang="en-US" dirty="0"/>
              <a:t>Foundations</a:t>
            </a:r>
          </a:p>
          <a:p>
            <a:pPr marL="514350" indent="-514350">
              <a:buFont typeface="+mj-lt"/>
              <a:buAutoNum type="arabicParenR"/>
            </a:pPr>
            <a:r>
              <a:rPr lang="en-US" dirty="0"/>
              <a:t>Defining Some ATE/ATET Causal Models</a:t>
            </a:r>
          </a:p>
          <a:p>
            <a:pPr marL="514350" indent="-514350">
              <a:buFont typeface="+mj-lt"/>
              <a:buAutoNum type="arabicParenR"/>
            </a:pPr>
            <a:r>
              <a:rPr lang="en-US" b="1" dirty="0"/>
              <a:t>ATE/ATET Inference, Asymptotic Theory, and Bootstrapping</a:t>
            </a:r>
          </a:p>
          <a:p>
            <a:pPr marL="514350" indent="-514350">
              <a:buFont typeface="+mj-lt"/>
              <a:buAutoNum type="arabicParenR"/>
            </a:pPr>
            <a:r>
              <a:rPr lang="en-US" dirty="0"/>
              <a:t>Best Practices: Outliers, Class Imbalance, Feature Selection, and Bad Control </a:t>
            </a:r>
          </a:p>
          <a:p>
            <a:pPr marL="514350" indent="-514350">
              <a:buFont typeface="+mj-lt"/>
              <a:buAutoNum type="arabicParenR"/>
            </a:pPr>
            <a:r>
              <a:rPr lang="en-US" dirty="0"/>
              <a:t>Heterogeneous Treatment Effect Models and Inference</a:t>
            </a:r>
          </a:p>
          <a:p>
            <a:pPr marL="514350" indent="-514350">
              <a:buFont typeface="+mj-lt"/>
              <a:buAutoNum type="arabicParenR"/>
            </a:pPr>
            <a:r>
              <a:rPr lang="en-US" dirty="0"/>
              <a:t>Difference-in-Difference Models for Panel Data</a:t>
            </a:r>
          </a:p>
          <a:p>
            <a:pPr marL="514350" indent="-514350">
              <a:buFont typeface="+mj-lt"/>
              <a:buAutoNum type="arabicParenR"/>
            </a:pPr>
            <a:r>
              <a:rPr lang="en-US" dirty="0"/>
              <a:t>Regression Discontinuity Models</a:t>
            </a:r>
          </a:p>
          <a:p>
            <a:pPr marL="514350" indent="-514350">
              <a:buFont typeface="+mj-lt"/>
              <a:buAutoNum type="arabicParenR"/>
            </a:pPr>
            <a:r>
              <a:rPr lang="en-US" dirty="0"/>
              <a:t>Arguable Validation</a:t>
            </a:r>
          </a:p>
        </p:txBody>
      </p:sp>
    </p:spTree>
    <p:extLst>
      <p:ext uri="{BB962C8B-B14F-4D97-AF65-F5344CB8AC3E}">
        <p14:creationId xmlns:p14="http://schemas.microsoft.com/office/powerpoint/2010/main" val="2542964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E64C55-0772-0D49-8736-0DEB64A72C51}"/>
              </a:ext>
            </a:extLst>
          </p:cNvPr>
          <p:cNvSpPr>
            <a:spLocks noGrp="1"/>
          </p:cNvSpPr>
          <p:nvPr>
            <p:ph type="ctrTitle"/>
          </p:nvPr>
        </p:nvSpPr>
        <p:spPr/>
        <p:txBody>
          <a:bodyPr/>
          <a:lstStyle/>
          <a:p>
            <a:r>
              <a:rPr lang="en-US" dirty="0"/>
              <a:t>Appendix Slides</a:t>
            </a:r>
          </a:p>
        </p:txBody>
      </p:sp>
      <p:sp>
        <p:nvSpPr>
          <p:cNvPr id="5" name="Subtitle 4">
            <a:extLst>
              <a:ext uri="{FF2B5EF4-FFF2-40B4-BE49-F238E27FC236}">
                <a16:creationId xmlns:a16="http://schemas.microsoft.com/office/drawing/2014/main" id="{6049D9BB-67DA-3A4B-906C-F33415C00FC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44848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62BED8-22BE-204E-90B6-09DECCE294D3}"/>
              </a:ext>
            </a:extLst>
          </p:cNvPr>
          <p:cNvSpPr>
            <a:spLocks noGrp="1"/>
          </p:cNvSpPr>
          <p:nvPr>
            <p:ph type="title"/>
          </p:nvPr>
        </p:nvSpPr>
        <p:spPr/>
        <p:txBody>
          <a:bodyPr/>
          <a:lstStyle/>
          <a:p>
            <a:r>
              <a:rPr lang="en-US" dirty="0"/>
              <a:t>Appendix Slides – Variance </a:t>
            </a:r>
            <a:r>
              <a:rPr lang="en-US"/>
              <a:t>of Estimates</a:t>
            </a:r>
            <a:endParaRPr lang="en-US" dirty="0"/>
          </a:p>
        </p:txBody>
      </p:sp>
      <p:sp>
        <p:nvSpPr>
          <p:cNvPr id="5" name="Text Placeholder 4">
            <a:extLst>
              <a:ext uri="{FF2B5EF4-FFF2-40B4-BE49-F238E27FC236}">
                <a16:creationId xmlns:a16="http://schemas.microsoft.com/office/drawing/2014/main" id="{D34CC932-D9E6-2F40-8CED-105AC84332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68533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7E35F-A669-B843-8693-2B2D2A62A442}"/>
              </a:ext>
            </a:extLst>
          </p:cNvPr>
          <p:cNvSpPr>
            <a:spLocks noGrp="1"/>
          </p:cNvSpPr>
          <p:nvPr>
            <p:ph type="title"/>
          </p:nvPr>
        </p:nvSpPr>
        <p:spPr/>
        <p:txBody>
          <a:bodyPr/>
          <a:lstStyle/>
          <a:p>
            <a:r>
              <a:rPr lang="en-US" dirty="0"/>
              <a:t>Using the 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9A0F02-2EC5-134E-9B19-FEF475D0DCC3}"/>
                  </a:ext>
                </a:extLst>
              </p:cNvPr>
              <p:cNvSpPr>
                <a:spLocks noGrp="1"/>
              </p:cNvSpPr>
              <p:nvPr>
                <p:ph idx="1"/>
              </p:nvPr>
            </p:nvSpPr>
            <p:spPr>
              <a:xfrm>
                <a:off x="838200" y="1342103"/>
                <a:ext cx="10515600" cy="5150772"/>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ad>
                        <m:radPr>
                          <m:degHide m:val="on"/>
                          <m:ctrlPr>
                            <a:rPr lang="en-US" i="1" smtClean="0">
                              <a:latin typeface="Cambria Math" panose="02040503050406030204" pitchFamily="18" charset="0"/>
                            </a:rPr>
                          </m:ctrlPr>
                        </m:radPr>
                        <m:deg/>
                        <m:e>
                          <m:r>
                            <a:rPr lang="en-US" i="1">
                              <a:latin typeface="Cambria Math" panose="02040503050406030204" pitchFamily="18" charset="0"/>
                            </a:rPr>
                            <m:t>𝑁</m:t>
                          </m:r>
                        </m:e>
                      </m:ra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𝛽</m:t>
                          </m:r>
                        </m:e>
                      </m:acc>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𝑑</m:t>
                          </m:r>
                        </m:sup>
                      </m:sSup>
                      <m:r>
                        <a:rPr lang="en-US" i="1">
                          <a:latin typeface="Cambria Math" panose="02040503050406030204" pitchFamily="18" charset="0"/>
                        </a:rPr>
                        <m:t>𝑁</m:t>
                      </m:r>
                      <m:r>
                        <a:rPr lang="en-US" i="1">
                          <a:latin typeface="Cambria Math" panose="02040503050406030204" pitchFamily="18" charset="0"/>
                        </a:rPr>
                        <m:t>(0, </m:t>
                      </m:r>
                      <m:r>
                        <m:rPr>
                          <m:sty m:val="p"/>
                        </m:rPr>
                        <a:rPr lang="en-US" b="0" i="0" smtClean="0">
                          <a:latin typeface="Cambria Math" panose="02040503050406030204" pitchFamily="18" charset="0"/>
                        </a:rPr>
                        <m:t>Σ</m:t>
                      </m:r>
                      <m:r>
                        <a:rPr lang="en-US" i="1">
                          <a:latin typeface="Cambria Math" panose="02040503050406030204" pitchFamily="18" charset="0"/>
                        </a:rPr>
                        <m:t>)</m:t>
                      </m:r>
                    </m:oMath>
                  </m:oMathPara>
                </a14:m>
                <a:endParaRPr lang="en-US" dirty="0"/>
              </a:p>
              <a:p>
                <a:r>
                  <a:rPr lang="en-US" dirty="0"/>
                  <a:t>The diagonals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𝜎</m:t>
                        </m:r>
                      </m:e>
                      <m:sub>
                        <m:r>
                          <a:rPr lang="en-US" i="1">
                            <a:latin typeface="Cambria Math" panose="02040503050406030204" pitchFamily="18" charset="0"/>
                          </a:rPr>
                          <m:t>1</m:t>
                        </m:r>
                        <m:r>
                          <a:rPr lang="en-US" b="0" i="1" smtClean="0">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𝜎</m:t>
                        </m:r>
                      </m:e>
                      <m:sub>
                        <m:r>
                          <a:rPr lang="en-US" i="1">
                            <a:latin typeface="Cambria Math" panose="02040503050406030204" pitchFamily="18" charset="0"/>
                          </a:rPr>
                          <m:t>2</m:t>
                        </m:r>
                        <m:r>
                          <a:rPr lang="en-US" b="0" i="1" smtClean="0">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𝜎</m:t>
                        </m:r>
                      </m:e>
                      <m:sub>
                        <m:r>
                          <a:rPr lang="en-US" i="1">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𝐾</m:t>
                        </m:r>
                      </m:sub>
                    </m:sSub>
                  </m:oMath>
                </a14:m>
                <a:r>
                  <a:rPr lang="en-US" dirty="0"/>
                  <a:t> of </a:t>
                </a:r>
                <a14:m>
                  <m:oMath xmlns:m="http://schemas.openxmlformats.org/officeDocument/2006/math">
                    <m:r>
                      <m:rPr>
                        <m:sty m:val="p"/>
                      </m:rPr>
                      <a:rPr lang="en-US">
                        <a:latin typeface="Cambria Math" panose="02040503050406030204" pitchFamily="18" charset="0"/>
                      </a:rPr>
                      <m:t>Σ</m:t>
                    </m:r>
                  </m:oMath>
                </a14:m>
                <a:r>
                  <a:rPr lang="en-US" dirty="0"/>
                  <a:t> are the variance of </a:t>
                </a:r>
                <a14:m>
                  <m:oMath xmlns:m="http://schemas.openxmlformats.org/officeDocument/2006/math">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𝐾</m:t>
                        </m:r>
                      </m:sub>
                    </m:sSub>
                  </m:oMath>
                </a14:m>
                <a:r>
                  <a:rPr lang="en-US" dirty="0"/>
                  <a:t> . Then the standard error is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se</m:t>
                        </m:r>
                      </m:e>
                      <m:sub>
                        <m:r>
                          <m:rPr>
                            <m:sty m:val="p"/>
                          </m:rPr>
                          <a:rPr lang="en-US" b="0" i="0" smtClean="0">
                            <a:latin typeface="Cambria Math" panose="02040503050406030204" pitchFamily="18" charset="0"/>
                          </a:rPr>
                          <m:t>k</m:t>
                        </m:r>
                      </m:sub>
                    </m:sSub>
                    <m:r>
                      <a:rPr lang="en-US" b="0" i="0" smtClean="0">
                        <a:latin typeface="Cambria Math" panose="02040503050406030204" pitchFamily="18" charset="0"/>
                      </a:rPr>
                      <m:t>=</m:t>
                    </m:r>
                    <m:rad>
                      <m:radPr>
                        <m:degHide m:val="on"/>
                        <m:ctrlPr>
                          <a:rPr lang="en-US" b="0" i="1" smtClean="0">
                            <a:latin typeface="Cambria Math" panose="02040503050406030204" pitchFamily="18" charset="0"/>
                          </a:rPr>
                        </m:ctrlPr>
                      </m:radPr>
                      <m:deg/>
                      <m:e>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𝑘</m:t>
                            </m:r>
                            <m:r>
                              <a:rPr lang="en-US" i="1">
                                <a:latin typeface="Cambria Math" panose="02040503050406030204" pitchFamily="18" charset="0"/>
                              </a:rPr>
                              <m:t>,</m:t>
                            </m:r>
                            <m:r>
                              <a:rPr lang="en-US" b="0" i="1" smtClean="0">
                                <a:latin typeface="Cambria Math" panose="02040503050406030204" pitchFamily="18" charset="0"/>
                              </a:rPr>
                              <m:t>𝑘</m:t>
                            </m:r>
                          </m:sub>
                        </m:sSub>
                      </m:e>
                    </m:rad>
                    <m:r>
                      <a:rPr lang="en-US" b="0" i="1" smtClean="0">
                        <a:latin typeface="Cambria Math" panose="02040503050406030204" pitchFamily="18" charset="0"/>
                      </a:rPr>
                      <m:t>.</m:t>
                    </m:r>
                  </m:oMath>
                </a14:m>
                <a:r>
                  <a:rPr lang="en-US" dirty="0"/>
                  <a:t> You then use the standard error to construct your confidence interval</a:t>
                </a:r>
              </a:p>
              <a:p>
                <a:r>
                  <a:rPr lang="en-US" dirty="0"/>
                  <a:t>If you want to combine estimates, you need to use the covariance as well.</a:t>
                </a:r>
              </a:p>
              <a:p>
                <a:pPr lvl="1"/>
                <a14:m>
                  <m:oMath xmlns:m="http://schemas.openxmlformats.org/officeDocument/2006/math">
                    <m:r>
                      <a:rPr lang="en-US" i="1" dirty="0" smtClean="0">
                        <a:latin typeface="Cambria Math" panose="02040503050406030204" pitchFamily="18" charset="0"/>
                      </a:rPr>
                      <m:t>𝑉𝑎𝑟</m:t>
                    </m:r>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e>
                          <m:sub>
                            <m:r>
                              <a:rPr lang="en-US" b="0"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e>
                          <m:sub>
                            <m:r>
                              <a:rPr lang="en-US" b="0" i="1" dirty="0" smtClean="0">
                                <a:latin typeface="Cambria Math" panose="02040503050406030204" pitchFamily="18" charset="0"/>
                              </a:rPr>
                              <m:t>2</m:t>
                            </m:r>
                          </m:sub>
                        </m:sSub>
                      </m:e>
                    </m:d>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𝜎</m:t>
                        </m:r>
                      </m:e>
                      <m:sub>
                        <m:r>
                          <a:rPr lang="en-US" b="0" i="1" dirty="0" smtClean="0">
                            <a:latin typeface="Cambria Math" panose="02040503050406030204" pitchFamily="18" charset="0"/>
                          </a:rPr>
                          <m:t>1,1</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𝜎</m:t>
                        </m:r>
                      </m:e>
                      <m:sub>
                        <m:r>
                          <a:rPr lang="en-US" b="0" i="1" dirty="0" smtClean="0">
                            <a:latin typeface="Cambria Math" panose="02040503050406030204" pitchFamily="18" charset="0"/>
                          </a:rPr>
                          <m:t>2,2</m:t>
                        </m:r>
                      </m:sub>
                    </m:sSub>
                    <m:r>
                      <a:rPr lang="en-US" i="1" dirty="0" smtClean="0">
                        <a:latin typeface="Cambria Math" panose="02040503050406030204" pitchFamily="18" charset="0"/>
                      </a:rPr>
                      <m:t> + 2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𝜎</m:t>
                        </m:r>
                      </m:e>
                      <m:sub>
                        <m:r>
                          <a:rPr lang="en-US" b="0" i="1" dirty="0" smtClean="0">
                            <a:latin typeface="Cambria Math" panose="02040503050406030204" pitchFamily="18" charset="0"/>
                          </a:rPr>
                          <m:t>1,2</m:t>
                        </m:r>
                      </m:sub>
                    </m:sSub>
                  </m:oMath>
                </a14:m>
                <a:r>
                  <a:rPr lang="en-US" dirty="0"/>
                  <a:t> </a:t>
                </a:r>
              </a:p>
              <a:p>
                <a:r>
                  <a:rPr lang="en-US" dirty="0"/>
                  <a:t>If you want to know the variance of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r>
                      <a:rPr lang="en-US" b="0" i="1" smtClean="0">
                        <a:latin typeface="Cambria Math" panose="02040503050406030204" pitchFamily="18" charset="0"/>
                      </a:rPr>
                      <m:t>)</m:t>
                    </m:r>
                  </m:oMath>
                </a14:m>
                <a:r>
                  <a:rPr lang="en-US" dirty="0"/>
                  <a:t>, then you need the Delta Method.</a:t>
                </a:r>
              </a:p>
              <a:p>
                <a:pPr lvl="1"/>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𝑁</m:t>
                        </m:r>
                      </m:e>
                    </m:rad>
                    <m:d>
                      <m:dPr>
                        <m:ctrlPr>
                          <a:rPr lang="en-US" i="1">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d>
                        <m:r>
                          <a:rPr lang="en-US" i="1">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i="1">
                                <a:latin typeface="Cambria Math" panose="02040503050406030204" pitchFamily="18" charset="0"/>
                              </a:rPr>
                              <m:t>𝛽</m:t>
                            </m:r>
                          </m:e>
                        </m:d>
                      </m:e>
                    </m:d>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𝑑</m:t>
                        </m:r>
                      </m:sup>
                    </m:sSup>
                    <m:r>
                      <a:rPr lang="en-US" b="0" i="1" smtClean="0">
                        <a:latin typeface="Cambria Math" panose="02040503050406030204" pitchFamily="18" charset="0"/>
                      </a:rPr>
                      <m:t>𝑁</m:t>
                    </m:r>
                    <m:r>
                      <a:rPr lang="en-US" b="0" i="1" smtClean="0">
                        <a:latin typeface="Cambria Math" panose="02040503050406030204" pitchFamily="18" charset="0"/>
                      </a:rPr>
                      <m:t>(0,  </m:t>
                    </m:r>
                    <m:r>
                      <m:rPr>
                        <m:sty m:val="p"/>
                      </m:rPr>
                      <a:rPr lang="en-US" b="0" i="0" smtClean="0">
                        <a:latin typeface="Cambria Math" panose="02040503050406030204" pitchFamily="18" charset="0"/>
                      </a:rPr>
                      <m:t>Σ</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𝛽</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 </m:t>
                    </m:r>
                  </m:oMath>
                </a14:m>
                <a:endParaRPr lang="en-US" dirty="0"/>
              </a:p>
              <a:p>
                <a:r>
                  <a:rPr lang="en-US" dirty="0"/>
                  <a:t>Want to do both? See the next slide.</a:t>
                </a:r>
              </a:p>
            </p:txBody>
          </p:sp>
        </mc:Choice>
        <mc:Fallback xmlns="">
          <p:sp>
            <p:nvSpPr>
              <p:cNvPr id="3" name="Content Placeholder 2">
                <a:extLst>
                  <a:ext uri="{FF2B5EF4-FFF2-40B4-BE49-F238E27FC236}">
                    <a16:creationId xmlns:a16="http://schemas.microsoft.com/office/drawing/2014/main" id="{519A0F02-2EC5-134E-9B19-FEF475D0DCC3}"/>
                  </a:ext>
                </a:extLst>
              </p:cNvPr>
              <p:cNvSpPr>
                <a:spLocks noGrp="1" noRot="1" noChangeAspect="1" noMove="1" noResize="1" noEditPoints="1" noAdjustHandles="1" noChangeArrowheads="1" noChangeShapeType="1" noTextEdit="1"/>
              </p:cNvSpPr>
              <p:nvPr>
                <p:ph idx="1"/>
              </p:nvPr>
            </p:nvSpPr>
            <p:spPr>
              <a:xfrm>
                <a:off x="838200" y="1342103"/>
                <a:ext cx="10515600" cy="5150772"/>
              </a:xfrm>
              <a:blipFill>
                <a:blip r:embed="rId3"/>
                <a:stretch>
                  <a:fillRect l="-1086" t="-1474"/>
                </a:stretch>
              </a:blipFill>
            </p:spPr>
            <p:txBody>
              <a:bodyPr/>
              <a:lstStyle/>
              <a:p>
                <a:r>
                  <a:rPr lang="en-US">
                    <a:noFill/>
                  </a:rPr>
                  <a:t> </a:t>
                </a:r>
              </a:p>
            </p:txBody>
          </p:sp>
        </mc:Fallback>
      </mc:AlternateContent>
    </p:spTree>
    <p:extLst>
      <p:ext uri="{BB962C8B-B14F-4D97-AF65-F5344CB8AC3E}">
        <p14:creationId xmlns:p14="http://schemas.microsoft.com/office/powerpoint/2010/main" val="2630607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5FDA-691D-EB4A-8659-EF609C983BAD}"/>
              </a:ext>
            </a:extLst>
          </p:cNvPr>
          <p:cNvSpPr>
            <a:spLocks noGrp="1"/>
          </p:cNvSpPr>
          <p:nvPr>
            <p:ph type="title"/>
          </p:nvPr>
        </p:nvSpPr>
        <p:spPr/>
        <p:txBody>
          <a:bodyPr/>
          <a:lstStyle/>
          <a:p>
            <a:r>
              <a:rPr lang="en-US" dirty="0"/>
              <a:t>Standard errors from applying transformations of multiple parameters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393D8D-08CF-E74A-B995-5352182640AF}"/>
                  </a:ext>
                </a:extLst>
              </p:cNvPr>
              <p:cNvSpPr>
                <a:spLocks noGrp="1"/>
              </p:cNvSpPr>
              <p:nvPr>
                <p:ph idx="1"/>
              </p:nvPr>
            </p:nvSpPr>
            <p:spPr/>
            <p:txBody>
              <a:bodyPr/>
              <a:lstStyle/>
              <a:p>
                <a:r>
                  <a:rPr lang="en-US" dirty="0"/>
                  <a:t>Standard errors from applying multiple transformations</a:t>
                </a:r>
              </a:p>
              <a:p>
                <a:pPr lvl="1"/>
                <a:r>
                  <a:rPr lang="en-US" dirty="0">
                    <a:hlinkClick r:id="rId2"/>
                  </a:rPr>
                  <a:t>https://www.stata.com/support/faqs/statistics/compute-standard-errors-with-margins/</a:t>
                </a:r>
                <a:endParaRPr lang="en-US" dirty="0"/>
              </a:p>
              <a:p>
                <a:r>
                  <a:rPr lang="en-US" dirty="0"/>
                  <a:t>Another way this is used is to get the standard errors of a prediction, for example,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2</m:t>
                        </m:r>
                      </m:sub>
                    </m:sSub>
                  </m:oMath>
                </a14:m>
                <a:endParaRPr lang="en-US" dirty="0"/>
              </a:p>
              <a:p>
                <a:pPr lvl="1"/>
                <a:r>
                  <a:rPr lang="en-US" dirty="0">
                    <a:hlinkClick r:id="rId3"/>
                  </a:rPr>
                  <a:t>https://stats.idre.ucla.edu/r/faq/how-can-i-estimate-the-standard-error-of-transformed-regression-parameters-in-r-using-the-delta-method/</a:t>
                </a:r>
                <a:endParaRPr lang="en-US" dirty="0"/>
              </a:p>
              <a:p>
                <a:pPr lvl="1"/>
                <a:r>
                  <a:rPr lang="en-US" dirty="0"/>
                  <a:t>Note that this is not the prediction interval which takes the error into account, only the confidence interval of the prediction.</a:t>
                </a:r>
              </a:p>
            </p:txBody>
          </p:sp>
        </mc:Choice>
        <mc:Fallback xmlns="">
          <p:sp>
            <p:nvSpPr>
              <p:cNvPr id="3" name="Content Placeholder 2">
                <a:extLst>
                  <a:ext uri="{FF2B5EF4-FFF2-40B4-BE49-F238E27FC236}">
                    <a16:creationId xmlns:a16="http://schemas.microsoft.com/office/drawing/2014/main" id="{5F393D8D-08CF-E74A-B995-5352182640AF}"/>
                  </a:ext>
                </a:extLst>
              </p:cNvPr>
              <p:cNvSpPr>
                <a:spLocks noGrp="1" noRot="1" noChangeAspect="1" noMove="1" noResize="1" noEditPoints="1" noAdjustHandles="1" noChangeArrowheads="1" noChangeShapeType="1" noTextEdit="1"/>
              </p:cNvSpPr>
              <p:nvPr>
                <p:ph idx="1"/>
              </p:nvPr>
            </p:nvSpPr>
            <p:spPr>
              <a:blipFill>
                <a:blip r:embed="rId4"/>
                <a:stretch>
                  <a:fillRect l="-1086" t="-2326" r="-1448"/>
                </a:stretch>
              </a:blipFill>
            </p:spPr>
            <p:txBody>
              <a:bodyPr/>
              <a:lstStyle/>
              <a:p>
                <a:r>
                  <a:rPr lang="en-US">
                    <a:noFill/>
                  </a:rPr>
                  <a:t> </a:t>
                </a:r>
              </a:p>
            </p:txBody>
          </p:sp>
        </mc:Fallback>
      </mc:AlternateContent>
    </p:spTree>
    <p:extLst>
      <p:ext uri="{BB962C8B-B14F-4D97-AF65-F5344CB8AC3E}">
        <p14:creationId xmlns:p14="http://schemas.microsoft.com/office/powerpoint/2010/main" val="2667429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62BED8-22BE-204E-90B6-09DECCE294D3}"/>
              </a:ext>
            </a:extLst>
          </p:cNvPr>
          <p:cNvSpPr>
            <a:spLocks noGrp="1"/>
          </p:cNvSpPr>
          <p:nvPr>
            <p:ph type="title"/>
          </p:nvPr>
        </p:nvSpPr>
        <p:spPr/>
        <p:txBody>
          <a:bodyPr/>
          <a:lstStyle/>
          <a:p>
            <a:r>
              <a:rPr lang="en-US" dirty="0"/>
              <a:t>Appendix Slides – You can’t do Inference with LASSO</a:t>
            </a:r>
          </a:p>
        </p:txBody>
      </p:sp>
      <p:sp>
        <p:nvSpPr>
          <p:cNvPr id="5" name="Text Placeholder 4">
            <a:extLst>
              <a:ext uri="{FF2B5EF4-FFF2-40B4-BE49-F238E27FC236}">
                <a16:creationId xmlns:a16="http://schemas.microsoft.com/office/drawing/2014/main" id="{D34CC932-D9E6-2F40-8CED-105AC84332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19528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B1734-249B-F04D-B081-E3AC1D5DD359}"/>
              </a:ext>
            </a:extLst>
          </p:cNvPr>
          <p:cNvSpPr>
            <a:spLocks noGrp="1"/>
          </p:cNvSpPr>
          <p:nvPr>
            <p:ph type="title"/>
          </p:nvPr>
        </p:nvSpPr>
        <p:spPr/>
        <p:txBody>
          <a:bodyPr/>
          <a:lstStyle/>
          <a:p>
            <a:r>
              <a:rPr lang="en-US" dirty="0"/>
              <a:t>Challenges to applying statistical inference</a:t>
            </a:r>
          </a:p>
        </p:txBody>
      </p:sp>
      <p:sp>
        <p:nvSpPr>
          <p:cNvPr id="3" name="Content Placeholder 2">
            <a:extLst>
              <a:ext uri="{FF2B5EF4-FFF2-40B4-BE49-F238E27FC236}">
                <a16:creationId xmlns:a16="http://schemas.microsoft.com/office/drawing/2014/main" id="{FB7B9DAB-2AD9-AF4C-A8B4-4CDCA872862D}"/>
              </a:ext>
            </a:extLst>
          </p:cNvPr>
          <p:cNvSpPr>
            <a:spLocks noGrp="1"/>
          </p:cNvSpPr>
          <p:nvPr>
            <p:ph idx="1"/>
          </p:nvPr>
        </p:nvSpPr>
        <p:spPr/>
        <p:txBody>
          <a:bodyPr/>
          <a:lstStyle/>
          <a:p>
            <a:r>
              <a:rPr lang="en-US" dirty="0"/>
              <a:t>High level note is that inference is about how the parameter is distributed, not about how well the prediction performs.</a:t>
            </a:r>
          </a:p>
          <a:p>
            <a:endParaRPr lang="en-US" dirty="0"/>
          </a:p>
          <a:p>
            <a:r>
              <a:rPr lang="en-US" dirty="0"/>
              <a:t>We can see this if we were to use LASSO.</a:t>
            </a:r>
          </a:p>
        </p:txBody>
      </p:sp>
    </p:spTree>
    <p:extLst>
      <p:ext uri="{BB962C8B-B14F-4D97-AF65-F5344CB8AC3E}">
        <p14:creationId xmlns:p14="http://schemas.microsoft.com/office/powerpoint/2010/main" val="2437374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E86C2-D6EF-B94F-8513-E123F545BAA0}"/>
              </a:ext>
            </a:extLst>
          </p:cNvPr>
          <p:cNvSpPr>
            <a:spLocks noGrp="1"/>
          </p:cNvSpPr>
          <p:nvPr>
            <p:ph type="title"/>
          </p:nvPr>
        </p:nvSpPr>
        <p:spPr/>
        <p:txBody>
          <a:bodyPr/>
          <a:lstStyle/>
          <a:p>
            <a:r>
              <a:rPr lang="en-US" dirty="0"/>
              <a:t>What about LASSO regressions</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DF64A2BE-A4A3-3C4E-9C74-234D066DE10E}"/>
                  </a:ext>
                </a:extLst>
              </p:cNvPr>
              <p:cNvGraphicFramePr>
                <a:graphicFrameLocks noGrp="1"/>
              </p:cNvGraphicFramePr>
              <p:nvPr>
                <p:ph idx="1"/>
              </p:nvPr>
            </p:nvGraphicFramePr>
            <p:xfrm>
              <a:off x="176645" y="1402773"/>
              <a:ext cx="11454246" cy="2774321"/>
            </p:xfrm>
            <a:graphic>
              <a:graphicData uri="http://schemas.openxmlformats.org/drawingml/2006/table">
                <a:tbl>
                  <a:tblPr firstRow="1" bandRow="1">
                    <a:tableStyleId>{5C22544A-7EE6-4342-B048-85BDC9FD1C3A}</a:tableStyleId>
                  </a:tblPr>
                  <a:tblGrid>
                    <a:gridCol w="1248800">
                      <a:extLst>
                        <a:ext uri="{9D8B030D-6E8A-4147-A177-3AD203B41FA5}">
                          <a16:colId xmlns:a16="http://schemas.microsoft.com/office/drawing/2014/main" val="3629254884"/>
                        </a:ext>
                      </a:extLst>
                    </a:gridCol>
                    <a:gridCol w="4153861">
                      <a:extLst>
                        <a:ext uri="{9D8B030D-6E8A-4147-A177-3AD203B41FA5}">
                          <a16:colId xmlns:a16="http://schemas.microsoft.com/office/drawing/2014/main" val="321752641"/>
                        </a:ext>
                      </a:extLst>
                    </a:gridCol>
                    <a:gridCol w="6051585">
                      <a:extLst>
                        <a:ext uri="{9D8B030D-6E8A-4147-A177-3AD203B41FA5}">
                          <a16:colId xmlns:a16="http://schemas.microsoft.com/office/drawing/2014/main" val="960270294"/>
                        </a:ext>
                      </a:extLst>
                    </a:gridCol>
                  </a:tblGrid>
                  <a:tr h="827104">
                    <a:tc>
                      <a:txBody>
                        <a:bodyPr/>
                        <a:lstStyle/>
                        <a:p>
                          <a:r>
                            <a:rPr lang="en-US" sz="2000" dirty="0"/>
                            <a:t>Model</a:t>
                          </a:r>
                        </a:p>
                      </a:txBody>
                      <a:tcPr/>
                    </a:tc>
                    <a:tc>
                      <a:txBody>
                        <a:bodyPr/>
                        <a:lstStyle/>
                        <a:p>
                          <a:r>
                            <a:rPr lang="en-US" sz="2000" dirty="0"/>
                            <a:t>Ordinary Least Squares (OLS)</a:t>
                          </a:r>
                        </a:p>
                      </a:txBody>
                      <a:tcPr/>
                    </a:tc>
                    <a:tc>
                      <a:txBody>
                        <a:bodyPr/>
                        <a:lstStyle/>
                        <a:p>
                          <a:r>
                            <a:rPr lang="en-US" sz="2000" dirty="0"/>
                            <a:t>Least Absolute Shrinkage and Selection Operator (LASSO)</a:t>
                          </a:r>
                        </a:p>
                      </a:txBody>
                      <a:tcPr/>
                    </a:tc>
                    <a:extLst>
                      <a:ext uri="{0D108BD9-81ED-4DB2-BD59-A6C34878D82A}">
                        <a16:rowId xmlns:a16="http://schemas.microsoft.com/office/drawing/2014/main" val="290277402"/>
                      </a:ext>
                    </a:extLst>
                  </a:tr>
                  <a:tr h="1947217">
                    <a:tc>
                      <a:txBody>
                        <a:bodyPr/>
                        <a:lstStyle/>
                        <a:p>
                          <a:r>
                            <a:rPr lang="en-US" sz="2000" dirty="0"/>
                            <a:t>Objective Function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r>
                                      <a:rPr lang="en-US" sz="2000" b="0" i="1" smtClean="0">
                                        <a:latin typeface="Cambria Math" panose="02040503050406030204" pitchFamily="18" charset="0"/>
                                      </a:rPr>
                                      <m:t>,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𝑁</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 </m:t>
                                    </m:r>
                                  </m:sub>
                                  <m:sup>
                                    <m:r>
                                      <a:rPr lang="en-US" sz="2000" b="0" i="1" smtClean="0">
                                        <a:latin typeface="Cambria Math" panose="02040503050406030204" pitchFamily="18" charset="0"/>
                                      </a:rPr>
                                      <m:t>𝑁</m:t>
                                    </m:r>
                                  </m:sup>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baseline="30000" smtClean="0">
                                    <a:latin typeface="Cambria Math" panose="02040503050406030204" pitchFamily="18" charset="0"/>
                                  </a:rPr>
                                  <m:t>2</m:t>
                                </m:r>
                                <m:r>
                                  <a:rPr lang="en-US" sz="2000" b="0" i="1" smtClean="0">
                                    <a:latin typeface="Cambria Math" panose="02040503050406030204" pitchFamily="18" charset="0"/>
                                  </a:rPr>
                                  <m:t> }</m:t>
                                </m:r>
                              </m:oMath>
                            </m:oMathPara>
                          </a14:m>
                          <a:endParaRPr lang="en-US" sz="2000" b="0" dirty="0"/>
                        </a:p>
                        <a:p>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r>
                                      <a:rPr lang="en-US" sz="2000" b="0" i="1" smtClean="0">
                                        <a:latin typeface="Cambria Math" panose="02040503050406030204" pitchFamily="18" charset="0"/>
                                      </a:rPr>
                                      <m:t>,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𝑁</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 </m:t>
                                    </m:r>
                                  </m:sub>
                                  <m:sup>
                                    <m:r>
                                      <a:rPr lang="en-US" sz="2000" b="0" i="1" smtClean="0">
                                        <a:latin typeface="Cambria Math" panose="02040503050406030204" pitchFamily="18" charset="0"/>
                                      </a:rPr>
                                      <m:t>𝑁</m:t>
                                    </m:r>
                                  </m:sup>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baseline="30000" smtClean="0">
                                    <a:latin typeface="Cambria Math" panose="02040503050406030204" pitchFamily="18" charset="0"/>
                                  </a:rPr>
                                  <m:t>2</m:t>
                                </m:r>
                                <m:r>
                                  <a:rPr lang="en-US" sz="2000" b="0" i="1" smtClean="0">
                                    <a:latin typeface="Cambria Math" panose="02040503050406030204" pitchFamily="18" charset="0"/>
                                  </a:rPr>
                                  <m:t> }</m:t>
                                </m:r>
                              </m:oMath>
                            </m:oMathPara>
                          </a14:m>
                          <a:endParaRPr lang="en-US" sz="2000" dirty="0"/>
                        </a:p>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000" b="0" i="1" smtClean="0">
                                  <a:latin typeface="Cambria Math" panose="02040503050406030204" pitchFamily="18" charset="0"/>
                                </a:rPr>
                                <m:t>𝑠𝑢𝑏𝑗𝑒𝑐𝑡</m:t>
                              </m:r>
                              <m:r>
                                <a:rPr lang="en-US" sz="2000" b="0" i="1" smtClean="0">
                                  <a:latin typeface="Cambria Math" panose="02040503050406030204" pitchFamily="18" charset="0"/>
                                </a:rPr>
                                <m:t> </m:t>
                              </m:r>
                              <m:r>
                                <a:rPr lang="en-US" sz="2000" b="0" i="1" smtClean="0">
                                  <a:latin typeface="Cambria Math" panose="02040503050406030204" pitchFamily="18" charset="0"/>
                                </a:rPr>
                                <m:t>𝑡𝑜</m:t>
                              </m:r>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𝐽</m:t>
                                  </m:r>
                                </m:sup>
                                <m:e>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m:t>
                                          </m:r>
                                          <m:r>
                                            <a:rPr lang="en-US" sz="2000" b="0" i="1" smtClean="0">
                                              <a:latin typeface="Cambria Math" panose="02040503050406030204" pitchFamily="18" charset="0"/>
                                            </a:rPr>
                                            <m:t>𝛽</m:t>
                                          </m:r>
                                        </m:e>
                                      </m:acc>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r>
                                    <a:rPr lang="en-US" sz="2000" b="0" i="1" smtClean="0">
                                      <a:latin typeface="Cambria Math" panose="02040503050406030204" pitchFamily="18" charset="0"/>
                                    </a:rPr>
                                    <m:t>|</m:t>
                                  </m:r>
                                </m:e>
                              </m:nary>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 </m:t>
                              </m:r>
                            </m:oMath>
                          </a14:m>
                          <a:r>
                            <a:rPr lang="en-US" sz="2000" b="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a:txBody>
                      <a:tcPr/>
                    </a:tc>
                    <a:extLst>
                      <a:ext uri="{0D108BD9-81ED-4DB2-BD59-A6C34878D82A}">
                        <a16:rowId xmlns:a16="http://schemas.microsoft.com/office/drawing/2014/main" val="240374580"/>
                      </a:ext>
                    </a:extLst>
                  </a:tr>
                </a:tbl>
              </a:graphicData>
            </a:graphic>
          </p:graphicFrame>
        </mc:Choice>
        <mc:Fallback xmlns="">
          <p:graphicFrame>
            <p:nvGraphicFramePr>
              <p:cNvPr id="4" name="Table 4">
                <a:extLst>
                  <a:ext uri="{FF2B5EF4-FFF2-40B4-BE49-F238E27FC236}">
                    <a16:creationId xmlns:a16="http://schemas.microsoft.com/office/drawing/2014/main" id="{DF64A2BE-A4A3-3C4E-9C74-234D066DE10E}"/>
                  </a:ext>
                </a:extLst>
              </p:cNvPr>
              <p:cNvGraphicFramePr>
                <a:graphicFrameLocks noGrp="1"/>
              </p:cNvGraphicFramePr>
              <p:nvPr>
                <p:ph idx="1"/>
                <p:extLst>
                  <p:ext uri="{D42A27DB-BD31-4B8C-83A1-F6EECF244321}">
                    <p14:modId xmlns:p14="http://schemas.microsoft.com/office/powerpoint/2010/main" val="854732684"/>
                  </p:ext>
                </p:extLst>
              </p:nvPr>
            </p:nvGraphicFramePr>
            <p:xfrm>
              <a:off x="176645" y="1402773"/>
              <a:ext cx="11454246" cy="2774321"/>
            </p:xfrm>
            <a:graphic>
              <a:graphicData uri="http://schemas.openxmlformats.org/drawingml/2006/table">
                <a:tbl>
                  <a:tblPr firstRow="1" bandRow="1">
                    <a:tableStyleId>{5C22544A-7EE6-4342-B048-85BDC9FD1C3A}</a:tableStyleId>
                  </a:tblPr>
                  <a:tblGrid>
                    <a:gridCol w="1248800">
                      <a:extLst>
                        <a:ext uri="{9D8B030D-6E8A-4147-A177-3AD203B41FA5}">
                          <a16:colId xmlns:a16="http://schemas.microsoft.com/office/drawing/2014/main" val="3629254884"/>
                        </a:ext>
                      </a:extLst>
                    </a:gridCol>
                    <a:gridCol w="4153861">
                      <a:extLst>
                        <a:ext uri="{9D8B030D-6E8A-4147-A177-3AD203B41FA5}">
                          <a16:colId xmlns:a16="http://schemas.microsoft.com/office/drawing/2014/main" val="321752641"/>
                        </a:ext>
                      </a:extLst>
                    </a:gridCol>
                    <a:gridCol w="6051585">
                      <a:extLst>
                        <a:ext uri="{9D8B030D-6E8A-4147-A177-3AD203B41FA5}">
                          <a16:colId xmlns:a16="http://schemas.microsoft.com/office/drawing/2014/main" val="960270294"/>
                        </a:ext>
                      </a:extLst>
                    </a:gridCol>
                  </a:tblGrid>
                  <a:tr h="827104">
                    <a:tc>
                      <a:txBody>
                        <a:bodyPr/>
                        <a:lstStyle/>
                        <a:p>
                          <a:r>
                            <a:rPr lang="en-US" sz="2000" dirty="0"/>
                            <a:t>Model</a:t>
                          </a:r>
                        </a:p>
                      </a:txBody>
                      <a:tcPr/>
                    </a:tc>
                    <a:tc>
                      <a:txBody>
                        <a:bodyPr/>
                        <a:lstStyle/>
                        <a:p>
                          <a:r>
                            <a:rPr lang="en-US" sz="2000" dirty="0"/>
                            <a:t>Ordinary Least Squares (OLS)</a:t>
                          </a:r>
                        </a:p>
                      </a:txBody>
                      <a:tcPr/>
                    </a:tc>
                    <a:tc>
                      <a:txBody>
                        <a:bodyPr/>
                        <a:lstStyle/>
                        <a:p>
                          <a:r>
                            <a:rPr lang="en-US" sz="2000" dirty="0"/>
                            <a:t>Least Absolute Shrinkage and Selection Operator (LASSO)</a:t>
                          </a:r>
                        </a:p>
                      </a:txBody>
                      <a:tcPr/>
                    </a:tc>
                    <a:extLst>
                      <a:ext uri="{0D108BD9-81ED-4DB2-BD59-A6C34878D82A}">
                        <a16:rowId xmlns:a16="http://schemas.microsoft.com/office/drawing/2014/main" val="290277402"/>
                      </a:ext>
                    </a:extLst>
                  </a:tr>
                  <a:tr h="1947217">
                    <a:tc>
                      <a:txBody>
                        <a:bodyPr/>
                        <a:lstStyle/>
                        <a:p>
                          <a:r>
                            <a:rPr lang="en-US" sz="2000" dirty="0"/>
                            <a:t>Objective Function</a:t>
                          </a:r>
                        </a:p>
                      </a:txBody>
                      <a:tcPr/>
                    </a:tc>
                    <a:tc>
                      <a:txBody>
                        <a:bodyPr/>
                        <a:lstStyle/>
                        <a:p>
                          <a:endParaRPr lang="en-US"/>
                        </a:p>
                      </a:txBody>
                      <a:tcPr>
                        <a:blipFill>
                          <a:blip r:embed="rId2"/>
                          <a:stretch>
                            <a:fillRect l="-30183" t="-48701" r="-146341" b="-25325"/>
                          </a:stretch>
                        </a:blipFill>
                      </a:tcPr>
                    </a:tc>
                    <a:tc>
                      <a:txBody>
                        <a:bodyPr/>
                        <a:lstStyle/>
                        <a:p>
                          <a:endParaRPr lang="en-US"/>
                        </a:p>
                      </a:txBody>
                      <a:tcPr>
                        <a:blipFill>
                          <a:blip r:embed="rId2"/>
                          <a:stretch>
                            <a:fillRect l="-89518" t="-48701" r="-629" b="-25325"/>
                          </a:stretch>
                        </a:blipFill>
                      </a:tcPr>
                    </a:tc>
                    <a:extLst>
                      <a:ext uri="{0D108BD9-81ED-4DB2-BD59-A6C34878D82A}">
                        <a16:rowId xmlns:a16="http://schemas.microsoft.com/office/drawing/2014/main" val="240374580"/>
                      </a:ext>
                    </a:extLst>
                  </a:tr>
                </a:tbl>
              </a:graphicData>
            </a:graphic>
          </p:graphicFrame>
        </mc:Fallback>
      </mc:AlternateContent>
      <p:sp>
        <p:nvSpPr>
          <p:cNvPr id="6" name="TextBox 5">
            <a:extLst>
              <a:ext uri="{FF2B5EF4-FFF2-40B4-BE49-F238E27FC236}">
                <a16:creationId xmlns:a16="http://schemas.microsoft.com/office/drawing/2014/main" id="{7456B302-D114-8B44-8AE2-1F4C0F3F859D}"/>
              </a:ext>
            </a:extLst>
          </p:cNvPr>
          <p:cNvSpPr txBox="1"/>
          <p:nvPr/>
        </p:nvSpPr>
        <p:spPr>
          <a:xfrm>
            <a:off x="561109" y="4095177"/>
            <a:ext cx="10792691"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LASSO regression coefficients are chosen to maximize prediction, subject to a constraint in the parameters. </a:t>
            </a:r>
          </a:p>
          <a:p>
            <a:pPr marL="285750" indent="-285750">
              <a:buFont typeface="Arial" panose="020B0604020202020204" pitchFamily="34" charset="0"/>
              <a:buChar char="•"/>
            </a:pPr>
            <a:r>
              <a:rPr lang="en-US" sz="2800" dirty="0"/>
              <a:t>Intuitively, it assumes that coefficients are zero and there are penalties non-zero coefficients.</a:t>
            </a:r>
          </a:p>
          <a:p>
            <a:pPr marL="285750" indent="-285750">
              <a:buFont typeface="Arial" panose="020B0604020202020204" pitchFamily="34" charset="0"/>
              <a:buChar char="•"/>
            </a:pPr>
            <a:r>
              <a:rPr lang="en-US" sz="2800" dirty="0"/>
              <a:t>Certainly, LASSO has better out-of-sample prediction. But can we use it for causal inference?</a:t>
            </a:r>
          </a:p>
        </p:txBody>
      </p:sp>
    </p:spTree>
    <p:extLst>
      <p:ext uri="{BB962C8B-B14F-4D97-AF65-F5344CB8AC3E}">
        <p14:creationId xmlns:p14="http://schemas.microsoft.com/office/powerpoint/2010/main" val="935786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6D073-C3C7-BE4A-976A-02C04071AA46}"/>
              </a:ext>
            </a:extLst>
          </p:cNvPr>
          <p:cNvSpPr>
            <a:spLocks noGrp="1"/>
          </p:cNvSpPr>
          <p:nvPr>
            <p:ph type="title"/>
          </p:nvPr>
        </p:nvSpPr>
        <p:spPr/>
        <p:txBody>
          <a:bodyPr/>
          <a:lstStyle/>
          <a:p>
            <a:r>
              <a:rPr lang="en-US" dirty="0"/>
              <a:t>We cannot use LASSO for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3569E4-84DF-DE45-A1F7-F4DA025FB670}"/>
                  </a:ext>
                </a:extLst>
              </p:cNvPr>
              <p:cNvSpPr>
                <a:spLocks noGrp="1"/>
              </p:cNvSpPr>
              <p:nvPr>
                <p:ph idx="1"/>
              </p:nvPr>
            </p:nvSpPr>
            <p:spPr>
              <a:xfrm>
                <a:off x="838200" y="1553029"/>
                <a:ext cx="10515600" cy="4939846"/>
              </a:xfrm>
            </p:spPr>
            <p:txBody>
              <a:bodyPr>
                <a:normAutofit/>
              </a:bodyPr>
              <a:lstStyle/>
              <a:p>
                <a:r>
                  <a:rPr lang="en-US" dirty="0"/>
                  <a:t>No, we can’t. Here is a technical and intuitive explanation.</a:t>
                </a:r>
              </a:p>
              <a:p>
                <a:r>
                  <a:rPr lang="en-US" dirty="0"/>
                  <a:t>Technically, OLS identifies the causal estimate because of this moment condition you can get from solving the optimization problem:</a:t>
                </a:r>
              </a:p>
              <a:p>
                <a:pPr marL="457200" lvl="1"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𝛽</m:t>
                              </m:r>
                            </m:e>
                          </m:acc>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𝜏</m:t>
                              </m:r>
                            </m:e>
                          </m:acc>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e>
                      </m:d>
                      <m:r>
                        <a:rPr lang="en-US" b="0" i="1" smtClean="0">
                          <a:solidFill>
                            <a:schemeClr val="tx1"/>
                          </a:solidFill>
                          <a:latin typeface="Cambria Math" panose="02040503050406030204" pitchFamily="18" charset="0"/>
                        </a:rPr>
                        <m:t>=0</m:t>
                      </m:r>
                    </m:oMath>
                  </m:oMathPara>
                </a14:m>
                <a:endParaRPr lang="en-US" b="0" dirty="0">
                  <a:solidFill>
                    <a:schemeClr val="tx1"/>
                  </a:solidFill>
                </a:endParaRPr>
              </a:p>
              <a:p>
                <a:pPr marL="0" indent="0">
                  <a:buNone/>
                </a:pPr>
                <a:r>
                  <a:rPr lang="en-US" b="0" dirty="0">
                    <a:solidFill>
                      <a:schemeClr val="tx1"/>
                    </a:solidFill>
                  </a:rPr>
                  <a:t>   But you can’t get this from a LASSO.</a:t>
                </a:r>
              </a:p>
              <a:p>
                <a:r>
                  <a:rPr lang="en-US" dirty="0"/>
                  <a:t>Intuitively, a LASSO coefficient has two interpretations: the causal estimate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𝜏</m:t>
                        </m:r>
                      </m:e>
                    </m:acc>
                  </m:oMath>
                </a14:m>
                <a:r>
                  <a:rPr lang="en-US" b="0" dirty="0">
                    <a:solidFill>
                      <a:schemeClr val="tx1"/>
                    </a:solidFill>
                  </a:rPr>
                  <a:t>, and a feature selection of whether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oMath>
                </a14:m>
                <a:r>
                  <a:rPr lang="en-US" b="0" dirty="0">
                    <a:solidFill>
                      <a:schemeClr val="tx1"/>
                    </a:solidFill>
                  </a:rPr>
                  <a:t> is important to the prediction problem.</a:t>
                </a:r>
              </a:p>
              <a:p>
                <a:pPr lvl="1"/>
                <a:r>
                  <a:rPr lang="en-US" b="0" dirty="0">
                    <a:solidFill>
                      <a:schemeClr val="tx1"/>
                    </a:solidFill>
                  </a:rPr>
                  <a:t>Then the </a:t>
                </a:r>
                <a:r>
                  <a:rPr lang="en-US" b="0" dirty="0" err="1">
                    <a:solidFill>
                      <a:schemeClr val="tx1"/>
                    </a:solidFill>
                  </a:rPr>
                  <a:t>unconfoundedness</a:t>
                </a:r>
                <a:r>
                  <a:rPr lang="en-US" b="0" dirty="0">
                    <a:solidFill>
                      <a:schemeClr val="tx1"/>
                    </a:solidFill>
                  </a:rPr>
                  <a:t> assumption may no longer hold. </a:t>
                </a:r>
              </a:p>
              <a:p>
                <a:pPr marL="457200" lvl="1" indent="0">
                  <a:buNone/>
                </a:pPr>
                <a:endParaRPr lang="en-US" b="0" dirty="0">
                  <a:solidFill>
                    <a:schemeClr val="tx1"/>
                  </a:solidFill>
                </a:endParaRPr>
              </a:p>
            </p:txBody>
          </p:sp>
        </mc:Choice>
        <mc:Fallback xmlns="">
          <p:sp>
            <p:nvSpPr>
              <p:cNvPr id="3" name="Content Placeholder 2">
                <a:extLst>
                  <a:ext uri="{FF2B5EF4-FFF2-40B4-BE49-F238E27FC236}">
                    <a16:creationId xmlns:a16="http://schemas.microsoft.com/office/drawing/2014/main" id="{2D3569E4-84DF-DE45-A1F7-F4DA025FB670}"/>
                  </a:ext>
                </a:extLst>
              </p:cNvPr>
              <p:cNvSpPr>
                <a:spLocks noGrp="1" noRot="1" noChangeAspect="1" noMove="1" noResize="1" noEditPoints="1" noAdjustHandles="1" noChangeArrowheads="1" noChangeShapeType="1" noTextEdit="1"/>
              </p:cNvSpPr>
              <p:nvPr>
                <p:ph idx="1"/>
              </p:nvPr>
            </p:nvSpPr>
            <p:spPr>
              <a:xfrm>
                <a:off x="838200" y="1553029"/>
                <a:ext cx="10515600" cy="4939846"/>
              </a:xfrm>
              <a:blipFill>
                <a:blip r:embed="rId2"/>
                <a:stretch>
                  <a:fillRect l="-1086" t="-2051"/>
                </a:stretch>
              </a:blipFill>
            </p:spPr>
            <p:txBody>
              <a:bodyPr/>
              <a:lstStyle/>
              <a:p>
                <a:r>
                  <a:rPr lang="en-US">
                    <a:noFill/>
                  </a:rPr>
                  <a:t> </a:t>
                </a:r>
              </a:p>
            </p:txBody>
          </p:sp>
        </mc:Fallback>
      </mc:AlternateContent>
    </p:spTree>
    <p:extLst>
      <p:ext uri="{BB962C8B-B14F-4D97-AF65-F5344CB8AC3E}">
        <p14:creationId xmlns:p14="http://schemas.microsoft.com/office/powerpoint/2010/main" val="2814398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62BED8-22BE-204E-90B6-09DECCE294D3}"/>
              </a:ext>
            </a:extLst>
          </p:cNvPr>
          <p:cNvSpPr>
            <a:spLocks noGrp="1"/>
          </p:cNvSpPr>
          <p:nvPr>
            <p:ph type="title"/>
          </p:nvPr>
        </p:nvSpPr>
        <p:spPr/>
        <p:txBody>
          <a:bodyPr/>
          <a:lstStyle/>
          <a:p>
            <a:r>
              <a:rPr lang="en-US" dirty="0"/>
              <a:t>Appendix Slides – Model Misspecification with Propensity Score Matching</a:t>
            </a:r>
          </a:p>
        </p:txBody>
      </p:sp>
      <p:sp>
        <p:nvSpPr>
          <p:cNvPr id="5" name="Text Placeholder 4">
            <a:extLst>
              <a:ext uri="{FF2B5EF4-FFF2-40B4-BE49-F238E27FC236}">
                <a16:creationId xmlns:a16="http://schemas.microsoft.com/office/drawing/2014/main" id="{D34CC932-D9E6-2F40-8CED-105AC84332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47444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069A-4C08-BA46-A0FC-7DFB0FE4DCD5}"/>
              </a:ext>
            </a:extLst>
          </p:cNvPr>
          <p:cNvSpPr>
            <a:spLocks noGrp="1"/>
          </p:cNvSpPr>
          <p:nvPr>
            <p:ph type="title"/>
          </p:nvPr>
        </p:nvSpPr>
        <p:spPr/>
        <p:txBody>
          <a:bodyPr/>
          <a:lstStyle/>
          <a:p>
            <a:r>
              <a:rPr lang="en-US" dirty="0"/>
              <a:t>Model misspecification in a propensity matching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3115D0-3EE8-8446-862B-D3ACAC8F1143}"/>
                  </a:ext>
                </a:extLst>
              </p:cNvPr>
              <p:cNvSpPr>
                <a:spLocks noGrp="1"/>
              </p:cNvSpPr>
              <p:nvPr>
                <p:ph idx="1"/>
              </p:nvPr>
            </p:nvSpPr>
            <p:spPr/>
            <p:txBody>
              <a:bodyPr/>
              <a:lstStyle/>
              <a:p>
                <a:r>
                  <a:rPr lang="en-US" dirty="0"/>
                  <a:t>High-level design for propensity score matching:</a:t>
                </a:r>
              </a:p>
              <a:p>
                <a:pPr lvl="1"/>
                <a:r>
                  <a:rPr lang="en-US" dirty="0"/>
                  <a:t>1. Estimate a propensity score for all observations,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endParaRPr lang="en-US" dirty="0"/>
              </a:p>
              <a:p>
                <a:pPr lvl="1"/>
                <a:r>
                  <a:rPr lang="en-US" dirty="0"/>
                  <a:t>2. Match treatment and control units in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oMath>
                </a14:m>
                <a:r>
                  <a:rPr lang="en-US" dirty="0"/>
                  <a:t>groups with similar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values</a:t>
                </a:r>
              </a:p>
              <a:p>
                <a:pPr lvl="1"/>
                <a:r>
                  <a:rPr lang="en-US" dirty="0"/>
                  <a:t>3. Find the differences within each </a:t>
                </a:r>
                <a14:m>
                  <m:oMath xmlns:m="http://schemas.openxmlformats.org/officeDocument/2006/math">
                    <m:r>
                      <m:rPr>
                        <m:sty m:val="p"/>
                      </m:rPr>
                      <a:rPr lang="en-US" b="0" i="0" smtClean="0">
                        <a:latin typeface="Cambria Math" panose="02040503050406030204" pitchFamily="18" charset="0"/>
                      </a:rPr>
                      <m:t>s</m:t>
                    </m:r>
                    <m:r>
                      <a:rPr lang="en-US" b="0" i="1" smtClean="0">
                        <a:latin typeface="Cambria Math" panose="02040503050406030204" pitchFamily="18" charset="0"/>
                      </a:rPr>
                      <m:t>∈</m:t>
                    </m:r>
                    <m:r>
                      <a:rPr lang="en-US" i="1">
                        <a:latin typeface="Cambria Math" panose="02040503050406030204" pitchFamily="18" charset="0"/>
                      </a:rPr>
                      <m:t>𝑆</m:t>
                    </m:r>
                  </m:oMath>
                </a14:m>
                <a:r>
                  <a:rPr lang="en-US" dirty="0"/>
                  <a:t> and aggregate them to estimate ATE/ATET</a:t>
                </a:r>
              </a:p>
              <a:p>
                <a:r>
                  <a:rPr lang="en-US" dirty="0"/>
                  <a:t>Ideally,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represents the true propensity score. But </a:t>
                </a:r>
                <a:r>
                  <a:rPr lang="en-US" dirty="0" err="1"/>
                  <a:t>if</a:t>
                </a:r>
                <a:r>
                  <a:rPr lang="en-US" dirty="0"/>
                  <a:t> </a:t>
                </a:r>
                <a14:m>
                  <m:oMath xmlns:m="http://schemas.openxmlformats.org/officeDocument/2006/math">
                    <m:r>
                      <a:rPr lang="en-US" i="1" smtClean="0">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is wrong, then the ATE/ATET estimate can still be wrong, but still be statistically significant. </a:t>
                </a:r>
              </a:p>
            </p:txBody>
          </p:sp>
        </mc:Choice>
        <mc:Fallback xmlns="">
          <p:sp>
            <p:nvSpPr>
              <p:cNvPr id="3" name="Content Placeholder 2">
                <a:extLst>
                  <a:ext uri="{FF2B5EF4-FFF2-40B4-BE49-F238E27FC236}">
                    <a16:creationId xmlns:a16="http://schemas.microsoft.com/office/drawing/2014/main" id="{1F3115D0-3EE8-8446-862B-D3ACAC8F1143}"/>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239220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8EBB-F12F-CF42-9DC8-4FE2991706FE}"/>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DE295CB1-7DEA-4A4A-AD6D-A12A5992A3B5}"/>
              </a:ext>
            </a:extLst>
          </p:cNvPr>
          <p:cNvSpPr>
            <a:spLocks noGrp="1"/>
          </p:cNvSpPr>
          <p:nvPr>
            <p:ph idx="1"/>
          </p:nvPr>
        </p:nvSpPr>
        <p:spPr>
          <a:xfrm>
            <a:off x="838200" y="1777429"/>
            <a:ext cx="10515600" cy="4409808"/>
          </a:xfrm>
        </p:spPr>
        <p:txBody>
          <a:bodyPr>
            <a:noAutofit/>
          </a:bodyPr>
          <a:lstStyle/>
          <a:p>
            <a:r>
              <a:rPr lang="en-US" dirty="0"/>
              <a:t>This presentation will describe the “inference” in causal inference.</a:t>
            </a:r>
          </a:p>
          <a:p>
            <a:pPr marL="914400" lvl="1" indent="-457200">
              <a:buFont typeface="+mj-lt"/>
              <a:buAutoNum type="alphaUcPeriod"/>
            </a:pPr>
            <a:r>
              <a:rPr lang="en-US" dirty="0"/>
              <a:t>Inference and consistency for OLS</a:t>
            </a:r>
          </a:p>
          <a:p>
            <a:pPr marL="914400" lvl="1" indent="-457200">
              <a:buFont typeface="+mj-lt"/>
              <a:buAutoNum type="alphaUcPeriod"/>
            </a:pPr>
            <a:r>
              <a:rPr lang="en-US" dirty="0"/>
              <a:t>Challenge of applying asymptotic theory </a:t>
            </a:r>
          </a:p>
          <a:p>
            <a:pPr marL="914400" lvl="1" indent="-457200">
              <a:buFont typeface="+mj-lt"/>
              <a:buAutoNum type="alphaUcPeriod"/>
            </a:pPr>
            <a:r>
              <a:rPr lang="en-US" dirty="0"/>
              <a:t>Bootstrapping is not a slow silver bullet</a:t>
            </a:r>
          </a:p>
          <a:p>
            <a:pPr marL="914400" lvl="1" indent="-457200">
              <a:buFont typeface="+mj-lt"/>
              <a:buAutoNum type="alphaUcPeriod"/>
            </a:pPr>
            <a:endParaRPr lang="en-US" dirty="0"/>
          </a:p>
          <a:p>
            <a:r>
              <a:rPr lang="en-US" dirty="0"/>
              <a:t>We will only focus on inference for the ATE/ATET and not HTE. HTE incorporates additional inference challenges we will cover as part of HTE models.</a:t>
            </a:r>
          </a:p>
          <a:p>
            <a:pPr marL="914400" lvl="1" indent="-457200">
              <a:buFont typeface="+mj-lt"/>
              <a:buAutoNum type="alphaUcPeriod"/>
            </a:pPr>
            <a:endParaRPr lang="en-US" dirty="0"/>
          </a:p>
          <a:p>
            <a:pPr marL="914400" lvl="1" indent="-457200">
              <a:buFont typeface="+mj-lt"/>
              <a:buAutoNum type="alphaUcPeriod"/>
            </a:pPr>
            <a:endParaRPr lang="en-US" dirty="0"/>
          </a:p>
          <a:p>
            <a:endParaRPr lang="en-US" sz="2800" dirty="0"/>
          </a:p>
        </p:txBody>
      </p:sp>
      <p:sp>
        <p:nvSpPr>
          <p:cNvPr id="4" name="Slide Number Placeholder 3">
            <a:extLst>
              <a:ext uri="{FF2B5EF4-FFF2-40B4-BE49-F238E27FC236}">
                <a16:creationId xmlns:a16="http://schemas.microsoft.com/office/drawing/2014/main" id="{06C3A529-3D87-5744-859C-7473E99149B3}"/>
              </a:ext>
            </a:extLst>
          </p:cNvPr>
          <p:cNvSpPr>
            <a:spLocks noGrp="1"/>
          </p:cNvSpPr>
          <p:nvPr>
            <p:ph type="sldNum" sz="quarter" idx="12"/>
          </p:nvPr>
        </p:nvSpPr>
        <p:spPr/>
        <p:txBody>
          <a:bodyPr/>
          <a:lstStyle/>
          <a:p>
            <a:fld id="{8D880951-5D38-F74F-9D96-7B3F48ECFF4E}" type="slidenum">
              <a:rPr lang="en-US" smtClean="0"/>
              <a:t>3</a:t>
            </a:fld>
            <a:endParaRPr lang="en-US" dirty="0"/>
          </a:p>
        </p:txBody>
      </p:sp>
    </p:spTree>
    <p:extLst>
      <p:ext uri="{BB962C8B-B14F-4D97-AF65-F5344CB8AC3E}">
        <p14:creationId xmlns:p14="http://schemas.microsoft.com/office/powerpoint/2010/main" val="2842545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0C7C-A75F-A347-8B81-162648783A6C}"/>
              </a:ext>
            </a:extLst>
          </p:cNvPr>
          <p:cNvSpPr>
            <a:spLocks noGrp="1"/>
          </p:cNvSpPr>
          <p:nvPr>
            <p:ph type="title"/>
          </p:nvPr>
        </p:nvSpPr>
        <p:spPr/>
        <p:txBody>
          <a:bodyPr/>
          <a:lstStyle/>
          <a:p>
            <a:r>
              <a:rPr lang="en-US" dirty="0"/>
              <a:t>Statistical inference overview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A903B7-97BD-084D-9FD9-E583D8089F12}"/>
                  </a:ext>
                </a:extLst>
              </p:cNvPr>
              <p:cNvSpPr>
                <a:spLocks noGrp="1"/>
              </p:cNvSpPr>
              <p:nvPr>
                <p:ph idx="1"/>
              </p:nvPr>
            </p:nvSpPr>
            <p:spPr>
              <a:xfrm>
                <a:off x="838200" y="1825625"/>
                <a:ext cx="10515600" cy="4667250"/>
              </a:xfrm>
            </p:spPr>
            <p:txBody>
              <a:bodyPr>
                <a:normAutofit/>
              </a:bodyPr>
              <a:lstStyle/>
              <a:p>
                <a:r>
                  <a:rPr lang="en-US" dirty="0"/>
                  <a:t>Suppose we have a sample (</a:t>
                </a:r>
                <a14:m>
                  <m:oMath xmlns:m="http://schemas.openxmlformats.org/officeDocument/2006/math">
                    <m:r>
                      <a:rPr lang="en-US" i="1">
                        <a:latin typeface="Cambria Math" panose="02040503050406030204" pitchFamily="18" charset="0"/>
                      </a:rPr>
                      <m:t>𝑋</m:t>
                    </m:r>
                  </m:oMath>
                </a14:m>
                <a:r>
                  <a:rPr lang="en-US" dirty="0"/>
                  <a:t>) and want to know whether its average is different from a given number, say zero.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𝑁</m:t>
                              </m:r>
                            </m:sub>
                          </m:sSub>
                        </m:e>
                      </m:d>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 ~ </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m:oMathPara>
                </a14:m>
                <a:endParaRPr lang="en-US" dirty="0"/>
              </a:p>
              <a:p>
                <a:r>
                  <a:rPr lang="en-US" dirty="0"/>
                  <a:t>We want to know whether a new sample from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oMath>
                </a14:m>
                <a:r>
                  <a:rPr lang="en-US" dirty="0"/>
                  <a:t> would be different from zero on average.</a:t>
                </a:r>
              </a:p>
              <a:p>
                <a:r>
                  <a:rPr lang="en-US" dirty="0"/>
                  <a:t>Our null hypothesis is that the average of </a:t>
                </a:r>
                <a14:m>
                  <m:oMath xmlns:m="http://schemas.openxmlformats.org/officeDocument/2006/math">
                    <m:r>
                      <a:rPr lang="en-US" i="1">
                        <a:latin typeface="Cambria Math" panose="02040503050406030204" pitchFamily="18" charset="0"/>
                      </a:rPr>
                      <m:t>𝑋</m:t>
                    </m:r>
                  </m:oMath>
                </a14:m>
                <a:r>
                  <a:rPr lang="en-US" dirty="0"/>
                  <a:t> is zero.</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33A903B7-97BD-084D-9FD9-E583D8089F12}"/>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86" t="-2168" r="-1086"/>
                </a:stretch>
              </a:blipFill>
            </p:spPr>
            <p:txBody>
              <a:bodyPr/>
              <a:lstStyle/>
              <a:p>
                <a:r>
                  <a:rPr lang="en-US">
                    <a:noFill/>
                  </a:rPr>
                  <a:t> </a:t>
                </a:r>
              </a:p>
            </p:txBody>
          </p:sp>
        </mc:Fallback>
      </mc:AlternateContent>
    </p:spTree>
    <p:extLst>
      <p:ext uri="{BB962C8B-B14F-4D97-AF65-F5344CB8AC3E}">
        <p14:creationId xmlns:p14="http://schemas.microsoft.com/office/powerpoint/2010/main" val="763647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8497C-0FAC-E343-BD21-3E93818CD4F8}"/>
              </a:ext>
            </a:extLst>
          </p:cNvPr>
          <p:cNvSpPr>
            <a:spLocks noGrp="1"/>
          </p:cNvSpPr>
          <p:nvPr>
            <p:ph type="title"/>
          </p:nvPr>
        </p:nvSpPr>
        <p:spPr/>
        <p:txBody>
          <a:bodyPr/>
          <a:lstStyle/>
          <a:p>
            <a:r>
              <a:rPr lang="en-US" dirty="0"/>
              <a:t>Hypothesis testing and confidence intervals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6251F-EE59-C144-BB3D-123A634C10C1}"/>
                  </a:ext>
                </a:extLst>
              </p:cNvPr>
              <p:cNvSpPr>
                <a:spLocks noGrp="1"/>
              </p:cNvSpPr>
              <p:nvPr>
                <p:ph idx="1"/>
              </p:nvPr>
            </p:nvSpPr>
            <p:spPr>
              <a:xfrm>
                <a:off x="838200" y="1405467"/>
                <a:ext cx="10515600" cy="5181600"/>
              </a:xfrm>
            </p:spPr>
            <p:txBody>
              <a:bodyPr>
                <a:normAutofit fontScale="92500" lnSpcReduction="10000"/>
              </a:bodyPr>
              <a:lstStyle/>
              <a:p>
                <a:r>
                  <a:rPr lang="en-US" dirty="0"/>
                  <a:t>If we standardize the distribution of </a:t>
                </a:r>
                <a14:m>
                  <m:oMath xmlns:m="http://schemas.openxmlformats.org/officeDocument/2006/math">
                    <m:r>
                      <a:rPr lang="en-US" i="1">
                        <a:latin typeface="Cambria Math" panose="02040503050406030204" pitchFamily="18" charset="0"/>
                      </a:rPr>
                      <m:t>𝑋</m:t>
                    </m:r>
                  </m:oMath>
                </a14:m>
                <a:r>
                  <a:rPr lang="en-US" dirty="0"/>
                  <a:t>, then we get a metric </a:t>
                </a:r>
                <a14:m>
                  <m:oMath xmlns:m="http://schemas.openxmlformats.org/officeDocument/2006/math">
                    <m:r>
                      <a:rPr lang="en-US" b="0" i="1" smtClean="0">
                        <a:latin typeface="Cambria Math" panose="02040503050406030204" pitchFamily="18" charset="0"/>
                      </a:rPr>
                      <m:t>𝑡</m:t>
                    </m:r>
                  </m:oMath>
                </a14:m>
                <a:r>
                  <a:rPr lang="en-US" dirty="0"/>
                  <a:t> that we know is distributed by a Student’s t-distribution, which asymptotically approaches a normal distribution as the sample size increases</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dirty="0">
                              <a:latin typeface="Cambria Math" panose="02040503050406030204" pitchFamily="18" charset="0"/>
                            </a:rPr>
                            <m:t> −0</m:t>
                          </m:r>
                        </m:num>
                        <m:den>
                          <m:r>
                            <a:rPr lang="en-US" i="1">
                              <a:latin typeface="Cambria Math" panose="02040503050406030204" pitchFamily="18" charset="0"/>
                            </a:rPr>
                            <m:t>𝑠𝑒</m:t>
                          </m:r>
                        </m:den>
                      </m:f>
                      <m:r>
                        <a:rPr lang="en-US" i="1">
                          <a:latin typeface="Cambria Math" panose="02040503050406030204" pitchFamily="18" charset="0"/>
                        </a:rPr>
                        <m:t>, </m:t>
                      </m:r>
                      <m:r>
                        <a:rPr lang="en-US" i="1">
                          <a:latin typeface="Cambria Math" panose="02040503050406030204" pitchFamily="18" charset="0"/>
                        </a:rPr>
                        <m:t>𝑠𝑒</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𝑠𝑎𝑚𝑝𝑙𝑒</m:t>
                          </m:r>
                          <m:r>
                            <a:rPr lang="en-US" i="1">
                              <a:latin typeface="Cambria Math" panose="02040503050406030204" pitchFamily="18" charset="0"/>
                            </a:rPr>
                            <m:t> </m:t>
                          </m:r>
                          <m:r>
                            <a:rPr lang="en-US" i="1">
                              <a:latin typeface="Cambria Math" panose="02040503050406030204" pitchFamily="18" charset="0"/>
                            </a:rPr>
                            <m:t>𝑠𝑡𝑎𝑛𝑑𝑎𝑟𝑑</m:t>
                          </m:r>
                          <m:r>
                            <a:rPr lang="en-US" i="1">
                              <a:latin typeface="Cambria Math" panose="02040503050406030204" pitchFamily="18" charset="0"/>
                            </a:rPr>
                            <m:t> </m:t>
                          </m:r>
                          <m:r>
                            <a:rPr lang="en-US" i="1">
                              <a:latin typeface="Cambria Math" panose="02040503050406030204" pitchFamily="18" charset="0"/>
                            </a:rPr>
                            <m:t>𝑑𝑒𝑣𝑖𝑎𝑡𝑖𝑜𝑛</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r>
                        <a:rPr lang="en-US" b="0" i="1" smtClean="0">
                          <a:latin typeface="Cambria Math" panose="02040503050406030204" pitchFamily="18" charset="0"/>
                        </a:rPr>
                        <m:t>, </m:t>
                      </m:r>
                      <m:r>
                        <m:rPr>
                          <m:nor/>
                        </m:rPr>
                        <a:rPr lang="en-US" b="0" i="0" smtClean="0">
                          <a:latin typeface="Cambria Math" panose="02040503050406030204" pitchFamily="18" charset="0"/>
                        </a:rPr>
                        <m:t>and</m:t>
                      </m:r>
                      <m:r>
                        <a:rPr lang="en-US" b="0" i="1" smtClean="0">
                          <a:latin typeface="Cambria Math" panose="02040503050406030204" pitchFamily="18" charset="0"/>
                        </a:rPr>
                        <m:t> </m:t>
                      </m:r>
                      <m:r>
                        <a:rPr lang="en-US" i="1">
                          <a:latin typeface="Cambria Math" panose="02040503050406030204" pitchFamily="18" charset="0"/>
                        </a:rPr>
                        <m:t>𝑡</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𝑑</m:t>
                          </m:r>
                        </m:sup>
                      </m:sSup>
                      <m:r>
                        <a:rPr lang="en-US" i="1">
                          <a:latin typeface="Cambria Math" panose="02040503050406030204" pitchFamily="18" charset="0"/>
                        </a:rPr>
                        <m:t>𝑁</m:t>
                      </m:r>
                      <m:r>
                        <a:rPr lang="en-US" i="1">
                          <a:latin typeface="Cambria Math" panose="02040503050406030204" pitchFamily="18" charset="0"/>
                        </a:rPr>
                        <m:t>(0,1)</m:t>
                      </m:r>
                      <m:r>
                        <m:rPr>
                          <m:nor/>
                        </m:rPr>
                        <a:rPr lang="en-US" dirty="0"/>
                        <m:t> </m:t>
                      </m:r>
                    </m:oMath>
                  </m:oMathPara>
                </a14:m>
                <a:endParaRPr lang="en-US" dirty="0"/>
              </a:p>
              <a:p>
                <a:r>
                  <a:rPr lang="en-US" dirty="0"/>
                  <a:t>This derivation relies on the Law of Large Numbers to that we can assume normality.</a:t>
                </a:r>
              </a:p>
              <a:p>
                <a:r>
                  <a:rPr lang="en-US" dirty="0"/>
                  <a:t>This statistic tests our null hypothesis that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=0</m:t>
                    </m:r>
                  </m:oMath>
                </a14:m>
                <a:r>
                  <a:rPr lang="en-US" dirty="0"/>
                  <a:t>.</a:t>
                </a:r>
              </a:p>
              <a:p>
                <a:r>
                  <a:rPr lang="en-US" dirty="0"/>
                  <a:t>This is useful because now we can model the variation in </a:t>
                </a:r>
                <a14:m>
                  <m:oMath xmlns:m="http://schemas.openxmlformats.org/officeDocument/2006/math">
                    <m:r>
                      <a:rPr lang="en-US" i="1">
                        <a:latin typeface="Cambria Math" panose="02040503050406030204" pitchFamily="18" charset="0"/>
                      </a:rPr>
                      <m:t>𝑋</m:t>
                    </m:r>
                  </m:oMath>
                </a14:m>
                <a:r>
                  <a:rPr lang="en-US" dirty="0"/>
                  <a:t> if we drew more samples.</a:t>
                </a:r>
              </a:p>
              <a:p>
                <a:r>
                  <a:rPr lang="en-US" dirty="0"/>
                  <a:t>We can now use this to form a confidence interval. A 95% confidence interval contains the range for 95% of future draws of </a:t>
                </a:r>
                <a14:m>
                  <m:oMath xmlns:m="http://schemas.openxmlformats.org/officeDocument/2006/math">
                    <m:r>
                      <a:rPr lang="en-US" i="1">
                        <a:latin typeface="Cambria Math" panose="02040503050406030204" pitchFamily="18" charset="0"/>
                      </a:rPr>
                      <m:t>𝑋</m:t>
                    </m:r>
                  </m:oMath>
                </a14:m>
                <a:r>
                  <a:rPr lang="en-US" dirty="0"/>
                  <a:t>.</a:t>
                </a:r>
              </a:p>
            </p:txBody>
          </p:sp>
        </mc:Choice>
        <mc:Fallback xmlns="">
          <p:sp>
            <p:nvSpPr>
              <p:cNvPr id="3" name="Content Placeholder 2">
                <a:extLst>
                  <a:ext uri="{FF2B5EF4-FFF2-40B4-BE49-F238E27FC236}">
                    <a16:creationId xmlns:a16="http://schemas.microsoft.com/office/drawing/2014/main" id="{7066251F-EE59-C144-BB3D-123A634C10C1}"/>
                  </a:ext>
                </a:extLst>
              </p:cNvPr>
              <p:cNvSpPr>
                <a:spLocks noGrp="1" noRot="1" noChangeAspect="1" noMove="1" noResize="1" noEditPoints="1" noAdjustHandles="1" noChangeArrowheads="1" noChangeShapeType="1" noTextEdit="1"/>
              </p:cNvSpPr>
              <p:nvPr>
                <p:ph idx="1"/>
              </p:nvPr>
            </p:nvSpPr>
            <p:spPr>
              <a:xfrm>
                <a:off x="838200" y="1405467"/>
                <a:ext cx="10515600" cy="5181600"/>
              </a:xfrm>
              <a:blipFill>
                <a:blip r:embed="rId3"/>
                <a:stretch>
                  <a:fillRect l="-965" t="-2200"/>
                </a:stretch>
              </a:blipFill>
            </p:spPr>
            <p:txBody>
              <a:bodyPr/>
              <a:lstStyle/>
              <a:p>
                <a:r>
                  <a:rPr lang="en-US">
                    <a:noFill/>
                  </a:rPr>
                  <a:t> </a:t>
                </a:r>
              </a:p>
            </p:txBody>
          </p:sp>
        </mc:Fallback>
      </mc:AlternateContent>
    </p:spTree>
    <p:extLst>
      <p:ext uri="{BB962C8B-B14F-4D97-AF65-F5344CB8AC3E}">
        <p14:creationId xmlns:p14="http://schemas.microsoft.com/office/powerpoint/2010/main" val="3576458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AE429-4129-FC43-8438-20919F2CA3EA}"/>
              </a:ext>
            </a:extLst>
          </p:cNvPr>
          <p:cNvSpPr>
            <a:spLocks noGrp="1"/>
          </p:cNvSpPr>
          <p:nvPr>
            <p:ph type="title"/>
          </p:nvPr>
        </p:nvSpPr>
        <p:spPr/>
        <p:txBody>
          <a:bodyPr/>
          <a:lstStyle/>
          <a:p>
            <a:r>
              <a:rPr lang="en-US" dirty="0"/>
              <a:t>OLS statistical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6C70C8-65E9-D248-BC32-7CE5D0DDADF3}"/>
                  </a:ext>
                </a:extLst>
              </p:cNvPr>
              <p:cNvSpPr>
                <a:spLocks noGrp="1"/>
              </p:cNvSpPr>
              <p:nvPr>
                <p:ph idx="1"/>
              </p:nvPr>
            </p:nvSpPr>
            <p:spPr/>
            <p:txBody>
              <a:bodyPr>
                <a:normAutofit/>
              </a:bodyPr>
              <a:lstStyle/>
              <a:p>
                <a:r>
                  <a:rPr lang="en-US" dirty="0"/>
                  <a:t>We can apply similar theories to do inference for an OLS regression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r>
                  <a:rPr lang="en-US" dirty="0"/>
                  <a:t>We previously showed that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𝛽</m:t>
                        </m:r>
                      </m:e>
                    </m:acc>
                    <m:r>
                      <a:rPr lang="en-US" i="1">
                        <a:latin typeface="Cambria Math" panose="02040503050406030204" pitchFamily="18" charset="0"/>
                      </a:rPr>
                      <m:t> </m:t>
                    </m:r>
                  </m:oMath>
                </a14:m>
                <a:r>
                  <a:rPr lang="en-US" dirty="0"/>
                  <a:t>will be unbiased. But how do we know the estimates are not driven by noise?</a:t>
                </a:r>
              </a:p>
              <a:p>
                <a:r>
                  <a:rPr lang="en-US" dirty="0"/>
                  <a:t>Specifically, if we made another dataset, would we get the same value for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𝛽</m:t>
                        </m:r>
                      </m:e>
                    </m:acc>
                  </m:oMath>
                </a14:m>
                <a:r>
                  <a:rPr lang="en-US" dirty="0"/>
                  <a:t> ?</a:t>
                </a:r>
              </a:p>
              <a:p>
                <a:r>
                  <a:rPr lang="en-US" dirty="0"/>
                  <a:t>In other words, what is the distribution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𝛽</m:t>
                        </m:r>
                      </m:e>
                    </m:acc>
                    <m:r>
                      <a:rPr lang="en-US" i="1">
                        <a:latin typeface="Cambria Math" panose="02040503050406030204" pitchFamily="18" charset="0"/>
                      </a:rPr>
                      <m:t> </m:t>
                    </m:r>
                  </m:oMath>
                </a14:m>
                <a:r>
                  <a:rPr lang="en-US" dirty="0"/>
                  <a:t>?</a:t>
                </a:r>
              </a:p>
            </p:txBody>
          </p:sp>
        </mc:Choice>
        <mc:Fallback xmlns="">
          <p:sp>
            <p:nvSpPr>
              <p:cNvPr id="3" name="Content Placeholder 2">
                <a:extLst>
                  <a:ext uri="{FF2B5EF4-FFF2-40B4-BE49-F238E27FC236}">
                    <a16:creationId xmlns:a16="http://schemas.microsoft.com/office/drawing/2014/main" id="{BE6C70C8-65E9-D248-BC32-7CE5D0DDADF3}"/>
                  </a:ext>
                </a:extLst>
              </p:cNvPr>
              <p:cNvSpPr>
                <a:spLocks noGrp="1" noRot="1" noChangeAspect="1" noMove="1" noResize="1" noEditPoints="1" noAdjustHandles="1" noChangeArrowheads="1" noChangeShapeType="1" noTextEdit="1"/>
              </p:cNvSpPr>
              <p:nvPr>
                <p:ph idx="1"/>
              </p:nvPr>
            </p:nvSpPr>
            <p:spPr>
              <a:blipFill>
                <a:blip r:embed="rId2"/>
                <a:stretch>
                  <a:fillRect l="-1086" t="-2326" r="-1809"/>
                </a:stretch>
              </a:blipFill>
            </p:spPr>
            <p:txBody>
              <a:bodyPr/>
              <a:lstStyle/>
              <a:p>
                <a:r>
                  <a:rPr lang="en-US">
                    <a:noFill/>
                  </a:rPr>
                  <a:t> </a:t>
                </a:r>
              </a:p>
            </p:txBody>
          </p:sp>
        </mc:Fallback>
      </mc:AlternateContent>
    </p:spTree>
    <p:extLst>
      <p:ext uri="{BB962C8B-B14F-4D97-AF65-F5344CB8AC3E}">
        <p14:creationId xmlns:p14="http://schemas.microsoft.com/office/powerpoint/2010/main" val="139111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B3C3-E10D-8640-96E5-4D189B67BC17}"/>
              </a:ext>
            </a:extLst>
          </p:cNvPr>
          <p:cNvSpPr>
            <a:spLocks noGrp="1"/>
          </p:cNvSpPr>
          <p:nvPr>
            <p:ph type="title"/>
          </p:nvPr>
        </p:nvSpPr>
        <p:spPr/>
        <p:txBody>
          <a:bodyPr/>
          <a:lstStyle/>
          <a:p>
            <a:r>
              <a:rPr lang="en-US" dirty="0"/>
              <a:t>Distribution of the OLS estimator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DA84D8-7849-F64C-8399-274EDCC4479C}"/>
                  </a:ext>
                </a:extLst>
              </p:cNvPr>
              <p:cNvSpPr>
                <a:spLocks noGrp="1"/>
              </p:cNvSpPr>
              <p:nvPr>
                <p:ph idx="1"/>
              </p:nvPr>
            </p:nvSpPr>
            <p:spPr>
              <a:xfrm>
                <a:off x="838200" y="1389529"/>
                <a:ext cx="10515600" cy="5103346"/>
              </a:xfrm>
            </p:spPr>
            <p:txBody>
              <a:bodyPr>
                <a:normAutofit fontScale="92500" lnSpcReduction="20000"/>
              </a:bodyPr>
              <a:lstStyle/>
              <a:p>
                <a:r>
                  <a:rPr lang="en-US" dirty="0"/>
                  <a:t>We will use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oMath>
                </a14:m>
                <a:r>
                  <a:rPr lang="en-US" dirty="0"/>
                  <a:t> is consistent and converges to the true values.</a:t>
                </a:r>
              </a:p>
              <a:p>
                <a:pPr marL="2743200" lvl="6" indent="0">
                  <a:buNone/>
                </a:pPr>
                <a14:m>
                  <m:oMathPara xmlns:m="http://schemas.openxmlformats.org/officeDocument/2006/math">
                    <m:oMathParaPr>
                      <m:jc m:val="left"/>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𝛽</m:t>
                          </m:r>
                        </m:e>
                      </m:acc>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𝑋</m:t>
                              </m:r>
                            </m:e>
                          </m:d>
                        </m:e>
                        <m:sup>
                          <m:r>
                            <a:rPr lang="en-US" sz="2800" b="0" i="1" smtClean="0">
                              <a:latin typeface="Cambria Math" panose="02040503050406030204" pitchFamily="18" charset="0"/>
                            </a:rPr>
                            <m:t>−1</m:t>
                          </m:r>
                        </m:sup>
                      </m:sSup>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𝑌</m:t>
                          </m:r>
                        </m:e>
                      </m:d>
                    </m:oMath>
                  </m:oMathPara>
                </a14:m>
                <a:endParaRPr lang="en-US" sz="2800" b="0" dirty="0"/>
              </a:p>
              <a:p>
                <a:pPr marL="2743200" lvl="6" indent="0">
                  <a:buNone/>
                </a:pPr>
                <a:r>
                  <a:rPr lang="en-US" sz="2800" dirty="0"/>
                  <a:t>    </a:t>
                </a:r>
                <a14:m>
                  <m:oMath xmlns:m="http://schemas.openxmlformats.org/officeDocument/2006/math">
                    <m:r>
                      <a:rPr lang="en-US" sz="2800" i="1">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m:t>
                                </m:r>
                              </m:sup>
                            </m:sSup>
                            <m:r>
                              <a:rPr lang="en-US" sz="2800" i="1">
                                <a:latin typeface="Cambria Math" panose="02040503050406030204" pitchFamily="18" charset="0"/>
                              </a:rPr>
                              <m:t>𝑋</m:t>
                            </m:r>
                          </m:e>
                        </m:d>
                      </m:e>
                      <m:sup>
                        <m:r>
                          <a:rPr lang="en-US" sz="2800" b="0" i="1" smtClean="0">
                            <a:latin typeface="Cambria Math" panose="02040503050406030204" pitchFamily="18" charset="0"/>
                          </a:rPr>
                          <m:t>−1</m:t>
                        </m:r>
                      </m:sup>
                    </m:sSup>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𝑋</m:t>
                        </m:r>
                        <m:r>
                          <a:rPr lang="en-US" sz="2800" b="0" i="1" smtClean="0">
                            <a:latin typeface="Cambria Math" panose="02040503050406030204" pitchFamily="18" charset="0"/>
                          </a:rPr>
                          <m:t>𝛽</m:t>
                        </m:r>
                        <m:r>
                          <a:rPr lang="en-US" sz="2800" b="0" i="1" smtClean="0">
                            <a:latin typeface="Cambria Math" panose="02040503050406030204" pitchFamily="18" charset="0"/>
                          </a:rPr>
                          <m:t>+</m:t>
                        </m:r>
                        <m:r>
                          <a:rPr lang="en-US" sz="2800" b="0" i="1" smtClean="0">
                            <a:latin typeface="Cambria Math" panose="02040503050406030204" pitchFamily="18" charset="0"/>
                          </a:rPr>
                          <m:t>𝜖</m:t>
                        </m:r>
                        <m:r>
                          <a:rPr lang="en-US" sz="2800" b="0" i="1" smtClean="0">
                            <a:latin typeface="Cambria Math" panose="02040503050406030204" pitchFamily="18" charset="0"/>
                          </a:rPr>
                          <m:t>)</m:t>
                        </m:r>
                      </m:e>
                    </m:d>
                  </m:oMath>
                </a14:m>
                <a:endParaRPr lang="en-US" sz="2800" dirty="0"/>
              </a:p>
              <a:p>
                <a:pPr marL="2743200" lvl="6" indent="0">
                  <a:buNone/>
                </a:pPr>
                <a:r>
                  <a:rPr lang="en-US" sz="2800" dirty="0"/>
                  <a:t>    </a:t>
                </a:r>
                <a14:m>
                  <m:oMath xmlns:m="http://schemas.openxmlformats.org/officeDocument/2006/math">
                    <m:r>
                      <a:rPr lang="en-US" sz="2800" i="1">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m:t>
                                </m:r>
                              </m:sup>
                            </m:sSup>
                            <m:r>
                              <a:rPr lang="en-US" sz="2800" i="1">
                                <a:latin typeface="Cambria Math" panose="02040503050406030204" pitchFamily="18" charset="0"/>
                              </a:rPr>
                              <m:t>𝑋</m:t>
                            </m:r>
                          </m:e>
                        </m:d>
                      </m:e>
                      <m:sup>
                        <m:r>
                          <a:rPr lang="en-US" sz="2800" b="0" i="1" smtClean="0">
                            <a:latin typeface="Cambria Math" panose="02040503050406030204" pitchFamily="18" charset="0"/>
                          </a:rPr>
                          <m:t>−1</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𝑋</m:t>
                    </m:r>
                    <m:r>
                      <a:rPr lang="en-US" sz="2800" b="0" i="1" smtClean="0">
                        <a:latin typeface="Cambria Math" panose="02040503050406030204" pitchFamily="18" charset="0"/>
                      </a:rPr>
                      <m:t>𝛽</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𝑋</m:t>
                            </m:r>
                          </m:e>
                        </m:d>
                      </m:e>
                      <m:sup>
                        <m:r>
                          <a:rPr lang="en-US" sz="2800" b="0" i="1" smtClean="0">
                            <a:latin typeface="Cambria Math" panose="02040503050406030204" pitchFamily="18" charset="0"/>
                          </a:rPr>
                          <m:t>−1</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𝜖</m:t>
                    </m:r>
                  </m:oMath>
                </a14:m>
                <a:endParaRPr lang="en-US" sz="2800" b="0" dirty="0"/>
              </a:p>
              <a:p>
                <a:pPr marL="2743200" lvl="6" indent="0">
                  <a:buNone/>
                </a:pPr>
                <a:r>
                  <a:rPr lang="en-US" sz="2800" dirty="0"/>
                  <a:t>    </a:t>
                </a:r>
                <a14:m>
                  <m:oMath xmlns:m="http://schemas.openxmlformats.org/officeDocument/2006/math">
                    <m:r>
                      <a:rPr lang="en-US" sz="2800" i="1">
                        <a:latin typeface="Cambria Math" panose="02040503050406030204" pitchFamily="18" charset="0"/>
                      </a:rPr>
                      <m:t>=</m:t>
                    </m:r>
                    <m:r>
                      <a:rPr lang="en-US" sz="2800" b="0" i="1" smtClean="0">
                        <a:latin typeface="Cambria Math" panose="02040503050406030204" pitchFamily="18" charset="0"/>
                      </a:rPr>
                      <m:t>𝛽</m:t>
                    </m:r>
                    <m:r>
                      <a:rPr lang="en-US" sz="2800" i="1">
                        <a:latin typeface="Cambria Math" panose="02040503050406030204" pitchFamily="18" charset="0"/>
                      </a:rPr>
                      <m:t>+</m:t>
                    </m:r>
                    <m:sSup>
                      <m:sSupPr>
                        <m:ctrlPr>
                          <a:rPr lang="en-US" sz="2800" i="1" smtClean="0">
                            <a:solidFill>
                              <a:schemeClr val="accent2"/>
                            </a:solidFill>
                            <a:latin typeface="Cambria Math" panose="02040503050406030204" pitchFamily="18" charset="0"/>
                          </a:rPr>
                        </m:ctrlPr>
                      </m:sSupPr>
                      <m:e>
                        <m:d>
                          <m:dPr>
                            <m:ctrlPr>
                              <a:rPr lang="en-US" sz="2800" i="1">
                                <a:solidFill>
                                  <a:schemeClr val="accent2"/>
                                </a:solidFill>
                                <a:latin typeface="Cambria Math" panose="02040503050406030204" pitchFamily="18" charset="0"/>
                              </a:rPr>
                            </m:ctrlPr>
                          </m:dPr>
                          <m:e>
                            <m:sSup>
                              <m:sSupPr>
                                <m:ctrlPr>
                                  <a:rPr lang="en-US" sz="2800" i="1">
                                    <a:solidFill>
                                      <a:schemeClr val="accent2"/>
                                    </a:solidFill>
                                    <a:latin typeface="Cambria Math" panose="02040503050406030204" pitchFamily="18" charset="0"/>
                                  </a:rPr>
                                </m:ctrlPr>
                              </m:sSupPr>
                              <m:e>
                                <m:r>
                                  <a:rPr lang="en-US" sz="2800" i="1">
                                    <a:solidFill>
                                      <a:schemeClr val="accent2"/>
                                    </a:solidFill>
                                    <a:latin typeface="Cambria Math" panose="02040503050406030204" pitchFamily="18" charset="0"/>
                                  </a:rPr>
                                  <m:t>𝑋</m:t>
                                </m:r>
                              </m:e>
                              <m:sup>
                                <m:r>
                                  <a:rPr lang="en-US" sz="2800" i="1">
                                    <a:solidFill>
                                      <a:schemeClr val="accent2"/>
                                    </a:solidFill>
                                    <a:latin typeface="Cambria Math" panose="02040503050406030204" pitchFamily="18" charset="0"/>
                                  </a:rPr>
                                  <m:t>′</m:t>
                                </m:r>
                              </m:sup>
                            </m:sSup>
                            <m:r>
                              <a:rPr lang="en-US" sz="2800" i="1">
                                <a:solidFill>
                                  <a:schemeClr val="accent2"/>
                                </a:solidFill>
                                <a:latin typeface="Cambria Math" panose="02040503050406030204" pitchFamily="18" charset="0"/>
                              </a:rPr>
                              <m:t>𝑋</m:t>
                            </m:r>
                          </m:e>
                        </m:d>
                      </m:e>
                      <m:sup>
                        <m:r>
                          <a:rPr lang="en-US" sz="2800" b="0" i="1" smtClean="0">
                            <a:solidFill>
                              <a:schemeClr val="accent2"/>
                            </a:solidFill>
                            <a:latin typeface="Cambria Math" panose="02040503050406030204" pitchFamily="18" charset="0"/>
                          </a:rPr>
                          <m:t>−1</m:t>
                        </m:r>
                      </m:sup>
                    </m:sSup>
                    <m:sSup>
                      <m:sSupPr>
                        <m:ctrlPr>
                          <a:rPr lang="en-US" sz="2800" i="1">
                            <a:solidFill>
                              <a:schemeClr val="accent2"/>
                            </a:solidFill>
                            <a:latin typeface="Cambria Math" panose="02040503050406030204" pitchFamily="18" charset="0"/>
                          </a:rPr>
                        </m:ctrlPr>
                      </m:sSupPr>
                      <m:e>
                        <m:r>
                          <a:rPr lang="en-US" sz="2800" i="1">
                            <a:solidFill>
                              <a:schemeClr val="accent2"/>
                            </a:solidFill>
                            <a:latin typeface="Cambria Math" panose="02040503050406030204" pitchFamily="18" charset="0"/>
                          </a:rPr>
                          <m:t>𝑋</m:t>
                        </m:r>
                      </m:e>
                      <m:sup>
                        <m:r>
                          <a:rPr lang="en-US" sz="2800" i="1">
                            <a:solidFill>
                              <a:schemeClr val="accent2"/>
                            </a:solidFill>
                            <a:latin typeface="Cambria Math" panose="02040503050406030204" pitchFamily="18" charset="0"/>
                          </a:rPr>
                          <m:t>′</m:t>
                        </m:r>
                      </m:sup>
                    </m:sSup>
                    <m:r>
                      <a:rPr lang="en-US" sz="2800" i="1" smtClean="0">
                        <a:solidFill>
                          <a:schemeClr val="accent2"/>
                        </a:solidFill>
                        <a:latin typeface="Cambria Math" panose="02040503050406030204" pitchFamily="18" charset="0"/>
                      </a:rPr>
                      <m:t>𝜖</m:t>
                    </m:r>
                  </m:oMath>
                </a14:m>
                <a:endParaRPr lang="en-US" sz="2800" dirty="0">
                  <a:highlight>
                    <a:srgbClr val="FFFF00"/>
                  </a:highlight>
                </a:endParaRPr>
              </a:p>
              <a:p>
                <a:r>
                  <a:rPr lang="en-US" dirty="0"/>
                  <a:t>How is </a:t>
                </a:r>
                <a:r>
                  <a:rPr lang="en-US" dirty="0">
                    <a:solidFill>
                      <a:schemeClr val="accent2"/>
                    </a:solidFill>
                  </a:rPr>
                  <a:t>this</a:t>
                </a:r>
                <a:r>
                  <a:rPr lang="en-US" dirty="0"/>
                  <a:t> is distributed? We can then show that:</a:t>
                </a:r>
              </a:p>
              <a:p>
                <a:pPr marL="0" indent="0">
                  <a:buNone/>
                </a:pPr>
                <a14:m>
                  <m:oMathPara xmlns:m="http://schemas.openxmlformats.org/officeDocument/2006/math">
                    <m:oMathParaPr>
                      <m:jc m:val="centerGroup"/>
                    </m:oMathParaPr>
                    <m:oMath xmlns:m="http://schemas.openxmlformats.org/officeDocument/2006/math">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𝑁</m:t>
                          </m:r>
                        </m:e>
                      </m:rad>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𝛽</m:t>
                          </m:r>
                        </m:e>
                      </m:acc>
                      <m:r>
                        <a:rPr lang="en-US" i="1">
                          <a:latin typeface="Cambria Math" panose="02040503050406030204" pitchFamily="18" charset="0"/>
                        </a:rPr>
                        <m:t>−</m:t>
                      </m:r>
                      <m:r>
                        <a:rPr lang="en-US" i="1">
                          <a:latin typeface="Cambria Math" panose="02040503050406030204" pitchFamily="18" charset="0"/>
                        </a:rPr>
                        <m:t>𝛽</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𝑑</m:t>
                          </m:r>
                        </m:sup>
                      </m:sSup>
                      <m:r>
                        <a:rPr lang="en-US" b="0" i="1" smtClean="0">
                          <a:latin typeface="Cambria Math" panose="02040503050406030204" pitchFamily="18" charset="0"/>
                        </a:rPr>
                        <m:t>𝑁</m:t>
                      </m:r>
                      <m:r>
                        <a:rPr lang="en-US" b="0" i="1" smtClean="0">
                          <a:latin typeface="Cambria Math" panose="02040503050406030204" pitchFamily="18" charset="0"/>
                        </a:rPr>
                        <m:t>(0, </m:t>
                      </m:r>
                      <m:r>
                        <m:rPr>
                          <m:sty m:val="p"/>
                        </m:rPr>
                        <a:rPr lang="en-US" b="0" i="0" smtClean="0">
                          <a:latin typeface="Cambria Math" panose="02040503050406030204" pitchFamily="18" charset="0"/>
                        </a:rPr>
                        <m:t>Σ</m:t>
                      </m:r>
                      <m:r>
                        <a:rPr lang="en-US" b="0" i="1" smtClean="0">
                          <a:latin typeface="Cambria Math" panose="02040503050406030204" pitchFamily="18" charset="0"/>
                        </a:rPr>
                        <m:t>)</m:t>
                      </m:r>
                    </m:oMath>
                  </m:oMathPara>
                </a14:m>
                <a:endParaRPr lang="en-US" dirty="0"/>
              </a:p>
              <a:p>
                <a:r>
                  <a:rPr lang="en-US" dirty="0"/>
                  <a:t>Where </a:t>
                </a:r>
                <a14:m>
                  <m:oMath xmlns:m="http://schemas.openxmlformats.org/officeDocument/2006/math">
                    <m:r>
                      <m:rPr>
                        <m:sty m:val="p"/>
                      </m:rPr>
                      <a:rPr lang="en-US" b="0" i="0" smtClean="0">
                        <a:latin typeface="Cambria Math" panose="02040503050406030204" pitchFamily="18" charset="0"/>
                      </a:rPr>
                      <m:t>Σ</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𝑋</m:t>
                            </m:r>
                          </m:e>
                        </m:d>
                      </m:e>
                      <m:sup>
                        <m:r>
                          <a:rPr lang="en-US" b="0" i="1" smtClean="0">
                            <a:latin typeface="Cambria Math" panose="02040503050406030204" pitchFamily="18" charset="0"/>
                          </a:rPr>
                          <m:t>−1</m:t>
                        </m:r>
                      </m:sup>
                    </m:s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m:t>
                            </m:r>
                          </m:sup>
                        </m:sSup>
                        <m:r>
                          <a:rPr lang="en-US" i="1">
                            <a:latin typeface="Cambria Math" panose="02040503050406030204" pitchFamily="18" charset="0"/>
                          </a:rPr>
                          <m:t>𝜖</m:t>
                        </m:r>
                        <m:sSup>
                          <m:sSupPr>
                            <m:ctrlPr>
                              <a:rPr lang="en-US" i="1">
                                <a:latin typeface="Cambria Math" panose="02040503050406030204" pitchFamily="18" charset="0"/>
                              </a:rPr>
                            </m:ctrlPr>
                          </m:sSupPr>
                          <m:e>
                            <m:r>
                              <a:rPr lang="en-US" i="1">
                                <a:latin typeface="Cambria Math" panose="02040503050406030204" pitchFamily="18" charset="0"/>
                              </a:rPr>
                              <m:t>𝜖</m:t>
                            </m:r>
                          </m:e>
                          <m:sup>
                            <m:r>
                              <a:rPr lang="en-US" i="1">
                                <a:latin typeface="Cambria Math" panose="02040503050406030204" pitchFamily="18" charset="0"/>
                              </a:rPr>
                              <m:t>′</m:t>
                            </m:r>
                          </m:sup>
                        </m:sSup>
                        <m:r>
                          <a:rPr lang="en-US" i="1">
                            <a:latin typeface="Cambria Math" panose="02040503050406030204" pitchFamily="18" charset="0"/>
                          </a:rPr>
                          <m:t>𝑋</m:t>
                        </m:r>
                      </m:e>
                    </m:d>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m:t>
                                </m:r>
                              </m:sup>
                            </m:sSup>
                            <m:r>
                              <a:rPr lang="en-US" i="1">
                                <a:latin typeface="Cambria Math" panose="02040503050406030204" pitchFamily="18" charset="0"/>
                              </a:rPr>
                              <m:t>𝑋</m:t>
                            </m:r>
                          </m:e>
                        </m:d>
                      </m:e>
                      <m:sup>
                        <m:r>
                          <a:rPr lang="en-US" i="1">
                            <a:latin typeface="Cambria Math" panose="02040503050406030204" pitchFamily="18" charset="0"/>
                          </a:rPr>
                          <m:t>−1</m:t>
                        </m:r>
                      </m:sup>
                    </m:sSup>
                  </m:oMath>
                </a14:m>
                <a:endParaRPr lang="en-US" dirty="0"/>
              </a:p>
              <a:p>
                <a:r>
                  <a:rPr lang="en-US" b="0" dirty="0"/>
                  <a:t>If we gathered more data and recalculated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oMath>
                </a14:m>
                <a:r>
                  <a:rPr lang="en-US" b="0" dirty="0"/>
                  <a:t> the distribution of those calculations would asymptotically converge to </a:t>
                </a:r>
                <a14:m>
                  <m:oMath xmlns:m="http://schemas.openxmlformats.org/officeDocument/2006/math">
                    <m:r>
                      <m:rPr>
                        <m:sty m:val="p"/>
                      </m:rPr>
                      <a:rPr lang="en-US">
                        <a:latin typeface="Cambria Math" panose="02040503050406030204" pitchFamily="18" charset="0"/>
                      </a:rPr>
                      <m:t>Σ</m:t>
                    </m:r>
                  </m:oMath>
                </a14:m>
                <a:endParaRPr lang="en-US" b="0" dirty="0"/>
              </a:p>
              <a:p>
                <a:r>
                  <a:rPr lang="en-US" dirty="0"/>
                  <a:t>This now tells us the joint distribution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oMath>
                </a14:m>
                <a:r>
                  <a:rPr lang="en-US" dirty="0"/>
                  <a:t>. Now we can calculate confidence intervals. </a:t>
                </a:r>
              </a:p>
              <a:p>
                <a:pPr lvl="1"/>
                <a:r>
                  <a:rPr lang="en-US" dirty="0"/>
                  <a:t>See the Appendix for how to test hypothesis based on transformations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oMath>
                </a14:m>
                <a:endParaRPr lang="en-US" dirty="0"/>
              </a:p>
            </p:txBody>
          </p:sp>
        </mc:Choice>
        <mc:Fallback xmlns="">
          <p:sp>
            <p:nvSpPr>
              <p:cNvPr id="3" name="Content Placeholder 2">
                <a:extLst>
                  <a:ext uri="{FF2B5EF4-FFF2-40B4-BE49-F238E27FC236}">
                    <a16:creationId xmlns:a16="http://schemas.microsoft.com/office/drawing/2014/main" id="{F0DA84D8-7849-F64C-8399-274EDCC4479C}"/>
                  </a:ext>
                </a:extLst>
              </p:cNvPr>
              <p:cNvSpPr>
                <a:spLocks noGrp="1" noRot="1" noChangeAspect="1" noMove="1" noResize="1" noEditPoints="1" noAdjustHandles="1" noChangeArrowheads="1" noChangeShapeType="1" noTextEdit="1"/>
              </p:cNvSpPr>
              <p:nvPr>
                <p:ph idx="1"/>
              </p:nvPr>
            </p:nvSpPr>
            <p:spPr>
              <a:xfrm>
                <a:off x="838200" y="1389529"/>
                <a:ext cx="10515600" cy="5103346"/>
              </a:xfrm>
              <a:blipFill>
                <a:blip r:embed="rId3"/>
                <a:stretch>
                  <a:fillRect l="-965" t="-3226"/>
                </a:stretch>
              </a:blipFill>
            </p:spPr>
            <p:txBody>
              <a:bodyPr/>
              <a:lstStyle/>
              <a:p>
                <a:r>
                  <a:rPr lang="en-US">
                    <a:noFill/>
                  </a:rPr>
                  <a:t> </a:t>
                </a:r>
              </a:p>
            </p:txBody>
          </p:sp>
        </mc:Fallback>
      </mc:AlternateContent>
      <p:cxnSp>
        <p:nvCxnSpPr>
          <p:cNvPr id="6" name="Elbow Connector 5">
            <a:extLst>
              <a:ext uri="{FF2B5EF4-FFF2-40B4-BE49-F238E27FC236}">
                <a16:creationId xmlns:a16="http://schemas.microsoft.com/office/drawing/2014/main" id="{3FBE71A1-3CC5-4C4E-AAA5-D369C64499B8}"/>
              </a:ext>
            </a:extLst>
          </p:cNvPr>
          <p:cNvCxnSpPr>
            <a:cxnSpLocks/>
          </p:cNvCxnSpPr>
          <p:nvPr/>
        </p:nvCxnSpPr>
        <p:spPr>
          <a:xfrm flipV="1">
            <a:off x="2349942" y="3138985"/>
            <a:ext cx="2535957" cy="111585"/>
          </a:xfrm>
          <a:prstGeom prst="bent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15224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3EBE-FC42-D242-8020-97AB7C959511}"/>
              </a:ext>
            </a:extLst>
          </p:cNvPr>
          <p:cNvSpPr>
            <a:spLocks noGrp="1"/>
          </p:cNvSpPr>
          <p:nvPr>
            <p:ph type="title"/>
          </p:nvPr>
        </p:nvSpPr>
        <p:spPr/>
        <p:txBody>
          <a:bodyPr/>
          <a:lstStyle/>
          <a:p>
            <a:r>
              <a:rPr lang="en-US" dirty="0"/>
              <a:t>Inference is not bias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9CE041-C0A3-AE44-9043-DACAC79BEA98}"/>
                  </a:ext>
                </a:extLst>
              </p:cNvPr>
              <p:cNvSpPr>
                <a:spLocks noGrp="1"/>
              </p:cNvSpPr>
              <p:nvPr>
                <p:ph idx="1"/>
              </p:nvPr>
            </p:nvSpPr>
            <p:spPr/>
            <p:txBody>
              <a:bodyPr/>
              <a:lstStyle/>
              <a:p>
                <a:r>
                  <a:rPr lang="en-US" dirty="0"/>
                  <a:t>Confidence intervals are about whether we would get the same estimates a certain proportion of the time.</a:t>
                </a:r>
              </a:p>
              <a:p>
                <a:r>
                  <a:rPr lang="en-US" dirty="0"/>
                  <a:t>A 95% confidence interval contains 95% of the possible estimates we would get from resampling the data. </a:t>
                </a:r>
              </a:p>
              <a:p>
                <a:r>
                  <a:rPr lang="en-US" dirty="0"/>
                  <a:t>But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oMath>
                </a14:m>
                <a:r>
                  <a:rPr lang="en-US" dirty="0"/>
                  <a:t> could be biased.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r>
                      <a:rPr lang="en-US" i="1">
                        <a:latin typeface="Cambria Math" panose="02040503050406030204" pitchFamily="18" charset="0"/>
                      </a:rPr>
                      <m:t> </m:t>
                    </m:r>
                  </m:oMath>
                </a14:m>
                <a:r>
                  <a:rPr lang="en-US" dirty="0"/>
                  <a:t>can consistently estimate a biased value.</a:t>
                </a:r>
              </a:p>
              <a:p>
                <a:pPr marL="0" indent="0">
                  <a:buNone/>
                </a:pPr>
                <a14:m>
                  <m:oMathPara xmlns:m="http://schemas.openxmlformats.org/officeDocument/2006/math">
                    <m:oMathParaPr>
                      <m:jc m:val="centerGroup"/>
                    </m:oMathParaPr>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𝑁</m:t>
                          </m:r>
                        </m:e>
                      </m:ra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𝛽</m:t>
                          </m:r>
                        </m:e>
                      </m:acc>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𝑑</m:t>
                          </m:r>
                        </m:sup>
                      </m:sSup>
                      <m:r>
                        <a:rPr lang="en-US" i="1">
                          <a:latin typeface="Cambria Math" panose="02040503050406030204" pitchFamily="18" charset="0"/>
                        </a:rPr>
                        <m:t>𝑁</m:t>
                      </m:r>
                      <m:r>
                        <a:rPr lang="en-US" i="1">
                          <a:latin typeface="Cambria Math" panose="02040503050406030204" pitchFamily="18" charset="0"/>
                        </a:rPr>
                        <m:t>( </m:t>
                      </m:r>
                      <m:r>
                        <a:rPr lang="en-US" b="0" i="1" smtClean="0">
                          <a:solidFill>
                            <a:schemeClr val="accent2"/>
                          </a:solidFill>
                          <a:latin typeface="Cambria Math" panose="02040503050406030204" pitchFamily="18" charset="0"/>
                        </a:rPr>
                        <m:t>𝑏𝑖𝑎𝑠</m:t>
                      </m:r>
                      <m:r>
                        <a:rPr lang="en-US" b="0" i="1" smtClean="0">
                          <a:latin typeface="Cambria Math" panose="02040503050406030204" pitchFamily="18" charset="0"/>
                        </a:rPr>
                        <m:t> </m:t>
                      </m:r>
                      <m:r>
                        <a:rPr lang="en-US" i="1" smtClean="0">
                          <a:latin typeface="Cambria Math" panose="02040503050406030204" pitchFamily="18" charset="0"/>
                        </a:rPr>
                        <m:t>,</m:t>
                      </m:r>
                      <m:r>
                        <m:rPr>
                          <m:sty m:val="p"/>
                        </m:rPr>
                        <a:rPr lang="en-US">
                          <a:latin typeface="Cambria Math" panose="02040503050406030204" pitchFamily="18" charset="0"/>
                        </a:rPr>
                        <m:t>Σ</m:t>
                      </m:r>
                      <m:r>
                        <a:rPr lang="en-US" i="1">
                          <a:latin typeface="Cambria Math" panose="02040503050406030204" pitchFamily="18" charset="0"/>
                        </a:rPr>
                        <m:t>)</m:t>
                      </m:r>
                    </m:oMath>
                  </m:oMathPara>
                </a14:m>
                <a:endParaRPr lang="en-US" dirty="0"/>
              </a:p>
              <a:p>
                <a:r>
                  <a:rPr lang="en-US" dirty="0"/>
                  <a:t>Therefore,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oMath>
                </a14:m>
                <a:r>
                  <a:rPr lang="en-US" dirty="0"/>
                  <a:t> can be statistically significant and biased.</a:t>
                </a:r>
              </a:p>
            </p:txBody>
          </p:sp>
        </mc:Choice>
        <mc:Fallback xmlns="">
          <p:sp>
            <p:nvSpPr>
              <p:cNvPr id="3" name="Content Placeholder 2">
                <a:extLst>
                  <a:ext uri="{FF2B5EF4-FFF2-40B4-BE49-F238E27FC236}">
                    <a16:creationId xmlns:a16="http://schemas.microsoft.com/office/drawing/2014/main" id="{549CE041-C0A3-AE44-9043-DACAC79BEA98}"/>
                  </a:ext>
                </a:extLst>
              </p:cNvPr>
              <p:cNvSpPr>
                <a:spLocks noGrp="1" noRot="1" noChangeAspect="1" noMove="1" noResize="1" noEditPoints="1" noAdjustHandles="1" noChangeArrowheads="1" noChangeShapeType="1" noTextEdit="1"/>
              </p:cNvSpPr>
              <p:nvPr>
                <p:ph idx="1"/>
              </p:nvPr>
            </p:nvSpPr>
            <p:spPr>
              <a:blipFill>
                <a:blip r:embed="rId3"/>
                <a:stretch>
                  <a:fillRect l="-1086" t="-2326" r="-121"/>
                </a:stretch>
              </a:blipFill>
            </p:spPr>
            <p:txBody>
              <a:bodyPr/>
              <a:lstStyle/>
              <a:p>
                <a:r>
                  <a:rPr lang="en-US">
                    <a:noFill/>
                  </a:rPr>
                  <a:t> </a:t>
                </a:r>
              </a:p>
            </p:txBody>
          </p:sp>
        </mc:Fallback>
      </mc:AlternateContent>
    </p:spTree>
    <p:extLst>
      <p:ext uri="{BB962C8B-B14F-4D97-AF65-F5344CB8AC3E}">
        <p14:creationId xmlns:p14="http://schemas.microsoft.com/office/powerpoint/2010/main" val="1465429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4BEC-5571-6944-AC4B-5815C0550B0C}"/>
              </a:ext>
            </a:extLst>
          </p:cNvPr>
          <p:cNvSpPr>
            <a:spLocks noGrp="1"/>
          </p:cNvSpPr>
          <p:nvPr>
            <p:ph type="title"/>
          </p:nvPr>
        </p:nvSpPr>
        <p:spPr/>
        <p:txBody>
          <a:bodyPr/>
          <a:lstStyle/>
          <a:p>
            <a:r>
              <a:rPr lang="en-US" dirty="0"/>
              <a:t>Inference is also not forecasting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D9D7AD-5F29-AE4E-8876-18CBDD1109ED}"/>
                  </a:ext>
                </a:extLst>
              </p:cNvPr>
              <p:cNvSpPr>
                <a:spLocks noGrp="1"/>
              </p:cNvSpPr>
              <p:nvPr>
                <p:ph idx="1"/>
              </p:nvPr>
            </p:nvSpPr>
            <p:spPr>
              <a:xfrm>
                <a:off x="838200" y="1550894"/>
                <a:ext cx="10515600" cy="4796119"/>
              </a:xfrm>
            </p:spPr>
            <p:txBody>
              <a:bodyPr>
                <a:normAutofit/>
              </a:bodyPr>
              <a:lstStyle/>
              <a:p>
                <a:r>
                  <a:rPr lang="en-US" dirty="0"/>
                  <a:t>We interpret the confidence interval as what the estimate would be if we collected more </a:t>
                </a:r>
                <a14:m>
                  <m:oMath xmlns:m="http://schemas.openxmlformats.org/officeDocument/2006/math">
                    <m:r>
                      <a:rPr lang="en-US" b="0" i="0" smtClean="0">
                        <a:latin typeface="Cambria Math" panose="02040503050406030204" pitchFamily="18" charset="0"/>
                      </a:rPr>
                      <m:t>(</m:t>
                    </m:r>
                    <m:r>
                      <m:rPr>
                        <m:sty m:val="p"/>
                      </m:rPr>
                      <a:rPr lang="en-US" b="0" i="0" smtClean="0">
                        <a:latin typeface="Cambria Math" panose="02040503050406030204" pitchFamily="18" charset="0"/>
                      </a:rPr>
                      <m:t>Y</m:t>
                    </m:r>
                    <m:r>
                      <a:rPr lang="en-US" b="0" i="0" smtClean="0">
                        <a:latin typeface="Cambria Math" panose="02040503050406030204" pitchFamily="18" charset="0"/>
                      </a:rPr>
                      <m:t>,</m:t>
                    </m:r>
                    <m:r>
                      <m:rPr>
                        <m:sty m:val="p"/>
                      </m:rPr>
                      <a:rPr lang="en-US" b="0" i="0" smtClean="0">
                        <a:latin typeface="Cambria Math" panose="02040503050406030204" pitchFamily="18" charset="0"/>
                      </a:rPr>
                      <m:t>X</m:t>
                    </m:r>
                    <m:r>
                      <a:rPr lang="en-US" b="0" i="0" smtClean="0">
                        <a:latin typeface="Cambria Math" panose="02040503050406030204" pitchFamily="18" charset="0"/>
                      </a:rPr>
                      <m:t>)</m:t>
                    </m:r>
                    <m:r>
                      <a:rPr lang="en-US" i="1">
                        <a:latin typeface="Cambria Math" panose="02040503050406030204" pitchFamily="18" charset="0"/>
                      </a:rPr>
                      <m:t> </m:t>
                    </m:r>
                  </m:oMath>
                </a14:m>
                <a:r>
                  <a:rPr lang="en-US" dirty="0"/>
                  <a:t>data from </a:t>
                </a:r>
                <a14:m>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m:t>
                    </m:r>
                    <m:r>
                      <m:rPr>
                        <m:sty m:val="p"/>
                      </m:rPr>
                      <a:rPr lang="en-US" b="0" i="0" smtClean="0">
                        <a:latin typeface="Cambria Math" panose="02040503050406030204" pitchFamily="18" charset="0"/>
                      </a:rPr>
                      <m:t>y</m:t>
                    </m:r>
                    <m:r>
                      <a:rPr lang="en-US" b="0" i="0" smtClean="0">
                        <a:latin typeface="Cambria Math" panose="02040503050406030204" pitchFamily="18" charset="0"/>
                      </a:rPr>
                      <m:t>|</m:t>
                    </m:r>
                    <m:r>
                      <m:rPr>
                        <m:sty m:val="p"/>
                      </m:rPr>
                      <a:rPr lang="en-US" b="0" i="0" smtClean="0">
                        <a:latin typeface="Cambria Math" panose="02040503050406030204" pitchFamily="18" charset="0"/>
                      </a:rPr>
                      <m:t>x</m:t>
                    </m:r>
                    <m:r>
                      <a:rPr lang="en-US" b="0" i="0" smtClean="0">
                        <a:latin typeface="Cambria Math" panose="02040503050406030204" pitchFamily="18" charset="0"/>
                      </a:rPr>
                      <m:t> , </m:t>
                    </m:r>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US" dirty="0"/>
              </a:p>
              <a:p>
                <a:r>
                  <a:rPr lang="en-US" dirty="0"/>
                  <a:t>“More data” doesn’t mean data from another context. For example, a confidence interval using data from </a:t>
                </a:r>
                <a14:m>
                  <m:oMath xmlns:m="http://schemas.openxmlformats.org/officeDocument/2006/math">
                    <m:sSub>
                      <m:sSubPr>
                        <m:ctrlPr>
                          <a:rPr lang="en-US" b="0" i="1" smtClean="0">
                            <a:latin typeface="Cambria Math" panose="02040503050406030204" pitchFamily="18" charset="0"/>
                          </a:rPr>
                        </m:ctrlPr>
                      </m:sSubPr>
                      <m:e>
                        <m:r>
                          <m:rPr>
                            <m:sty m:val="p"/>
                          </m:rPr>
                          <a:rPr lang="en-US">
                            <a:latin typeface="Cambria Math" panose="02040503050406030204" pitchFamily="18" charset="0"/>
                          </a:rPr>
                          <m:t>F</m:t>
                        </m:r>
                      </m:e>
                      <m:sub>
                        <m:r>
                          <m:rPr>
                            <m:sty m:val="p"/>
                          </m:rPr>
                          <a:rPr lang="en-US" b="0" i="0" smtClean="0">
                            <a:latin typeface="Cambria Math" panose="02040503050406030204" pitchFamily="18" charset="0"/>
                          </a:rPr>
                          <m:t>t</m:t>
                        </m:r>
                        <m:r>
                          <a:rPr lang="en-US" b="0" i="0" smtClean="0">
                            <a:latin typeface="Cambria Math" panose="02040503050406030204" pitchFamily="18" charset="0"/>
                          </a:rPr>
                          <m:t>=1</m:t>
                        </m:r>
                      </m:sub>
                    </m:sSub>
                    <m:r>
                      <a:rPr lang="en-US">
                        <a:latin typeface="Cambria Math" panose="02040503050406030204" pitchFamily="18" charset="0"/>
                      </a:rPr>
                      <m:t>(</m:t>
                    </m:r>
                    <m:r>
                      <m:rPr>
                        <m:sty m:val="p"/>
                      </m:rPr>
                      <a:rPr lang="en-US">
                        <a:latin typeface="Cambria Math" panose="02040503050406030204" pitchFamily="18" charset="0"/>
                      </a:rPr>
                      <m:t>y</m:t>
                    </m:r>
                    <m:r>
                      <a:rPr lang="en-US">
                        <a:latin typeface="Cambria Math" panose="02040503050406030204" pitchFamily="18" charset="0"/>
                      </a:rPr>
                      <m:t>|</m:t>
                    </m:r>
                    <m:r>
                      <m:rPr>
                        <m:sty m:val="p"/>
                      </m:rPr>
                      <a:rPr lang="en-US">
                        <a:latin typeface="Cambria Math" panose="02040503050406030204" pitchFamily="18" charset="0"/>
                      </a:rPr>
                      <m:t>x</m:t>
                    </m:r>
                    <m:r>
                      <a:rPr lang="en-US">
                        <a:latin typeface="Cambria Math" panose="02040503050406030204" pitchFamily="18" charset="0"/>
                      </a:rPr>
                      <m:t> , </m:t>
                    </m:r>
                    <m:r>
                      <a:rPr lang="en-US" i="1">
                        <a:latin typeface="Cambria Math" panose="02040503050406030204" pitchFamily="18" charset="0"/>
                      </a:rPr>
                      <m:t>𝜃</m:t>
                    </m:r>
                    <m:r>
                      <a:rPr lang="en-US" i="1">
                        <a:latin typeface="Cambria Math" panose="02040503050406030204" pitchFamily="18" charset="0"/>
                      </a:rPr>
                      <m:t>)</m:t>
                    </m:r>
                  </m:oMath>
                </a14:m>
                <a:r>
                  <a:rPr lang="en-US" dirty="0"/>
                  <a:t> does not directly inform the results we would get from using data from </a:t>
                </a:r>
                <a14:m>
                  <m:oMath xmlns:m="http://schemas.openxmlformats.org/officeDocument/2006/math">
                    <m:sSub>
                      <m:sSubPr>
                        <m:ctrlPr>
                          <a:rPr lang="en-US" b="0" i="1" smtClean="0">
                            <a:latin typeface="Cambria Math" panose="02040503050406030204" pitchFamily="18" charset="0"/>
                          </a:rPr>
                        </m:ctrlPr>
                      </m:sSubPr>
                      <m:e>
                        <m:r>
                          <m:rPr>
                            <m:sty m:val="p"/>
                          </m:rPr>
                          <a:rPr lang="en-US">
                            <a:latin typeface="Cambria Math" panose="02040503050406030204" pitchFamily="18" charset="0"/>
                          </a:rPr>
                          <m:t>F</m:t>
                        </m:r>
                      </m:e>
                      <m:sub>
                        <m:r>
                          <m:rPr>
                            <m:sty m:val="p"/>
                          </m:rPr>
                          <a:rPr lang="en-US" b="0" i="0" smtClean="0">
                            <a:latin typeface="Cambria Math" panose="02040503050406030204" pitchFamily="18" charset="0"/>
                          </a:rPr>
                          <m:t>t</m:t>
                        </m:r>
                        <m:r>
                          <a:rPr lang="en-US" b="0" i="0" smtClean="0">
                            <a:latin typeface="Cambria Math" panose="02040503050406030204" pitchFamily="18" charset="0"/>
                          </a:rPr>
                          <m:t>=2</m:t>
                        </m:r>
                      </m:sub>
                    </m:sSub>
                    <m:r>
                      <a:rPr lang="en-US">
                        <a:latin typeface="Cambria Math" panose="02040503050406030204" pitchFamily="18" charset="0"/>
                      </a:rPr>
                      <m:t>(</m:t>
                    </m:r>
                    <m:r>
                      <m:rPr>
                        <m:sty m:val="p"/>
                      </m:rPr>
                      <a:rPr lang="en-US">
                        <a:latin typeface="Cambria Math" panose="02040503050406030204" pitchFamily="18" charset="0"/>
                      </a:rPr>
                      <m:t>y</m:t>
                    </m:r>
                    <m:r>
                      <a:rPr lang="en-US">
                        <a:latin typeface="Cambria Math" panose="02040503050406030204" pitchFamily="18" charset="0"/>
                      </a:rPr>
                      <m:t>|</m:t>
                    </m:r>
                    <m:r>
                      <m:rPr>
                        <m:sty m:val="p"/>
                      </m:rPr>
                      <a:rPr lang="en-US">
                        <a:latin typeface="Cambria Math" panose="02040503050406030204" pitchFamily="18" charset="0"/>
                      </a:rPr>
                      <m:t>x</m:t>
                    </m:r>
                    <m:r>
                      <a:rPr lang="en-US">
                        <a:latin typeface="Cambria Math" panose="02040503050406030204" pitchFamily="18" charset="0"/>
                      </a:rPr>
                      <m:t> , </m:t>
                    </m:r>
                    <m:r>
                      <a:rPr lang="en-US" i="1">
                        <a:latin typeface="Cambria Math" panose="02040503050406030204" pitchFamily="18" charset="0"/>
                      </a:rPr>
                      <m:t>𝜃</m:t>
                    </m:r>
                    <m:r>
                      <a:rPr lang="en-US" i="1">
                        <a:latin typeface="Cambria Math" panose="02040503050406030204" pitchFamily="18" charset="0"/>
                      </a:rPr>
                      <m:t>)</m:t>
                    </m:r>
                  </m:oMath>
                </a14:m>
                <a:endParaRPr lang="en-US" dirty="0"/>
              </a:p>
              <a:p>
                <a:pPr lvl="1"/>
                <a:r>
                  <a:rPr lang="en-US" dirty="0"/>
                  <a:t>The confidence interval doesn’t directly answer whether </a:t>
                </a:r>
                <a14:m>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𝛽</m:t>
                        </m:r>
                      </m:e>
                    </m:acc>
                  </m:oMath>
                </a14:m>
                <a:r>
                  <a:rPr lang="en-US" dirty="0"/>
                  <a:t> would be the same if we collected data from next month. </a:t>
                </a:r>
              </a:p>
              <a:p>
                <a:r>
                  <a:rPr lang="en-US" dirty="0"/>
                  <a:t>If the underlying data generating process changes over time, then we will have model misspecification biases.</a:t>
                </a:r>
              </a:p>
              <a:p>
                <a:r>
                  <a:rPr lang="en-US" dirty="0"/>
                  <a:t>Model misspecification cause problems with inference.</a:t>
                </a:r>
              </a:p>
            </p:txBody>
          </p:sp>
        </mc:Choice>
        <mc:Fallback xmlns="">
          <p:sp>
            <p:nvSpPr>
              <p:cNvPr id="3" name="Content Placeholder 2">
                <a:extLst>
                  <a:ext uri="{FF2B5EF4-FFF2-40B4-BE49-F238E27FC236}">
                    <a16:creationId xmlns:a16="http://schemas.microsoft.com/office/drawing/2014/main" id="{22D9D7AD-5F29-AE4E-8876-18CBDD1109ED}"/>
                  </a:ext>
                </a:extLst>
              </p:cNvPr>
              <p:cNvSpPr>
                <a:spLocks noGrp="1" noRot="1" noChangeAspect="1" noMove="1" noResize="1" noEditPoints="1" noAdjustHandles="1" noChangeArrowheads="1" noChangeShapeType="1" noTextEdit="1"/>
              </p:cNvSpPr>
              <p:nvPr>
                <p:ph idx="1"/>
              </p:nvPr>
            </p:nvSpPr>
            <p:spPr>
              <a:xfrm>
                <a:off x="838200" y="1550894"/>
                <a:ext cx="10515600" cy="4796119"/>
              </a:xfrm>
              <a:blipFill>
                <a:blip r:embed="rId2"/>
                <a:stretch>
                  <a:fillRect l="-1086" t="-2111" r="-1327"/>
                </a:stretch>
              </a:blipFill>
            </p:spPr>
            <p:txBody>
              <a:bodyPr/>
              <a:lstStyle/>
              <a:p>
                <a:r>
                  <a:rPr lang="en-US">
                    <a:noFill/>
                  </a:rPr>
                  <a:t> </a:t>
                </a:r>
              </a:p>
            </p:txBody>
          </p:sp>
        </mc:Fallback>
      </mc:AlternateContent>
    </p:spTree>
    <p:extLst>
      <p:ext uri="{BB962C8B-B14F-4D97-AF65-F5344CB8AC3E}">
        <p14:creationId xmlns:p14="http://schemas.microsoft.com/office/powerpoint/2010/main" val="2725215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3329</TotalTime>
  <Words>2420</Words>
  <Application>Microsoft Macintosh PowerPoint</Application>
  <PresentationFormat>Widescreen</PresentationFormat>
  <Paragraphs>182</Paragraphs>
  <Slides>29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Cambria Math</vt:lpstr>
      <vt:lpstr>Office Theme</vt:lpstr>
      <vt:lpstr>Causal Inference Crash Course Part 3: Inference</vt:lpstr>
      <vt:lpstr>Causal Inference Series</vt:lpstr>
      <vt:lpstr>Overview </vt:lpstr>
      <vt:lpstr>Statistical inference overview</vt:lpstr>
      <vt:lpstr>Hypothesis testing and confidence intervals</vt:lpstr>
      <vt:lpstr>OLS statistical inference</vt:lpstr>
      <vt:lpstr>Distribution of the OLS estimator</vt:lpstr>
      <vt:lpstr>Inference is not bias</vt:lpstr>
      <vt:lpstr>Inference is also not forecasting</vt:lpstr>
      <vt:lpstr>Model misspecification also creates bias</vt:lpstr>
      <vt:lpstr>Why can’t I just use LASSO and select features?</vt:lpstr>
      <vt:lpstr>Model misspecification in a regression adjustment model</vt:lpstr>
      <vt:lpstr>How do we deal with model misspecification?</vt:lpstr>
      <vt:lpstr>Review on what an estimate of β is</vt:lpstr>
      <vt:lpstr>Bootstrapping</vt:lpstr>
      <vt:lpstr>Bootstrap setup</vt:lpstr>
      <vt:lpstr>You can bootstrap more than just variances</vt:lpstr>
      <vt:lpstr>Final warning about bootstraps</vt:lpstr>
      <vt:lpstr>Conclusion</vt:lpstr>
      <vt:lpstr>Appendix Slides</vt:lpstr>
      <vt:lpstr>Appendix Slides – Variance of Estimates</vt:lpstr>
      <vt:lpstr>Using the variance</vt:lpstr>
      <vt:lpstr>Standard errors from applying transformations of multiple parameters</vt:lpstr>
      <vt:lpstr>Appendix Slides – You can’t do Inference with LASSO</vt:lpstr>
      <vt:lpstr>Challenges to applying statistical inference</vt:lpstr>
      <vt:lpstr>What about LASSO regressions</vt:lpstr>
      <vt:lpstr>We cannot use LASSO for inference</vt:lpstr>
      <vt:lpstr>Appendix Slides – Model Misspecification with Propensity Score Matching</vt:lpstr>
      <vt:lpstr>Model misspecification in a propensity matching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Inference Crash Course Part 3: Inference</dc:title>
  <dc:creator>Microsoft Office User</dc:creator>
  <cp:lastModifiedBy>Julian Hsu</cp:lastModifiedBy>
  <cp:revision>404</cp:revision>
  <dcterms:created xsi:type="dcterms:W3CDTF">2021-08-23T04:40:25Z</dcterms:created>
  <dcterms:modified xsi:type="dcterms:W3CDTF">2021-10-23T04:43:26Z</dcterms:modified>
</cp:coreProperties>
</file>