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/>
          <p:nvPr>
            <p:ph idx="3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Microsoft Tech Summit FY17</a:t>
            </a:r>
          </a:p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Quattrocento Sans"/>
              <a:buNone/>
            </a:pPr>
            <a:r>
              <a:rPr b="0" i="0" lang="en-GB" sz="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7/13/2017 11:28 PM</a:t>
            </a:r>
          </a:p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GB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" name="Shape 32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1" name="Shape 34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" name="Shape 34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" name="Shape 36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" name="Shape 37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" name="Shape 38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1" name="Shape 39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8" name="Shape 39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" name="Shape 41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8" name="Shape 41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4" name="Shape 42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0" name="Shape 43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6" name="Shape 43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2" name="Shape 44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8" name="Shape 44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4" name="Shape 45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0" name="Shape 46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6" name="Shape 46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2" name="Shape 47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8" name="Shape 47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4" name="Shape 48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1" name="Shape 49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twitter.com/ChristosMatskas" TargetMode="External"/><Relationship Id="rId4" Type="http://schemas.openxmlformats.org/officeDocument/2006/relationships/hyperlink" Target="https://twitter.com/loige" TargetMode="External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npmjs.com/package/azure-functions-core-tools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localhost:7071/api/AdvancedHelloWorldJS?name=Christo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2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77889" y="576316"/>
            <a:ext cx="6166322" cy="52397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2F5496"/>
              </a:buClr>
              <a:buSzPct val="25000"/>
              <a:buFont typeface="Calibri"/>
              <a:buNone/>
            </a:pPr>
            <a:r>
              <a:rPr b="0" i="0" lang="en-GB" sz="72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Serverless</a:t>
            </a:r>
            <a:br>
              <a:rPr b="0" i="0" lang="en-GB" sz="47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GB" sz="47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battle of the Giants</a:t>
            </a:r>
            <a:br>
              <a:rPr b="0" i="0" lang="en-GB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GB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GB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GB" sz="324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@ChristosMatskas</a:t>
            </a:r>
            <a:r>
              <a:rPr b="0" i="0" lang="en-GB" sz="3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br>
              <a:rPr b="0" i="0" lang="en-GB" sz="3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GB" sz="324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@loige</a:t>
            </a:r>
            <a:br>
              <a:rPr b="0" i="0" lang="en-GB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  <p:grpSp>
        <p:nvGrpSpPr>
          <p:cNvPr id="93" name="Shape 93"/>
          <p:cNvGrpSpPr/>
          <p:nvPr/>
        </p:nvGrpSpPr>
        <p:grpSpPr>
          <a:xfrm>
            <a:off x="6544214" y="486"/>
            <a:ext cx="5647787" cy="6857027"/>
            <a:chOff x="6675438" y="0"/>
            <a:chExt cx="5761036" cy="6994525"/>
          </a:xfrm>
        </p:grpSpPr>
        <p:sp>
          <p:nvSpPr>
            <p:cNvPr id="94" name="Shape 94"/>
            <p:cNvSpPr/>
            <p:nvPr/>
          </p:nvSpPr>
          <p:spPr>
            <a:xfrm>
              <a:off x="6675438" y="0"/>
              <a:ext cx="5761036" cy="6994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143425" lIns="179275" rIns="179275" tIns="143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353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5" name="Shape 95"/>
            <p:cNvGrpSpPr/>
            <p:nvPr/>
          </p:nvGrpSpPr>
          <p:grpSpPr>
            <a:xfrm>
              <a:off x="7404893" y="1808956"/>
              <a:ext cx="4302124" cy="3376612"/>
              <a:chOff x="532" y="-117"/>
              <a:chExt cx="2709" cy="2126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1293" y="-117"/>
                <a:ext cx="893" cy="2126"/>
              </a:xfrm>
              <a:custGeom>
                <a:pathLst>
                  <a:path extrusionOk="0" h="120000" w="120000">
                    <a:moveTo>
                      <a:pt x="109530" y="0"/>
                    </a:moveTo>
                    <a:lnTo>
                      <a:pt x="58523" y="0"/>
                    </a:lnTo>
                    <a:lnTo>
                      <a:pt x="0" y="60705"/>
                    </a:lnTo>
                    <a:lnTo>
                      <a:pt x="71409" y="60705"/>
                    </a:lnTo>
                    <a:lnTo>
                      <a:pt x="16778" y="120000"/>
                    </a:lnTo>
                    <a:lnTo>
                      <a:pt x="120000" y="50832"/>
                    </a:lnTo>
                    <a:lnTo>
                      <a:pt x="50469" y="50380"/>
                    </a:lnTo>
                    <a:lnTo>
                      <a:pt x="109530" y="0"/>
                    </a:lnTo>
                    <a:close/>
                  </a:path>
                </a:pathLst>
              </a:custGeom>
              <a:solidFill>
                <a:srgbClr val="FFF100"/>
              </a:solidFill>
              <a:ln>
                <a:noFill/>
              </a:ln>
            </p:spPr>
            <p:txBody>
              <a:bodyPr anchorCtr="0" anchor="t" bIns="44800" lIns="89625" rIns="89625" tIns="44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b="0" i="0" sz="1765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1414" y="-117"/>
                <a:ext cx="1117" cy="2126"/>
              </a:xfrm>
              <a:custGeom>
                <a:pathLst>
                  <a:path extrusionOk="0" h="120000" w="120000">
                    <a:moveTo>
                      <a:pt x="74234" y="0"/>
                    </a:moveTo>
                    <a:lnTo>
                      <a:pt x="120000" y="0"/>
                    </a:lnTo>
                    <a:lnTo>
                      <a:pt x="61665" y="40959"/>
                    </a:lnTo>
                    <a:lnTo>
                      <a:pt x="120000" y="40959"/>
                    </a:lnTo>
                    <a:lnTo>
                      <a:pt x="0" y="120000"/>
                    </a:lnTo>
                    <a:lnTo>
                      <a:pt x="82614" y="50832"/>
                    </a:lnTo>
                    <a:lnTo>
                      <a:pt x="26965" y="50832"/>
                    </a:lnTo>
                    <a:lnTo>
                      <a:pt x="74234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</p:spPr>
            <p:txBody>
              <a:bodyPr anchorCtr="0" anchor="t" bIns="44800" lIns="89625" rIns="89625" tIns="44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b="0" i="0" sz="1765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Shape 98"/>
              <p:cNvSpPr/>
              <p:nvPr/>
            </p:nvSpPr>
            <p:spPr>
              <a:xfrm>
                <a:off x="2348" y="251"/>
                <a:ext cx="893" cy="1377"/>
              </a:xfrm>
              <a:custGeom>
                <a:pathLst>
                  <a:path extrusionOk="0" h="120000" w="120000">
                    <a:moveTo>
                      <a:pt x="17379" y="2328"/>
                    </a:moveTo>
                    <a:cubicBezTo>
                      <a:pt x="17379" y="2328"/>
                      <a:pt x="12689" y="0"/>
                      <a:pt x="7724" y="2865"/>
                    </a:cubicBezTo>
                    <a:cubicBezTo>
                      <a:pt x="2758" y="5910"/>
                      <a:pt x="5517" y="8955"/>
                      <a:pt x="5517" y="8955"/>
                    </a:cubicBezTo>
                    <a:cubicBezTo>
                      <a:pt x="87172" y="54805"/>
                      <a:pt x="87172" y="54805"/>
                      <a:pt x="87172" y="54805"/>
                    </a:cubicBezTo>
                    <a:cubicBezTo>
                      <a:pt x="87172" y="54805"/>
                      <a:pt x="93793" y="58746"/>
                      <a:pt x="87172" y="62686"/>
                    </a:cubicBezTo>
                    <a:cubicBezTo>
                      <a:pt x="80551" y="66447"/>
                      <a:pt x="6068" y="108537"/>
                      <a:pt x="6068" y="108537"/>
                    </a:cubicBezTo>
                    <a:cubicBezTo>
                      <a:pt x="6068" y="108537"/>
                      <a:pt x="0" y="112656"/>
                      <a:pt x="5793" y="116417"/>
                    </a:cubicBezTo>
                    <a:cubicBezTo>
                      <a:pt x="11586" y="120000"/>
                      <a:pt x="17655" y="116417"/>
                      <a:pt x="17655" y="116417"/>
                    </a:cubicBezTo>
                    <a:cubicBezTo>
                      <a:pt x="110896" y="63761"/>
                      <a:pt x="110896" y="63761"/>
                      <a:pt x="110896" y="63761"/>
                    </a:cubicBezTo>
                    <a:cubicBezTo>
                      <a:pt x="110896" y="63761"/>
                      <a:pt x="120000" y="59641"/>
                      <a:pt x="110896" y="54089"/>
                    </a:cubicBezTo>
                    <a:cubicBezTo>
                      <a:pt x="101517" y="48716"/>
                      <a:pt x="17379" y="2328"/>
                      <a:pt x="17379" y="232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4800" lIns="89625" rIns="89625" tIns="44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b="0" i="0" sz="1765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Shape 99"/>
              <p:cNvSpPr/>
              <p:nvPr/>
            </p:nvSpPr>
            <p:spPr>
              <a:xfrm>
                <a:off x="532" y="251"/>
                <a:ext cx="893" cy="1377"/>
              </a:xfrm>
              <a:custGeom>
                <a:pathLst>
                  <a:path extrusionOk="0" h="120000" w="120000">
                    <a:moveTo>
                      <a:pt x="102896" y="2328"/>
                    </a:moveTo>
                    <a:cubicBezTo>
                      <a:pt x="102896" y="2328"/>
                      <a:pt x="107586" y="0"/>
                      <a:pt x="112551" y="2865"/>
                    </a:cubicBezTo>
                    <a:cubicBezTo>
                      <a:pt x="117517" y="5910"/>
                      <a:pt x="114758" y="8955"/>
                      <a:pt x="114758" y="8955"/>
                    </a:cubicBezTo>
                    <a:cubicBezTo>
                      <a:pt x="33103" y="54805"/>
                      <a:pt x="33103" y="54805"/>
                      <a:pt x="33103" y="54805"/>
                    </a:cubicBezTo>
                    <a:cubicBezTo>
                      <a:pt x="33103" y="54805"/>
                      <a:pt x="26482" y="58746"/>
                      <a:pt x="33103" y="62686"/>
                    </a:cubicBezTo>
                    <a:cubicBezTo>
                      <a:pt x="39724" y="66447"/>
                      <a:pt x="114206" y="108537"/>
                      <a:pt x="114206" y="108537"/>
                    </a:cubicBezTo>
                    <a:cubicBezTo>
                      <a:pt x="114206" y="108537"/>
                      <a:pt x="120000" y="112656"/>
                      <a:pt x="114482" y="116417"/>
                    </a:cubicBezTo>
                    <a:cubicBezTo>
                      <a:pt x="108689" y="120000"/>
                      <a:pt x="102620" y="116417"/>
                      <a:pt x="102620" y="116417"/>
                    </a:cubicBezTo>
                    <a:cubicBezTo>
                      <a:pt x="9379" y="63761"/>
                      <a:pt x="9379" y="63761"/>
                      <a:pt x="9379" y="63761"/>
                    </a:cubicBezTo>
                    <a:cubicBezTo>
                      <a:pt x="9379" y="63761"/>
                      <a:pt x="0" y="59641"/>
                      <a:pt x="9379" y="54089"/>
                    </a:cubicBezTo>
                    <a:cubicBezTo>
                      <a:pt x="18758" y="48716"/>
                      <a:pt x="102896" y="2328"/>
                      <a:pt x="102896" y="232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4800" lIns="89625" rIns="89625" tIns="44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b="0" i="0" sz="1765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descr="https://lh6.googleusercontent.com/wv7pRM4kWHYqoWeGgEfQCF2_y5Gq6btzEQKzZZWqcq7qPSbU69s1WNCq8_9juuOY4PaXwOHlJzRTr5UUWvRv-N7qIUrtu8DtN43UR4QoU54IdekDddJGMM-rhMltrMcHNXRK1C2XGZg" id="100" name="Shape 10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9424" y="6311869"/>
            <a:ext cx="1676399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/>
          <p:nvPr/>
        </p:nvSpPr>
        <p:spPr>
          <a:xfrm>
            <a:off x="377889" y="5665537"/>
            <a:ext cx="6096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GB" sz="1800" u="none" cap="none" strike="noStrike">
                <a:solidFill>
                  <a:srgbClr val="674EA7"/>
                </a:solidFill>
                <a:latin typeface="Merriweather"/>
                <a:ea typeface="Merriweather"/>
                <a:cs typeface="Merriweather"/>
                <a:sym typeface="Merriweather"/>
              </a:rPr>
              <a:t>Fullstack 2017 - 14th July, London</a:t>
            </a:r>
            <a:b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Shape 1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677" y="0"/>
            <a:ext cx="1173206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Shape 191"/>
          <p:cNvPicPr preferRelativeResize="0"/>
          <p:nvPr/>
        </p:nvPicPr>
        <p:blipFill/>
        <p:spPr>
          <a:xfrm>
            <a:off x="49602" y="1555313"/>
            <a:ext cx="12092792" cy="493032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92" name="Shape 19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GB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Getting to know the workspace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GB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Functions in the Azure Portal</a:t>
            </a:r>
          </a:p>
        </p:txBody>
      </p:sp>
      <p:pic>
        <p:nvPicPr>
          <p:cNvPr id="198" name="Shape 1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826" y="1402457"/>
            <a:ext cx="8586924" cy="5455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/>
        </p:nvSpPr>
        <p:spPr>
          <a:xfrm>
            <a:off x="0" y="2053883"/>
            <a:ext cx="12192000" cy="2855742"/>
          </a:xfrm>
          <a:prstGeom prst="rect">
            <a:avLst/>
          </a:prstGeom>
          <a:solidFill>
            <a:srgbClr val="D33566"/>
          </a:solidFill>
          <a:ln cap="flat" cmpd="sng" w="12700">
            <a:solidFill>
              <a:srgbClr val="31538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GB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Part 1: Hello World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GB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with the CLI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829994" y="1800665"/>
            <a:ext cx="10523805" cy="261659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GB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mkdir FullStack2017 &amp;&amp; cd FullStack2017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GB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 azure login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GB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 azure subscriptions list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GB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 azure subscriptions set &lt;Subscription Guid&gt;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GB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Initialise the Function</a:t>
            </a:r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90688"/>
            <a:ext cx="10335006" cy="3908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GB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new Function</a:t>
            </a:r>
          </a:p>
        </p:txBody>
      </p:sp>
      <p:pic>
        <p:nvPicPr>
          <p:cNvPr id="221" name="Shape 2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90688"/>
            <a:ext cx="10605940" cy="5200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GB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the language</a:t>
            </a:r>
          </a:p>
        </p:txBody>
      </p:sp>
      <p:pic>
        <p:nvPicPr>
          <p:cNvPr id="227" name="Shape 2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542819"/>
            <a:ext cx="10396759" cy="604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GB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and create Function</a:t>
            </a:r>
          </a:p>
        </p:txBody>
      </p:sp>
      <p:pic>
        <p:nvPicPr>
          <p:cNvPr id="233" name="Shape 2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1221" y="1483298"/>
            <a:ext cx="10409555" cy="4285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GB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Structure</a:t>
            </a:r>
          </a:p>
        </p:txBody>
      </p:sp>
      <p:pic>
        <p:nvPicPr>
          <p:cNvPr id="239" name="Shape 239"/>
          <p:cNvPicPr preferRelativeResize="0"/>
          <p:nvPr/>
        </p:nvPicPr>
        <p:blipFill/>
        <p:spPr>
          <a:xfrm>
            <a:off x="838199" y="1573570"/>
            <a:ext cx="8362360" cy="5091722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GB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are cool, you already have these:</a:t>
            </a:r>
          </a:p>
        </p:txBody>
      </p:sp>
      <p:grpSp>
        <p:nvGrpSpPr>
          <p:cNvPr id="107" name="Shape 107"/>
          <p:cNvGrpSpPr/>
          <p:nvPr/>
        </p:nvGrpSpPr>
        <p:grpSpPr>
          <a:xfrm>
            <a:off x="838200" y="1826155"/>
            <a:ext cx="10515600" cy="4350273"/>
            <a:chOff x="0" y="530"/>
            <a:chExt cx="10515600" cy="4350273"/>
          </a:xfrm>
        </p:grpSpPr>
        <p:sp>
          <p:nvSpPr>
            <p:cNvPr id="108" name="Shape 108"/>
            <p:cNvSpPr/>
            <p:nvPr/>
          </p:nvSpPr>
          <p:spPr>
            <a:xfrm>
              <a:off x="2103119" y="530"/>
              <a:ext cx="8412480" cy="690519"/>
            </a:xfrm>
            <a:prstGeom prst="rect">
              <a:avLst/>
            </a:prstGeom>
            <a:solidFill>
              <a:schemeClr val="accent2">
                <a:alpha val="89803"/>
              </a:schemeClr>
            </a:solidFill>
            <a:ln cap="flat" cmpd="sng" w="12700">
              <a:solidFill>
                <a:schemeClr val="accent2">
                  <a:alpha val="89803"/>
                </a:schemeClr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 txBox="1"/>
            <p:nvPr/>
          </p:nvSpPr>
          <p:spPr>
            <a:xfrm>
              <a:off x="2103119" y="530"/>
              <a:ext cx="8412480" cy="6905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5375" lIns="163225" rIns="163225" tIns="175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GB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Your own Azure account</a:t>
              </a:r>
            </a:p>
          </p:txBody>
        </p:sp>
        <p:sp>
          <p:nvSpPr>
            <p:cNvPr id="110" name="Shape 110"/>
            <p:cNvSpPr/>
            <p:nvPr/>
          </p:nvSpPr>
          <p:spPr>
            <a:xfrm>
              <a:off x="0" y="530"/>
              <a:ext cx="2103120" cy="69051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accent2">
                  <a:alpha val="89803"/>
                </a:schemeClr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 txBox="1"/>
            <p:nvPr/>
          </p:nvSpPr>
          <p:spPr>
            <a:xfrm>
              <a:off x="0" y="530"/>
              <a:ext cx="2103120" cy="6905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200" lIns="111275" rIns="111275" tIns="68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en-GB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112" name="Shape 112"/>
            <p:cNvSpPr/>
            <p:nvPr/>
          </p:nvSpPr>
          <p:spPr>
            <a:xfrm>
              <a:off x="2103119" y="732481"/>
              <a:ext cx="8412480" cy="690519"/>
            </a:xfrm>
            <a:prstGeom prst="rect">
              <a:avLst/>
            </a:prstGeom>
            <a:solidFill>
              <a:schemeClr val="accent2">
                <a:alpha val="81960"/>
              </a:schemeClr>
            </a:solidFill>
            <a:ln cap="flat" cmpd="sng" w="12700">
              <a:solidFill>
                <a:schemeClr val="accent2">
                  <a:alpha val="81960"/>
                </a:schemeClr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 txBox="1"/>
            <p:nvPr/>
          </p:nvSpPr>
          <p:spPr>
            <a:xfrm>
              <a:off x="2103119" y="732481"/>
              <a:ext cx="8412480" cy="6905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5375" lIns="163225" rIns="163225" tIns="175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GB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 laptop with Node.js &gt;= 6.10 installed and a CMD/Terminal</a:t>
              </a:r>
            </a:p>
          </p:txBody>
        </p:sp>
        <p:sp>
          <p:nvSpPr>
            <p:cNvPr id="114" name="Shape 114"/>
            <p:cNvSpPr/>
            <p:nvPr/>
          </p:nvSpPr>
          <p:spPr>
            <a:xfrm>
              <a:off x="0" y="732481"/>
              <a:ext cx="2103120" cy="69051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accent2">
                  <a:alpha val="81960"/>
                </a:schemeClr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 txBox="1"/>
            <p:nvPr/>
          </p:nvSpPr>
          <p:spPr>
            <a:xfrm>
              <a:off x="0" y="732481"/>
              <a:ext cx="2103120" cy="6905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200" lIns="111275" rIns="111275" tIns="68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en-GB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116" name="Shape 116"/>
            <p:cNvSpPr/>
            <p:nvPr/>
          </p:nvSpPr>
          <p:spPr>
            <a:xfrm>
              <a:off x="2103119" y="1464433"/>
              <a:ext cx="8412480" cy="690519"/>
            </a:xfrm>
            <a:prstGeom prst="rect">
              <a:avLst/>
            </a:prstGeom>
            <a:solidFill>
              <a:schemeClr val="accent2">
                <a:alpha val="74117"/>
              </a:schemeClr>
            </a:solidFill>
            <a:ln cap="flat" cmpd="sng" w="12700">
              <a:solidFill>
                <a:schemeClr val="accent2">
                  <a:alpha val="74117"/>
                </a:schemeClr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 txBox="1"/>
            <p:nvPr/>
          </p:nvSpPr>
          <p:spPr>
            <a:xfrm>
              <a:off x="2103119" y="1464433"/>
              <a:ext cx="8412480" cy="6905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5375" lIns="163225" rIns="163225" tIns="175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GB" sz="2400" u="sng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3"/>
                </a:rPr>
                <a:t>Azure Core Tools </a:t>
              </a:r>
              <a:r>
                <a:rPr lang="en-GB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installed and authenticated</a:t>
              </a:r>
            </a:p>
          </p:txBody>
        </p:sp>
        <p:sp>
          <p:nvSpPr>
            <p:cNvPr id="118" name="Shape 118"/>
            <p:cNvSpPr/>
            <p:nvPr/>
          </p:nvSpPr>
          <p:spPr>
            <a:xfrm>
              <a:off x="0" y="1464433"/>
              <a:ext cx="2103120" cy="69051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accent2">
                  <a:alpha val="74117"/>
                </a:schemeClr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 txBox="1"/>
            <p:nvPr/>
          </p:nvSpPr>
          <p:spPr>
            <a:xfrm>
              <a:off x="0" y="1464433"/>
              <a:ext cx="2103120" cy="6905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200" lIns="111275" rIns="111275" tIns="68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en-GB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120" name="Shape 120"/>
            <p:cNvSpPr/>
            <p:nvPr/>
          </p:nvSpPr>
          <p:spPr>
            <a:xfrm>
              <a:off x="2103119" y="2196383"/>
              <a:ext cx="8412480" cy="690519"/>
            </a:xfrm>
            <a:prstGeom prst="rect">
              <a:avLst/>
            </a:prstGeom>
            <a:solidFill>
              <a:schemeClr val="accent2">
                <a:alpha val="65882"/>
              </a:schemeClr>
            </a:solidFill>
            <a:ln cap="flat" cmpd="sng" w="12700">
              <a:solidFill>
                <a:schemeClr val="accent2">
                  <a:alpha val="65882"/>
                </a:schemeClr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 txBox="1"/>
            <p:nvPr/>
          </p:nvSpPr>
          <p:spPr>
            <a:xfrm>
              <a:off x="2103119" y="2196383"/>
              <a:ext cx="8412480" cy="6905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5375" lIns="163225" rIns="163225" tIns="175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GB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 REST client of your choice</a:t>
              </a:r>
            </a:p>
          </p:txBody>
        </p:sp>
        <p:sp>
          <p:nvSpPr>
            <p:cNvPr id="122" name="Shape 122"/>
            <p:cNvSpPr/>
            <p:nvPr/>
          </p:nvSpPr>
          <p:spPr>
            <a:xfrm>
              <a:off x="0" y="2196383"/>
              <a:ext cx="2103120" cy="69051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accent2">
                  <a:alpha val="65882"/>
                </a:schemeClr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 txBox="1"/>
            <p:nvPr/>
          </p:nvSpPr>
          <p:spPr>
            <a:xfrm>
              <a:off x="0" y="2196383"/>
              <a:ext cx="2103120" cy="6905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200" lIns="111275" rIns="111275" tIns="68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en-GB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sp>
          <p:nvSpPr>
            <p:cNvPr id="124" name="Shape 124"/>
            <p:cNvSpPr/>
            <p:nvPr/>
          </p:nvSpPr>
          <p:spPr>
            <a:xfrm>
              <a:off x="2103119" y="2928334"/>
              <a:ext cx="8412480" cy="690519"/>
            </a:xfrm>
            <a:prstGeom prst="rect">
              <a:avLst/>
            </a:prstGeom>
            <a:solidFill>
              <a:schemeClr val="accent2">
                <a:alpha val="58039"/>
              </a:schemeClr>
            </a:solidFill>
            <a:ln cap="flat" cmpd="sng" w="12700">
              <a:solidFill>
                <a:schemeClr val="accent2">
                  <a:alpha val="58039"/>
                </a:schemeClr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" name="Shape 125"/>
            <p:cNvSpPr txBox="1"/>
            <p:nvPr/>
          </p:nvSpPr>
          <p:spPr>
            <a:xfrm>
              <a:off x="2103119" y="2928334"/>
              <a:ext cx="8412480" cy="6905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5375" lIns="163225" rIns="163225" tIns="175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GB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 laptop turned on and connected to the Wi-fi</a:t>
              </a:r>
            </a:p>
          </p:txBody>
        </p:sp>
        <p:sp>
          <p:nvSpPr>
            <p:cNvPr id="126" name="Shape 126"/>
            <p:cNvSpPr/>
            <p:nvPr/>
          </p:nvSpPr>
          <p:spPr>
            <a:xfrm>
              <a:off x="0" y="2928334"/>
              <a:ext cx="2103120" cy="69051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accent2">
                  <a:alpha val="58039"/>
                </a:schemeClr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 txBox="1"/>
            <p:nvPr/>
          </p:nvSpPr>
          <p:spPr>
            <a:xfrm>
              <a:off x="0" y="2928334"/>
              <a:ext cx="2103120" cy="6905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200" lIns="111275" rIns="111275" tIns="68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en-GB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sp>
          <p:nvSpPr>
            <p:cNvPr id="128" name="Shape 128"/>
            <p:cNvSpPr/>
            <p:nvPr/>
          </p:nvSpPr>
          <p:spPr>
            <a:xfrm>
              <a:off x="2103119" y="3660285"/>
              <a:ext cx="8412480" cy="690519"/>
            </a:xfrm>
            <a:prstGeom prst="rect">
              <a:avLst/>
            </a:prstGeom>
            <a:solidFill>
              <a:schemeClr val="accent2">
                <a:alpha val="49803"/>
              </a:schemeClr>
            </a:solidFill>
            <a:ln cap="flat" cmpd="sng" w="12700">
              <a:solidFill>
                <a:schemeClr val="accent2">
                  <a:alpha val="49803"/>
                </a:schemeClr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 txBox="1"/>
            <p:nvPr/>
          </p:nvSpPr>
          <p:spPr>
            <a:xfrm>
              <a:off x="2103119" y="3660285"/>
              <a:ext cx="8412480" cy="6905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5375" lIns="163225" rIns="163225" tIns="175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GB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For Vouchers with free Azure credits – see @ChristosMatskas</a:t>
              </a:r>
            </a:p>
          </p:txBody>
        </p:sp>
        <p:sp>
          <p:nvSpPr>
            <p:cNvPr id="130" name="Shape 130"/>
            <p:cNvSpPr/>
            <p:nvPr/>
          </p:nvSpPr>
          <p:spPr>
            <a:xfrm>
              <a:off x="0" y="3660285"/>
              <a:ext cx="2103120" cy="69051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accent2">
                  <a:alpha val="49803"/>
                </a:schemeClr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 txBox="1"/>
            <p:nvPr/>
          </p:nvSpPr>
          <p:spPr>
            <a:xfrm>
              <a:off x="0" y="3660285"/>
              <a:ext cx="2103120" cy="6905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200" lIns="111275" rIns="111275" tIns="68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en-GB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GB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Running locally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838200" y="1794089"/>
            <a:ext cx="10515599" cy="84723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GB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 run HelloWorldJS </a:t>
            </a:r>
          </a:p>
        </p:txBody>
      </p:sp>
      <p:pic>
        <p:nvPicPr>
          <p:cNvPr id="246" name="Shape 2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199" y="2820141"/>
            <a:ext cx="10844653" cy="3608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GB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 1 Recap</a:t>
            </a:r>
          </a:p>
        </p:txBody>
      </p:sp>
      <p:grpSp>
        <p:nvGrpSpPr>
          <p:cNvPr id="252" name="Shape 252"/>
          <p:cNvGrpSpPr/>
          <p:nvPr/>
        </p:nvGrpSpPr>
        <p:grpSpPr>
          <a:xfrm>
            <a:off x="838200" y="1827631"/>
            <a:ext cx="10515600" cy="4347321"/>
            <a:chOff x="0" y="2006"/>
            <a:chExt cx="10515600" cy="4347321"/>
          </a:xfrm>
        </p:grpSpPr>
        <p:sp>
          <p:nvSpPr>
            <p:cNvPr id="253" name="Shape 253"/>
            <p:cNvSpPr/>
            <p:nvPr/>
          </p:nvSpPr>
          <p:spPr>
            <a:xfrm>
              <a:off x="2103119" y="2006"/>
              <a:ext cx="8412480" cy="1040028"/>
            </a:xfrm>
            <a:prstGeom prst="rect">
              <a:avLst/>
            </a:prstGeom>
            <a:solidFill>
              <a:srgbClr val="CCD3EA">
                <a:alpha val="89803"/>
              </a:srgbClr>
            </a:solidFill>
            <a:ln cap="flat" cmpd="sng" w="12700">
              <a:solidFill>
                <a:srgbClr val="CCD3EA">
                  <a:alpha val="89803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4" name="Shape 254"/>
            <p:cNvSpPr txBox="1"/>
            <p:nvPr/>
          </p:nvSpPr>
          <p:spPr>
            <a:xfrm>
              <a:off x="2103119" y="2006"/>
              <a:ext cx="8412480" cy="10400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4150" lIns="163225" rIns="163225" tIns="264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en-GB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Writing our first Azure Function (web console and local)</a:t>
              </a:r>
            </a:p>
          </p:txBody>
        </p:sp>
        <p:sp>
          <p:nvSpPr>
            <p:cNvPr id="255" name="Shape 255"/>
            <p:cNvSpPr/>
            <p:nvPr/>
          </p:nvSpPr>
          <p:spPr>
            <a:xfrm>
              <a:off x="0" y="2006"/>
              <a:ext cx="2103120" cy="1040028"/>
            </a:xfrm>
            <a:prstGeom prst="rect">
              <a:avLst/>
            </a:prstGeom>
            <a:solidFill>
              <a:srgbClr val="4372C3"/>
            </a:solidFill>
            <a:ln cap="flat" cmpd="sng" w="12700">
              <a:solidFill>
                <a:srgbClr val="4372C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6" name="Shape 256"/>
            <p:cNvSpPr txBox="1"/>
            <p:nvPr/>
          </p:nvSpPr>
          <p:spPr>
            <a:xfrm>
              <a:off x="0" y="2006"/>
              <a:ext cx="2103120" cy="10400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2725" lIns="111275" rIns="111275" tIns="1027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2103119" y="1104437"/>
              <a:ext cx="8412480" cy="1040028"/>
            </a:xfrm>
            <a:prstGeom prst="rect">
              <a:avLst/>
            </a:prstGeom>
            <a:solidFill>
              <a:srgbClr val="CCD3EA">
                <a:alpha val="89803"/>
              </a:srgbClr>
            </a:solidFill>
            <a:ln cap="flat" cmpd="sng" w="12700">
              <a:solidFill>
                <a:srgbClr val="CCD3EA">
                  <a:alpha val="89803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8" name="Shape 258"/>
            <p:cNvSpPr txBox="1"/>
            <p:nvPr/>
          </p:nvSpPr>
          <p:spPr>
            <a:xfrm>
              <a:off x="2103119" y="1104437"/>
              <a:ext cx="8412480" cy="10400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4150" lIns="163225" rIns="163225" tIns="264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en-GB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Using an HTTP trigger</a:t>
              </a:r>
            </a:p>
          </p:txBody>
        </p:sp>
        <p:sp>
          <p:nvSpPr>
            <p:cNvPr id="259" name="Shape 259"/>
            <p:cNvSpPr/>
            <p:nvPr/>
          </p:nvSpPr>
          <p:spPr>
            <a:xfrm>
              <a:off x="0" y="1104437"/>
              <a:ext cx="2103120" cy="1040028"/>
            </a:xfrm>
            <a:prstGeom prst="rect">
              <a:avLst/>
            </a:prstGeom>
            <a:solidFill>
              <a:srgbClr val="4372C3"/>
            </a:solidFill>
            <a:ln cap="flat" cmpd="sng" w="12700">
              <a:solidFill>
                <a:srgbClr val="4372C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0" name="Shape 260"/>
            <p:cNvSpPr txBox="1"/>
            <p:nvPr/>
          </p:nvSpPr>
          <p:spPr>
            <a:xfrm>
              <a:off x="0" y="1104437"/>
              <a:ext cx="2103120" cy="10400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2725" lIns="111275" rIns="111275" tIns="1027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2103119" y="2206868"/>
              <a:ext cx="8412480" cy="1040028"/>
            </a:xfrm>
            <a:prstGeom prst="rect">
              <a:avLst/>
            </a:prstGeom>
            <a:solidFill>
              <a:srgbClr val="CCD3EA">
                <a:alpha val="89803"/>
              </a:srgbClr>
            </a:solidFill>
            <a:ln cap="flat" cmpd="sng" w="12700">
              <a:solidFill>
                <a:srgbClr val="CCD3EA">
                  <a:alpha val="89803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2" name="Shape 262"/>
            <p:cNvSpPr txBox="1"/>
            <p:nvPr/>
          </p:nvSpPr>
          <p:spPr>
            <a:xfrm>
              <a:off x="2103119" y="2206868"/>
              <a:ext cx="8412480" cy="10400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4150" lIns="163225" rIns="163225" tIns="264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en-GB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Local testing</a:t>
              </a:r>
            </a:p>
          </p:txBody>
        </p:sp>
        <p:sp>
          <p:nvSpPr>
            <p:cNvPr id="263" name="Shape 263"/>
            <p:cNvSpPr/>
            <p:nvPr/>
          </p:nvSpPr>
          <p:spPr>
            <a:xfrm>
              <a:off x="0" y="2206868"/>
              <a:ext cx="2103120" cy="1040028"/>
            </a:xfrm>
            <a:prstGeom prst="rect">
              <a:avLst/>
            </a:prstGeom>
            <a:solidFill>
              <a:srgbClr val="4372C3"/>
            </a:solidFill>
            <a:ln cap="flat" cmpd="sng" w="12700">
              <a:solidFill>
                <a:srgbClr val="4372C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4" name="Shape 264"/>
            <p:cNvSpPr txBox="1"/>
            <p:nvPr/>
          </p:nvSpPr>
          <p:spPr>
            <a:xfrm>
              <a:off x="0" y="2206868"/>
              <a:ext cx="2103120" cy="10400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2725" lIns="111275" rIns="111275" tIns="1027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2103119" y="3309300"/>
              <a:ext cx="8412480" cy="1040028"/>
            </a:xfrm>
            <a:prstGeom prst="rect">
              <a:avLst/>
            </a:prstGeom>
            <a:solidFill>
              <a:srgbClr val="CCD3EA">
                <a:alpha val="89803"/>
              </a:srgbClr>
            </a:solidFill>
            <a:ln cap="flat" cmpd="sng" w="12700">
              <a:solidFill>
                <a:srgbClr val="CCD3EA">
                  <a:alpha val="89803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6" name="Shape 266"/>
            <p:cNvSpPr txBox="1"/>
            <p:nvPr/>
          </p:nvSpPr>
          <p:spPr>
            <a:xfrm>
              <a:off x="2103119" y="3309300"/>
              <a:ext cx="8412480" cy="10400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4150" lIns="163225" rIns="163225" tIns="264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en-GB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Testing using the portal</a:t>
              </a:r>
            </a:p>
          </p:txBody>
        </p:sp>
        <p:sp>
          <p:nvSpPr>
            <p:cNvPr id="267" name="Shape 267"/>
            <p:cNvSpPr/>
            <p:nvPr/>
          </p:nvSpPr>
          <p:spPr>
            <a:xfrm>
              <a:off x="0" y="3309300"/>
              <a:ext cx="2103120" cy="1040028"/>
            </a:xfrm>
            <a:prstGeom prst="rect">
              <a:avLst/>
            </a:prstGeom>
            <a:solidFill>
              <a:srgbClr val="4372C3"/>
            </a:solidFill>
            <a:ln cap="flat" cmpd="sng" w="12700">
              <a:solidFill>
                <a:srgbClr val="4372C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8" name="Shape 268"/>
            <p:cNvSpPr txBox="1"/>
            <p:nvPr/>
          </p:nvSpPr>
          <p:spPr>
            <a:xfrm>
              <a:off x="0" y="3309300"/>
              <a:ext cx="2103120" cy="10400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2725" lIns="111275" rIns="111275" tIns="1027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/>
        </p:nvSpPr>
        <p:spPr>
          <a:xfrm>
            <a:off x="0" y="2053883"/>
            <a:ext cx="12192000" cy="2855742"/>
          </a:xfrm>
          <a:prstGeom prst="rect">
            <a:avLst/>
          </a:prstGeom>
          <a:solidFill>
            <a:srgbClr val="D33566"/>
          </a:solidFill>
          <a:ln cap="flat" cmpd="sng" w="12700">
            <a:solidFill>
              <a:srgbClr val="31538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GB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Part 2: Advanced Hello World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GB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Advanced Hello World Function</a:t>
            </a:r>
          </a:p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838200" y="1825625"/>
            <a:ext cx="10515599" cy="2577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an HTTP GET URL parameter or HTTP POST payload, e.g.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GB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http://localhost:7071/api/AdvancedHelloWorldJS?name=Christos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should receive an HTTP 200 Response with the following JSON result e.g.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Shape 280"/>
          <p:cNvSpPr txBox="1"/>
          <p:nvPr/>
        </p:nvSpPr>
        <p:spPr>
          <a:xfrm>
            <a:off x="838200" y="4768948"/>
            <a:ext cx="2523977" cy="954106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GB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200 OK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GB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“Hello Christos”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GB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the Function from the CLI</a:t>
            </a:r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829994" y="1800665"/>
            <a:ext cx="10523805" cy="77372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GB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 new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Shape 287"/>
          <p:cNvSpPr txBox="1"/>
          <p:nvPr/>
        </p:nvSpPr>
        <p:spPr>
          <a:xfrm>
            <a:off x="838200" y="2996417"/>
            <a:ext cx="10515599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GB" sz="36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JavaScript -&gt;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GB" sz="36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	HttpTrigger -&gt;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GB" sz="36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		AdvancedHelloWorld -&gt;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GB" sz="36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			Use default code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GB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Running locally</a:t>
            </a:r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838200" y="1794089"/>
            <a:ext cx="10515599" cy="84723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GB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 run HelloWorldJS -c "{\"name\": \"Christos\"}"</a:t>
            </a:r>
          </a:p>
        </p:txBody>
      </p:sp>
      <p:pic>
        <p:nvPicPr>
          <p:cNvPr id="294" name="Shape 294"/>
          <p:cNvPicPr preferRelativeResize="0"/>
          <p:nvPr/>
        </p:nvPicPr>
        <p:blipFill/>
        <p:spPr>
          <a:xfrm>
            <a:off x="838200" y="2744727"/>
            <a:ext cx="10970480" cy="3797474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GB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 2 Recap</a:t>
            </a:r>
          </a:p>
        </p:txBody>
      </p:sp>
      <p:grpSp>
        <p:nvGrpSpPr>
          <p:cNvPr id="300" name="Shape 300"/>
          <p:cNvGrpSpPr/>
          <p:nvPr/>
        </p:nvGrpSpPr>
        <p:grpSpPr>
          <a:xfrm>
            <a:off x="838200" y="1826006"/>
            <a:ext cx="10515600" cy="4350571"/>
            <a:chOff x="0" y="381"/>
            <a:chExt cx="10515600" cy="4350571"/>
          </a:xfrm>
        </p:grpSpPr>
        <p:sp>
          <p:nvSpPr>
            <p:cNvPr id="301" name="Shape 301"/>
            <p:cNvSpPr/>
            <p:nvPr/>
          </p:nvSpPr>
          <p:spPr>
            <a:xfrm>
              <a:off x="2103119" y="381"/>
              <a:ext cx="8412480" cy="2111927"/>
            </a:xfrm>
            <a:prstGeom prst="rect">
              <a:avLst/>
            </a:prstGeom>
            <a:solidFill>
              <a:srgbClr val="CCD3EA">
                <a:alpha val="89803"/>
              </a:srgbClr>
            </a:solidFill>
            <a:ln cap="flat" cmpd="sng" w="12700">
              <a:solidFill>
                <a:srgbClr val="CCD3EA">
                  <a:alpha val="89803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2" name="Shape 302"/>
            <p:cNvSpPr txBox="1"/>
            <p:nvPr/>
          </p:nvSpPr>
          <p:spPr>
            <a:xfrm>
              <a:off x="2103119" y="381"/>
              <a:ext cx="8412480" cy="21119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6425" lIns="163225" rIns="163225" tIns="5364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en-GB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Reading input from the event object</a:t>
              </a:r>
            </a:p>
          </p:txBody>
        </p:sp>
        <p:sp>
          <p:nvSpPr>
            <p:cNvPr id="303" name="Shape 303"/>
            <p:cNvSpPr/>
            <p:nvPr/>
          </p:nvSpPr>
          <p:spPr>
            <a:xfrm>
              <a:off x="0" y="381"/>
              <a:ext cx="2103120" cy="2111927"/>
            </a:xfrm>
            <a:prstGeom prst="rect">
              <a:avLst/>
            </a:prstGeom>
            <a:solidFill>
              <a:srgbClr val="4372C3"/>
            </a:solidFill>
            <a:ln cap="flat" cmpd="sng" w="12700">
              <a:solidFill>
                <a:srgbClr val="4372C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4" name="Shape 304"/>
            <p:cNvSpPr txBox="1"/>
            <p:nvPr/>
          </p:nvSpPr>
          <p:spPr>
            <a:xfrm>
              <a:off x="0" y="381"/>
              <a:ext cx="2103120" cy="21119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8600" lIns="111275" rIns="111275" tIns="208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2103119" y="2239025"/>
              <a:ext cx="8412480" cy="2111927"/>
            </a:xfrm>
            <a:prstGeom prst="rect">
              <a:avLst/>
            </a:prstGeom>
            <a:solidFill>
              <a:srgbClr val="CCD3EA">
                <a:alpha val="89803"/>
              </a:srgbClr>
            </a:solidFill>
            <a:ln cap="flat" cmpd="sng" w="12700">
              <a:solidFill>
                <a:srgbClr val="CCD3EA">
                  <a:alpha val="89803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6" name="Shape 306"/>
            <p:cNvSpPr txBox="1"/>
            <p:nvPr/>
          </p:nvSpPr>
          <p:spPr>
            <a:xfrm>
              <a:off x="2103119" y="2239025"/>
              <a:ext cx="8412480" cy="21119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6425" lIns="163225" rIns="163225" tIns="5364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en-GB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Using query string parameters in REST APIs</a:t>
              </a:r>
            </a:p>
          </p:txBody>
        </p:sp>
        <p:sp>
          <p:nvSpPr>
            <p:cNvPr id="307" name="Shape 307"/>
            <p:cNvSpPr/>
            <p:nvPr/>
          </p:nvSpPr>
          <p:spPr>
            <a:xfrm>
              <a:off x="0" y="2239025"/>
              <a:ext cx="2103120" cy="2111927"/>
            </a:xfrm>
            <a:prstGeom prst="rect">
              <a:avLst/>
            </a:prstGeom>
            <a:solidFill>
              <a:srgbClr val="4372C3"/>
            </a:solidFill>
            <a:ln cap="flat" cmpd="sng" w="12700">
              <a:solidFill>
                <a:srgbClr val="4372C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8" name="Shape 308"/>
            <p:cNvSpPr txBox="1"/>
            <p:nvPr/>
          </p:nvSpPr>
          <p:spPr>
            <a:xfrm>
              <a:off x="0" y="2239025"/>
              <a:ext cx="2103120" cy="21119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8600" lIns="111275" rIns="111275" tIns="208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/>
        </p:nvSpPr>
        <p:spPr>
          <a:xfrm>
            <a:off x="0" y="2053883"/>
            <a:ext cx="12192000" cy="2855742"/>
          </a:xfrm>
          <a:prstGeom prst="rect">
            <a:avLst/>
          </a:prstGeom>
          <a:solidFill>
            <a:srgbClr val="D33566"/>
          </a:solidFill>
          <a:ln cap="flat" cmpd="sng" w="12700">
            <a:solidFill>
              <a:srgbClr val="31538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GB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Part 3: FizzBuzz </a:t>
            </a:r>
          </a:p>
        </p:txBody>
      </p:sp>
      <p:sp>
        <p:nvSpPr>
          <p:cNvPr id="314" name="Shape 314"/>
          <p:cNvSpPr/>
          <p:nvPr/>
        </p:nvSpPr>
        <p:spPr>
          <a:xfrm>
            <a:off x="3048000" y="3105834"/>
            <a:ext cx="6096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br>
              <a:rPr b="0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GB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Reading HTTP request body</a:t>
            </a:r>
          </a:p>
        </p:txBody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read the body of a request with: req.body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ct val="25000"/>
              <a:buFont typeface="Arial"/>
              <a:buNone/>
            </a:pPr>
            <a:r>
              <a:rPr b="0" i="0" lang="en-GB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module.exports = function (context, req) {</a:t>
            </a:r>
            <a:br>
              <a:rPr b="0" i="0" lang="en-GB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GB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if (req.body &amp;&amp; req.body.someparameter){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ct val="25000"/>
              <a:buFont typeface="Arial"/>
              <a:buNone/>
            </a:pPr>
            <a:r>
              <a:rPr b="0" i="0" lang="en-GB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console.log(req.body.someparameter);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ct val="25000"/>
              <a:buFont typeface="Arial"/>
              <a:buNone/>
            </a:pPr>
            <a:r>
              <a:rPr b="0" i="0" lang="en-GB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ct val="25000"/>
              <a:buFont typeface="Arial"/>
              <a:buNone/>
            </a:pPr>
            <a:r>
              <a:rPr b="0" i="0" lang="en-GB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GB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HTTP error responses</a:t>
            </a:r>
          </a:p>
        </p:txBody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create any HTTP response object with the following syntax: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ct val="25000"/>
              <a:buFont typeface="Arial"/>
              <a:buNone/>
            </a:pPr>
            <a:r>
              <a:rPr b="0" i="0" lang="en-GB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context.res = {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ct val="25000"/>
              <a:buFont typeface="Arial"/>
              <a:buNone/>
            </a:pPr>
            <a:r>
              <a:rPr b="0" i="0" lang="en-GB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1" i="0" lang="en-GB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status</a:t>
            </a:r>
            <a:r>
              <a:rPr b="0" i="0" lang="en-GB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: 400,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ct val="25000"/>
              <a:buFont typeface="Arial"/>
              <a:buNone/>
            </a:pPr>
            <a:r>
              <a:rPr b="0" i="0" lang="en-GB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1" i="0" lang="en-GB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body</a:t>
            </a:r>
            <a:r>
              <a:rPr b="0" i="0" lang="en-GB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: “Any error message you need to return to the user"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ct val="25000"/>
              <a:buFont typeface="Arial"/>
              <a:buNone/>
            </a:pPr>
            <a:r>
              <a:rPr b="0" i="0" lang="en-GB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ct val="25000"/>
              <a:buFont typeface="Arial"/>
              <a:buNone/>
            </a:pPr>
            <a:r>
              <a:rPr b="0" i="0" lang="en-GB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context.done();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0" y="2053883"/>
            <a:ext cx="12192000" cy="2855742"/>
          </a:xfrm>
          <a:prstGeom prst="rect">
            <a:avLst/>
          </a:prstGeom>
          <a:solidFill>
            <a:srgbClr val="D33566"/>
          </a:solidFill>
          <a:ln cap="flat" cmpd="sng" w="12700">
            <a:solidFill>
              <a:srgbClr val="31538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GB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Preparation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GB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Setup you Azure Account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GB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HTTP error responses</a:t>
            </a:r>
          </a:p>
        </p:txBody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 if you want to return a 404 in an API:</a:t>
            </a: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ct val="25000"/>
              <a:buFont typeface="Arial"/>
              <a:buNone/>
            </a:pPr>
            <a:r>
              <a:rPr b="0" i="0" lang="en-GB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module.exports = function (context, req) {</a:t>
            </a:r>
            <a:br>
              <a:rPr b="0" i="0" lang="en-GB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GB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context.res = {</a:t>
            </a: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ct val="25000"/>
              <a:buFont typeface="Arial"/>
              <a:buNone/>
            </a:pPr>
            <a:r>
              <a:rPr b="0" i="0" lang="en-GB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b="1" i="0" lang="en-GB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status</a:t>
            </a:r>
            <a:r>
              <a:rPr b="0" i="0" lang="en-GB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: 404,</a:t>
            </a: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ct val="25000"/>
              <a:buFont typeface="Arial"/>
              <a:buNone/>
            </a:pPr>
            <a:r>
              <a:rPr b="0" i="0" lang="en-GB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b="1" i="0" lang="en-GB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body</a:t>
            </a:r>
            <a:r>
              <a:rPr b="0" i="0" lang="en-GB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: “File Not Found"</a:t>
            </a: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ct val="25000"/>
              <a:buFont typeface="Arial"/>
              <a:buNone/>
            </a:pPr>
            <a:r>
              <a:rPr b="0" i="0" lang="en-GB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};</a:t>
            </a: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ct val="25000"/>
              <a:buFont typeface="Arial"/>
              <a:buNone/>
            </a:pPr>
            <a:r>
              <a:rPr b="0" i="0" lang="en-GB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context.done();</a:t>
            </a: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buClr>
                <a:srgbClr val="2F5496"/>
              </a:buClr>
              <a:buSzPct val="25000"/>
              <a:buFont typeface="Arial"/>
              <a:buNone/>
            </a:pPr>
            <a:r>
              <a:rPr b="0" i="0" lang="en-GB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GB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Fizz Buzz</a:t>
            </a:r>
          </a:p>
        </p:txBody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GB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1, 2, </a:t>
            </a:r>
            <a:r>
              <a:rPr b="1" i="0" lang="en-GB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Fizz</a:t>
            </a:r>
            <a:r>
              <a:rPr b="0" i="0" lang="en-GB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4, </a:t>
            </a:r>
            <a:r>
              <a:rPr b="1" i="0" lang="en-GB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Buzz</a:t>
            </a:r>
            <a:r>
              <a:rPr b="0" i="0" lang="en-GB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en-GB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Fizz</a:t>
            </a:r>
            <a:r>
              <a:rPr b="0" i="0" lang="en-GB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7, 8, </a:t>
            </a:r>
            <a:r>
              <a:rPr b="1" i="0" lang="en-GB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Fizz</a:t>
            </a:r>
            <a:r>
              <a:rPr b="0" i="0" lang="en-GB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en-GB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Buzz</a:t>
            </a:r>
            <a:r>
              <a:rPr b="0" i="0" lang="en-GB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11, </a:t>
            </a:r>
            <a:r>
              <a:rPr b="1" i="0" lang="en-GB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Fizz</a:t>
            </a:r>
            <a:r>
              <a:rPr b="0" i="0" lang="en-GB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13, 14, </a:t>
            </a:r>
            <a:r>
              <a:rPr b="1" i="0" lang="en-GB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Fizz Buzz</a:t>
            </a:r>
            <a:r>
              <a:rPr b="0" i="0" lang="en-GB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16, 17, …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GB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Rules</a:t>
            </a:r>
            <a:r>
              <a:rPr b="0" i="0" lang="en-GB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GB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</a:t>
            </a:r>
            <a:r>
              <a:rPr b="1" i="0" lang="en-GB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GB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(positive integer) as input: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b="1" i="0" lang="en-GB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GB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divisible by </a:t>
            </a:r>
            <a:r>
              <a:rPr b="1" i="0" lang="en-GB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and 5</a:t>
            </a:r>
            <a:r>
              <a:rPr b="0" i="0" lang="en-GB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        =&gt; </a:t>
            </a:r>
            <a:r>
              <a:rPr b="1" i="0" lang="en-GB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Fizz Buzz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b="1" i="0" lang="en-GB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GB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divisible by </a:t>
            </a:r>
            <a:r>
              <a:rPr b="1" i="0" lang="en-GB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GB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                 =&gt; </a:t>
            </a:r>
            <a:r>
              <a:rPr b="1" i="0" lang="en-GB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Fizz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b="1" i="0" lang="en-GB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GB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divisible by </a:t>
            </a:r>
            <a:r>
              <a:rPr b="1" i="0" lang="en-GB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0" i="0" lang="en-GB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                 =&gt; </a:t>
            </a:r>
            <a:r>
              <a:rPr b="1" i="0" lang="en-GB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Buzz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GB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Otherwise</a:t>
            </a:r>
            <a:r>
              <a:rPr b="0" i="0" lang="en-GB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                                =&gt; </a:t>
            </a:r>
            <a:r>
              <a:rPr b="1" i="0" lang="en-GB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GB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Fizz Buzz</a:t>
            </a:r>
          </a:p>
        </p:txBody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Exercise</a:t>
            </a: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Implement a Fizz Buzz REST API, where: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input (n) comes from the request body (request must be </a:t>
            </a:r>
            <a:r>
              <a:rPr b="0" i="0" lang="en-GB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</a:t>
            </a: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output is: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0" i="0" lang="en-GB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{“result”: “(Fizz|Buzz|Fizz Buzz|\d+)”}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input is not valid, return a 400 Bad Request response with body: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2F5496"/>
              </a:buClr>
              <a:buSzPct val="25000"/>
              <a:buFont typeface="Arial"/>
              <a:buNone/>
            </a:pPr>
            <a:r>
              <a:rPr b="0" i="0" lang="en-GB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{“error”: “Invalid body, a positive integer was expected”}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GB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 3 Recap</a:t>
            </a:r>
          </a:p>
        </p:txBody>
      </p:sp>
      <p:grpSp>
        <p:nvGrpSpPr>
          <p:cNvPr id="350" name="Shape 350"/>
          <p:cNvGrpSpPr/>
          <p:nvPr/>
        </p:nvGrpSpPr>
        <p:grpSpPr>
          <a:xfrm>
            <a:off x="838200" y="1826006"/>
            <a:ext cx="10515600" cy="4350571"/>
            <a:chOff x="0" y="381"/>
            <a:chExt cx="10515600" cy="4350571"/>
          </a:xfrm>
        </p:grpSpPr>
        <p:sp>
          <p:nvSpPr>
            <p:cNvPr id="351" name="Shape 351"/>
            <p:cNvSpPr/>
            <p:nvPr/>
          </p:nvSpPr>
          <p:spPr>
            <a:xfrm>
              <a:off x="2103119" y="381"/>
              <a:ext cx="8412480" cy="2111927"/>
            </a:xfrm>
            <a:prstGeom prst="rect">
              <a:avLst/>
            </a:prstGeom>
            <a:solidFill>
              <a:srgbClr val="CCD3EA">
                <a:alpha val="89803"/>
              </a:srgbClr>
            </a:solidFill>
            <a:ln cap="flat" cmpd="sng" w="12700">
              <a:solidFill>
                <a:srgbClr val="CCD3EA">
                  <a:alpha val="89803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2" name="Shape 352"/>
            <p:cNvSpPr txBox="1"/>
            <p:nvPr/>
          </p:nvSpPr>
          <p:spPr>
            <a:xfrm>
              <a:off x="2103119" y="381"/>
              <a:ext cx="8412480" cy="21119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6425" lIns="163225" rIns="163225" tIns="5364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b="0" lang="en-GB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Read the body of a POST request</a:t>
              </a:r>
            </a:p>
          </p:txBody>
        </p:sp>
        <p:sp>
          <p:nvSpPr>
            <p:cNvPr id="353" name="Shape 353"/>
            <p:cNvSpPr/>
            <p:nvPr/>
          </p:nvSpPr>
          <p:spPr>
            <a:xfrm>
              <a:off x="0" y="381"/>
              <a:ext cx="2103120" cy="2111927"/>
            </a:xfrm>
            <a:prstGeom prst="rect">
              <a:avLst/>
            </a:prstGeom>
            <a:solidFill>
              <a:srgbClr val="4372C3"/>
            </a:solidFill>
            <a:ln cap="flat" cmpd="sng" w="12700">
              <a:solidFill>
                <a:srgbClr val="4372C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4" name="Shape 354"/>
            <p:cNvSpPr txBox="1"/>
            <p:nvPr/>
          </p:nvSpPr>
          <p:spPr>
            <a:xfrm>
              <a:off x="0" y="381"/>
              <a:ext cx="2103120" cy="21119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8600" lIns="111275" rIns="111275" tIns="208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t/>
              </a:r>
              <a:endPara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Shape 355"/>
            <p:cNvSpPr/>
            <p:nvPr/>
          </p:nvSpPr>
          <p:spPr>
            <a:xfrm>
              <a:off x="2103119" y="2239025"/>
              <a:ext cx="8412480" cy="2111927"/>
            </a:xfrm>
            <a:prstGeom prst="rect">
              <a:avLst/>
            </a:prstGeom>
            <a:solidFill>
              <a:srgbClr val="CCD3EA">
                <a:alpha val="89803"/>
              </a:srgbClr>
            </a:solidFill>
            <a:ln cap="flat" cmpd="sng" w="12700">
              <a:solidFill>
                <a:srgbClr val="CCD3EA">
                  <a:alpha val="89803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6" name="Shape 356"/>
            <p:cNvSpPr txBox="1"/>
            <p:nvPr/>
          </p:nvSpPr>
          <p:spPr>
            <a:xfrm>
              <a:off x="2103119" y="2239025"/>
              <a:ext cx="8412480" cy="21119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6425" lIns="163225" rIns="163225" tIns="5364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b="0" lang="en-GB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Returning custom HTTP status codes</a:t>
              </a:r>
            </a:p>
          </p:txBody>
        </p:sp>
        <p:sp>
          <p:nvSpPr>
            <p:cNvPr id="357" name="Shape 357"/>
            <p:cNvSpPr/>
            <p:nvPr/>
          </p:nvSpPr>
          <p:spPr>
            <a:xfrm>
              <a:off x="0" y="2239025"/>
              <a:ext cx="2103120" cy="2111927"/>
            </a:xfrm>
            <a:prstGeom prst="rect">
              <a:avLst/>
            </a:prstGeom>
            <a:solidFill>
              <a:srgbClr val="4372C3"/>
            </a:solidFill>
            <a:ln cap="flat" cmpd="sng" w="12700">
              <a:solidFill>
                <a:srgbClr val="4372C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8" name="Shape 358"/>
            <p:cNvSpPr txBox="1"/>
            <p:nvPr/>
          </p:nvSpPr>
          <p:spPr>
            <a:xfrm>
              <a:off x="0" y="2239025"/>
              <a:ext cx="2103120" cy="21119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8600" lIns="111275" rIns="111275" tIns="208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t/>
              </a:r>
              <a:endPara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/>
        </p:nvSpPr>
        <p:spPr>
          <a:xfrm>
            <a:off x="0" y="2053883"/>
            <a:ext cx="12192000" cy="2855742"/>
          </a:xfrm>
          <a:prstGeom prst="rect">
            <a:avLst/>
          </a:prstGeom>
          <a:solidFill>
            <a:srgbClr val="D33566"/>
          </a:solidFill>
          <a:ln cap="flat" cmpd="sng" w="12700">
            <a:solidFill>
              <a:srgbClr val="31538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GB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Part 4: Timezone Conversion </a:t>
            </a:r>
          </a:p>
        </p:txBody>
      </p:sp>
      <p:sp>
        <p:nvSpPr>
          <p:cNvPr id="364" name="Shape 364"/>
          <p:cNvSpPr/>
          <p:nvPr/>
        </p:nvSpPr>
        <p:spPr>
          <a:xfrm>
            <a:off x="3048000" y="3105834"/>
            <a:ext cx="6096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br>
              <a:rPr b="0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GB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Reading path parameters</a:t>
            </a:r>
          </a:p>
        </p:txBody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GB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read a path parameters: </a:t>
            </a:r>
            <a:r>
              <a:rPr b="1" i="0" lang="en-GB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req.query</a:t>
            </a:r>
            <a:br>
              <a:rPr b="0" i="0" lang="en-GB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GB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GB" sz="32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module.exports = function (context, req) {</a:t>
            </a:r>
            <a:br>
              <a:rPr b="0" i="0" lang="en-GB" sz="32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GB" sz="32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if (req.query &amp;&amp; req.query.someparameter){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ct val="25000"/>
              <a:buFont typeface="Arial"/>
              <a:buNone/>
            </a:pPr>
            <a:r>
              <a:rPr b="0" i="0" lang="en-GB" sz="32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console.log(req.query.someparameter);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ct val="25000"/>
              <a:buFont typeface="Arial"/>
              <a:buNone/>
            </a:pPr>
            <a:r>
              <a:rPr b="0" i="0" lang="en-GB" sz="32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ct val="25000"/>
              <a:buFont typeface="Arial"/>
              <a:buNone/>
            </a:pPr>
            <a:r>
              <a:rPr b="0" i="0" lang="en-GB" sz="32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type="title"/>
          </p:nvPr>
        </p:nvSpPr>
        <p:spPr>
          <a:xfrm>
            <a:off x="838199" y="365125"/>
            <a:ext cx="10908323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GB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external libraries in your Azure Functions</a:t>
            </a:r>
          </a:p>
        </p:txBody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GB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install and use any external library from NPM in your </a:t>
            </a:r>
            <a:r>
              <a:rPr b="1" i="0" lang="en-GB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src</a:t>
            </a:r>
            <a:r>
              <a:rPr b="0" i="0" lang="en-GB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folder.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ct val="25000"/>
              <a:buFont typeface="Arial"/>
              <a:buNone/>
            </a:pPr>
            <a:r>
              <a:rPr b="0" i="0" lang="en-GB" sz="32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cd &lt;YourFunctionDirectory&gt;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ct val="25000"/>
              <a:buFont typeface="Arial"/>
              <a:buNone/>
            </a:pPr>
            <a:r>
              <a:rPr b="0" i="0" lang="en-GB" sz="32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npm init -y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2F5496"/>
              </a:buClr>
              <a:buSzPct val="25000"/>
              <a:buFont typeface="Arial"/>
              <a:buNone/>
            </a:pPr>
            <a:r>
              <a:rPr b="0" i="0" lang="en-GB" sz="32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npm install --save lodash</a:t>
            </a:r>
            <a:br>
              <a:rPr b="0" i="0" lang="en-GB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type="title"/>
          </p:nvPr>
        </p:nvSpPr>
        <p:spPr>
          <a:xfrm>
            <a:off x="838199" y="365125"/>
            <a:ext cx="10908323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GB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external libraries in your Azure Functions</a:t>
            </a:r>
          </a:p>
        </p:txBody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GB" sz="323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you can simply </a:t>
            </a:r>
            <a:r>
              <a:rPr b="1" i="0" lang="en-GB" sz="323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</a:t>
            </a:r>
            <a:r>
              <a:rPr b="0" i="0" lang="en-GB" sz="323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library in your function:</a:t>
            </a: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ct val="25000"/>
              <a:buFont typeface="Arial"/>
              <a:buNone/>
            </a:pPr>
            <a:r>
              <a:rPr b="0" i="0" lang="en-GB" sz="2720" u="none" cap="none" strike="noStrik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// index.js</a:t>
            </a: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ct val="25000"/>
              <a:buFont typeface="Arial"/>
              <a:buNone/>
            </a:pPr>
            <a:r>
              <a:rPr b="0" i="0" lang="en-GB" sz="272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const _ = require(‘lodash’);</a:t>
            </a: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ct val="25000"/>
              <a:buFont typeface="Arial"/>
              <a:buNone/>
            </a:pPr>
            <a:r>
              <a:rPr b="0" i="0" lang="en-GB" sz="272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module.exports = function (context, req) {</a:t>
            </a: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ct val="25000"/>
              <a:buFont typeface="Arial"/>
              <a:buNone/>
            </a:pPr>
            <a:r>
              <a:rPr b="0" i="0" lang="en-GB" sz="272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context.res = {</a:t>
            </a: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ct val="25000"/>
              <a:buFont typeface="Arial"/>
              <a:buNone/>
            </a:pPr>
            <a:r>
              <a:rPr b="1" i="0" lang="en-GB" sz="272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body: _.now()</a:t>
            </a: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ct val="25000"/>
              <a:buFont typeface="Arial"/>
              <a:buNone/>
            </a:pPr>
            <a:r>
              <a:rPr b="0" i="0" lang="en-GB" sz="272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};</a:t>
            </a: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ct val="25000"/>
              <a:buFont typeface="Arial"/>
              <a:buNone/>
            </a:pPr>
            <a:r>
              <a:rPr b="0" i="0" lang="en-GB" sz="272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context.done();</a:t>
            </a: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GB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GB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Timezone conversion API</a:t>
            </a:r>
          </a:p>
        </p:txBody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480400" y="1825625"/>
            <a:ext cx="108735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Exercise</a:t>
            </a: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Implement a timezone conversion REST API, where you receive 3 inputs as path parameters:</a:t>
            </a: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timestamp</a:t>
            </a: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timestamp in ISO 8601 format (e.g. 2018-05-17T22:13:10)</a:t>
            </a: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sourceTimezone</a:t>
            </a: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source timezone (e.g. Europe/London)</a:t>
            </a: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targetTimezone</a:t>
            </a: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target timezone (e.g. Australia/Sydney)</a:t>
            </a: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API response is a JSON object containing the converted timestamp. </a:t>
            </a:r>
            <a:r>
              <a:rPr lang="en-GB"/>
              <a:t>E</a:t>
            </a: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.g.:</a:t>
            </a: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ct val="25000"/>
              <a:buFont typeface="Arial"/>
              <a:buNone/>
            </a:pPr>
            <a:r>
              <a:rPr b="0" i="0" lang="en-GB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{"timestamp":"2018-05-18T07:13:10+10:00"}</a:t>
            </a: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GB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HINT</a:t>
            </a:r>
            <a:r>
              <a:rPr b="0" i="0" lang="en-GB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Converting timestamps across timezones</a:t>
            </a:r>
          </a:p>
        </p:txBody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838200" y="1755286"/>
            <a:ext cx="10515599" cy="32668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the </a:t>
            </a:r>
            <a:r>
              <a:rPr b="1" i="0" lang="en-GB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moment-timezone</a:t>
            </a: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library: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ct val="25000"/>
              <a:buFont typeface="Arial"/>
              <a:buNone/>
            </a:pPr>
            <a:r>
              <a:rPr b="0" i="0" lang="en-GB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const resultTimestamp = moment.tz(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ct val="25000"/>
              <a:buFont typeface="Arial"/>
              <a:buNone/>
            </a:pPr>
            <a:r>
              <a:rPr b="0" i="0" lang="en-GB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timestamp, 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ct val="25000"/>
              <a:buFont typeface="Arial"/>
              <a:buNone/>
            </a:pPr>
            <a:r>
              <a:rPr b="0" i="0" lang="en-GB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sourceTimezone).tz(targetTimezone).format();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Shape 395"/>
          <p:cNvSpPr txBox="1"/>
          <p:nvPr/>
        </p:nvSpPr>
        <p:spPr>
          <a:xfrm>
            <a:off x="928467" y="5416062"/>
            <a:ext cx="10269415" cy="107721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GB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npm install –save moment-timezone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0" y="0"/>
            <a:ext cx="7534656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 txBox="1"/>
          <p:nvPr>
            <p:ph type="title"/>
          </p:nvPr>
        </p:nvSpPr>
        <p:spPr>
          <a:xfrm>
            <a:off x="8153400" y="819150"/>
            <a:ext cx="3200399" cy="4718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GB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this workshop you’ll need:</a:t>
            </a:r>
          </a:p>
        </p:txBody>
      </p:sp>
      <p:grpSp>
        <p:nvGrpSpPr>
          <p:cNvPr id="144" name="Shape 144"/>
          <p:cNvGrpSpPr/>
          <p:nvPr/>
        </p:nvGrpSpPr>
        <p:grpSpPr>
          <a:xfrm>
            <a:off x="960120" y="960992"/>
            <a:ext cx="5614415" cy="4936013"/>
            <a:chOff x="0" y="872"/>
            <a:chExt cx="5614415" cy="4936013"/>
          </a:xfrm>
        </p:grpSpPr>
        <p:sp>
          <p:nvSpPr>
            <p:cNvPr id="145" name="Shape 145"/>
            <p:cNvSpPr/>
            <p:nvPr/>
          </p:nvSpPr>
          <p:spPr>
            <a:xfrm>
              <a:off x="0" y="3716912"/>
              <a:ext cx="1403603" cy="1219972"/>
            </a:xfrm>
            <a:prstGeom prst="rect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" name="Shape 146"/>
            <p:cNvSpPr txBox="1"/>
            <p:nvPr/>
          </p:nvSpPr>
          <p:spPr>
            <a:xfrm>
              <a:off x="0" y="3716912"/>
              <a:ext cx="1403603" cy="12199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6025" lIns="99800" rIns="99800" tIns="2560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GB"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147" name="Shape 147"/>
            <p:cNvSpPr/>
            <p:nvPr/>
          </p:nvSpPr>
          <p:spPr>
            <a:xfrm>
              <a:off x="1403603" y="3716912"/>
              <a:ext cx="4210812" cy="1219972"/>
            </a:xfrm>
            <a:prstGeom prst="rect">
              <a:avLst/>
            </a:prstGeom>
            <a:solidFill>
              <a:srgbClr val="CDCFD3">
                <a:alpha val="89803"/>
              </a:srgbClr>
            </a:solidFill>
            <a:ln cap="flat" cmpd="sng" w="12700">
              <a:solidFill>
                <a:srgbClr val="CDCFD3">
                  <a:alpha val="89803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 txBox="1"/>
            <p:nvPr/>
          </p:nvSpPr>
          <p:spPr>
            <a:xfrm>
              <a:off x="1403603" y="3716912"/>
              <a:ext cx="4210812" cy="12199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800" lIns="85400" rIns="85400" tIns="304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en-GB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An Azure Storage Account</a:t>
              </a:r>
            </a:p>
          </p:txBody>
        </p:sp>
        <p:sp>
          <p:nvSpPr>
            <p:cNvPr id="149" name="Shape 149"/>
            <p:cNvSpPr/>
            <p:nvPr/>
          </p:nvSpPr>
          <p:spPr>
            <a:xfrm rot="10800000">
              <a:off x="0" y="1858893"/>
              <a:ext cx="1403603" cy="1876318"/>
            </a:xfrm>
            <a:prstGeom prst="upArrowCallout">
              <a:avLst>
                <a:gd fmla="val 5000" name="adj1"/>
                <a:gd fmla="val 10000" name="adj2"/>
                <a:gd fmla="val 15000" name="adj3"/>
                <a:gd fmla="val 64977" name="adj4"/>
              </a:avLst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 txBox="1"/>
            <p:nvPr/>
          </p:nvSpPr>
          <p:spPr>
            <a:xfrm>
              <a:off x="0" y="1858892"/>
              <a:ext cx="1403603" cy="12196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6025" lIns="99800" rIns="99800" tIns="2560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GB"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151" name="Shape 151"/>
            <p:cNvSpPr/>
            <p:nvPr/>
          </p:nvSpPr>
          <p:spPr>
            <a:xfrm>
              <a:off x="1403603" y="1858892"/>
              <a:ext cx="4210812" cy="1219606"/>
            </a:xfrm>
            <a:prstGeom prst="rect">
              <a:avLst/>
            </a:prstGeom>
            <a:solidFill>
              <a:srgbClr val="CDCFD3">
                <a:alpha val="89803"/>
              </a:srgbClr>
            </a:solidFill>
            <a:ln cap="flat" cmpd="sng" w="12700">
              <a:solidFill>
                <a:srgbClr val="CDCFD3">
                  <a:alpha val="89803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 txBox="1"/>
            <p:nvPr/>
          </p:nvSpPr>
          <p:spPr>
            <a:xfrm>
              <a:off x="1403603" y="1858892"/>
              <a:ext cx="4210812" cy="12196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800" lIns="85400" rIns="85400" tIns="304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en-GB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An Azure Function App</a:t>
              </a:r>
            </a:p>
          </p:txBody>
        </p:sp>
        <p:sp>
          <p:nvSpPr>
            <p:cNvPr id="153" name="Shape 153"/>
            <p:cNvSpPr/>
            <p:nvPr/>
          </p:nvSpPr>
          <p:spPr>
            <a:xfrm rot="10800000">
              <a:off x="0" y="872"/>
              <a:ext cx="1403603" cy="1876318"/>
            </a:xfrm>
            <a:prstGeom prst="upArrowCallout">
              <a:avLst>
                <a:gd fmla="val 5000" name="adj1"/>
                <a:gd fmla="val 10000" name="adj2"/>
                <a:gd fmla="val 15000" name="adj3"/>
                <a:gd fmla="val 64977" name="adj4"/>
              </a:avLst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" name="Shape 154"/>
            <p:cNvSpPr txBox="1"/>
            <p:nvPr/>
          </p:nvSpPr>
          <p:spPr>
            <a:xfrm>
              <a:off x="0" y="872"/>
              <a:ext cx="1403603" cy="12196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6025" lIns="99800" rIns="99800" tIns="2560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GB"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155" name="Shape 155"/>
            <p:cNvSpPr/>
            <p:nvPr/>
          </p:nvSpPr>
          <p:spPr>
            <a:xfrm>
              <a:off x="1403603" y="872"/>
              <a:ext cx="4210812" cy="1219606"/>
            </a:xfrm>
            <a:prstGeom prst="rect">
              <a:avLst/>
            </a:prstGeom>
            <a:solidFill>
              <a:srgbClr val="CDCFD3">
                <a:alpha val="89803"/>
              </a:srgbClr>
            </a:solidFill>
            <a:ln cap="flat" cmpd="sng" w="12700">
              <a:solidFill>
                <a:srgbClr val="CDCFD3">
                  <a:alpha val="89803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" name="Shape 156"/>
            <p:cNvSpPr txBox="1"/>
            <p:nvPr/>
          </p:nvSpPr>
          <p:spPr>
            <a:xfrm>
              <a:off x="1403603" y="872"/>
              <a:ext cx="4210812" cy="12196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800" lIns="85400" rIns="85400" tIns="304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en-GB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An Azure Resource Group</a:t>
              </a: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GB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 4 Recap</a:t>
            </a:r>
          </a:p>
        </p:txBody>
      </p:sp>
      <p:grpSp>
        <p:nvGrpSpPr>
          <p:cNvPr id="401" name="Shape 401"/>
          <p:cNvGrpSpPr/>
          <p:nvPr/>
        </p:nvGrpSpPr>
        <p:grpSpPr>
          <a:xfrm>
            <a:off x="838200" y="1826006"/>
            <a:ext cx="10515600" cy="4350571"/>
            <a:chOff x="0" y="381"/>
            <a:chExt cx="10515600" cy="4350571"/>
          </a:xfrm>
        </p:grpSpPr>
        <p:sp>
          <p:nvSpPr>
            <p:cNvPr id="402" name="Shape 402"/>
            <p:cNvSpPr/>
            <p:nvPr/>
          </p:nvSpPr>
          <p:spPr>
            <a:xfrm>
              <a:off x="2103119" y="381"/>
              <a:ext cx="8412480" cy="2111927"/>
            </a:xfrm>
            <a:prstGeom prst="rect">
              <a:avLst/>
            </a:prstGeom>
            <a:solidFill>
              <a:srgbClr val="CCD3EA">
                <a:alpha val="89803"/>
              </a:srgbClr>
            </a:solidFill>
            <a:ln cap="flat" cmpd="sng" w="12700">
              <a:solidFill>
                <a:srgbClr val="CCD3EA">
                  <a:alpha val="89803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3" name="Shape 403"/>
            <p:cNvSpPr txBox="1"/>
            <p:nvPr/>
          </p:nvSpPr>
          <p:spPr>
            <a:xfrm>
              <a:off x="2103119" y="381"/>
              <a:ext cx="8412480" cy="21119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6425" lIns="163225" rIns="163225" tIns="5364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en-GB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Working with multiple path parameters in REST APIs</a:t>
              </a:r>
            </a:p>
          </p:txBody>
        </p:sp>
        <p:sp>
          <p:nvSpPr>
            <p:cNvPr id="404" name="Shape 404"/>
            <p:cNvSpPr/>
            <p:nvPr/>
          </p:nvSpPr>
          <p:spPr>
            <a:xfrm>
              <a:off x="0" y="381"/>
              <a:ext cx="2103120" cy="2111927"/>
            </a:xfrm>
            <a:prstGeom prst="rect">
              <a:avLst/>
            </a:prstGeom>
            <a:solidFill>
              <a:srgbClr val="4372C3"/>
            </a:solidFill>
            <a:ln cap="flat" cmpd="sng" w="12700">
              <a:solidFill>
                <a:srgbClr val="4372C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5" name="Shape 405"/>
            <p:cNvSpPr txBox="1"/>
            <p:nvPr/>
          </p:nvSpPr>
          <p:spPr>
            <a:xfrm>
              <a:off x="0" y="381"/>
              <a:ext cx="2103120" cy="21119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8600" lIns="111275" rIns="111275" tIns="208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>
              <a:off x="2103119" y="2239025"/>
              <a:ext cx="8412480" cy="2111927"/>
            </a:xfrm>
            <a:prstGeom prst="rect">
              <a:avLst/>
            </a:prstGeom>
            <a:solidFill>
              <a:srgbClr val="CCD3EA">
                <a:alpha val="89803"/>
              </a:srgbClr>
            </a:solidFill>
            <a:ln cap="flat" cmpd="sng" w="12700">
              <a:solidFill>
                <a:srgbClr val="CCD3EA">
                  <a:alpha val="89803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7" name="Shape 407"/>
            <p:cNvSpPr txBox="1"/>
            <p:nvPr/>
          </p:nvSpPr>
          <p:spPr>
            <a:xfrm>
              <a:off x="2103119" y="2239025"/>
              <a:ext cx="8412480" cy="21119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6425" lIns="163225" rIns="163225" tIns="5364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en-GB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Using external libraries from NPM</a:t>
              </a:r>
            </a:p>
          </p:txBody>
        </p:sp>
        <p:sp>
          <p:nvSpPr>
            <p:cNvPr id="408" name="Shape 408"/>
            <p:cNvSpPr/>
            <p:nvPr/>
          </p:nvSpPr>
          <p:spPr>
            <a:xfrm>
              <a:off x="0" y="2239025"/>
              <a:ext cx="2103120" cy="2111927"/>
            </a:xfrm>
            <a:prstGeom prst="rect">
              <a:avLst/>
            </a:prstGeom>
            <a:solidFill>
              <a:srgbClr val="4372C3"/>
            </a:solidFill>
            <a:ln cap="flat" cmpd="sng" w="12700">
              <a:solidFill>
                <a:srgbClr val="4372C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9" name="Shape 409"/>
            <p:cNvSpPr txBox="1"/>
            <p:nvPr/>
          </p:nvSpPr>
          <p:spPr>
            <a:xfrm>
              <a:off x="0" y="2239025"/>
              <a:ext cx="2103120" cy="21119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8600" lIns="111275" rIns="111275" tIns="208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/>
          <p:nvPr/>
        </p:nvSpPr>
        <p:spPr>
          <a:xfrm>
            <a:off x="0" y="2053883"/>
            <a:ext cx="12192000" cy="2855742"/>
          </a:xfrm>
          <a:prstGeom prst="rect">
            <a:avLst/>
          </a:prstGeom>
          <a:solidFill>
            <a:srgbClr val="D33566"/>
          </a:solidFill>
          <a:ln cap="flat" cmpd="sng" w="12700">
            <a:solidFill>
              <a:srgbClr val="31538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GB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Part 5: Weather Scrape on Schedule</a:t>
            </a:r>
          </a:p>
        </p:txBody>
      </p:sp>
      <p:sp>
        <p:nvSpPr>
          <p:cNvPr id="415" name="Shape 415"/>
          <p:cNvSpPr/>
          <p:nvPr/>
        </p:nvSpPr>
        <p:spPr>
          <a:xfrm>
            <a:off x="3048000" y="3105834"/>
            <a:ext cx="6096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br>
              <a:rPr b="0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/>
          <p:nvPr>
            <p:ph type="title"/>
          </p:nvPr>
        </p:nvSpPr>
        <p:spPr>
          <a:xfrm>
            <a:off x="838200" y="67807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GB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with timers</a:t>
            </a:r>
          </a:p>
        </p:txBody>
      </p:sp>
      <p:sp>
        <p:nvSpPr>
          <p:cNvPr id="421" name="Shape 421"/>
          <p:cNvSpPr txBox="1"/>
          <p:nvPr>
            <p:ph idx="1" type="body"/>
          </p:nvPr>
        </p:nvSpPr>
        <p:spPr>
          <a:xfrm>
            <a:off x="838200" y="1393370"/>
            <a:ext cx="10619791" cy="5464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functions.json</a:t>
            </a: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file is used to define input and output bindings. 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Timers</a:t>
            </a: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bindings use CRON time formats to schedule Functions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ct val="25000"/>
              <a:buFont typeface="Arial"/>
              <a:buNone/>
            </a:pPr>
            <a:r>
              <a:rPr b="0" i="0" lang="en-GB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"bindings": [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ct val="25000"/>
              <a:buFont typeface="Arial"/>
              <a:buNone/>
            </a:pPr>
            <a:r>
              <a:rPr b="0" i="0" lang="en-GB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{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ct val="25000"/>
              <a:buFont typeface="Arial"/>
              <a:buNone/>
            </a:pPr>
            <a:r>
              <a:rPr b="0" i="0" lang="en-GB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"name": "myTimer",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ct val="25000"/>
              <a:buFont typeface="Arial"/>
              <a:buNone/>
            </a:pPr>
            <a:r>
              <a:rPr b="0" i="0" lang="en-GB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"type": "timerTrigger",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ct val="25000"/>
              <a:buFont typeface="Arial"/>
              <a:buNone/>
            </a:pPr>
            <a:r>
              <a:rPr b="0" i="0" lang="en-GB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"direction": "in",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ct val="25000"/>
              <a:buFont typeface="Arial"/>
              <a:buNone/>
            </a:pPr>
            <a:r>
              <a:rPr b="0" i="0" lang="en-GB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"schedule": </a:t>
            </a:r>
            <a:r>
              <a:rPr b="1" i="0" lang="en-GB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"0 */1 * * * *"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2F5496"/>
              </a:buClr>
              <a:buSzPct val="25000"/>
              <a:buFont typeface="Arial"/>
              <a:buNone/>
            </a:pPr>
            <a:r>
              <a:rPr b="0" i="0" lang="en-GB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/>
          <p:nvPr>
            <p:ph type="title"/>
          </p:nvPr>
        </p:nvSpPr>
        <p:spPr>
          <a:xfrm>
            <a:off x="838200" y="78046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GB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Using environment variables</a:t>
            </a:r>
          </a:p>
        </p:txBody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838200" y="1403608"/>
            <a:ext cx="10515599" cy="5032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 rely on Environmental Variables for retrieving sensitive information.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Locally, this is supported through the local.settings.json file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ct val="25000"/>
              <a:buFont typeface="Arial"/>
              <a:buNone/>
            </a:pPr>
            <a:r>
              <a:rPr b="0" i="0" lang="en-GB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"StorageConnectionString": “some-connection-string",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ct val="25000"/>
              <a:buFont typeface="Arial"/>
              <a:buNone/>
            </a:pPr>
            <a:r>
              <a:rPr b="0" i="0" lang="en-GB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"LOCATION": "London ,uk",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ct val="25000"/>
              <a:buFont typeface="Arial"/>
              <a:buNone/>
            </a:pPr>
            <a:r>
              <a:rPr b="0" i="0" lang="en-GB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"API_KEY": “&lt;some-api-key“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code: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2F5496"/>
              </a:buClr>
              <a:buSzPct val="25000"/>
              <a:buFont typeface="Arial"/>
              <a:buNone/>
            </a:pPr>
            <a:r>
              <a:rPr b="0" i="0" lang="en-GB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const api-key = process.env[‘API_KEY’];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GB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with the Azure Storage Account</a:t>
            </a:r>
          </a:p>
        </p:txBody>
      </p:sp>
      <p:pic>
        <p:nvPicPr>
          <p:cNvPr id="433" name="Shape 4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542979"/>
            <a:ext cx="10294758" cy="518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GB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the table to store our data</a:t>
            </a:r>
          </a:p>
        </p:txBody>
      </p:sp>
      <p:pic>
        <p:nvPicPr>
          <p:cNvPr id="439" name="Shape 4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020" y="2225999"/>
            <a:ext cx="11117957" cy="4318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GB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the Storage Connection String</a:t>
            </a:r>
          </a:p>
        </p:txBody>
      </p:sp>
      <p:pic>
        <p:nvPicPr>
          <p:cNvPr id="445" name="Shape 4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222" y="1852052"/>
            <a:ext cx="11797553" cy="4525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GB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Weather forecast scraper</a:t>
            </a:r>
          </a:p>
        </p:txBody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GB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Exercise</a:t>
            </a:r>
            <a:r>
              <a:rPr b="0" i="0" lang="en-GB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GB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 a function that retrieves weather forecast for a specific area every 2 hours and stores the results in an Azure Storage Table.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GB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HINT #1</a:t>
            </a:r>
            <a:r>
              <a:rPr b="0" i="0" lang="en-GB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Use Open Weather Map APIs as data source</a:t>
            </a:r>
          </a:p>
        </p:txBody>
      </p:sp>
      <p:sp>
        <p:nvSpPr>
          <p:cNvPr id="457" name="Shape 457"/>
          <p:cNvSpPr txBox="1"/>
          <p:nvPr>
            <p:ph idx="1" type="body"/>
          </p:nvPr>
        </p:nvSpPr>
        <p:spPr>
          <a:xfrm>
            <a:off x="838200" y="1825624"/>
            <a:ext cx="10515599" cy="47866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GB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this API you can simply issue an HTTP request:</a:t>
            </a: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ct val="25000"/>
              <a:buFont typeface="Arial"/>
              <a:buNone/>
            </a:pPr>
            <a:r>
              <a:rPr b="0" i="0" lang="en-GB" sz="296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const url = `http://api.openweathermap.org/data/2.5/forecast`</a:t>
            </a: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ct val="25000"/>
              <a:buFont typeface="Arial"/>
              <a:buNone/>
            </a:pPr>
            <a:r>
              <a:rPr b="0" i="0" lang="en-GB" sz="296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const qs = { q: LOCATION, appid: API_KEY }</a:t>
            </a: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ct val="25000"/>
              <a:buFont typeface="Arial"/>
              <a:buNone/>
            </a:pPr>
            <a:r>
              <a:rPr b="0" i="0" lang="en-GB" sz="296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request({url, qs}, (err, {body}) =&gt; {</a:t>
            </a: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ct val="25000"/>
              <a:buFont typeface="Arial"/>
              <a:buNone/>
            </a:pPr>
            <a:r>
              <a:rPr b="0" i="0" lang="en-GB" sz="296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const data = JSON.parse(body)</a:t>
            </a: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ct val="25000"/>
              <a:buFont typeface="Arial"/>
              <a:buNone/>
            </a:pPr>
            <a:r>
              <a:rPr b="0" i="0" lang="en-GB" sz="296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// …</a:t>
            </a: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ct val="25000"/>
              <a:buFont typeface="Arial"/>
              <a:buNone/>
            </a:pPr>
            <a:r>
              <a:rPr b="0" i="0" lang="en-GB" sz="296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GB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will need to register for an API Key</a:t>
            </a: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/>
          <p:nvPr>
            <p:ph type="title"/>
          </p:nvPr>
        </p:nvSpPr>
        <p:spPr>
          <a:xfrm>
            <a:off x="838199" y="365125"/>
            <a:ext cx="10756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GB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with 3</a:t>
            </a:r>
            <a:r>
              <a:rPr b="0" baseline="30000" i="0" lang="en-GB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</a:t>
            </a:r>
            <a:r>
              <a:rPr b="0" i="0" lang="en-GB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party services - Weather data</a:t>
            </a:r>
          </a:p>
        </p:txBody>
      </p:sp>
      <p:sp>
        <p:nvSpPr>
          <p:cNvPr id="463" name="Shape 46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your Function, you can use code to call into 3</a:t>
            </a:r>
            <a:r>
              <a:rPr b="0" baseline="3000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</a:t>
            </a: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party services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ct val="25000"/>
              <a:buFont typeface="Arial"/>
              <a:buNone/>
            </a:pPr>
            <a:r>
              <a:rPr b="0" i="0" lang="en-GB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cd &lt;YourFunctionName&gt;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2F5496"/>
              </a:buClr>
              <a:buSzPct val="25000"/>
              <a:buFont typeface="Arial"/>
              <a:buNone/>
            </a:pPr>
            <a:r>
              <a:rPr b="0" i="0" lang="en-GB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npm install --save request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Shape 1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8094" y="0"/>
            <a:ext cx="9785023" cy="6861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GB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HINT #2</a:t>
            </a:r>
            <a:r>
              <a:rPr b="0" i="0" lang="en-GB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Working with Azure Storage</a:t>
            </a:r>
          </a:p>
        </p:txBody>
      </p:sp>
      <p:sp>
        <p:nvSpPr>
          <p:cNvPr id="469" name="Shape 46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 1: Use a Storage Table binding (built-in but limited)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 2: Use the Node.js Azure Storage SDK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ct val="25000"/>
              <a:buFont typeface="Arial"/>
              <a:buNone/>
            </a:pPr>
            <a:r>
              <a:rPr b="0" i="0" lang="en-GB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cd &lt;yourFunctionName&gt;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ct val="25000"/>
              <a:buFont typeface="Arial"/>
              <a:buNone/>
            </a:pPr>
            <a:r>
              <a:rPr b="0" i="0" lang="en-GB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npm init --y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ct val="25000"/>
              <a:buFont typeface="Arial"/>
              <a:buNone/>
            </a:pPr>
            <a:r>
              <a:rPr b="0" i="0" lang="en-GB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npm install --save azure-storage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GB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HINT #2</a:t>
            </a:r>
            <a:r>
              <a:rPr b="0" i="0" lang="en-GB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Working with Azure Storage - node.js</a:t>
            </a:r>
          </a:p>
        </p:txBody>
      </p:sp>
      <p:sp>
        <p:nvSpPr>
          <p:cNvPr id="475" name="Shape 475"/>
          <p:cNvSpPr txBox="1"/>
          <p:nvPr>
            <p:ph idx="1" type="body"/>
          </p:nvPr>
        </p:nvSpPr>
        <p:spPr>
          <a:xfrm>
            <a:off x="838200" y="1690688"/>
            <a:ext cx="10515599" cy="4901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an instance of the Azure Storage Client</a:t>
            </a: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ct val="25000"/>
              <a:buFont typeface="Arial"/>
              <a:buNone/>
            </a:pPr>
            <a:r>
              <a:rPr b="0" i="0" lang="en-GB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let azure = require('azure-storage’);</a:t>
            </a: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ct val="25000"/>
              <a:buFont typeface="Arial"/>
              <a:buNone/>
            </a:pPr>
            <a:r>
              <a:rPr b="0" i="0" lang="en-GB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let tableSvc = azure.createTableService(process.env['StorageConnectionString']);</a:t>
            </a: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ct val="25000"/>
              <a:buFont typeface="Arial"/>
              <a:buNone/>
            </a:pPr>
            <a:r>
              <a:rPr b="0" i="0" lang="en-GB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tableSvc.createTableIfNotExists('mytable', function(error){</a:t>
            </a: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ct val="25000"/>
              <a:buFont typeface="Arial"/>
              <a:buNone/>
            </a:pPr>
            <a:r>
              <a:rPr b="0" i="0" lang="en-GB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if(error){</a:t>
            </a: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ct val="25000"/>
              <a:buFont typeface="Arial"/>
              <a:buNone/>
            </a:pPr>
            <a:r>
              <a:rPr b="0" i="0" lang="en-GB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console.error(error);</a:t>
            </a: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ct val="25000"/>
              <a:buFont typeface="Arial"/>
              <a:buNone/>
            </a:pPr>
            <a:r>
              <a:rPr b="0" i="0" lang="en-GB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buClr>
                <a:srgbClr val="2F5496"/>
              </a:buClr>
              <a:buSzPct val="25000"/>
              <a:buFont typeface="Arial"/>
              <a:buNone/>
            </a:pPr>
            <a:r>
              <a:rPr b="0" i="0" lang="en-GB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});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GB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HINT #2</a:t>
            </a:r>
            <a:r>
              <a:rPr b="0" i="0" lang="en-GB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Working with Azure Storage - node.js</a:t>
            </a:r>
          </a:p>
        </p:txBody>
      </p:sp>
      <p:sp>
        <p:nvSpPr>
          <p:cNvPr id="481" name="Shape 481"/>
          <p:cNvSpPr txBox="1"/>
          <p:nvPr>
            <p:ph idx="1" type="body"/>
          </p:nvPr>
        </p:nvSpPr>
        <p:spPr>
          <a:xfrm>
            <a:off x="838199" y="1690688"/>
            <a:ext cx="10953306" cy="4901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the Azure Storage Client to insert or update data in the storage table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ct val="25000"/>
              <a:buFont typeface="Arial"/>
              <a:buNone/>
            </a:pPr>
            <a:r>
              <a:rPr b="0" i="0" lang="en-GB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tableSvc.insertOrReplaceEntity('weatherdata',item, function(error, result) {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ct val="25000"/>
              <a:buFont typeface="Arial"/>
              <a:buNone/>
            </a:pPr>
            <a:r>
              <a:rPr b="0" i="0" lang="en-GB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if(error){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ct val="25000"/>
              <a:buFont typeface="Arial"/>
              <a:buNone/>
            </a:pPr>
            <a:r>
              <a:rPr b="0" i="0" lang="en-GB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console.error(error);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ct val="25000"/>
              <a:buFont typeface="Arial"/>
              <a:buNone/>
            </a:pPr>
            <a:r>
              <a:rPr b="0" i="0" lang="en-GB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ct val="25000"/>
              <a:buFont typeface="Arial"/>
              <a:buNone/>
            </a:pPr>
            <a:r>
              <a:rPr b="0" i="0" lang="en-GB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});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GB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Deploy / Publish to Azure</a:t>
            </a:r>
          </a:p>
        </p:txBody>
      </p:sp>
      <p:sp>
        <p:nvSpPr>
          <p:cNvPr id="487" name="Shape 487"/>
          <p:cNvSpPr txBox="1"/>
          <p:nvPr>
            <p:ph idx="1" type="body"/>
          </p:nvPr>
        </p:nvSpPr>
        <p:spPr>
          <a:xfrm>
            <a:off x="838200" y="1825625"/>
            <a:ext cx="10515599" cy="81910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GB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 azure functionapp publish FullStack2017</a:t>
            </a:r>
          </a:p>
        </p:txBody>
      </p:sp>
      <p:pic>
        <p:nvPicPr>
          <p:cNvPr id="488" name="Shape 4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892203"/>
            <a:ext cx="11300838" cy="2832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GB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Environment Variables – Publish</a:t>
            </a:r>
          </a:p>
        </p:txBody>
      </p:sp>
      <p:sp>
        <p:nvSpPr>
          <p:cNvPr id="494" name="Shape 494"/>
          <p:cNvSpPr txBox="1"/>
          <p:nvPr>
            <p:ph idx="1" type="body"/>
          </p:nvPr>
        </p:nvSpPr>
        <p:spPr>
          <a:xfrm>
            <a:off x="838200" y="1825625"/>
            <a:ext cx="10515599" cy="1408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publishing the Function to Azure, you get the choice to also publish and optionally overwrite the remote settings with the local ones. 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Shape 495"/>
          <p:cNvSpPr txBox="1"/>
          <p:nvPr/>
        </p:nvSpPr>
        <p:spPr>
          <a:xfrm>
            <a:off x="883298" y="3719803"/>
            <a:ext cx="9728718" cy="15696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GB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 azure functionapp publish &lt;YourFunctionName&gt; --publish-local-settings -i --overwrite-settings -y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Shape 1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3019" y="0"/>
            <a:ext cx="1026596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4300" y="0"/>
            <a:ext cx="994339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1786" y="0"/>
            <a:ext cx="912842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Shape 1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1940" y="0"/>
            <a:ext cx="940811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