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8" r:id="rId10"/>
    <p:sldId id="269" r:id="rId11"/>
    <p:sldId id="262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461D-2720-4AFC-8B63-DB9DC8068D85}" type="datetimeFigureOut">
              <a:rPr lang="he-IL" smtClean="0"/>
              <a:t>ג'/תמוז/תשע"ז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B91F07A-313C-4F04-A743-EA7B38885B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325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461D-2720-4AFC-8B63-DB9DC8068D85}" type="datetimeFigureOut">
              <a:rPr lang="he-IL" smtClean="0"/>
              <a:t>ג'/תמוז/תשע"ז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91F07A-313C-4F04-A743-EA7B38885B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788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461D-2720-4AFC-8B63-DB9DC8068D85}" type="datetimeFigureOut">
              <a:rPr lang="he-IL" smtClean="0"/>
              <a:t>ג'/תמוז/תשע"ז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91F07A-313C-4F04-A743-EA7B38885BA6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723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461D-2720-4AFC-8B63-DB9DC8068D85}" type="datetimeFigureOut">
              <a:rPr lang="he-IL" smtClean="0"/>
              <a:t>ג'/תמוז/תשע"ז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91F07A-313C-4F04-A743-EA7B38885B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6424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461D-2720-4AFC-8B63-DB9DC8068D85}" type="datetimeFigureOut">
              <a:rPr lang="he-IL" smtClean="0"/>
              <a:t>ג'/תמוז/תשע"ז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91F07A-313C-4F04-A743-EA7B38885BA6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3743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461D-2720-4AFC-8B63-DB9DC8068D85}" type="datetimeFigureOut">
              <a:rPr lang="he-IL" smtClean="0"/>
              <a:t>ג'/תמוז/תשע"ז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91F07A-313C-4F04-A743-EA7B38885B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9099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461D-2720-4AFC-8B63-DB9DC8068D85}" type="datetimeFigureOut">
              <a:rPr lang="he-IL" smtClean="0"/>
              <a:t>ג'/תמוז/תשע"ז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07A-313C-4F04-A743-EA7B38885B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3244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461D-2720-4AFC-8B63-DB9DC8068D85}" type="datetimeFigureOut">
              <a:rPr lang="he-IL" smtClean="0"/>
              <a:t>ג'/תמוז/תשע"ז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07A-313C-4F04-A743-EA7B38885B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658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461D-2720-4AFC-8B63-DB9DC8068D85}" type="datetimeFigureOut">
              <a:rPr lang="he-IL" smtClean="0"/>
              <a:t>ג'/תמוז/תשע"ז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07A-313C-4F04-A743-EA7B38885B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708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461D-2720-4AFC-8B63-DB9DC8068D85}" type="datetimeFigureOut">
              <a:rPr lang="he-IL" smtClean="0"/>
              <a:t>ג'/תמוז/תשע"ז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91F07A-313C-4F04-A743-EA7B38885B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75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461D-2720-4AFC-8B63-DB9DC8068D85}" type="datetimeFigureOut">
              <a:rPr lang="he-IL" smtClean="0"/>
              <a:t>ג'/תמוז/תשע"ז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B91F07A-313C-4F04-A743-EA7B38885B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618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461D-2720-4AFC-8B63-DB9DC8068D85}" type="datetimeFigureOut">
              <a:rPr lang="he-IL" smtClean="0"/>
              <a:t>ג'/תמוז/תשע"ז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B91F07A-313C-4F04-A743-EA7B38885B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853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461D-2720-4AFC-8B63-DB9DC8068D85}" type="datetimeFigureOut">
              <a:rPr lang="he-IL" smtClean="0"/>
              <a:t>ג'/תמוז/תשע"ז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07A-313C-4F04-A743-EA7B38885B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935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461D-2720-4AFC-8B63-DB9DC8068D85}" type="datetimeFigureOut">
              <a:rPr lang="he-IL" smtClean="0"/>
              <a:t>ג'/תמוז/תשע"ז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07A-313C-4F04-A743-EA7B38885B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795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461D-2720-4AFC-8B63-DB9DC8068D85}" type="datetimeFigureOut">
              <a:rPr lang="he-IL" smtClean="0"/>
              <a:t>ג'/תמוז/תשע"ז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07A-313C-4F04-A743-EA7B38885B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720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461D-2720-4AFC-8B63-DB9DC8068D85}" type="datetimeFigureOut">
              <a:rPr lang="he-IL" smtClean="0"/>
              <a:t>ג'/תמוז/תשע"ז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91F07A-313C-4F04-A743-EA7B38885B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248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8461D-2720-4AFC-8B63-DB9DC8068D85}" type="datetimeFigureOut">
              <a:rPr lang="he-IL" smtClean="0"/>
              <a:t>ג'/תמוז/תשע"ז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B91F07A-313C-4F04-A743-EA7B38885B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477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057400" y="292100"/>
            <a:ext cx="9447212" cy="1322981"/>
          </a:xfrm>
        </p:spPr>
        <p:txBody>
          <a:bodyPr/>
          <a:lstStyle/>
          <a:p>
            <a:r>
              <a:rPr lang="en-US" b="1" dirty="0" smtClean="0"/>
              <a:t>L10N        G11N        </a:t>
            </a:r>
            <a:r>
              <a:rPr lang="en-US" b="1" dirty="0" smtClean="0"/>
              <a:t>I18N   </a:t>
            </a:r>
            <a:endParaRPr lang="he-IL" b="1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443957" y="5731717"/>
            <a:ext cx="8915399" cy="1126283"/>
          </a:xfrm>
        </p:spPr>
        <p:txBody>
          <a:bodyPr>
            <a:normAutofit/>
          </a:bodyPr>
          <a:lstStyle/>
          <a:p>
            <a:pPr algn="r"/>
            <a:r>
              <a:rPr lang="he-IL" sz="2400" b="1" dirty="0" smtClean="0"/>
              <a:t>מציג: אביב </a:t>
            </a:r>
            <a:r>
              <a:rPr lang="he-IL" sz="2400" b="1" dirty="0" smtClean="0"/>
              <a:t>גואטה</a:t>
            </a:r>
          </a:p>
          <a:p>
            <a:pPr algn="r"/>
            <a:r>
              <a:rPr lang="he-IL" sz="2400" b="1" dirty="0" smtClean="0"/>
              <a:t>ת"ז : 305635187</a:t>
            </a:r>
            <a:endParaRPr lang="he-IL" sz="2400" b="1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913358"/>
            <a:ext cx="45593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99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587" y="-3126"/>
            <a:ext cx="9799936" cy="686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4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he-IL" sz="4000" dirty="0" smtClean="0"/>
              <a:t>            </a:t>
            </a:r>
            <a:r>
              <a:rPr lang="he-IL" sz="4000" b="1" dirty="0" smtClean="0"/>
              <a:t>התהליך</a:t>
            </a:r>
            <a:endParaRPr lang="he-IL" sz="4000" b="1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187" y="738286"/>
            <a:ext cx="7542213" cy="611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3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074332" y="179610"/>
            <a:ext cx="8911687" cy="1280890"/>
          </a:xfrm>
        </p:spPr>
        <p:txBody>
          <a:bodyPr/>
          <a:lstStyle/>
          <a:p>
            <a:r>
              <a:rPr lang="en-US" b="1" dirty="0" smtClean="0"/>
              <a:t>Hello World – Internationalization in C#</a:t>
            </a:r>
            <a:r>
              <a:rPr lang="he-IL" b="1" dirty="0" smtClean="0"/>
              <a:t> </a:t>
            </a:r>
            <a:endParaRPr lang="he-IL" b="1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600" y="800100"/>
            <a:ext cx="9080500" cy="50718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1100" y="5934670"/>
            <a:ext cx="103759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This project has</a:t>
            </a:r>
            <a:r>
              <a:rPr lang="en-US" b="1" dirty="0"/>
              <a:t> </a:t>
            </a:r>
            <a:r>
              <a:rPr lang="en-US" b="1" i="1" dirty="0" err="1"/>
              <a:t>Resources.resx</a:t>
            </a:r>
            <a:r>
              <a:rPr lang="en-US" dirty="0"/>
              <a:t> file with </a:t>
            </a:r>
            <a:r>
              <a:rPr lang="en-US" i="1" dirty="0"/>
              <a:t>HelloWorld</a:t>
            </a:r>
            <a:r>
              <a:rPr lang="en-US" dirty="0"/>
              <a:t> string key item and </a:t>
            </a:r>
            <a:r>
              <a:rPr lang="en-US" i="1" dirty="0"/>
              <a:t>"Hello, World"</a:t>
            </a:r>
            <a:r>
              <a:rPr lang="en-US" dirty="0"/>
              <a:t> value, along with corresponding </a:t>
            </a:r>
            <a:r>
              <a:rPr lang="en-US" b="1" i="1" dirty="0" err="1"/>
              <a:t>Resources.en-AU.resx</a:t>
            </a:r>
            <a:r>
              <a:rPr lang="en-US" dirty="0"/>
              <a:t> with </a:t>
            </a:r>
            <a:r>
              <a:rPr lang="en-US" i="1" dirty="0"/>
              <a:t>HelloWorld</a:t>
            </a:r>
            <a:r>
              <a:rPr lang="en-US" dirty="0"/>
              <a:t> string key item and </a:t>
            </a:r>
            <a:r>
              <a:rPr lang="en-US" i="1" dirty="0"/>
              <a:t>"</a:t>
            </a:r>
            <a:r>
              <a:rPr lang="en-US" i="1" dirty="0" err="1"/>
              <a:t>G'Day</a:t>
            </a:r>
            <a:r>
              <a:rPr lang="en-US" i="1" dirty="0"/>
              <a:t>, World"</a:t>
            </a:r>
            <a:r>
              <a:rPr lang="en-US" dirty="0"/>
              <a:t> value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002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89212" y="179610"/>
            <a:ext cx="8911687" cy="1280890"/>
          </a:xfrm>
        </p:spPr>
        <p:txBody>
          <a:bodyPr/>
          <a:lstStyle/>
          <a:p>
            <a:pPr algn="ctr"/>
            <a:r>
              <a:rPr lang="en-US" b="1" dirty="0" smtClean="0"/>
              <a:t>Hello world cont.             </a:t>
            </a:r>
            <a:r>
              <a:rPr lang="he-IL" b="1" dirty="0" smtClean="0"/>
              <a:t> </a:t>
            </a:r>
            <a:endParaRPr lang="he-IL" b="1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004" y="2603500"/>
            <a:ext cx="10006634" cy="3954463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638" y="2574947"/>
            <a:ext cx="1096962" cy="39830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5004" y="1244600"/>
            <a:ext cx="1110359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 smtClean="0"/>
              <a:t>CultureInfo</a:t>
            </a:r>
            <a:r>
              <a:rPr lang="en-US" sz="2400" dirty="0" smtClean="0"/>
              <a:t> Class</a:t>
            </a:r>
            <a:r>
              <a:rPr lang="he-IL" sz="2400" dirty="0" smtClean="0"/>
              <a:t> – מכיל מידע על תרבות ספציפית </a:t>
            </a:r>
            <a:r>
              <a:rPr lang="en-US" sz="2400" dirty="0" smtClean="0"/>
              <a:t>(Locale)</a:t>
            </a:r>
            <a:r>
              <a:rPr lang="he-IL" sz="2400" dirty="0" smtClean="0"/>
              <a:t> כמו שם התרבות, השפה, לוח השנה ופורמט התאריכים הנפוץ, סדר מיון המחרוזות, ופורמטים של מספרים </a:t>
            </a:r>
          </a:p>
        </p:txBody>
      </p:sp>
    </p:spTree>
    <p:extLst>
      <p:ext uri="{BB962C8B-B14F-4D97-AF65-F5344CB8AC3E}">
        <p14:creationId xmlns:p14="http://schemas.microsoft.com/office/powerpoint/2010/main" val="2953212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err="1" smtClean="0"/>
              <a:t>Resources.resx</a:t>
            </a:r>
            <a:r>
              <a:rPr lang="en-US" b="1" i="1" dirty="0" smtClean="0"/>
              <a:t> files       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562100"/>
            <a:ext cx="8915400" cy="5016500"/>
          </a:xfrm>
        </p:spPr>
        <p:txBody>
          <a:bodyPr>
            <a:normAutofit/>
          </a:bodyPr>
          <a:lstStyle/>
          <a:p>
            <a:r>
              <a:rPr lang="he-IL" sz="2400" dirty="0" smtClean="0"/>
              <a:t>בנוי במבנה של קובץ </a:t>
            </a:r>
            <a:r>
              <a:rPr lang="en-US" sz="2400" dirty="0" smtClean="0"/>
              <a:t>XML</a:t>
            </a:r>
            <a:r>
              <a:rPr lang="he-IL" sz="2400" dirty="0" smtClean="0"/>
              <a:t>.</a:t>
            </a:r>
          </a:p>
          <a:p>
            <a:r>
              <a:rPr lang="he-IL" sz="2400" dirty="0" smtClean="0"/>
              <a:t>נדרש קובץ נפרד עבור כל שפה בה מעוניינים לתמוך.</a:t>
            </a:r>
          </a:p>
          <a:p>
            <a:r>
              <a:rPr lang="he-IL" sz="2400" dirty="0" smtClean="0"/>
              <a:t>מלבד ה </a:t>
            </a:r>
            <a:r>
              <a:rPr lang="en-US" sz="2400" dirty="0" smtClean="0"/>
              <a:t>HEADER</a:t>
            </a:r>
            <a:r>
              <a:rPr lang="he-IL" sz="2400" dirty="0" smtClean="0"/>
              <a:t> מכיל זוגות של </a:t>
            </a:r>
            <a:r>
              <a:rPr lang="en-US" sz="2400" dirty="0" smtClean="0"/>
              <a:t>Data &amp; Value</a:t>
            </a:r>
            <a:r>
              <a:rPr lang="he-IL" sz="2400" dirty="0" smtClean="0"/>
              <a:t> עבור כל מחרוזת הדרושה בתוכנה.</a:t>
            </a:r>
          </a:p>
          <a:p>
            <a:endParaRPr lang="en-US" sz="2400" dirty="0" smtClean="0"/>
          </a:p>
          <a:p>
            <a:r>
              <a:rPr lang="he-IL" sz="2400" dirty="0" smtClean="0"/>
              <a:t>דוגמא עבור </a:t>
            </a:r>
            <a:r>
              <a:rPr lang="en-US" sz="2400" dirty="0" smtClean="0"/>
              <a:t> </a:t>
            </a:r>
            <a:r>
              <a:rPr lang="en-US" sz="2400" b="1" i="1" dirty="0" err="1" smtClean="0"/>
              <a:t>Resources.en-AU.resx</a:t>
            </a:r>
            <a:r>
              <a:rPr lang="he-IL" sz="2400" b="1" i="1" dirty="0" smtClean="0"/>
              <a:t>:</a:t>
            </a:r>
          </a:p>
          <a:p>
            <a:pPr marL="0" indent="0">
              <a:buNone/>
            </a:pPr>
            <a:endParaRPr lang="he-IL" sz="2400" dirty="0" smtClean="0"/>
          </a:p>
          <a:p>
            <a:pPr marL="0" indent="0" algn="l">
              <a:buNone/>
            </a:pPr>
            <a:r>
              <a:rPr lang="en-US" sz="2400" dirty="0" smtClean="0"/>
              <a:t>&lt;data name=“Hello World”&gt;</a:t>
            </a:r>
          </a:p>
          <a:p>
            <a:pPr marL="0" indent="0" algn="l">
              <a:buNone/>
            </a:pPr>
            <a:r>
              <a:rPr lang="en-US" sz="2400" dirty="0" smtClean="0"/>
              <a:t>		          &lt;value&gt;</a:t>
            </a:r>
            <a:r>
              <a:rPr lang="en-US" sz="2400" i="1" dirty="0"/>
              <a:t> </a:t>
            </a:r>
            <a:r>
              <a:rPr lang="en-US" sz="2400" i="1" dirty="0" err="1"/>
              <a:t>G'Day</a:t>
            </a:r>
            <a:r>
              <a:rPr lang="en-US" sz="2400" i="1" dirty="0"/>
              <a:t>, </a:t>
            </a:r>
            <a:r>
              <a:rPr lang="en-US" sz="2400" i="1" dirty="0" smtClean="0"/>
              <a:t>World&lt;/value&gt;</a:t>
            </a:r>
          </a:p>
          <a:p>
            <a:pPr marL="0" indent="0" algn="l">
              <a:buNone/>
            </a:pPr>
            <a:r>
              <a:rPr lang="en-US" sz="2400" i="1" dirty="0" smtClean="0"/>
              <a:t>&lt;/data&gt;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39342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על מה נדבר?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92925" y="2489200"/>
            <a:ext cx="8915400" cy="4107822"/>
          </a:xfrm>
        </p:spPr>
        <p:txBody>
          <a:bodyPr/>
          <a:lstStyle/>
          <a:p>
            <a:r>
              <a:rPr lang="he-IL" sz="3000" dirty="0" smtClean="0"/>
              <a:t>מהם </a:t>
            </a:r>
            <a:r>
              <a:rPr lang="en-US" sz="3000" dirty="0" smtClean="0"/>
              <a:t>L10N G11N &amp; I18N</a:t>
            </a:r>
            <a:r>
              <a:rPr lang="he-IL" sz="3000" dirty="0" smtClean="0"/>
              <a:t>.</a:t>
            </a:r>
            <a:endParaRPr lang="en-US" sz="3000" dirty="0" smtClean="0"/>
          </a:p>
          <a:p>
            <a:r>
              <a:rPr lang="he-IL" sz="3000" dirty="0" smtClean="0"/>
              <a:t>מה ההבדלים ביניהם.</a:t>
            </a:r>
          </a:p>
          <a:p>
            <a:r>
              <a:rPr lang="he-IL" sz="3000" dirty="0" smtClean="0"/>
              <a:t>מדוע נרצה להשתמש בהם.</a:t>
            </a:r>
          </a:p>
          <a:p>
            <a:r>
              <a:rPr lang="he-IL" sz="3000" dirty="0" smtClean="0"/>
              <a:t>אילו שינויים נאלץ לעשות על מנת להשתמש בהם.</a:t>
            </a:r>
          </a:p>
          <a:p>
            <a:r>
              <a:rPr lang="he-IL" sz="3000" dirty="0" smtClean="0"/>
              <a:t>דוגמה לשימוש.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754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b="1" dirty="0"/>
              <a:t>L10N I18N </a:t>
            </a:r>
            <a:r>
              <a:rPr lang="en-US" sz="4000" b="1" dirty="0" smtClean="0"/>
              <a:t>&amp; </a:t>
            </a:r>
            <a:r>
              <a:rPr lang="en-US" sz="4000" b="1" dirty="0"/>
              <a:t>G11N </a:t>
            </a:r>
            <a:r>
              <a:rPr lang="en-US" sz="4000" b="1" dirty="0" smtClean="0"/>
              <a:t>         </a:t>
            </a:r>
            <a:endParaRPr lang="he-IL" sz="40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27200" y="1905000"/>
            <a:ext cx="9777412" cy="4006222"/>
          </a:xfrm>
        </p:spPr>
        <p:txBody>
          <a:bodyPr>
            <a:noAutofit/>
          </a:bodyPr>
          <a:lstStyle/>
          <a:p>
            <a:r>
              <a:rPr lang="he-IL" sz="2800" dirty="0" smtClean="0"/>
              <a:t>תחילה נשים לב כי אלו הן ראשי התיבות עבור:</a:t>
            </a:r>
          </a:p>
          <a:p>
            <a:r>
              <a:rPr lang="en-US" sz="2800" dirty="0" smtClean="0"/>
              <a:t>L10N = L</a:t>
            </a:r>
            <a:r>
              <a:rPr lang="en-US" sz="2800" b="1" dirty="0" smtClean="0"/>
              <a:t>ocalizatio</a:t>
            </a:r>
            <a:r>
              <a:rPr lang="en-US" sz="2800" dirty="0" smtClean="0"/>
              <a:t>n</a:t>
            </a:r>
            <a:endParaRPr lang="he-IL" sz="2800" dirty="0" smtClean="0"/>
          </a:p>
          <a:p>
            <a:r>
              <a:rPr lang="en-US" sz="2800" dirty="0" smtClean="0"/>
              <a:t>I18N = I</a:t>
            </a:r>
            <a:r>
              <a:rPr lang="en-US" sz="2800" b="1" dirty="0" smtClean="0"/>
              <a:t>nternationalizatio</a:t>
            </a:r>
            <a:r>
              <a:rPr lang="en-US" sz="2800" dirty="0" smtClean="0"/>
              <a:t>n</a:t>
            </a:r>
            <a:endParaRPr lang="he-IL" sz="2800" dirty="0" smtClean="0"/>
          </a:p>
          <a:p>
            <a:r>
              <a:rPr lang="en-US" sz="2800" dirty="0"/>
              <a:t>G11N = </a:t>
            </a:r>
            <a:r>
              <a:rPr lang="en-US" sz="2800" dirty="0" smtClean="0"/>
              <a:t>G</a:t>
            </a:r>
            <a:r>
              <a:rPr lang="en-US" sz="2800" b="1" dirty="0" smtClean="0"/>
              <a:t>lobalizatio</a:t>
            </a:r>
            <a:r>
              <a:rPr lang="en-US" sz="2800" dirty="0" smtClean="0"/>
              <a:t>n</a:t>
            </a:r>
            <a:endParaRPr lang="he-IL" sz="2800" dirty="0" smtClean="0"/>
          </a:p>
          <a:p>
            <a:endParaRPr lang="he-IL" sz="2800" dirty="0"/>
          </a:p>
          <a:p>
            <a:pPr marL="0" indent="0">
              <a:buNone/>
            </a:pPr>
            <a:r>
              <a:rPr lang="he-IL" sz="2800" dirty="0" smtClean="0"/>
              <a:t>כאשר האות הראשונה והאחרונה הן האותיות הראשונות והאחרונות במילים הנ"ל, והמספרים הן מספר האותיות בין האות הראשונה לאחרונה בכל אחת מהמילים.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40219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b="1" dirty="0" smtClean="0"/>
              <a:t>L10N          </a:t>
            </a:r>
            <a:endParaRPr lang="he-IL" sz="40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39900" y="2146300"/>
            <a:ext cx="9764712" cy="3764922"/>
          </a:xfrm>
        </p:spPr>
        <p:txBody>
          <a:bodyPr>
            <a:noAutofit/>
          </a:bodyPr>
          <a:lstStyle/>
          <a:p>
            <a:r>
              <a:rPr lang="en-US" sz="3000" dirty="0" smtClean="0"/>
              <a:t>Localization </a:t>
            </a:r>
            <a:r>
              <a:rPr lang="he-IL" sz="3000" dirty="0" smtClean="0"/>
              <a:t> או </a:t>
            </a:r>
            <a:r>
              <a:rPr lang="en-US" sz="3000" dirty="0"/>
              <a:t>Language </a:t>
            </a:r>
            <a:r>
              <a:rPr lang="en-US" sz="3000" dirty="0" smtClean="0"/>
              <a:t>localization</a:t>
            </a:r>
            <a:r>
              <a:rPr lang="he-IL" sz="3000" dirty="0" smtClean="0"/>
              <a:t> הוא התהליך של התאמת מוצר תוכנה אוניברסאלי לארץ או שפה ספציפית, ע"י הוספת </a:t>
            </a:r>
            <a:r>
              <a:rPr lang="he-IL" sz="3000" dirty="0" err="1" smtClean="0"/>
              <a:t>קומפוננטות</a:t>
            </a:r>
            <a:r>
              <a:rPr lang="he-IL" sz="3000" dirty="0" smtClean="0"/>
              <a:t> ותרגומים </a:t>
            </a:r>
            <a:r>
              <a:rPr lang="he-IL" sz="3000" dirty="0"/>
              <a:t>לטקסטים </a:t>
            </a:r>
            <a:r>
              <a:rPr lang="he-IL" sz="3000" dirty="0" smtClean="0"/>
              <a:t>הקיימים, המותאמים לאזור או השפה הספציפית.</a:t>
            </a:r>
          </a:p>
          <a:p>
            <a:r>
              <a:rPr lang="en-US" sz="3000" dirty="0" smtClean="0"/>
              <a:t>Localization</a:t>
            </a:r>
            <a:r>
              <a:rPr lang="he-IL" sz="3000" dirty="0" smtClean="0"/>
              <a:t>, שבאופן פוטנציאלי מיושם יותר מפעם אחת על המוצר (עבור כל יעד/שוק חדש בו מעוניינים להטמיע את המוצר) משתמש ומסתמך על התשתית והגמישות אשר מסופקים ע"י ה-</a:t>
            </a:r>
            <a:r>
              <a:rPr lang="en-US" sz="3000" dirty="0" smtClean="0"/>
              <a:t>internationalization</a:t>
            </a:r>
            <a:r>
              <a:rPr lang="en-US" sz="3000" dirty="0"/>
              <a:t> </a:t>
            </a:r>
            <a:r>
              <a:rPr lang="he-IL" sz="3000" dirty="0" smtClean="0"/>
              <a:t> בה ניגע מיד.</a:t>
            </a:r>
            <a:endParaRPr lang="he-IL" sz="3000" dirty="0"/>
          </a:p>
        </p:txBody>
      </p:sp>
    </p:spTree>
    <p:extLst>
      <p:ext uri="{BB962C8B-B14F-4D97-AF65-F5344CB8AC3E}">
        <p14:creationId xmlns:p14="http://schemas.microsoft.com/office/powerpoint/2010/main" val="61013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b="1" dirty="0" smtClean="0"/>
              <a:t>I18N           </a:t>
            </a:r>
            <a:r>
              <a:rPr lang="he-IL" sz="4000" b="1" dirty="0" smtClean="0"/>
              <a:t> </a:t>
            </a:r>
            <a:endParaRPr lang="he-IL" sz="4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209800" y="2133600"/>
            <a:ext cx="9294812" cy="3777622"/>
          </a:xfrm>
        </p:spPr>
        <p:txBody>
          <a:bodyPr/>
          <a:lstStyle/>
          <a:p>
            <a:r>
              <a:rPr lang="en-US" sz="3000" dirty="0" smtClean="0"/>
              <a:t>Internationalization</a:t>
            </a:r>
            <a:r>
              <a:rPr lang="he-IL" sz="3000" dirty="0" smtClean="0"/>
              <a:t> הוא התהליך של עיצוב </a:t>
            </a:r>
            <a:r>
              <a:rPr lang="he-IL" sz="3000" dirty="0" smtClean="0"/>
              <a:t>ופיתוח מוצר </a:t>
            </a:r>
            <a:r>
              <a:rPr lang="he-IL" sz="3000" dirty="0" smtClean="0"/>
              <a:t>תוכנה כך שיוכל פוטנציאלית להתאים עבור אזורים שונים </a:t>
            </a:r>
            <a:r>
              <a:rPr lang="he-IL" sz="3000" dirty="0" smtClean="0"/>
              <a:t>בעולם, שפות </a:t>
            </a:r>
            <a:r>
              <a:rPr lang="he-IL" sz="3000" dirty="0" smtClean="0"/>
              <a:t>שונות</a:t>
            </a:r>
            <a:r>
              <a:rPr lang="he-IL" sz="3000" dirty="0" smtClean="0"/>
              <a:t>, ותרבויות שונות, </a:t>
            </a:r>
            <a:r>
              <a:rPr lang="he-IL" sz="3000" dirty="0" smtClean="0"/>
              <a:t>מבלי שידרשו שינויים הנדסיים במוצר</a:t>
            </a:r>
            <a:r>
              <a:rPr lang="he-IL" sz="3000" dirty="0" smtClean="0"/>
              <a:t>.</a:t>
            </a:r>
          </a:p>
          <a:p>
            <a:r>
              <a:rPr lang="en-US" sz="3000" dirty="0" smtClean="0"/>
              <a:t>Internationalization</a:t>
            </a:r>
            <a:r>
              <a:rPr lang="he-IL" sz="3000" dirty="0" smtClean="0"/>
              <a:t> נועד עבור מוצרים שעתידים לתמוך ביותר משפה/אזור/תרבות אחת, כרגע או בשלב כלשהו בעתיד. </a:t>
            </a:r>
            <a:endParaRPr lang="he-IL" sz="3000" dirty="0" smtClean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8472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/>
              <a:t>G11N         </a:t>
            </a:r>
            <a:r>
              <a:rPr lang="he-IL" b="1" dirty="0" smtClean="0"/>
              <a:t> 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20700" y="1638300"/>
            <a:ext cx="10983912" cy="50927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Globalization</a:t>
            </a:r>
            <a:r>
              <a:rPr lang="he-IL" sz="3000" dirty="0" smtClean="0"/>
              <a:t> – ישנם חברות, כמו </a:t>
            </a:r>
            <a:r>
              <a:rPr lang="en-US" sz="3000" dirty="0" smtClean="0"/>
              <a:t>IBM</a:t>
            </a:r>
            <a:r>
              <a:rPr lang="he-IL" sz="3000" dirty="0" smtClean="0"/>
              <a:t> ו </a:t>
            </a:r>
            <a:r>
              <a:rPr lang="en-US" sz="3200" dirty="0" smtClean="0"/>
              <a:t>Sun Microsystems</a:t>
            </a:r>
            <a:r>
              <a:rPr lang="he-IL" sz="3000" dirty="0" smtClean="0"/>
              <a:t> אשר משתמשות במונח זה המתאר את השילוב של        </a:t>
            </a:r>
            <a:r>
              <a:rPr lang="en-US" sz="3000" dirty="0"/>
              <a:t>Localization </a:t>
            </a:r>
            <a:r>
              <a:rPr lang="en-US" sz="3000" dirty="0" smtClean="0"/>
              <a:t>and </a:t>
            </a:r>
            <a:r>
              <a:rPr lang="en-US" sz="3000" dirty="0"/>
              <a:t>Internationalization</a:t>
            </a:r>
            <a:r>
              <a:rPr lang="he-IL" sz="3000" dirty="0"/>
              <a:t> </a:t>
            </a:r>
            <a:r>
              <a:rPr lang="he-IL" sz="3000" dirty="0" smtClean="0"/>
              <a:t> וידוע גם בשם: </a:t>
            </a:r>
            <a:r>
              <a:rPr lang="en-US" sz="3000" dirty="0" smtClean="0"/>
              <a:t>"</a:t>
            </a:r>
            <a:r>
              <a:rPr lang="en-US" sz="3000" dirty="0" err="1" smtClean="0"/>
              <a:t>Glocalization</a:t>
            </a:r>
            <a:r>
              <a:rPr lang="en-US" sz="3000" dirty="0" smtClean="0"/>
              <a:t>”</a:t>
            </a:r>
            <a:r>
              <a:rPr lang="he-IL" sz="3000" dirty="0" smtClean="0"/>
              <a:t> </a:t>
            </a:r>
            <a:endParaRPr lang="he-IL" sz="3000" dirty="0" smtClean="0"/>
          </a:p>
          <a:p>
            <a:r>
              <a:rPr lang="en-US" sz="3000" dirty="0" smtClean="0"/>
              <a:t>Globalization </a:t>
            </a:r>
            <a:r>
              <a:rPr lang="he-IL" sz="3000" dirty="0" smtClean="0"/>
              <a:t> מכסה את כל התהליך שצריך להיעשות בצורה שונה בחלקים שונים במוצר על מנת לגרום לו להצליח מבחינה אוניברסאלית.</a:t>
            </a:r>
          </a:p>
          <a:p>
            <a:r>
              <a:rPr lang="en-US" sz="3000" dirty="0" smtClean="0"/>
              <a:t>Globalization</a:t>
            </a:r>
            <a:r>
              <a:rPr lang="he-IL" sz="3000" dirty="0" smtClean="0"/>
              <a:t> לעיתים באה לתאר </a:t>
            </a:r>
            <a:r>
              <a:rPr lang="he-IL" sz="3200" dirty="0"/>
              <a:t>שימוש בעיצוב שאינו תלוי תרבות עבור תרבויות </a:t>
            </a:r>
            <a:r>
              <a:rPr lang="he-IL" sz="3200" dirty="0" smtClean="0"/>
              <a:t>שונות.</a:t>
            </a:r>
            <a:endParaRPr lang="he-IL" sz="3000" dirty="0" smtClean="0"/>
          </a:p>
        </p:txBody>
      </p:sp>
    </p:spTree>
    <p:extLst>
      <p:ext uri="{BB962C8B-B14F-4D97-AF65-F5344CB8AC3E}">
        <p14:creationId xmlns:p14="http://schemas.microsoft.com/office/powerpoint/2010/main" val="27540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89212" y="90710"/>
            <a:ext cx="8911687" cy="1280890"/>
          </a:xfrm>
        </p:spPr>
        <p:txBody>
          <a:bodyPr>
            <a:normAutofit/>
          </a:bodyPr>
          <a:lstStyle/>
          <a:p>
            <a:pPr algn="r"/>
            <a:r>
              <a:rPr lang="he-IL" sz="4000" b="1" dirty="0" smtClean="0"/>
              <a:t>         למה שנשתמש בהם?</a:t>
            </a:r>
            <a:endParaRPr lang="he-IL" sz="40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63087" y="990600"/>
            <a:ext cx="10437812" cy="5664200"/>
          </a:xfrm>
        </p:spPr>
        <p:txBody>
          <a:bodyPr>
            <a:normAutofit fontScale="92500" lnSpcReduction="10000"/>
          </a:bodyPr>
          <a:lstStyle/>
          <a:p>
            <a:r>
              <a:rPr lang="he-IL" sz="3000" dirty="0" smtClean="0"/>
              <a:t>כשמתבוננים בתרבויות ושפות שונות ניתן לראות הבדלים במגוון תחומים, דברים שיתפרשו בצורה אחת בתרבות מסוימת יתפרשו בצורה שונה לחלוטין בתרבות אחרת. בבואנו לעצב מוצר אוניברסאלי, כזה שיוכל להתאים </a:t>
            </a:r>
            <a:r>
              <a:rPr lang="he-IL" sz="3000" dirty="0"/>
              <a:t>ל</a:t>
            </a:r>
            <a:r>
              <a:rPr lang="he-IL" sz="3000" dirty="0" smtClean="0"/>
              <a:t>שווקים ותרבויות שונות, עלינו לקחת שינויים כאלו בחשבון ולעצב מוצר מודולרי ככל שניתן.</a:t>
            </a:r>
          </a:p>
          <a:p>
            <a:r>
              <a:rPr lang="he-IL" sz="3000" dirty="0" smtClean="0"/>
              <a:t>דוגמאות: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2800" dirty="0" smtClean="0"/>
              <a:t>צורת ההצגה של תאריכים וזמנים שונים: </a:t>
            </a:r>
            <a:r>
              <a:rPr lang="en-US" sz="2800" dirty="0" err="1" smtClean="0"/>
              <a:t>dd</a:t>
            </a:r>
            <a:r>
              <a:rPr lang="en-US" sz="2800" dirty="0" smtClean="0"/>
              <a:t>/mm/</a:t>
            </a:r>
            <a:r>
              <a:rPr lang="en-US" sz="2800" dirty="0" err="1" smtClean="0"/>
              <a:t>yyyy</a:t>
            </a:r>
            <a:r>
              <a:rPr lang="he-IL" sz="2800" dirty="0" smtClean="0"/>
              <a:t> או </a:t>
            </a:r>
            <a:r>
              <a:rPr lang="en-US" sz="2800" dirty="0" err="1" smtClean="0"/>
              <a:t>yyyy</a:t>
            </a:r>
            <a:r>
              <a:rPr lang="en-US" sz="2800" dirty="0" smtClean="0"/>
              <a:t>/mm/</a:t>
            </a:r>
            <a:r>
              <a:rPr lang="en-US" sz="2800" dirty="0" err="1" smtClean="0"/>
              <a:t>dd</a:t>
            </a:r>
            <a:endParaRPr lang="he-IL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e-IL" sz="2800" dirty="0" smtClean="0"/>
              <a:t>שימוש במטבעות שונים: </a:t>
            </a:r>
            <a:r>
              <a:rPr lang="en-US" sz="2800" dirty="0" smtClean="0"/>
              <a:t>INS / USD / EURO</a:t>
            </a:r>
            <a:endParaRPr lang="he-IL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e-IL" sz="2800" dirty="0" smtClean="0"/>
              <a:t>שפה וסדר כתיבתה – מימין לשמאל או משמאל לימין.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e-IL" sz="2800" dirty="0" smtClean="0"/>
              <a:t>מיון אלפביתי – בהתאם לשפה.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2800" dirty="0" smtClean="0"/>
              <a:t>סמלים וצבעים.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2800" dirty="0" smtClean="0"/>
              <a:t>חוקים שונים.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804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83" y="0"/>
            <a:ext cx="9813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9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011" y="312735"/>
            <a:ext cx="10097890" cy="61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26395"/>
      </p:ext>
    </p:extLst>
  </p:cSld>
  <p:clrMapOvr>
    <a:masterClrMapping/>
  </p:clrMapOvr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181</TotalTime>
  <Words>440</Words>
  <Application>Microsoft Office PowerPoint</Application>
  <PresentationFormat>מסך רחב</PresentationFormat>
  <Paragraphs>50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Gisha</vt:lpstr>
      <vt:lpstr>Wingdings 3</vt:lpstr>
      <vt:lpstr>עשן מתפתל</vt:lpstr>
      <vt:lpstr>L10N        G11N        I18N   </vt:lpstr>
      <vt:lpstr>על מה נדבר?</vt:lpstr>
      <vt:lpstr>L10N I18N &amp; G11N          </vt:lpstr>
      <vt:lpstr>L10N          </vt:lpstr>
      <vt:lpstr>I18N            </vt:lpstr>
      <vt:lpstr>G11N           </vt:lpstr>
      <vt:lpstr>         למה שנשתמש בהם?</vt:lpstr>
      <vt:lpstr>מצגת של PowerPoint</vt:lpstr>
      <vt:lpstr>מצגת של PowerPoint</vt:lpstr>
      <vt:lpstr>מצגת של PowerPoint</vt:lpstr>
      <vt:lpstr>            התהליך</vt:lpstr>
      <vt:lpstr>Hello World – Internationalization in C# </vt:lpstr>
      <vt:lpstr>Hello world cont.              </vt:lpstr>
      <vt:lpstr>Resources.resx files   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L10N        G11N        I18N</dc:title>
  <dc:creator>itsikgu</dc:creator>
  <cp:lastModifiedBy>itsikgu</cp:lastModifiedBy>
  <cp:revision>25</cp:revision>
  <dcterms:created xsi:type="dcterms:W3CDTF">2017-06-26T15:25:43Z</dcterms:created>
  <dcterms:modified xsi:type="dcterms:W3CDTF">2017-06-27T17:42:37Z</dcterms:modified>
</cp:coreProperties>
</file>