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0" r:id="rId8"/>
    <p:sldId id="262"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92" r:id="rId34"/>
    <p:sldId id="295" r:id="rId35"/>
    <p:sldId id="293" r:id="rId36"/>
    <p:sldId id="294" r:id="rId37"/>
    <p:sldId id="296" r:id="rId38"/>
    <p:sldId id="297" r:id="rId39"/>
    <p:sldId id="289"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7" autoAdjust="0"/>
    <p:restoredTop sz="94660"/>
  </p:normalViewPr>
  <p:slideViewPr>
    <p:cSldViewPr snapToGrid="0">
      <p:cViewPr varScale="1">
        <p:scale>
          <a:sx n="55" d="100"/>
          <a:sy n="55" d="100"/>
        </p:scale>
        <p:origin x="6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5249" y="935182"/>
            <a:ext cx="8915399" cy="2262781"/>
          </a:xfrm>
        </p:spPr>
        <p:txBody>
          <a:bodyPr/>
          <a:lstStyle/>
          <a:p>
            <a:pPr algn="ctr"/>
            <a:r>
              <a:rPr lang="he-IL" dirty="0" smtClean="0"/>
              <a:t>מתדיולוגיות פיתוח תוכנה </a:t>
            </a:r>
            <a:br>
              <a:rPr lang="he-IL" dirty="0" smtClean="0"/>
            </a:br>
            <a:r>
              <a:rPr lang="he-IL" dirty="0" smtClean="0"/>
              <a:t>וכלים לניהול פרוייקט</a:t>
            </a:r>
            <a:endParaRPr lang="en-US" dirty="0"/>
          </a:p>
        </p:txBody>
      </p:sp>
      <p:sp>
        <p:nvSpPr>
          <p:cNvPr id="3" name="Subtitle 2"/>
          <p:cNvSpPr>
            <a:spLocks noGrp="1"/>
          </p:cNvSpPr>
          <p:nvPr>
            <p:ph type="subTitle" idx="1"/>
          </p:nvPr>
        </p:nvSpPr>
        <p:spPr/>
        <p:txBody>
          <a:bodyPr/>
          <a:lstStyle/>
          <a:p>
            <a:pPr algn="ctr"/>
            <a:r>
              <a:rPr lang="he-IL" dirty="0" smtClean="0"/>
              <a:t>אור-אלי שחר 305077901</a:t>
            </a:r>
            <a:endParaRPr lang="en-US" dirty="0"/>
          </a:p>
        </p:txBody>
      </p:sp>
    </p:spTree>
    <p:extLst>
      <p:ext uri="{BB962C8B-B14F-4D97-AF65-F5344CB8AC3E}">
        <p14:creationId xmlns:p14="http://schemas.microsoft.com/office/powerpoint/2010/main" val="198194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ניהול פרויקטי תוכנה</a:t>
            </a:r>
            <a:endParaRPr lang="en-US" dirty="0"/>
          </a:p>
        </p:txBody>
      </p:sp>
      <p:sp>
        <p:nvSpPr>
          <p:cNvPr id="3" name="Content Placeholder 2"/>
          <p:cNvSpPr>
            <a:spLocks noGrp="1"/>
          </p:cNvSpPr>
          <p:nvPr>
            <p:ph idx="1"/>
          </p:nvPr>
        </p:nvSpPr>
        <p:spPr>
          <a:xfrm>
            <a:off x="1262743" y="1306286"/>
            <a:ext cx="10241869" cy="5551713"/>
          </a:xfrm>
        </p:spPr>
        <p:txBody>
          <a:bodyPr>
            <a:noAutofit/>
          </a:bodyPr>
          <a:lstStyle/>
          <a:p>
            <a:pPr algn="r" rtl="1"/>
            <a:r>
              <a:rPr lang="he-IL" dirty="0"/>
              <a:t>ניהול פרויקטי תוכנה - מורכב ממספר פעילויות, הכוללות תכנון פרויקטים, קביעת היקף מוצרי תוכנה, הערכת עלות במונחים שונים, תזמון משימות ואירועים וניהול משאבים.  </a:t>
            </a:r>
            <a:r>
              <a:rPr lang="he-IL" dirty="0" smtClean="0"/>
              <a:t> פעילויות </a:t>
            </a:r>
            <a:r>
              <a:rPr lang="he-IL" dirty="0"/>
              <a:t>ניהול הפרויקט עשויות לכלול: תכנון פרוייקט ניהול היקף הערכת הפרויקט </a:t>
            </a:r>
            <a:endParaRPr lang="he-IL" dirty="0" smtClean="0"/>
          </a:p>
          <a:p>
            <a:pPr algn="r" rtl="1"/>
            <a:r>
              <a:rPr lang="he-IL" dirty="0" smtClean="0"/>
              <a:t>תכנון הפרוייקט  הוא משימה אשר כוללת סדרת תהליכים שמאפשרים את יצורה, תהליכים אלו הם:</a:t>
            </a:r>
          </a:p>
          <a:p>
            <a:r>
              <a:rPr lang="en-US" dirty="0" smtClean="0"/>
              <a:t>issue tracking</a:t>
            </a:r>
            <a:endParaRPr lang="he-IL" dirty="0" smtClean="0"/>
          </a:p>
          <a:p>
            <a:r>
              <a:rPr lang="en-US" dirty="0" smtClean="0"/>
              <a:t>Scope management</a:t>
            </a:r>
            <a:endParaRPr lang="he-IL" dirty="0" smtClean="0"/>
          </a:p>
          <a:p>
            <a:r>
              <a:rPr lang="en-US" dirty="0"/>
              <a:t>Project </a:t>
            </a:r>
            <a:r>
              <a:rPr lang="en-US" dirty="0" smtClean="0"/>
              <a:t>Estimation</a:t>
            </a:r>
            <a:endParaRPr lang="he-IL" dirty="0" smtClean="0"/>
          </a:p>
          <a:p>
            <a:r>
              <a:rPr lang="en-US" dirty="0"/>
              <a:t>Project Scheduling</a:t>
            </a:r>
            <a:endParaRPr lang="en-US" dirty="0" smtClean="0"/>
          </a:p>
          <a:p>
            <a:r>
              <a:rPr lang="en-US" dirty="0" smtClean="0"/>
              <a:t>Project </a:t>
            </a:r>
            <a:r>
              <a:rPr lang="en-US" dirty="0"/>
              <a:t>Risk </a:t>
            </a:r>
            <a:r>
              <a:rPr lang="en-US" dirty="0" smtClean="0"/>
              <a:t>Management</a:t>
            </a:r>
          </a:p>
          <a:p>
            <a:r>
              <a:rPr lang="en-US" dirty="0"/>
              <a:t>Project Communication Management</a:t>
            </a:r>
          </a:p>
          <a:p>
            <a:r>
              <a:rPr lang="en-US" dirty="0"/>
              <a:t>Configuration Management</a:t>
            </a:r>
          </a:p>
          <a:p>
            <a:r>
              <a:rPr lang="en-US" dirty="0"/>
              <a:t>Gantt Chart</a:t>
            </a:r>
          </a:p>
          <a:p>
            <a:r>
              <a:rPr lang="en-US" dirty="0"/>
              <a:t>PERT Chart</a:t>
            </a:r>
          </a:p>
          <a:p>
            <a:r>
              <a:rPr lang="en-US" dirty="0"/>
              <a:t>Resource Histogram</a:t>
            </a:r>
          </a:p>
          <a:p>
            <a:endParaRPr lang="en-US" dirty="0"/>
          </a:p>
          <a:p>
            <a:endParaRPr lang="en-US"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54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Issue tracking</a:t>
            </a:r>
            <a:r>
              <a:rPr lang="he-IL" dirty="0" smtClean="0"/>
              <a:t> מהו </a:t>
            </a:r>
            <a:r>
              <a:rPr lang="en-US" dirty="0" smtClean="0"/>
              <a:t/>
            </a:r>
            <a:br>
              <a:rPr lang="en-US" dirty="0" smtClean="0"/>
            </a:br>
            <a:endParaRPr lang="en-US" dirty="0"/>
          </a:p>
        </p:txBody>
      </p:sp>
      <p:sp>
        <p:nvSpPr>
          <p:cNvPr id="3" name="Content Placeholder 2"/>
          <p:cNvSpPr>
            <a:spLocks noGrp="1"/>
          </p:cNvSpPr>
          <p:nvPr>
            <p:ph idx="1"/>
          </p:nvPr>
        </p:nvSpPr>
        <p:spPr>
          <a:xfrm>
            <a:off x="2589212" y="1676400"/>
            <a:ext cx="8915400" cy="4234822"/>
          </a:xfrm>
        </p:spPr>
        <p:txBody>
          <a:bodyPr>
            <a:normAutofit lnSpcReduction="10000"/>
          </a:bodyPr>
          <a:lstStyle/>
          <a:p>
            <a:pPr algn="r" rtl="1"/>
            <a:r>
              <a:rPr lang="en-US" b="1" u="sng" dirty="0" smtClean="0"/>
              <a:t>Issue</a:t>
            </a:r>
            <a:r>
              <a:rPr lang="he-IL" dirty="0"/>
              <a:t> – מוגדר להיות סוגיה </a:t>
            </a:r>
            <a:r>
              <a:rPr lang="he-IL" dirty="0" smtClean="0"/>
              <a:t>אשר המשפיעה </a:t>
            </a:r>
            <a:r>
              <a:rPr lang="he-IL" dirty="0"/>
              <a:t>או משפיעה באופן פוטנציאלי על המסירה בזמן של הפרויקט, </a:t>
            </a:r>
            <a:r>
              <a:rPr lang="he-IL" dirty="0" smtClean="0"/>
              <a:t>מוצר </a:t>
            </a:r>
            <a:r>
              <a:rPr lang="he-IL" dirty="0"/>
              <a:t>או </a:t>
            </a:r>
            <a:r>
              <a:rPr lang="he-IL" dirty="0" smtClean="0"/>
              <a:t>השירות שאנו מספקים, ולמעשה </a:t>
            </a:r>
            <a:r>
              <a:rPr lang="he-IL" dirty="0"/>
              <a:t>עשויה להשפיע גם על איכות התוצרים ועל עלות </a:t>
            </a:r>
            <a:r>
              <a:rPr lang="he-IL" dirty="0" smtClean="0"/>
              <a:t>הייצור</a:t>
            </a:r>
            <a:r>
              <a:rPr lang="he-IL" dirty="0"/>
              <a:t> </a:t>
            </a:r>
            <a:r>
              <a:rPr lang="he-IL" dirty="0" smtClean="0"/>
              <a:t>– ועל כך בעצם מהווה </a:t>
            </a:r>
            <a:r>
              <a:rPr lang="he-IL" b="1" dirty="0" smtClean="0"/>
              <a:t>ניהול בעיות.</a:t>
            </a:r>
          </a:p>
          <a:p>
            <a:pPr algn="r" rtl="1"/>
            <a:r>
              <a:rPr lang="he-IL" dirty="0" smtClean="0"/>
              <a:t>ניהול </a:t>
            </a:r>
            <a:r>
              <a:rPr lang="he-IL" dirty="0"/>
              <a:t>בעיות הוא היבט חשוב בכל מתודולוגיה וניהול. מתודולוגיה זו של ניהול נושאים מבטיחה להפוך את הטיפול בבעיות לחלק בלתי נפרד מהמתודולוגיות הנמוכות יותר, </a:t>
            </a:r>
            <a:r>
              <a:rPr lang="he-IL" b="1" dirty="0"/>
              <a:t>ולא </a:t>
            </a:r>
            <a:r>
              <a:rPr lang="he-IL" dirty="0"/>
              <a:t>לתהליך נפרד מהן. </a:t>
            </a:r>
            <a:br>
              <a:rPr lang="he-IL" dirty="0"/>
            </a:br>
            <a:endParaRPr lang="he-IL" dirty="0"/>
          </a:p>
          <a:p>
            <a:pPr algn="r" rtl="1"/>
            <a:r>
              <a:rPr lang="he-IL" dirty="0" smtClean="0"/>
              <a:t>חלק בלתי נפרד מניהול ה</a:t>
            </a:r>
            <a:r>
              <a:rPr lang="en-US" dirty="0" smtClean="0"/>
              <a:t>issues</a:t>
            </a:r>
            <a:r>
              <a:rPr lang="he-IL" dirty="0" smtClean="0"/>
              <a:t> – הוא הגדרתם לעובד, קל מאוד למתכנתים לזהות בעיה בקוד אך חשוב שיהיה סטנדרט לפיו כולם יעבדו והגדרת </a:t>
            </a:r>
            <a:r>
              <a:rPr lang="en-US" dirty="0" smtClean="0"/>
              <a:t>issue</a:t>
            </a:r>
            <a:r>
              <a:rPr lang="he-IL" dirty="0" smtClean="0"/>
              <a:t> תהיה זהה עבור כל המתכנתים.</a:t>
            </a:r>
          </a:p>
          <a:p>
            <a:pPr algn="r" rtl="1"/>
            <a:r>
              <a:rPr lang="he-IL" dirty="0" smtClean="0"/>
              <a:t>כחלק מהטיפול בבעיות מוגדר להיות איש צוות שתפקידו הוא לפקח על הבעיות – יכול להיות מנהל הפרוייקט, מנהיג צוות או איש צוות בעמדת מנהיגות אחרת.</a:t>
            </a:r>
          </a:p>
          <a:p>
            <a:pPr algn="r" rtl="1"/>
            <a:r>
              <a:rPr lang="he-IL" dirty="0"/>
              <a:t> </a:t>
            </a:r>
            <a:r>
              <a:rPr lang="he-IL" dirty="0" smtClean="0"/>
              <a:t>   חלק מתפקידו הוא לוודא שיש התקדמות בטיפול בבעיות, אחראי על התקשורת עם אנשי הצוות שמטפלים ב</a:t>
            </a:r>
            <a:r>
              <a:rPr lang="en-US" dirty="0" smtClean="0"/>
              <a:t>issue</a:t>
            </a:r>
            <a:r>
              <a:rPr lang="he-IL" dirty="0" smtClean="0"/>
              <a:t> ואחראי בנוסף על דיווח לבעלי הענין על המשמעות של ה</a:t>
            </a:r>
            <a:r>
              <a:rPr lang="en-US" dirty="0" smtClean="0"/>
              <a:t>issue</a:t>
            </a:r>
            <a:r>
              <a:rPr lang="he-IL" dirty="0" smtClean="0"/>
              <a:t> על התוכנה.</a:t>
            </a:r>
          </a:p>
          <a:p>
            <a:pPr algn="r" rtl="1"/>
            <a:endParaRPr lang="he-IL" dirty="0"/>
          </a:p>
          <a:p>
            <a:pPr algn="r" rtl="1"/>
            <a:endParaRPr lang="en-US"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26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Issue </a:t>
            </a:r>
            <a:r>
              <a:rPr lang="en-US" dirty="0" smtClean="0"/>
              <a:t>tracking</a:t>
            </a:r>
            <a:r>
              <a:rPr lang="he-IL" dirty="0" smtClean="0"/>
              <a:t> איך נתמודד - </a:t>
            </a:r>
            <a:endParaRPr lang="en-US" dirty="0"/>
          </a:p>
        </p:txBody>
      </p:sp>
      <p:sp>
        <p:nvSpPr>
          <p:cNvPr id="3" name="Content Placeholder 2"/>
          <p:cNvSpPr>
            <a:spLocks noGrp="1"/>
          </p:cNvSpPr>
          <p:nvPr>
            <p:ph idx="1"/>
          </p:nvPr>
        </p:nvSpPr>
        <p:spPr/>
        <p:txBody>
          <a:bodyPr>
            <a:normAutofit/>
          </a:bodyPr>
          <a:lstStyle/>
          <a:p>
            <a:pPr algn="r" rtl="1"/>
            <a:r>
              <a:rPr lang="he-IL" dirty="0"/>
              <a:t>מתודולוגיה זו של ניהול נושאים מייצגת שיטות עבודה מומלצות לניהול נושאים. </a:t>
            </a:r>
            <a:r>
              <a:rPr lang="he-IL" b="1" dirty="0" smtClean="0"/>
              <a:t>אבל</a:t>
            </a:r>
            <a:r>
              <a:rPr lang="he-IL" dirty="0" smtClean="0"/>
              <a:t>, </a:t>
            </a:r>
            <a:r>
              <a:rPr lang="he-IL" dirty="0"/>
              <a:t>המטרה היא להיות פרוייקט מוצלח, פיתוח מוצר או שירות, המטרה היא לא לעקוב אחר מתודולוגיה </a:t>
            </a:r>
            <a:r>
              <a:rPr lang="he-IL" dirty="0" smtClean="0"/>
              <a:t>באופן מוגזם.</a:t>
            </a:r>
          </a:p>
          <a:p>
            <a:pPr algn="r" rtl="1"/>
            <a:r>
              <a:rPr lang="he-IL" u="sng" dirty="0" smtClean="0"/>
              <a:t>שלבים ב-</a:t>
            </a:r>
            <a:r>
              <a:rPr lang="en-US" u="sng" dirty="0" smtClean="0"/>
              <a:t> </a:t>
            </a:r>
            <a:r>
              <a:rPr lang="en-US" u="sng" dirty="0"/>
              <a:t>Issue </a:t>
            </a:r>
            <a:r>
              <a:rPr lang="en-US" u="sng" dirty="0" smtClean="0"/>
              <a:t>tracking</a:t>
            </a:r>
            <a:r>
              <a:rPr lang="he-IL" u="sng" dirty="0" smtClean="0"/>
              <a:t>:</a:t>
            </a:r>
          </a:p>
          <a:p>
            <a:pPr algn="r" rtl="1">
              <a:buAutoNum type="arabicPeriod"/>
            </a:pPr>
            <a:r>
              <a:rPr lang="he-IL" u="sng" dirty="0" smtClean="0"/>
              <a:t>גילוי</a:t>
            </a:r>
            <a:r>
              <a:rPr lang="he-IL" dirty="0" smtClean="0"/>
              <a:t> –נושאים יולים להתגלות בכל רגע, כאשר מגלים רושמים ישר במאגר ה</a:t>
            </a:r>
            <a:r>
              <a:rPr lang="en-US" dirty="0" smtClean="0"/>
              <a:t>issues</a:t>
            </a:r>
            <a:r>
              <a:rPr lang="he-IL" dirty="0" smtClean="0"/>
              <a:t>.</a:t>
            </a:r>
          </a:p>
          <a:p>
            <a:pPr marL="0" indent="0" algn="r" rtl="1">
              <a:buNone/>
            </a:pPr>
            <a:r>
              <a:rPr lang="he-IL" dirty="0"/>
              <a:t> </a:t>
            </a:r>
            <a:r>
              <a:rPr lang="he-IL" dirty="0" smtClean="0"/>
              <a:t>           חשוב שקבוצה רחבה של אנשים יוכלו לדווח על </a:t>
            </a:r>
            <a:r>
              <a:rPr lang="en-US" dirty="0" smtClean="0"/>
              <a:t>issue</a:t>
            </a:r>
            <a:r>
              <a:rPr lang="he-IL" dirty="0" smtClean="0"/>
              <a:t>(חברי צוות, ניהול עליון, משתמשים, </a:t>
            </a:r>
          </a:p>
          <a:p>
            <a:pPr marL="0" indent="0" algn="r" rtl="1">
              <a:buNone/>
            </a:pPr>
            <a:r>
              <a:rPr lang="he-IL" dirty="0"/>
              <a:t> </a:t>
            </a:r>
            <a:r>
              <a:rPr lang="he-IL" dirty="0" smtClean="0"/>
              <a:t>           לקוחות, בעלי העניין, ספקים וקבלנים – בעיה שלא התגלתה – בעיה שלא טופלה.</a:t>
            </a:r>
          </a:p>
          <a:p>
            <a:pPr marL="0" indent="0" algn="r" rtl="1">
              <a:buNone/>
            </a:pPr>
            <a:r>
              <a:rPr lang="he-IL" dirty="0" smtClean="0"/>
              <a:t>2. </a:t>
            </a:r>
            <a:r>
              <a:rPr lang="he-IL" u="sng" dirty="0" smtClean="0"/>
              <a:t>"הקלטת הבעיה" – </a:t>
            </a:r>
            <a:r>
              <a:rPr lang="he-IL" dirty="0" smtClean="0"/>
              <a:t>שלב זה משתמש לתיעוד הבעיה כאשר גילינו את הבעיה וכעת אנו מזינים אותה – יש להוסיף קוד של מקור הבעיה, צילומי מסך, פלט, דוחות – כל מידע שיש יעזור ובמידה ויש רעיון לפתרון ניתן לצרף גם אותו.</a:t>
            </a:r>
          </a:p>
          <a:p>
            <a:pPr marL="0" indent="0" algn="r" rtl="1">
              <a:buNone/>
            </a:pPr>
            <a:endParaRPr lang="he-IL" dirty="0"/>
          </a:p>
          <a:p>
            <a:pPr marL="0" indent="0" algn="r" rtl="1">
              <a:buNone/>
            </a:pPr>
            <a:endParaRPr lang="he-IL" dirty="0" smtClean="0"/>
          </a:p>
          <a:p>
            <a:pPr marL="0" indent="0" algn="r" rtl="1">
              <a:buNone/>
            </a:pPr>
            <a:endParaRPr lang="he-IL" u="sng" dirty="0" smtClean="0"/>
          </a:p>
          <a:p>
            <a:pPr algn="r" rtl="1"/>
            <a:endParaRPr lang="he-IL"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18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Issue tracking</a:t>
            </a:r>
            <a:r>
              <a:rPr lang="he-IL" dirty="0"/>
              <a:t> איך נתמודד - </a:t>
            </a:r>
            <a:endParaRPr lang="en-US" dirty="0"/>
          </a:p>
        </p:txBody>
      </p:sp>
      <p:sp>
        <p:nvSpPr>
          <p:cNvPr id="3" name="Content Placeholder 2"/>
          <p:cNvSpPr>
            <a:spLocks noGrp="1"/>
          </p:cNvSpPr>
          <p:nvPr>
            <p:ph idx="1"/>
          </p:nvPr>
        </p:nvSpPr>
        <p:spPr/>
        <p:txBody>
          <a:bodyPr>
            <a:normAutofit lnSpcReduction="10000"/>
          </a:bodyPr>
          <a:lstStyle/>
          <a:p>
            <a:pPr marL="0" indent="0" algn="r" rtl="1">
              <a:buNone/>
            </a:pPr>
            <a:r>
              <a:rPr lang="he-IL" dirty="0"/>
              <a:t>3. </a:t>
            </a:r>
            <a:r>
              <a:rPr lang="he-IL" u="sng" dirty="0"/>
              <a:t>סקירה ראשונית – </a:t>
            </a:r>
            <a:r>
              <a:rPr lang="he-IL" dirty="0"/>
              <a:t>של הבעיות בדר"כ מבוצע ע"י מנהל הבעיות / פרוייקט או ע"י אנשי צוות בכירים שמכירים את היקף וסדרי העדיפות של הפרוייקט.</a:t>
            </a:r>
          </a:p>
          <a:p>
            <a:pPr marL="0" indent="0" algn="r" rtl="1">
              <a:buNone/>
            </a:pPr>
            <a:r>
              <a:rPr lang="he-IL" dirty="0"/>
              <a:t>עבור כל בעיה חדשה, הסטטוס, הקטגוריה והחומרה נבדקים והגדרת ה</a:t>
            </a:r>
            <a:r>
              <a:rPr lang="en-US" dirty="0"/>
              <a:t>issue</a:t>
            </a:r>
            <a:r>
              <a:rPr lang="he-IL" dirty="0"/>
              <a:t> כ"</a:t>
            </a:r>
            <a:r>
              <a:rPr lang="en-US" dirty="0"/>
              <a:t>New</a:t>
            </a:r>
            <a:r>
              <a:rPr lang="he-IL" dirty="0"/>
              <a:t>".</a:t>
            </a:r>
          </a:p>
          <a:p>
            <a:pPr marL="400050" lvl="1" indent="0" algn="r" rtl="1">
              <a:buNone/>
            </a:pPr>
            <a:r>
              <a:rPr lang="he-IL" sz="1800" dirty="0"/>
              <a:t>3.1 </a:t>
            </a:r>
            <a:r>
              <a:rPr lang="he-IL" sz="1800" u="sng" dirty="0"/>
              <a:t>מצב ההנפקה</a:t>
            </a:r>
            <a:r>
              <a:rPr lang="he-IL" sz="1800" dirty="0"/>
              <a:t> – בשלב זה מחליטים על המצב הבא של ה</a:t>
            </a:r>
            <a:r>
              <a:rPr lang="en-US" sz="1800" dirty="0"/>
              <a:t>issue</a:t>
            </a:r>
            <a:r>
              <a:rPr lang="he-IL" sz="1800" dirty="0"/>
              <a:t>. הסטטוס הבא של הבעיה יעיד על אוםו הטיפול ואת העיתוי לטיפול בבעיה.</a:t>
            </a:r>
          </a:p>
          <a:p>
            <a:pPr marL="400050" lvl="1" indent="0" algn="r" rtl="1">
              <a:buNone/>
            </a:pPr>
            <a:r>
              <a:rPr lang="he-IL" sz="1800" dirty="0"/>
              <a:t>הסטטוס החדש יהיה אחד מהבאים:</a:t>
            </a:r>
          </a:p>
          <a:p>
            <a:pPr marL="800100" lvl="2" indent="0" algn="r" rtl="1">
              <a:buNone/>
            </a:pPr>
            <a:r>
              <a:rPr lang="he-IL" sz="1800" dirty="0"/>
              <a:t>א. </a:t>
            </a:r>
            <a:r>
              <a:rPr lang="en-US" sz="1800" u="sng" dirty="0"/>
              <a:t>Open</a:t>
            </a:r>
            <a:r>
              <a:rPr lang="he-IL" sz="1800" u="sng" dirty="0"/>
              <a:t>- </a:t>
            </a:r>
            <a:r>
              <a:rPr lang="he-IL" sz="1800" dirty="0"/>
              <a:t>במצב כזה יש לנקוט מידית לטיפול בבעיה.</a:t>
            </a:r>
          </a:p>
          <a:p>
            <a:pPr marL="800100" lvl="2" indent="0" algn="r" rtl="1">
              <a:buNone/>
            </a:pPr>
            <a:r>
              <a:rPr lang="he-IL" sz="1800" dirty="0"/>
              <a:t>ב.  </a:t>
            </a:r>
            <a:r>
              <a:rPr lang="en-US" sz="1800" u="sng" dirty="0"/>
              <a:t>Deferred</a:t>
            </a:r>
            <a:r>
              <a:rPr lang="he-IL" sz="1800" u="sng" dirty="0"/>
              <a:t> (נדחה) – </a:t>
            </a:r>
            <a:r>
              <a:rPr lang="he-IL" sz="1800" dirty="0"/>
              <a:t>הטיפול בבעיה נדחה למועד עתידי כלשהו.</a:t>
            </a:r>
          </a:p>
          <a:p>
            <a:pPr marL="800100" lvl="2" indent="0" algn="r" rtl="1">
              <a:buNone/>
            </a:pPr>
            <a:r>
              <a:rPr lang="he-IL" sz="1800" u="sng" dirty="0"/>
              <a:t>ג. </a:t>
            </a:r>
            <a:r>
              <a:rPr lang="en-US" sz="1800" u="sng" dirty="0"/>
              <a:t>Referred</a:t>
            </a:r>
            <a:r>
              <a:rPr lang="he-IL" sz="1800" u="sng" dirty="0"/>
              <a:t> (התייחסות) – </a:t>
            </a:r>
            <a:r>
              <a:rPr lang="he-IL" sz="1800" dirty="0"/>
              <a:t>הטיפול יועבר לקבוצה / צוות אחר בדר"כ כי ההיקף של הבעיה הוא מעבר לסקופ הנוכחי.</a:t>
            </a:r>
            <a:endParaRPr lang="en-US" sz="1800" dirty="0"/>
          </a:p>
          <a:p>
            <a:pPr marL="800100" lvl="2" indent="0" algn="r" rtl="1">
              <a:buNone/>
            </a:pPr>
            <a:r>
              <a:rPr lang="he-IL" sz="1800" u="sng" dirty="0"/>
              <a:t>ד. </a:t>
            </a:r>
            <a:r>
              <a:rPr lang="en-US" sz="1800" u="sng" dirty="0"/>
              <a:t>Cancelled</a:t>
            </a:r>
            <a:r>
              <a:rPr lang="he-IL" sz="1800" u="sng" dirty="0"/>
              <a:t> (בוטל)</a:t>
            </a:r>
            <a:r>
              <a:rPr lang="he-IL" sz="1800" dirty="0"/>
              <a:t> – לא יהיה פתרון לא עכשיו ולא בעתיד.</a:t>
            </a:r>
            <a:endParaRPr lang="he-IL" sz="1800" u="sng" dirty="0"/>
          </a:p>
          <a:p>
            <a:pPr marL="0" indent="0" algn="r" rtl="1">
              <a:buNone/>
            </a:pPr>
            <a:endParaRPr lang="he-IL" sz="2000" dirty="0"/>
          </a:p>
          <a:p>
            <a:pPr algn="r" rtl="1"/>
            <a:endParaRPr lang="en-US" dirty="0"/>
          </a:p>
        </p:txBody>
      </p:sp>
    </p:spTree>
    <p:extLst>
      <p:ext uri="{BB962C8B-B14F-4D97-AF65-F5344CB8AC3E}">
        <p14:creationId xmlns:p14="http://schemas.microsoft.com/office/powerpoint/2010/main" val="181552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Issue tracking</a:t>
            </a:r>
            <a:r>
              <a:rPr lang="he-IL" dirty="0"/>
              <a:t> איך נתמודד - </a:t>
            </a:r>
            <a:endParaRPr lang="en-US" dirty="0"/>
          </a:p>
        </p:txBody>
      </p:sp>
      <p:sp>
        <p:nvSpPr>
          <p:cNvPr id="3" name="Content Placeholder 2"/>
          <p:cNvSpPr>
            <a:spLocks noGrp="1"/>
          </p:cNvSpPr>
          <p:nvPr>
            <p:ph idx="1"/>
          </p:nvPr>
        </p:nvSpPr>
        <p:spPr/>
        <p:txBody>
          <a:bodyPr/>
          <a:lstStyle/>
          <a:p>
            <a:pPr marL="400050" lvl="1" indent="0" algn="r" rtl="1">
              <a:buNone/>
            </a:pPr>
            <a:r>
              <a:rPr lang="he-IL" sz="1800" dirty="0" smtClean="0"/>
              <a:t>3.2 </a:t>
            </a:r>
            <a:r>
              <a:rPr lang="he-IL" sz="1800" u="sng" dirty="0" smtClean="0"/>
              <a:t>סיווג ה</a:t>
            </a:r>
            <a:r>
              <a:rPr lang="en-US" sz="1800" u="sng" dirty="0" smtClean="0"/>
              <a:t>issue</a:t>
            </a:r>
            <a:r>
              <a:rPr lang="he-IL" sz="1800" u="sng" dirty="0" smtClean="0"/>
              <a:t>:</a:t>
            </a:r>
            <a:r>
              <a:rPr lang="he-IL" sz="1800" dirty="0" smtClean="0"/>
              <a:t> כעת נסווג את הבעיה בהתאם לדרך הפתרון.</a:t>
            </a:r>
          </a:p>
          <a:p>
            <a:pPr marL="400050" lvl="1" indent="0" algn="r" rtl="1">
              <a:buNone/>
            </a:pPr>
            <a:r>
              <a:rPr lang="he-IL" sz="1800" dirty="0" smtClean="0"/>
              <a:t>3.3</a:t>
            </a:r>
            <a:r>
              <a:rPr lang="he-IL" sz="1800" u="sng" dirty="0" smtClean="0"/>
              <a:t> דירוג חומרת הבעיה: </a:t>
            </a:r>
            <a:r>
              <a:rPr lang="he-IL" sz="1800" dirty="0" smtClean="0"/>
              <a:t>החומרה משקפת את החשיבות של פתרון הבעיה.</a:t>
            </a:r>
          </a:p>
          <a:p>
            <a:pPr marL="400050" lvl="1" indent="0" algn="r" rtl="1">
              <a:buNone/>
            </a:pPr>
            <a:r>
              <a:rPr lang="he-IL" sz="1800" dirty="0"/>
              <a:t> </a:t>
            </a:r>
            <a:r>
              <a:rPr lang="he-IL" sz="1800" dirty="0" smtClean="0"/>
              <a:t>   </a:t>
            </a:r>
            <a:r>
              <a:rPr lang="he-IL" sz="1800" b="1" dirty="0" smtClean="0"/>
              <a:t>הדירוג שאנו נעבוד לפיו הוא </a:t>
            </a:r>
            <a:r>
              <a:rPr lang="en-US" sz="1800" b="1" dirty="0"/>
              <a:t>Low, </a:t>
            </a:r>
            <a:r>
              <a:rPr lang="en-US" sz="1800" b="1" dirty="0" smtClean="0"/>
              <a:t>Medium</a:t>
            </a:r>
            <a:r>
              <a:rPr lang="en-US" sz="1800" b="1" dirty="0"/>
              <a:t>, </a:t>
            </a:r>
            <a:r>
              <a:rPr lang="en-US" sz="1800" b="1" dirty="0" smtClean="0"/>
              <a:t>High</a:t>
            </a:r>
          </a:p>
          <a:p>
            <a:pPr marL="400050" lvl="1" indent="0" algn="r" rtl="1">
              <a:buNone/>
            </a:pPr>
            <a:r>
              <a:rPr lang="en-US" sz="1800" dirty="0" smtClean="0"/>
              <a:t>3.4</a:t>
            </a:r>
            <a:r>
              <a:rPr lang="he-IL" sz="1800" dirty="0" smtClean="0"/>
              <a:t> </a:t>
            </a:r>
            <a:r>
              <a:rPr lang="he-IL" sz="1800" u="sng" dirty="0" smtClean="0"/>
              <a:t>הקצאת ה</a:t>
            </a:r>
            <a:r>
              <a:rPr lang="en-US" sz="1800" u="sng" dirty="0" smtClean="0"/>
              <a:t>issue</a:t>
            </a:r>
            <a:r>
              <a:rPr lang="he-IL" sz="1800" u="sng" dirty="0" smtClean="0"/>
              <a:t>: </a:t>
            </a:r>
            <a:r>
              <a:rPr lang="he-IL" sz="1800" dirty="0" smtClean="0"/>
              <a:t>איש הצוות הבא שצריך לנקוט פעולה צריך להיות מודע לבעיה. ה</a:t>
            </a:r>
            <a:r>
              <a:rPr lang="en-US" sz="1800" dirty="0" smtClean="0"/>
              <a:t>issue tracker</a:t>
            </a:r>
            <a:r>
              <a:rPr lang="he-IL" sz="1800" dirty="0" smtClean="0"/>
              <a:t> יודיע באופן באופן אוטומטי למי שה</a:t>
            </a:r>
            <a:r>
              <a:rPr lang="en-US" sz="1800" dirty="0" smtClean="0"/>
              <a:t>issue</a:t>
            </a:r>
            <a:r>
              <a:rPr lang="he-IL" sz="1800" dirty="0" smtClean="0"/>
              <a:t> הוקצה עבורו.</a:t>
            </a:r>
          </a:p>
          <a:p>
            <a:pPr marL="400050" lvl="1" indent="0" algn="r" rtl="1">
              <a:buNone/>
            </a:pPr>
            <a:r>
              <a:rPr lang="he-IL" sz="1800" dirty="0" smtClean="0"/>
              <a:t>ההקצאה היא עבור איש צוות יחיד לא לקבוצה של אנשים. – קבוצה מיוצגת ע"י מנהיג נקצה את הבעיה אליו והוא יהיה חייב לתת דין על התקדמות הנושא.</a:t>
            </a:r>
          </a:p>
          <a:p>
            <a:pPr marL="400050" lvl="1" indent="0" algn="r" rtl="1">
              <a:buNone/>
            </a:pPr>
            <a:r>
              <a:rPr lang="he-IL" sz="1800" dirty="0" smtClean="0"/>
              <a:t>3.5 </a:t>
            </a:r>
            <a:r>
              <a:rPr lang="en-US" sz="1800" u="sng" dirty="0" smtClean="0"/>
              <a:t>ownership </a:t>
            </a:r>
            <a:r>
              <a:rPr lang="he-IL" sz="1800" u="sng" dirty="0" smtClean="0"/>
              <a:t> (בעלות) </a:t>
            </a:r>
            <a:r>
              <a:rPr lang="he-IL" sz="1800" dirty="0" smtClean="0"/>
              <a:t>– קובעים מיהו בעל העניין שה</a:t>
            </a:r>
            <a:r>
              <a:rPr lang="en-US" sz="1800" dirty="0" smtClean="0"/>
              <a:t>issue</a:t>
            </a:r>
            <a:r>
              <a:rPr lang="he-IL" sz="1800" dirty="0" smtClean="0"/>
              <a:t> רלוונטי עבורו – בעל העניין צריך לבדוק את כל הבעיות שרלוונטיות עבורו לצורך בדיקת התקדמות הפתרון שלהן ובמידה וההתקדמות אינה מספיקה לידע את מנהל הבעיות.</a:t>
            </a:r>
          </a:p>
        </p:txBody>
      </p:sp>
    </p:spTree>
    <p:extLst>
      <p:ext uri="{BB962C8B-B14F-4D97-AF65-F5344CB8AC3E}">
        <p14:creationId xmlns:p14="http://schemas.microsoft.com/office/powerpoint/2010/main" val="370837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Issue tracking</a:t>
            </a:r>
            <a:r>
              <a:rPr lang="he-IL" dirty="0"/>
              <a:t> איך נתמודד - </a:t>
            </a:r>
            <a:endParaRPr lang="en-US" dirty="0"/>
          </a:p>
        </p:txBody>
      </p:sp>
      <p:sp>
        <p:nvSpPr>
          <p:cNvPr id="3" name="Content Placeholder 2"/>
          <p:cNvSpPr>
            <a:spLocks noGrp="1"/>
          </p:cNvSpPr>
          <p:nvPr>
            <p:ph idx="1"/>
          </p:nvPr>
        </p:nvSpPr>
        <p:spPr/>
        <p:txBody>
          <a:bodyPr/>
          <a:lstStyle/>
          <a:p>
            <a:pPr marL="0" indent="0" algn="r" rtl="1">
              <a:buNone/>
            </a:pPr>
            <a:r>
              <a:rPr lang="he-IL" sz="2000" dirty="0" smtClean="0"/>
              <a:t>4. </a:t>
            </a:r>
            <a:r>
              <a:rPr lang="he-IL" sz="2000" u="sng" dirty="0" smtClean="0"/>
              <a:t>נקיטת פעולה</a:t>
            </a:r>
            <a:r>
              <a:rPr lang="he-IL" sz="2000" dirty="0" smtClean="0"/>
              <a:t> – נחזור על שלבים של 3 עד לפתרון מלא של הבעיה, כך שכל פעם על מי שטיפל בבעיה להוסיף תיעוד של מה הייתה הבעיה, את שמו, תאריך ומה הייתה הפעולה שנקט על מנת לפתור את הבעיה.</a:t>
            </a:r>
          </a:p>
          <a:p>
            <a:pPr marL="0" indent="0" algn="r" rtl="1">
              <a:buNone/>
            </a:pPr>
            <a:r>
              <a:rPr lang="he-IL" sz="2000" dirty="0" smtClean="0"/>
              <a:t>5. </a:t>
            </a:r>
            <a:r>
              <a:rPr lang="en-US" sz="2000" u="sng" dirty="0" smtClean="0"/>
              <a:t>Ongoing Oversight</a:t>
            </a:r>
            <a:r>
              <a:rPr lang="he-IL" sz="2000" u="sng" dirty="0" smtClean="0"/>
              <a:t> (פיקוח מתמשך) –</a:t>
            </a:r>
            <a:r>
              <a:rPr lang="he-IL" sz="2000" dirty="0" smtClean="0"/>
              <a:t>הערכה עקבית ומתמשכת של מנהל ה</a:t>
            </a:r>
            <a:r>
              <a:rPr lang="en-US" sz="2000" dirty="0" smtClean="0"/>
              <a:t>issues</a:t>
            </a:r>
            <a:r>
              <a:rPr lang="he-IL" sz="2000" dirty="0" smtClean="0"/>
              <a:t> והצוות על מנת להביא את הבעיות למצב של פתרון.  </a:t>
            </a:r>
          </a:p>
          <a:p>
            <a:pPr marL="0" indent="0" algn="r" rtl="1">
              <a:buNone/>
            </a:pPr>
            <a:r>
              <a:rPr lang="he-IL" sz="2000" dirty="0" smtClean="0"/>
              <a:t>לנתח את הזמן שלוקח לפתור בעיות חשובות ובמידה ולוקח יותר מידי זמן למצוא דרך ליעל זאת</a:t>
            </a:r>
          </a:p>
        </p:txBody>
      </p:sp>
    </p:spTree>
    <p:extLst>
      <p:ext uri="{BB962C8B-B14F-4D97-AF65-F5344CB8AC3E}">
        <p14:creationId xmlns:p14="http://schemas.microsoft.com/office/powerpoint/2010/main" val="9973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Scope management</a:t>
            </a:r>
            <a:br>
              <a:rPr lang="en-US" dirty="0"/>
            </a:br>
            <a:endParaRPr lang="en-US" dirty="0"/>
          </a:p>
        </p:txBody>
      </p:sp>
      <p:sp>
        <p:nvSpPr>
          <p:cNvPr id="3" name="Content Placeholder 2"/>
          <p:cNvSpPr>
            <a:spLocks noGrp="1"/>
          </p:cNvSpPr>
          <p:nvPr>
            <p:ph idx="1"/>
          </p:nvPr>
        </p:nvSpPr>
        <p:spPr/>
        <p:txBody>
          <a:bodyPr/>
          <a:lstStyle/>
          <a:p>
            <a:pPr algn="r" rtl="1"/>
            <a:r>
              <a:rPr lang="en-US" u="sng" dirty="0" smtClean="0"/>
              <a:t>Scope management</a:t>
            </a:r>
            <a:r>
              <a:rPr lang="he-IL" u="sng" dirty="0" smtClean="0"/>
              <a:t> </a:t>
            </a:r>
            <a:r>
              <a:rPr lang="he-IL" dirty="0" smtClean="0"/>
              <a:t>– הגדרת היקף הפרוייקט, הכולל את כל הפעילויות שצריך לבצע על מנת לספק את מוצר הנדרש.</a:t>
            </a:r>
          </a:p>
          <a:p>
            <a:pPr algn="r" rtl="1"/>
            <a:r>
              <a:rPr lang="he-IL" dirty="0" smtClean="0"/>
              <a:t>ניהול ההיקף חיוני לניהול הפרוייקט כיוון ומגדיר באופן ברור את גבולות הפרוייקט – מה יעשה בפרוייקט ומה לא.</a:t>
            </a:r>
          </a:p>
          <a:p>
            <a:pPr algn="r" rtl="1"/>
            <a:r>
              <a:rPr lang="he-IL" dirty="0" smtClean="0"/>
              <a:t>שלבים הכרחיים בהגדרת היקף הפרוייקט:</a:t>
            </a:r>
          </a:p>
          <a:p>
            <a:pPr algn="r" rtl="1">
              <a:buAutoNum type="arabicPeriod"/>
            </a:pPr>
            <a:r>
              <a:rPr lang="he-IL" dirty="0" smtClean="0"/>
              <a:t>הגדר את היקף התוכנה</a:t>
            </a:r>
          </a:p>
          <a:p>
            <a:pPr algn="r" rtl="1">
              <a:buAutoNum type="arabicPeriod"/>
            </a:pPr>
            <a:r>
              <a:rPr lang="he-IL" dirty="0" smtClean="0"/>
              <a:t>הגדר את דרכי האימות והשליטה עליו (</a:t>
            </a:r>
            <a:r>
              <a:rPr lang="en-US" dirty="0" smtClean="0"/>
              <a:t>verification and control</a:t>
            </a:r>
            <a:r>
              <a:rPr lang="he-IL" dirty="0" smtClean="0"/>
              <a:t>)</a:t>
            </a:r>
          </a:p>
          <a:p>
            <a:pPr algn="r" rtl="1">
              <a:buAutoNum type="arabicPeriod"/>
            </a:pPr>
            <a:r>
              <a:rPr lang="he-IL" dirty="0" smtClean="0"/>
              <a:t>חלוקת הפרוייקט לתתי מערכות לצורך ניהול קל יותר.</a:t>
            </a:r>
          </a:p>
          <a:p>
            <a:pPr algn="r" rtl="1">
              <a:buAutoNum type="arabicPeriod"/>
            </a:pPr>
            <a:r>
              <a:rPr lang="he-IL" dirty="0" smtClean="0"/>
              <a:t>וודא שהיקף הפרוייקט אכן כפי שהוגדר.</a:t>
            </a:r>
          </a:p>
          <a:p>
            <a:pPr algn="r" rtl="1">
              <a:buAutoNum type="arabicPeriod"/>
            </a:pPr>
            <a:r>
              <a:rPr lang="he-IL" dirty="0" smtClean="0"/>
              <a:t>בקרת היקף – נעשה זאת ע"י שינויים בסקופ ובדיקה שאנו עומדים בתנאים.</a:t>
            </a:r>
            <a:endParaRPr lang="en-US" dirty="0"/>
          </a:p>
        </p:txBody>
      </p:sp>
    </p:spTree>
    <p:extLst>
      <p:ext uri="{BB962C8B-B14F-4D97-AF65-F5344CB8AC3E}">
        <p14:creationId xmlns:p14="http://schemas.microsoft.com/office/powerpoint/2010/main" val="21505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Estimation</a:t>
            </a:r>
            <a:r>
              <a:rPr lang="he-IL" dirty="0" smtClean="0"/>
              <a:t>   הערכת הפרוייקט - </a:t>
            </a:r>
            <a:endParaRPr lang="en-US" dirty="0"/>
          </a:p>
        </p:txBody>
      </p:sp>
      <p:sp>
        <p:nvSpPr>
          <p:cNvPr id="3" name="Content Placeholder 2"/>
          <p:cNvSpPr>
            <a:spLocks noGrp="1"/>
          </p:cNvSpPr>
          <p:nvPr>
            <p:ph idx="1"/>
          </p:nvPr>
        </p:nvSpPr>
        <p:spPr>
          <a:xfrm>
            <a:off x="1704109" y="1537854"/>
            <a:ext cx="9800503" cy="4959927"/>
          </a:xfrm>
        </p:spPr>
        <p:txBody>
          <a:bodyPr>
            <a:noAutofit/>
          </a:bodyPr>
          <a:lstStyle/>
          <a:p>
            <a:pPr algn="r" rtl="1"/>
            <a:r>
              <a:rPr lang="en-US" sz="1700" u="sng" dirty="0" smtClean="0"/>
              <a:t>Project Estimation</a:t>
            </a:r>
            <a:r>
              <a:rPr lang="he-IL" sz="1700" u="sng" dirty="0" smtClean="0"/>
              <a:t> – </a:t>
            </a:r>
            <a:r>
              <a:rPr lang="he-IL" sz="1700" dirty="0" smtClean="0"/>
              <a:t>עבור ניהול יעיל אמידה מדוייקת של אמצעים שונים היא חובה.</a:t>
            </a:r>
          </a:p>
          <a:p>
            <a:pPr algn="r" rtl="1"/>
            <a:r>
              <a:rPr lang="he-IL" sz="1700" u="sng" dirty="0" smtClean="0"/>
              <a:t>הערכת הפרוייקט יכולה לכלול את הדברים הבאים:</a:t>
            </a:r>
          </a:p>
          <a:p>
            <a:pPr lvl="2" indent="-342900" algn="r" rtl="1">
              <a:buAutoNum type="arabicPeriod"/>
            </a:pPr>
            <a:r>
              <a:rPr lang="he-IL" sz="1700" dirty="0" smtClean="0"/>
              <a:t>הערכת גודל התוכנה – ניתן להעריך את סדר גודל של התוכנה לפי </a:t>
            </a:r>
            <a:r>
              <a:rPr lang="en-US" sz="1700" dirty="0" smtClean="0"/>
              <a:t>KLOC</a:t>
            </a:r>
            <a:r>
              <a:rPr lang="he-IL" sz="1700" dirty="0" smtClean="0"/>
              <a:t> – </a:t>
            </a:r>
            <a:r>
              <a:rPr lang="en-US" sz="1700" dirty="0" smtClean="0"/>
              <a:t>kilo Line Of Code</a:t>
            </a:r>
            <a:r>
              <a:rPr lang="he-IL" sz="1700" dirty="0"/>
              <a:t> </a:t>
            </a:r>
            <a:r>
              <a:rPr lang="he-IL" sz="1700" dirty="0" smtClean="0"/>
              <a:t>או ע"י חישוב מספר נק' הפונקציה בתוכנה.</a:t>
            </a:r>
          </a:p>
          <a:p>
            <a:pPr lvl="2" indent="-342900" algn="r" rtl="1">
              <a:buAutoNum type="arabicPeriod"/>
            </a:pPr>
            <a:r>
              <a:rPr lang="he-IL" sz="1700" dirty="0" smtClean="0"/>
              <a:t>הערכת מאמץ – המנהלים מגדירים את המאמצים המונחים של דרישות כוח אדם ושעות העבודה הנדרשות לייצור התוכנה -  הערכה זו נגזרת באופו ישיר מנסיונם של המנהלים, ההיסטוריה של החברה, או ע"י המרת גודל התוכנה לפי  מספר וסחאות סטנדרטיות.</a:t>
            </a:r>
          </a:p>
          <a:p>
            <a:pPr lvl="2" indent="-342900" algn="r" rtl="1">
              <a:buAutoNum type="arabicPeriod" startAt="3"/>
            </a:pPr>
            <a:r>
              <a:rPr lang="he-IL" sz="1700" dirty="0" smtClean="0"/>
              <a:t>הערכת זמן – נדרש לבצע הערכה של הזמן שיקח לפתח את התוכנה, מחלקים את המאמצים שלתתי משימות לפי קטגוריות ומערכים את הזמן שיקח לפתח כל חלק. (חלק בלתי נפרד הערכת סיפורי המקרה לפי </a:t>
            </a:r>
            <a:r>
              <a:rPr lang="en-US" sz="1700" dirty="0" smtClean="0"/>
              <a:t>IPT</a:t>
            </a:r>
            <a:r>
              <a:rPr lang="he-IL" sz="1700" dirty="0" smtClean="0"/>
              <a:t> והוספת פקטור בהתאם לתנאי החברה – בדר"כ הפקטור הוא 3).</a:t>
            </a:r>
          </a:p>
          <a:p>
            <a:pPr lvl="2" indent="-342900" algn="r" rtl="1">
              <a:buAutoNum type="arabicPeriod" startAt="3"/>
            </a:pPr>
            <a:r>
              <a:rPr lang="he-IL" sz="1700" dirty="0" smtClean="0"/>
              <a:t>הערכת מחיר – כמה יעלה לנו לפתח את התוכנה הנדרשת, משימה זאת מאוד מורכבת וכאשר מחשבים את העלות יש להתחשב בגורמים הבאים:</a:t>
            </a:r>
          </a:p>
          <a:p>
            <a:pPr marL="800100" lvl="2" indent="0" algn="r" rtl="1">
              <a:buNone/>
            </a:pPr>
            <a:r>
              <a:rPr lang="he-IL" sz="1700" dirty="0" smtClean="0"/>
              <a:t>גודל </a:t>
            </a:r>
            <a:r>
              <a:rPr lang="he-IL" sz="1700" dirty="0"/>
              <a:t>התוכנה איכות תוכנה חוּמרָה תוכנות או כלים נוספים, רישיונות וכו ' כוח אדם מיומן עם מיומנויות ספציפיות למשימה נסיעות מעורב תִקשׁוֹרֶת הדרכה ותמיכה </a:t>
            </a:r>
          </a:p>
          <a:p>
            <a:pPr marL="800100" lvl="2" indent="0" algn="r" rtl="1">
              <a:buNone/>
            </a:pPr>
            <a:endParaRPr lang="he-IL" sz="1700" dirty="0" smtClean="0"/>
          </a:p>
          <a:p>
            <a:pPr marL="800100" lvl="2" indent="0" algn="r" rtl="1">
              <a:buNone/>
            </a:pPr>
            <a:endParaRPr lang="en-US" sz="1700"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663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שיטות לביצוע הערכת פרוייקט</a:t>
            </a:r>
            <a:endParaRPr lang="en-US" dirty="0"/>
          </a:p>
        </p:txBody>
      </p:sp>
      <p:sp>
        <p:nvSpPr>
          <p:cNvPr id="3" name="Content Placeholder 2"/>
          <p:cNvSpPr>
            <a:spLocks noGrp="1"/>
          </p:cNvSpPr>
          <p:nvPr>
            <p:ph idx="1"/>
          </p:nvPr>
        </p:nvSpPr>
        <p:spPr/>
        <p:txBody>
          <a:bodyPr>
            <a:normAutofit/>
          </a:bodyPr>
          <a:lstStyle/>
          <a:p>
            <a:pPr algn="r" rtl="1"/>
            <a:r>
              <a:rPr lang="he-IL" sz="1700" dirty="0" smtClean="0"/>
              <a:t>מנהל הפרוייקט יכול לבצע הערכה של הגורמיםלצורך הערכת הפרוייקט:</a:t>
            </a:r>
          </a:p>
          <a:p>
            <a:pPr lvl="1" algn="r" rtl="1">
              <a:buAutoNum type="arabicPeriod"/>
            </a:pPr>
            <a:r>
              <a:rPr lang="en-US" sz="1700" dirty="0" smtClean="0"/>
              <a:t>Decomposition Technique</a:t>
            </a:r>
            <a:r>
              <a:rPr lang="he-IL" sz="1700" dirty="0" smtClean="0"/>
              <a:t> (טכניקת הפירוק) – בטכניקה זו מניכים שהתוכנה היא תוצר של קומפוננטות שונות. </a:t>
            </a:r>
          </a:p>
          <a:p>
            <a:pPr marL="1257300" lvl="3" indent="0" algn="r" rtl="1">
              <a:buNone/>
            </a:pPr>
            <a:r>
              <a:rPr lang="en-US" sz="1700" dirty="0" smtClean="0"/>
              <a:t>LOC</a:t>
            </a:r>
            <a:r>
              <a:rPr lang="he-IL" sz="1700" dirty="0" smtClean="0"/>
              <a:t> – (</a:t>
            </a:r>
            <a:r>
              <a:rPr lang="en-US" sz="1700" dirty="0" smtClean="0"/>
              <a:t>line of code</a:t>
            </a:r>
            <a:r>
              <a:rPr lang="he-IL" sz="1700" dirty="0" smtClean="0"/>
              <a:t>)  מעריכים את מספר שורות הקוד שנכתבו מתוך אלו שאמורות להיכתב</a:t>
            </a:r>
          </a:p>
          <a:p>
            <a:pPr marL="1257300" lvl="3" indent="0" algn="r" rtl="1">
              <a:buNone/>
            </a:pPr>
            <a:r>
              <a:rPr lang="en-US" sz="1700" dirty="0" smtClean="0"/>
              <a:t>FP</a:t>
            </a:r>
            <a:r>
              <a:rPr lang="he-IL" sz="1700" dirty="0" smtClean="0"/>
              <a:t> – (</a:t>
            </a:r>
            <a:r>
              <a:rPr lang="en-US" sz="1700" dirty="0" smtClean="0"/>
              <a:t>Function points</a:t>
            </a:r>
            <a:r>
              <a:rPr lang="he-IL" sz="1700" dirty="0" smtClean="0"/>
              <a:t>) מעריכים את מספר נק' הפונקציות שנכתבו מתוך אלו שאמורות להיכתב.</a:t>
            </a:r>
          </a:p>
        </p:txBody>
      </p:sp>
    </p:spTree>
    <p:extLst>
      <p:ext uri="{BB962C8B-B14F-4D97-AF65-F5344CB8AC3E}">
        <p14:creationId xmlns:p14="http://schemas.microsoft.com/office/powerpoint/2010/main" val="50356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a:t>
            </a:r>
            <a:r>
              <a:rPr lang="en-US" dirty="0" smtClean="0"/>
              <a:t>Scheduling</a:t>
            </a:r>
            <a:r>
              <a:rPr lang="he-IL" dirty="0" smtClean="0"/>
              <a:t> ניהול תזמון הפרוייקט - </a:t>
            </a:r>
            <a:endParaRPr lang="en-US" dirty="0"/>
          </a:p>
        </p:txBody>
      </p:sp>
      <p:sp>
        <p:nvSpPr>
          <p:cNvPr id="3" name="Content Placeholder 2"/>
          <p:cNvSpPr>
            <a:spLocks noGrp="1"/>
          </p:cNvSpPr>
          <p:nvPr>
            <p:ph idx="1"/>
          </p:nvPr>
        </p:nvSpPr>
        <p:spPr/>
        <p:txBody>
          <a:bodyPr/>
          <a:lstStyle/>
          <a:p>
            <a:pPr algn="r" rtl="1"/>
            <a:r>
              <a:rPr lang="en-US" u="sng" dirty="0"/>
              <a:t>Project </a:t>
            </a:r>
            <a:r>
              <a:rPr lang="en-US" u="sng" dirty="0" smtClean="0"/>
              <a:t>Scheduling</a:t>
            </a:r>
            <a:r>
              <a:rPr lang="he-IL" u="sng" dirty="0" smtClean="0"/>
              <a:t> – </a:t>
            </a:r>
            <a:r>
              <a:rPr lang="he-IL" dirty="0" smtClean="0"/>
              <a:t>תזמון פרוייקט מתייחס לתזמון כל המשימות והפעיליות שיש לבצע על מנת לפתח את התוכנה.</a:t>
            </a:r>
          </a:p>
          <a:p>
            <a:pPr algn="r" rtl="1"/>
            <a:r>
              <a:rPr lang="he-IL" u="sng" dirty="0" smtClean="0"/>
              <a:t>על מנת לנהל את התזמון של הפרוייט יד לבצע:</a:t>
            </a:r>
          </a:p>
          <a:p>
            <a:pPr algn="r" rtl="1">
              <a:buAutoNum type="arabicPeriod"/>
            </a:pPr>
            <a:r>
              <a:rPr lang="he-IL" dirty="0" smtClean="0"/>
              <a:t>לשבור את המשימות לתתי משמיות קטנות יותר הנוחות לניהול.</a:t>
            </a:r>
          </a:p>
          <a:p>
            <a:pPr algn="r" rtl="1">
              <a:buAutoNum type="arabicPeriod"/>
            </a:pPr>
            <a:r>
              <a:rPr lang="he-IL" dirty="0" smtClean="0"/>
              <a:t>ביצוע הערכת זמנים לכל תת משימה (</a:t>
            </a:r>
            <a:r>
              <a:rPr lang="en-US" dirty="0" smtClean="0"/>
              <a:t>task</a:t>
            </a:r>
            <a:r>
              <a:rPr lang="he-IL" dirty="0" smtClean="0"/>
              <a:t>)</a:t>
            </a:r>
          </a:p>
          <a:p>
            <a:pPr algn="r" rtl="1">
              <a:buAutoNum type="arabicPeriod"/>
            </a:pPr>
            <a:r>
              <a:rPr lang="he-IL" dirty="0" smtClean="0"/>
              <a:t>חלוקה ליחידות עבודה, והקצאת יחידות עבודה לכל תת משימה.</a:t>
            </a:r>
          </a:p>
          <a:p>
            <a:pPr algn="r" rtl="1">
              <a:buAutoNum type="arabicPeriod"/>
            </a:pPr>
            <a:r>
              <a:rPr lang="he-IL" dirty="0" smtClean="0"/>
              <a:t>חישוב הזמן הכולל הנדרש עבור הפרוייקט מתחילתו ועד סופו.</a:t>
            </a:r>
            <a:endParaRPr lang="en-US" dirty="0"/>
          </a:p>
        </p:txBody>
      </p:sp>
    </p:spTree>
    <p:extLst>
      <p:ext uri="{BB962C8B-B14F-4D97-AF65-F5344CB8AC3E}">
        <p14:creationId xmlns:p14="http://schemas.microsoft.com/office/powerpoint/2010/main" val="18386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על מה נדבר?</a:t>
            </a:r>
            <a:endParaRPr lang="en-US" dirty="0"/>
          </a:p>
        </p:txBody>
      </p:sp>
      <p:sp>
        <p:nvSpPr>
          <p:cNvPr id="3" name="Content Placeholder 2"/>
          <p:cNvSpPr>
            <a:spLocks noGrp="1"/>
          </p:cNvSpPr>
          <p:nvPr>
            <p:ph idx="1"/>
          </p:nvPr>
        </p:nvSpPr>
        <p:spPr/>
        <p:txBody>
          <a:bodyPr>
            <a:normAutofit/>
          </a:bodyPr>
          <a:lstStyle/>
          <a:p>
            <a:pPr algn="r" rtl="1"/>
            <a:r>
              <a:rPr lang="he-IL" dirty="0" smtClean="0"/>
              <a:t>תהליכי פיתוח תוכנה – חזרה מהירה.</a:t>
            </a:r>
          </a:p>
          <a:p>
            <a:pPr algn="r" rtl="1"/>
            <a:r>
              <a:rPr lang="he-IL" dirty="0" smtClean="0"/>
              <a:t>חלקים חשובים בשלבי ניהול.</a:t>
            </a:r>
          </a:p>
          <a:p>
            <a:pPr algn="r" rtl="1"/>
            <a:r>
              <a:rPr lang="en-US" dirty="0" err="1"/>
              <a:t>meistertask</a:t>
            </a:r>
            <a:r>
              <a:rPr lang="he-IL" dirty="0" smtClean="0"/>
              <a:t> - כלי ניהול לפיתוח תוכנה איתנו נעבוד בסדנא ואיך להשתמש בו.</a:t>
            </a:r>
          </a:p>
          <a:p>
            <a:pPr algn="r" rtl="1"/>
            <a:r>
              <a:rPr lang="he-IL" b="1" dirty="0" smtClean="0"/>
              <a:t>יש במצגת הרבה יותר חומר ממה שנספיק לדבר לשימושכם אחרי זה </a:t>
            </a:r>
            <a:r>
              <a:rPr lang="he-IL" b="1" dirty="0" smtClean="0">
                <a:sym typeface="Wingdings" panose="05000000000000000000" pitchFamily="2" charset="2"/>
              </a:rPr>
              <a:t></a:t>
            </a:r>
            <a:endParaRPr lang="en-US" b="1" dirty="0"/>
          </a:p>
        </p:txBody>
      </p:sp>
    </p:spTree>
    <p:extLst>
      <p:ext uri="{BB962C8B-B14F-4D97-AF65-F5344CB8AC3E}">
        <p14:creationId xmlns:p14="http://schemas.microsoft.com/office/powerpoint/2010/main" val="216328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Resource </a:t>
            </a:r>
            <a:r>
              <a:rPr lang="en-US" dirty="0" smtClean="0"/>
              <a:t>management</a:t>
            </a:r>
            <a:r>
              <a:rPr lang="he-IL" dirty="0" smtClean="0"/>
              <a:t>ניהול משאבים - </a:t>
            </a:r>
            <a:endParaRPr lang="en-US" dirty="0"/>
          </a:p>
        </p:txBody>
      </p:sp>
      <p:sp>
        <p:nvSpPr>
          <p:cNvPr id="3" name="Content Placeholder 2"/>
          <p:cNvSpPr>
            <a:spLocks noGrp="1"/>
          </p:cNvSpPr>
          <p:nvPr>
            <p:ph idx="1"/>
          </p:nvPr>
        </p:nvSpPr>
        <p:spPr/>
        <p:txBody>
          <a:bodyPr/>
          <a:lstStyle/>
          <a:p>
            <a:pPr algn="r" rtl="1"/>
            <a:r>
              <a:rPr lang="en-US" u="sng" dirty="0" smtClean="0"/>
              <a:t>Resource management</a:t>
            </a:r>
            <a:r>
              <a:rPr lang="he-IL" u="sng" dirty="0"/>
              <a:t> - </a:t>
            </a:r>
            <a:r>
              <a:rPr lang="he-IL" dirty="0" smtClean="0"/>
              <a:t>כל </a:t>
            </a:r>
            <a:r>
              <a:rPr lang="he-IL" dirty="0"/>
              <a:t>האלמנטים המשמשים לפיתוח מוצר תוכנה עשויים להיחשב כמשאב לפרויקט זה</a:t>
            </a:r>
            <a:r>
              <a:rPr lang="he-IL" dirty="0" smtClean="0"/>
              <a:t>. </a:t>
            </a:r>
            <a:r>
              <a:rPr lang="he-IL" dirty="0"/>
              <a:t>עשוי לכלול משאבי אנוש, כלים פרודוקטיביים וספריות תוכנה. </a:t>
            </a:r>
            <a:endParaRPr lang="he-IL" dirty="0" smtClean="0"/>
          </a:p>
          <a:p>
            <a:pPr algn="r" rtl="1"/>
            <a:r>
              <a:rPr lang="he-IL" dirty="0"/>
              <a:t>המחסור במשאבים מעכב את הפיתוח של הפרויקט והוא יכול לפגר מאחורי לוח הזמנים. הקצאת משאבים נוספים מגדילה בסופו של דבר את עלות הפיתוח. לכן יש צורך לאמוד ולהקצות משאבים הולמים לפרויקט. </a:t>
            </a:r>
            <a:endParaRPr lang="he-IL" dirty="0" smtClean="0"/>
          </a:p>
          <a:p>
            <a:pPr algn="r" rtl="1"/>
            <a:r>
              <a:rPr lang="he-IL" dirty="0" smtClean="0"/>
              <a:t>ניהול </a:t>
            </a:r>
            <a:r>
              <a:rPr lang="he-IL" dirty="0"/>
              <a:t>המשאבים כולל </a:t>
            </a:r>
            <a:r>
              <a:rPr lang="he-IL" dirty="0" smtClean="0"/>
              <a:t>– הגדרת ארגון על ידי הקצאת </a:t>
            </a:r>
            <a:r>
              <a:rPr lang="he-IL" dirty="0"/>
              <a:t>אחריות לכל חבר צוות </a:t>
            </a:r>
            <a:r>
              <a:rPr lang="he-IL" dirty="0" smtClean="0"/>
              <a:t>על קביעת </a:t>
            </a:r>
            <a:r>
              <a:rPr lang="he-IL" dirty="0"/>
              <a:t>המשאבים הנדרשים בשלב מסוים וזמינותם </a:t>
            </a:r>
            <a:r>
              <a:rPr lang="he-IL" dirty="0" smtClean="0"/>
              <a:t>וניהול </a:t>
            </a:r>
            <a:r>
              <a:rPr lang="he-IL" dirty="0"/>
              <a:t>המשאבים על-ידי יצירת בקשת משאב כאשר הם נדרשים והקצאתם כאשר אין צורך בהם יותר. </a:t>
            </a:r>
          </a:p>
          <a:p>
            <a:pPr algn="r" rtl="1"/>
            <a:endParaRPr lang="he-IL" dirty="0" smtClean="0"/>
          </a:p>
          <a:p>
            <a:pPr algn="r" rtl="1"/>
            <a:endParaRPr lang="he-IL" dirty="0" smtClean="0"/>
          </a:p>
          <a:p>
            <a:pPr algn="r" rtl="1"/>
            <a:endParaRPr lang="en-US" u="sng"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134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Risk </a:t>
            </a:r>
            <a:r>
              <a:rPr lang="en-US" dirty="0" smtClean="0"/>
              <a:t>Management</a:t>
            </a:r>
            <a:r>
              <a:rPr lang="he-IL" dirty="0" smtClean="0"/>
              <a:t> ניהול סיכוני פרוייקט- </a:t>
            </a:r>
            <a:br>
              <a:rPr lang="he-IL" dirty="0" smtClean="0"/>
            </a:br>
            <a:endParaRPr lang="en-US" dirty="0"/>
          </a:p>
        </p:txBody>
      </p:sp>
      <p:sp>
        <p:nvSpPr>
          <p:cNvPr id="3" name="Content Placeholder 2"/>
          <p:cNvSpPr>
            <a:spLocks noGrp="1"/>
          </p:cNvSpPr>
          <p:nvPr>
            <p:ph idx="1"/>
          </p:nvPr>
        </p:nvSpPr>
        <p:spPr/>
        <p:txBody>
          <a:bodyPr/>
          <a:lstStyle/>
          <a:p>
            <a:pPr algn="r" rtl="1"/>
            <a:r>
              <a:rPr lang="en-US" u="sng" dirty="0"/>
              <a:t>Project Risk </a:t>
            </a:r>
            <a:r>
              <a:rPr lang="en-US" u="sng" dirty="0" smtClean="0"/>
              <a:t>Management</a:t>
            </a:r>
            <a:r>
              <a:rPr lang="he-IL" u="sng" dirty="0" smtClean="0"/>
              <a:t>- </a:t>
            </a:r>
            <a:r>
              <a:rPr lang="he-IL" dirty="0" smtClean="0"/>
              <a:t>ניתוח סיכוני פרוייקט כולל את כל הפעיליות הקשורות לזיהוי וניתוח הפקרוייקט לצורך גילוי סיכונים צפויים ולא צפויים בפרוייקט.</a:t>
            </a:r>
          </a:p>
          <a:p>
            <a:pPr algn="r" rtl="1"/>
            <a:r>
              <a:rPr lang="he-IL" u="sng" dirty="0" smtClean="0"/>
              <a:t>הסיכונים יכולים לכלול:</a:t>
            </a:r>
          </a:p>
          <a:p>
            <a:pPr algn="r" rtl="1">
              <a:buAutoNum type="arabicPeriod"/>
            </a:pPr>
            <a:r>
              <a:rPr lang="he-IL" dirty="0" smtClean="0"/>
              <a:t>צוות מנוסה שעוזב ומוחלף בצוות חדש חסר נסיון.</a:t>
            </a:r>
          </a:p>
          <a:p>
            <a:pPr algn="r" rtl="1">
              <a:buAutoNum type="arabicPeriod"/>
            </a:pPr>
            <a:r>
              <a:rPr lang="he-IL" dirty="0" smtClean="0"/>
              <a:t>שינוי בניהול הארגוני של הפרוייקט.</a:t>
            </a:r>
          </a:p>
          <a:p>
            <a:pPr algn="r" rtl="1">
              <a:buAutoNum type="arabicPeriod"/>
            </a:pPr>
            <a:r>
              <a:rPr lang="he-IL" dirty="0" smtClean="0"/>
              <a:t>דרישות שהתגלו כלא נכונות / דרישת שינוי חדש.</a:t>
            </a:r>
          </a:p>
          <a:p>
            <a:pPr algn="r" rtl="1">
              <a:buAutoNum type="arabicPeriod"/>
            </a:pPr>
            <a:r>
              <a:rPr lang="he-IL" dirty="0" smtClean="0"/>
              <a:t>הערכת זמן / משאבים / עלות  לא נכונה.</a:t>
            </a:r>
          </a:p>
          <a:p>
            <a:pPr algn="r" rtl="1">
              <a:buAutoNum type="arabicPeriod"/>
            </a:pPr>
            <a:r>
              <a:rPr lang="he-IL" dirty="0" smtClean="0"/>
              <a:t>שינויים טכנולוגים / סביבתיים / תחרות עסקית.</a:t>
            </a:r>
            <a:endParaRPr lang="en-US" dirty="0"/>
          </a:p>
        </p:txBody>
      </p:sp>
    </p:spTree>
    <p:extLst>
      <p:ext uri="{BB962C8B-B14F-4D97-AF65-F5344CB8AC3E}">
        <p14:creationId xmlns:p14="http://schemas.microsoft.com/office/powerpoint/2010/main" val="56081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Risk </a:t>
            </a:r>
            <a:r>
              <a:rPr lang="en-US" dirty="0" smtClean="0"/>
              <a:t>Management</a:t>
            </a:r>
            <a:r>
              <a:rPr lang="he-IL" dirty="0" smtClean="0"/>
              <a:t> ניהול סיכוני פרוייקט- </a:t>
            </a:r>
            <a:br>
              <a:rPr lang="he-IL" dirty="0" smtClean="0"/>
            </a:br>
            <a:endParaRPr lang="en-US" dirty="0"/>
          </a:p>
        </p:txBody>
      </p:sp>
      <p:sp>
        <p:nvSpPr>
          <p:cNvPr id="3" name="Content Placeholder 2"/>
          <p:cNvSpPr>
            <a:spLocks noGrp="1"/>
          </p:cNvSpPr>
          <p:nvPr>
            <p:ph idx="1"/>
          </p:nvPr>
        </p:nvSpPr>
        <p:spPr/>
        <p:txBody>
          <a:bodyPr/>
          <a:lstStyle/>
          <a:p>
            <a:pPr algn="r" rtl="1"/>
            <a:r>
              <a:rPr lang="he-IL" u="sng" dirty="0" smtClean="0"/>
              <a:t>הפעולות אשר קשורות לניהול סיכוניפ בפרוייקט:</a:t>
            </a:r>
          </a:p>
          <a:p>
            <a:pPr algn="r" rtl="1">
              <a:buAutoNum type="arabicPeriod"/>
            </a:pPr>
            <a:r>
              <a:rPr lang="he-IL" dirty="0" smtClean="0"/>
              <a:t>זיהוי – רשום את כל הסיכונים האפשריים אשר עלולים להתרחש בפרוייקט.</a:t>
            </a:r>
          </a:p>
          <a:p>
            <a:pPr algn="r" rtl="1">
              <a:buAutoNum type="arabicPeriod"/>
            </a:pPr>
            <a:r>
              <a:rPr lang="he-IL" dirty="0" smtClean="0"/>
              <a:t>2. סיווג – חלוקת סיווג לפי גבוה, בינוני נוך לסיכונים ידועים בהתאם להשפעתם על התוכנית.</a:t>
            </a:r>
          </a:p>
          <a:p>
            <a:pPr algn="r" rtl="1">
              <a:buAutoNum type="arabicPeriod"/>
            </a:pPr>
            <a:r>
              <a:rPr lang="he-IL" dirty="0" smtClean="0"/>
              <a:t>ניהול – ניתו ההסתברות להתרחשות סיכונים בשלב כלשהו. ונסיון מזעור תופעות הלוואי שלהן.</a:t>
            </a:r>
          </a:p>
          <a:p>
            <a:pPr algn="r" rtl="1">
              <a:buAutoNum type="arabicPeriod"/>
            </a:pPr>
            <a:r>
              <a:rPr lang="he-IL" dirty="0" smtClean="0"/>
              <a:t>ניטור אחר הסיכונים – יש לפקח באופן שוטף אחר סיכונים פוטנציאלים ועל הסימפטומים המוקדמים שלהם, כמו כן לעקוב על ההשפעות של הצעדים שננקטו על מנת למנוע סיכונים אלו.</a:t>
            </a:r>
          </a:p>
        </p:txBody>
      </p:sp>
    </p:spTree>
    <p:extLst>
      <p:ext uri="{BB962C8B-B14F-4D97-AF65-F5344CB8AC3E}">
        <p14:creationId xmlns:p14="http://schemas.microsoft.com/office/powerpoint/2010/main" val="1006820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Communication </a:t>
            </a:r>
            <a:r>
              <a:rPr lang="en-US" dirty="0" smtClean="0"/>
              <a:t>Management</a:t>
            </a:r>
            <a:r>
              <a:rPr lang="he-IL" dirty="0" smtClean="0"/>
              <a:t> – ניהול התקשורת בפרוייקטי תוכנה</a:t>
            </a:r>
            <a:endParaRPr lang="en-US" dirty="0"/>
          </a:p>
        </p:txBody>
      </p:sp>
      <p:sp>
        <p:nvSpPr>
          <p:cNvPr id="3" name="Content Placeholder 2"/>
          <p:cNvSpPr>
            <a:spLocks noGrp="1"/>
          </p:cNvSpPr>
          <p:nvPr>
            <p:ph idx="1"/>
          </p:nvPr>
        </p:nvSpPr>
        <p:spPr/>
        <p:txBody>
          <a:bodyPr/>
          <a:lstStyle/>
          <a:p>
            <a:pPr algn="r" rtl="1"/>
            <a:r>
              <a:rPr lang="en-US" u="sng" dirty="0"/>
              <a:t>Project Communication Management</a:t>
            </a:r>
            <a:r>
              <a:rPr lang="he-IL" u="sng" dirty="0"/>
              <a:t> </a:t>
            </a:r>
            <a:r>
              <a:rPr lang="he-IL" dirty="0" smtClean="0"/>
              <a:t>-תקשורת </a:t>
            </a:r>
            <a:r>
              <a:rPr lang="he-IL" dirty="0"/>
              <a:t>יעילה </a:t>
            </a:r>
            <a:r>
              <a:rPr lang="he-IL" dirty="0" smtClean="0"/>
              <a:t>בעלת </a:t>
            </a:r>
            <a:r>
              <a:rPr lang="he-IL" dirty="0"/>
              <a:t>תפקיד חיוני בהצלחת הפרויקט. </a:t>
            </a:r>
            <a:r>
              <a:rPr lang="he-IL" dirty="0" smtClean="0"/>
              <a:t>תקשורת מהווה גשר בין </a:t>
            </a:r>
            <a:r>
              <a:rPr lang="he-IL" dirty="0"/>
              <a:t>הפערים בין הלקוח לבין הארגון, בין חברי הצוות, כמו גם בעלי עניין אחרים בפרויקט כגון ספקי חומרה. </a:t>
            </a:r>
            <a:endParaRPr lang="he-IL" dirty="0" smtClean="0"/>
          </a:p>
          <a:p>
            <a:pPr algn="r" rtl="1"/>
            <a:r>
              <a:rPr lang="he-IL" dirty="0" smtClean="0"/>
              <a:t>תקשורת </a:t>
            </a:r>
            <a:r>
              <a:rPr lang="he-IL" dirty="0"/>
              <a:t>יכולה להיות בעל פה או בכתב. </a:t>
            </a:r>
            <a:endParaRPr lang="he-IL" dirty="0" smtClean="0"/>
          </a:p>
          <a:p>
            <a:pPr algn="r" rtl="1"/>
            <a:r>
              <a:rPr lang="he-IL" dirty="0" smtClean="0"/>
              <a:t>ניהול התקשורת יכול לכלול את השלבים הבאים:</a:t>
            </a:r>
          </a:p>
          <a:p>
            <a:pPr algn="r" rtl="1">
              <a:buAutoNum type="arabicPeriod"/>
            </a:pPr>
            <a:r>
              <a:rPr lang="he-IL" dirty="0" smtClean="0"/>
              <a:t>תכנון </a:t>
            </a:r>
            <a:r>
              <a:rPr lang="he-IL" dirty="0"/>
              <a:t>- </a:t>
            </a:r>
            <a:r>
              <a:rPr lang="he-IL" dirty="0" smtClean="0"/>
              <a:t>כולל </a:t>
            </a:r>
            <a:r>
              <a:rPr lang="he-IL" dirty="0"/>
              <a:t>את ההזדהות של כל בעלי העניין בפרויקט ואת </a:t>
            </a:r>
            <a:r>
              <a:rPr lang="he-IL" dirty="0" smtClean="0"/>
              <a:t>קביעת אופן </a:t>
            </a:r>
            <a:r>
              <a:rPr lang="he-IL" dirty="0"/>
              <a:t>התקשורת ביניהם. </a:t>
            </a:r>
            <a:endParaRPr lang="he-IL" dirty="0" smtClean="0"/>
          </a:p>
          <a:p>
            <a:pPr algn="r" rtl="1">
              <a:buAutoNum type="arabicPeriod"/>
            </a:pPr>
            <a:r>
              <a:rPr lang="he-IL" dirty="0"/>
              <a:t>שיתוף - לאחר </a:t>
            </a:r>
            <a:r>
              <a:rPr lang="he-IL" dirty="0" smtClean="0"/>
              <a:t>התכנון</a:t>
            </a:r>
            <a:r>
              <a:rPr lang="he-IL" dirty="0"/>
              <a:t>, </a:t>
            </a:r>
            <a:r>
              <a:rPr lang="he-IL" dirty="0" smtClean="0"/>
              <a:t>המנהל מתמקד בבדיקה שהשיתוף </a:t>
            </a:r>
            <a:r>
              <a:rPr lang="he-IL" dirty="0"/>
              <a:t>מידע נכון עם האדם הנכון בזמן הנכון. זה שומר על כל אחד המעורבים בפרויקט מעודכן עם התקדמות הפרויקט ואת מעמדה. </a:t>
            </a:r>
            <a:endParaRPr lang="he-IL" dirty="0" smtClean="0"/>
          </a:p>
          <a:p>
            <a:pPr algn="r" rtl="1">
              <a:buAutoNum type="arabicPeriod"/>
            </a:pPr>
            <a:r>
              <a:rPr lang="he-IL" dirty="0"/>
              <a:t>משוב - מנהלי פרויקטים משתמשים באמצעים שונים ומנגנון משוב ויוצרים דוחות סטטוס וביצועים. מנגנון זה מבטיח כי קלט מבעלי עניין שונים מגיע מנהל הפרויקט כמו המשוב שלהם. </a:t>
            </a:r>
          </a:p>
          <a:p>
            <a:pPr algn="r" rtl="1">
              <a:buAutoNum type="arabicPeriod"/>
            </a:pPr>
            <a:endParaRPr lang="he-IL" dirty="0" smtClean="0"/>
          </a:p>
          <a:p>
            <a:pPr algn="r" rtl="1">
              <a:buAutoNum type="arabicPeriod"/>
            </a:pPr>
            <a:endParaRPr lang="he-IL" dirty="0" smtClean="0"/>
          </a:p>
          <a:p>
            <a:pPr algn="r" rtl="1"/>
            <a:endParaRPr lang="en-US" dirty="0"/>
          </a:p>
        </p:txBody>
      </p:sp>
      <p:sp>
        <p:nvSpPr>
          <p:cNvPr id="5" name="Rectangle 2"/>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7384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t>Configuration </a:t>
            </a:r>
            <a:r>
              <a:rPr lang="en-US" dirty="0" smtClean="0"/>
              <a:t>Management</a:t>
            </a:r>
            <a:r>
              <a:rPr lang="he-IL" dirty="0" smtClean="0"/>
              <a:t>  </a:t>
            </a:r>
            <a:br>
              <a:rPr lang="he-IL" dirty="0" smtClean="0"/>
            </a:br>
            <a:r>
              <a:rPr lang="he-IL" dirty="0" smtClean="0"/>
              <a:t>ניהול תצורה - </a:t>
            </a:r>
            <a:endParaRPr lang="en-US" dirty="0"/>
          </a:p>
        </p:txBody>
      </p:sp>
      <p:sp>
        <p:nvSpPr>
          <p:cNvPr id="3" name="Content Placeholder 2"/>
          <p:cNvSpPr>
            <a:spLocks noGrp="1"/>
          </p:cNvSpPr>
          <p:nvPr>
            <p:ph idx="1"/>
          </p:nvPr>
        </p:nvSpPr>
        <p:spPr>
          <a:xfrm>
            <a:off x="2575357" y="2133600"/>
            <a:ext cx="8915400" cy="3777622"/>
          </a:xfrm>
        </p:spPr>
        <p:txBody>
          <a:bodyPr>
            <a:normAutofit/>
          </a:bodyPr>
          <a:lstStyle/>
          <a:p>
            <a:pPr algn="r" rtl="1"/>
            <a:r>
              <a:rPr lang="en-US" u="sng" dirty="0" smtClean="0"/>
              <a:t>Configuration Management</a:t>
            </a:r>
            <a:r>
              <a:rPr lang="he-IL" u="sng" dirty="0"/>
              <a:t> - </a:t>
            </a:r>
            <a:r>
              <a:rPr lang="he-IL" dirty="0" smtClean="0"/>
              <a:t>ניהול </a:t>
            </a:r>
            <a:r>
              <a:rPr lang="he-IL" dirty="0"/>
              <a:t>תצורה הוא תהליך של מעקב ובקרה על השינויים בתוכנה במונחים של הדרישות, העיצוב, הפונקציות והפיתוח של </a:t>
            </a:r>
            <a:r>
              <a:rPr lang="he-IL" dirty="0" smtClean="0"/>
              <a:t>המוצר הוא סוג של משמעת של הנהלת הארגון אשר מטפלת בכל השינויים,ניהול התצורה כולל בתוכו בקרת גרסאות והקמת קווי בסיס כך שאם משהו משתבש נוכל לקבוע מה השתנה ומי שינה אות.  </a:t>
            </a:r>
            <a:endParaRPr lang="he-IL" dirty="0"/>
          </a:p>
          <a:p>
            <a:pPr algn="r" rtl="1"/>
            <a:r>
              <a:rPr lang="he-IL" dirty="0"/>
              <a:t>בדרך כלל, לאחר </a:t>
            </a:r>
            <a:r>
              <a:rPr lang="he-IL" dirty="0" smtClean="0"/>
              <a:t> </a:t>
            </a:r>
            <a:r>
              <a:rPr lang="he-IL" dirty="0"/>
              <a:t>ש</a:t>
            </a:r>
            <a:r>
              <a:rPr lang="he-IL" dirty="0" smtClean="0"/>
              <a:t>שלב </a:t>
            </a:r>
            <a:r>
              <a:rPr lang="en-US" dirty="0" smtClean="0"/>
              <a:t>SRS</a:t>
            </a:r>
            <a:r>
              <a:rPr lang="he-IL" dirty="0" smtClean="0"/>
              <a:t> – (</a:t>
            </a:r>
            <a:r>
              <a:rPr lang="en-US" dirty="0" smtClean="0"/>
              <a:t> Software </a:t>
            </a:r>
            <a:r>
              <a:rPr lang="en-US" dirty="0"/>
              <a:t>requirements </a:t>
            </a:r>
            <a:r>
              <a:rPr lang="en-US" dirty="0" smtClean="0"/>
              <a:t>specification</a:t>
            </a:r>
            <a:r>
              <a:rPr lang="he-IL" dirty="0" smtClean="0"/>
              <a:t>) </a:t>
            </a:r>
            <a:r>
              <a:rPr lang="he-IL" dirty="0"/>
              <a:t>הסתיים יש פחות סיכוי של דרישה של שינויים </a:t>
            </a:r>
            <a:r>
              <a:rPr lang="he-IL" dirty="0" smtClean="0"/>
              <a:t>מהמשתמ -  </a:t>
            </a:r>
            <a:r>
              <a:rPr lang="he-IL" dirty="0"/>
              <a:t>אם הם מתרחשים, השינויים מטופלים רק עם אישור מראש של ניהול גבוה יותר, שכן קיימת אפשרות </a:t>
            </a:r>
            <a:r>
              <a:rPr lang="he-IL" dirty="0" smtClean="0"/>
              <a:t>של שינויי </a:t>
            </a:r>
            <a:r>
              <a:rPr lang="he-IL" dirty="0"/>
              <a:t>עלות </a:t>
            </a:r>
            <a:r>
              <a:rPr lang="he-IL" dirty="0" smtClean="0"/>
              <a:t>וזמן. </a:t>
            </a:r>
            <a:endParaRPr lang="he-IL" dirty="0"/>
          </a:p>
          <a:p>
            <a:pPr algn="r" rtl="1"/>
            <a:r>
              <a:rPr lang="en-US" dirty="0" smtClean="0"/>
              <a:t>Baseline</a:t>
            </a:r>
            <a:r>
              <a:rPr lang="he-IL" dirty="0" smtClean="0"/>
              <a:t> - קו בסיס </a:t>
            </a:r>
            <a:r>
              <a:rPr lang="he-IL" dirty="0"/>
              <a:t>הוא מדידה המגדירה שלמות של שלב. </a:t>
            </a:r>
            <a:r>
              <a:rPr lang="he-IL" dirty="0" smtClean="0"/>
              <a:t>כאשר </a:t>
            </a:r>
            <a:r>
              <a:rPr lang="he-IL" dirty="0"/>
              <a:t>כל הפעילויות הנוגעות </a:t>
            </a:r>
            <a:r>
              <a:rPr lang="he-IL" dirty="0" smtClean="0"/>
              <a:t>אל השלב הסתיימה ותועדה </a:t>
            </a:r>
            <a:r>
              <a:rPr lang="he-IL" dirty="0"/>
              <a:t>היטב. אם זה לא היה השלב הסופי, הפלט שלו ישמש בשלב המיידי </a:t>
            </a:r>
            <a:r>
              <a:rPr lang="he-IL" dirty="0" smtClean="0"/>
              <a:t>הבא </a:t>
            </a:r>
            <a:r>
              <a:rPr lang="en-US" dirty="0"/>
              <a:t>baseline</a:t>
            </a:r>
            <a:r>
              <a:rPr lang="he-IL" dirty="0"/>
              <a:t> מגדיר סטטוס בו שומר על כל השינויים שנעשו בתוכנה</a:t>
            </a:r>
            <a:r>
              <a:rPr lang="he-IL" dirty="0" smtClean="0"/>
              <a:t>.</a:t>
            </a:r>
            <a:endParaRPr lang="he-IL"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17"/>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18"/>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839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goals of </a:t>
            </a:r>
            <a:r>
              <a:rPr lang="en-US" dirty="0" smtClean="0"/>
              <a:t>SCM</a:t>
            </a:r>
            <a:r>
              <a:rPr lang="he-IL" dirty="0" smtClean="0"/>
              <a:t> מטרות ניהול תצורה - </a:t>
            </a:r>
            <a:endParaRPr lang="en-US" dirty="0"/>
          </a:p>
        </p:txBody>
      </p:sp>
      <p:sp>
        <p:nvSpPr>
          <p:cNvPr id="3" name="Content Placeholder 2"/>
          <p:cNvSpPr>
            <a:spLocks noGrp="1"/>
          </p:cNvSpPr>
          <p:nvPr>
            <p:ph idx="1"/>
          </p:nvPr>
        </p:nvSpPr>
        <p:spPr/>
        <p:txBody>
          <a:bodyPr/>
          <a:lstStyle/>
          <a:p>
            <a:pPr algn="r" rtl="1"/>
            <a:r>
              <a:rPr lang="he-IL" dirty="0" smtClean="0"/>
              <a:t>המטרות של ניהול תצורה הן בדרך כלל:</a:t>
            </a:r>
          </a:p>
          <a:p>
            <a:pPr algn="r" rtl="1">
              <a:buAutoNum type="arabicPeriod"/>
            </a:pPr>
            <a:r>
              <a:rPr lang="he-IL" dirty="0" smtClean="0"/>
              <a:t>זיהוי </a:t>
            </a:r>
            <a:r>
              <a:rPr lang="he-IL" dirty="0"/>
              <a:t>תצורה - זיהוי תצורות, פריטי תצורה וקווי בסיס. </a:t>
            </a:r>
            <a:endParaRPr lang="he-IL" dirty="0" smtClean="0"/>
          </a:p>
          <a:p>
            <a:pPr algn="r" rtl="1">
              <a:buAutoNum type="arabicPeriod"/>
            </a:pPr>
            <a:r>
              <a:rPr lang="he-IL" dirty="0" smtClean="0"/>
              <a:t>בקרת </a:t>
            </a:r>
            <a:r>
              <a:rPr lang="he-IL" dirty="0"/>
              <a:t>תצורה - יישום תהליך שינוי </a:t>
            </a:r>
            <a:r>
              <a:rPr lang="he-IL" dirty="0" smtClean="0"/>
              <a:t>מבוקר, בדרך </a:t>
            </a:r>
            <a:r>
              <a:rPr lang="he-IL" dirty="0"/>
              <a:t>כלל מושגת על ידי הגדרת לוח הבקרה </a:t>
            </a:r>
            <a:r>
              <a:rPr lang="he-IL" dirty="0" smtClean="0"/>
              <a:t>שינוי שתפקידו </a:t>
            </a:r>
            <a:r>
              <a:rPr lang="he-IL" dirty="0"/>
              <a:t>העיקרי הוא לאשר או לדחות את כל בקשות לשינוי שנשלחו נגד כל </a:t>
            </a:r>
            <a:r>
              <a:rPr lang="he-IL" dirty="0" smtClean="0"/>
              <a:t>בסיס </a:t>
            </a:r>
            <a:r>
              <a:rPr lang="en-US" dirty="0" smtClean="0"/>
              <a:t>baseline</a:t>
            </a:r>
            <a:r>
              <a:rPr lang="he-IL" dirty="0" smtClean="0"/>
              <a:t>.</a:t>
            </a:r>
          </a:p>
          <a:p>
            <a:pPr algn="r" rtl="1">
              <a:buAutoNum type="arabicPeriod"/>
            </a:pPr>
            <a:r>
              <a:rPr lang="he-IL" dirty="0"/>
              <a:t> בניית ניהול - ניהול התהליך והכלים המשמשים </a:t>
            </a:r>
            <a:r>
              <a:rPr lang="he-IL" dirty="0" smtClean="0"/>
              <a:t>לבנייה - </a:t>
            </a:r>
            <a:r>
              <a:rPr lang="en-US" dirty="0" smtClean="0"/>
              <a:t>build</a:t>
            </a:r>
            <a:r>
              <a:rPr lang="he-IL" dirty="0" smtClean="0"/>
              <a:t>. </a:t>
            </a:r>
            <a:endParaRPr lang="en-US" dirty="0" smtClean="0"/>
          </a:p>
          <a:p>
            <a:pPr algn="r" rtl="1">
              <a:buAutoNum type="arabicPeriod"/>
            </a:pPr>
            <a:r>
              <a:rPr lang="he-IL" dirty="0"/>
              <a:t>נ</a:t>
            </a:r>
            <a:r>
              <a:rPr lang="he-IL" dirty="0" smtClean="0"/>
              <a:t>יהול תהליכים(</a:t>
            </a:r>
            <a:r>
              <a:rPr lang="en-US" dirty="0" smtClean="0"/>
              <a:t>process</a:t>
            </a:r>
            <a:r>
              <a:rPr lang="he-IL" dirty="0" smtClean="0"/>
              <a:t>) </a:t>
            </a:r>
            <a:r>
              <a:rPr lang="he-IL" dirty="0"/>
              <a:t>- הבטחת דבקות בתהליך הפיתוח של הארגון. </a:t>
            </a:r>
            <a:endParaRPr lang="he-IL" dirty="0" smtClean="0"/>
          </a:p>
          <a:p>
            <a:pPr algn="r" rtl="1">
              <a:buAutoNum type="arabicPeriod"/>
            </a:pPr>
            <a:r>
              <a:rPr lang="he-IL" dirty="0"/>
              <a:t>עבודת צוות - לאפשר אינטראקציות צוות הקשורות לתהליך. </a:t>
            </a:r>
          </a:p>
          <a:p>
            <a:pPr algn="r" rtl="1">
              <a:buAutoNum type="arabicPeriod"/>
            </a:pPr>
            <a:r>
              <a:rPr lang="he-IL" dirty="0"/>
              <a:t>מעקב פגם - וודא שכל פגם יש </a:t>
            </a:r>
            <a:r>
              <a:rPr lang="he-IL" dirty="0" smtClean="0"/>
              <a:t>עקבות (</a:t>
            </a:r>
            <a:r>
              <a:rPr lang="en-US" dirty="0" smtClean="0"/>
              <a:t>traceability</a:t>
            </a:r>
            <a:r>
              <a:rPr lang="he-IL" dirty="0" smtClean="0"/>
              <a:t>) בחזרה למקור (</a:t>
            </a:r>
            <a:r>
              <a:rPr lang="en-US" dirty="0" smtClean="0"/>
              <a:t>source</a:t>
            </a:r>
            <a:r>
              <a:rPr lang="he-IL" dirty="0" smtClean="0"/>
              <a:t>). </a:t>
            </a:r>
            <a:endParaRPr lang="he-IL" dirty="0"/>
          </a:p>
          <a:p>
            <a:pPr algn="r" rtl="1">
              <a:buAutoNum type="arabicPeriod"/>
            </a:pPr>
            <a:endParaRPr lang="he-IL" dirty="0" smtClean="0"/>
          </a:p>
          <a:p>
            <a:pPr algn="r" rtl="1">
              <a:buAutoNum type="arabicPeriod"/>
            </a:pPr>
            <a:endParaRPr lang="he-IL" dirty="0" smtClean="0"/>
          </a:p>
          <a:p>
            <a:pPr algn="r" rtl="1">
              <a:buAutoNum type="arabicPeriod"/>
            </a:pPr>
            <a:endParaRPr lang="he-IL" dirty="0" smtClean="0"/>
          </a:p>
          <a:p>
            <a:pPr algn="r" rtl="1">
              <a:buAutoNum type="arabicPeriod"/>
            </a:pPr>
            <a:endParaRPr lang="he-IL"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619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Change Control</a:t>
            </a:r>
          </a:p>
        </p:txBody>
      </p:sp>
      <p:sp>
        <p:nvSpPr>
          <p:cNvPr id="3" name="Content Placeholder 2"/>
          <p:cNvSpPr>
            <a:spLocks noGrp="1"/>
          </p:cNvSpPr>
          <p:nvPr>
            <p:ph idx="1"/>
          </p:nvPr>
        </p:nvSpPr>
        <p:spPr>
          <a:xfrm>
            <a:off x="2589212" y="1465943"/>
            <a:ext cx="8915400" cy="4963885"/>
          </a:xfrm>
        </p:spPr>
        <p:txBody>
          <a:bodyPr>
            <a:normAutofit/>
          </a:bodyPr>
          <a:lstStyle/>
          <a:p>
            <a:pPr lvl="0" algn="r" rtl="1"/>
            <a:r>
              <a:rPr lang="he-IL" altLang="en-US" dirty="0" smtClean="0">
                <a:solidFill>
                  <a:srgbClr val="212121"/>
                </a:solidFill>
                <a:latin typeface="inherit"/>
                <a:cs typeface="Arial" panose="020B0604020202020204" pitchFamily="34" charset="0"/>
              </a:rPr>
              <a:t>בקרת </a:t>
            </a:r>
            <a:r>
              <a:rPr lang="he-IL" altLang="en-US" dirty="0">
                <a:solidFill>
                  <a:srgbClr val="212121"/>
                </a:solidFill>
                <a:latin typeface="inherit"/>
                <a:cs typeface="Arial" panose="020B0604020202020204" pitchFamily="34" charset="0"/>
              </a:rPr>
              <a:t>שינוי היא פונקציה של ניהול תצורה, המבטיחה שכל השינויים שבוצעו במערכת התוכנה יהיו עקביים ויבוצעו בהתאם לכללים ולתקנות הארגוניים</a:t>
            </a:r>
            <a:r>
              <a:rPr lang="he-IL" altLang="en-US" dirty="0" smtClean="0">
                <a:solidFill>
                  <a:srgbClr val="212121"/>
                </a:solidFill>
                <a:latin typeface="inherit"/>
                <a:cs typeface="Arial" panose="020B0604020202020204" pitchFamily="34" charset="0"/>
              </a:rPr>
              <a:t>.</a:t>
            </a:r>
          </a:p>
          <a:p>
            <a:pPr lvl="0" algn="r" rtl="1"/>
            <a:r>
              <a:rPr lang="he-IL" altLang="en-US" dirty="0" smtClean="0">
                <a:solidFill>
                  <a:srgbClr val="212121"/>
                </a:solidFill>
                <a:latin typeface="inherit"/>
                <a:cs typeface="Arial" panose="020B0604020202020204" pitchFamily="34" charset="0"/>
              </a:rPr>
              <a:t> </a:t>
            </a:r>
            <a:r>
              <a:rPr lang="he-IL" altLang="en-US" dirty="0">
                <a:solidFill>
                  <a:srgbClr val="212121"/>
                </a:solidFill>
                <a:latin typeface="inherit"/>
                <a:cs typeface="Arial" panose="020B0604020202020204" pitchFamily="34" charset="0"/>
              </a:rPr>
              <a:t>שינוי בתצורה של המוצר עובר את השלבים </a:t>
            </a:r>
            <a:r>
              <a:rPr lang="he-IL" altLang="en-US" dirty="0" smtClean="0">
                <a:solidFill>
                  <a:srgbClr val="212121"/>
                </a:solidFill>
                <a:latin typeface="inherit"/>
                <a:cs typeface="Arial" panose="020B0604020202020204" pitchFamily="34" charset="0"/>
              </a:rPr>
              <a:t>הבאים: </a:t>
            </a:r>
          </a:p>
          <a:p>
            <a:pPr lvl="1" algn="r" rtl="1">
              <a:buFont typeface="+mj-lt"/>
              <a:buAutoNum type="arabicPeriod"/>
            </a:pPr>
            <a:r>
              <a:rPr lang="he-IL" altLang="en-US" sz="1700" dirty="0" smtClean="0">
                <a:solidFill>
                  <a:srgbClr val="212121"/>
                </a:solidFill>
                <a:latin typeface="inherit"/>
                <a:cs typeface="Arial" panose="020B0604020202020204" pitchFamily="34" charset="0"/>
              </a:rPr>
              <a:t>זיהוי </a:t>
            </a:r>
            <a:r>
              <a:rPr lang="he-IL" altLang="en-US" sz="1700" dirty="0">
                <a:solidFill>
                  <a:srgbClr val="212121"/>
                </a:solidFill>
                <a:latin typeface="inherit"/>
                <a:cs typeface="Arial" panose="020B0604020202020204" pitchFamily="34" charset="0"/>
              </a:rPr>
              <a:t>- בקשת שינוי מגיעה ממקור פנימי או חיצוני. כאשר הבקשה לשינוי מזוהה באופן רשמי, היא מתועדת כראוי. </a:t>
            </a:r>
            <a:endParaRPr lang="he-IL" altLang="en-US" sz="1700" dirty="0" smtClean="0">
              <a:solidFill>
                <a:srgbClr val="212121"/>
              </a:solidFill>
              <a:latin typeface="inherit"/>
              <a:cs typeface="Arial" panose="020B0604020202020204" pitchFamily="34" charset="0"/>
            </a:endParaRPr>
          </a:p>
          <a:p>
            <a:pPr lvl="1" algn="r" rtl="1">
              <a:buFont typeface="+mj-lt"/>
              <a:buAutoNum type="arabicPeriod"/>
            </a:pPr>
            <a:r>
              <a:rPr lang="he-IL" altLang="en-US" sz="1700" dirty="0" smtClean="0">
                <a:solidFill>
                  <a:srgbClr val="212121"/>
                </a:solidFill>
                <a:latin typeface="inherit"/>
                <a:cs typeface="Arial" panose="020B0604020202020204" pitchFamily="34" charset="0"/>
              </a:rPr>
              <a:t>אימות </a:t>
            </a:r>
            <a:r>
              <a:rPr lang="he-IL" altLang="en-US" sz="1700" dirty="0">
                <a:solidFill>
                  <a:srgbClr val="212121"/>
                </a:solidFill>
                <a:latin typeface="inherit"/>
                <a:cs typeface="Arial" panose="020B0604020202020204" pitchFamily="34" charset="0"/>
              </a:rPr>
              <a:t>- תוקף בדיקת השינוי נבדק ונוהל הטיפול בו מאושר. </a:t>
            </a:r>
            <a:endParaRPr lang="he-IL" altLang="en-US" sz="1700" dirty="0" smtClean="0">
              <a:solidFill>
                <a:srgbClr val="212121"/>
              </a:solidFill>
              <a:latin typeface="inherit"/>
              <a:cs typeface="Arial" panose="020B0604020202020204" pitchFamily="34" charset="0"/>
            </a:endParaRPr>
          </a:p>
          <a:p>
            <a:pPr lvl="1" algn="r" rtl="1">
              <a:buFont typeface="+mj-lt"/>
              <a:buAutoNum type="arabicPeriod"/>
            </a:pPr>
            <a:r>
              <a:rPr lang="he-IL" altLang="en-US" sz="1700" dirty="0" smtClean="0">
                <a:solidFill>
                  <a:srgbClr val="212121"/>
                </a:solidFill>
                <a:latin typeface="inherit"/>
                <a:cs typeface="Arial" panose="020B0604020202020204" pitchFamily="34" charset="0"/>
              </a:rPr>
              <a:t>ניתוח </a:t>
            </a:r>
            <a:r>
              <a:rPr lang="he-IL" altLang="en-US" sz="1700" dirty="0">
                <a:solidFill>
                  <a:srgbClr val="212121"/>
                </a:solidFill>
                <a:latin typeface="inherit"/>
                <a:cs typeface="Arial" panose="020B0604020202020204" pitchFamily="34" charset="0"/>
              </a:rPr>
              <a:t>- ההשפעה של הבקשה לשינוי מנותחת במונחים של לוח הזמנים, העלות והמאמצים הנדרשים. ההשפעה הכוללת של השינוי הפוטנציאלי על המערכת מנותחת. </a:t>
            </a:r>
            <a:endParaRPr lang="he-IL" altLang="en-US" sz="1700" dirty="0" smtClean="0">
              <a:solidFill>
                <a:srgbClr val="212121"/>
              </a:solidFill>
              <a:latin typeface="inherit"/>
              <a:cs typeface="Arial" panose="020B0604020202020204" pitchFamily="34" charset="0"/>
            </a:endParaRPr>
          </a:p>
          <a:p>
            <a:pPr lvl="1" algn="r" rtl="1">
              <a:buFont typeface="+mj-lt"/>
              <a:buAutoNum type="arabicPeriod"/>
            </a:pPr>
            <a:r>
              <a:rPr lang="he-IL" altLang="en-US" sz="1700" dirty="0" smtClean="0">
                <a:solidFill>
                  <a:srgbClr val="212121"/>
                </a:solidFill>
                <a:latin typeface="inherit"/>
                <a:cs typeface="Arial" panose="020B0604020202020204" pitchFamily="34" charset="0"/>
              </a:rPr>
              <a:t>שליטה </a:t>
            </a:r>
            <a:r>
              <a:rPr lang="he-IL" altLang="en-US" sz="1700" dirty="0">
                <a:solidFill>
                  <a:srgbClr val="212121"/>
                </a:solidFill>
                <a:latin typeface="inherit"/>
                <a:cs typeface="Arial" panose="020B0604020202020204" pitchFamily="34" charset="0"/>
              </a:rPr>
              <a:t>- אם השינוי הפוטנציאלי משפיע על ישויות רבות מדי במערכת או שהוא בלתי נמנע, חובה לקבל אישור של הרשויות הגבוהות לפני שיוכנסו שינויים במערכת. הוחלט אם השינוי שווה שילוב או לא. אם לא, הבקשה לשינוי נדחתה רשמית. </a:t>
            </a:r>
            <a:endParaRPr lang="he-IL" altLang="en-US" sz="1700" dirty="0" smtClean="0">
              <a:solidFill>
                <a:srgbClr val="212121"/>
              </a:solidFill>
              <a:latin typeface="inherit"/>
              <a:cs typeface="Arial" panose="020B0604020202020204" pitchFamily="34" charset="0"/>
            </a:endParaRPr>
          </a:p>
          <a:p>
            <a:pPr lvl="1" algn="r" rtl="1">
              <a:buFont typeface="+mj-lt"/>
              <a:buAutoNum type="arabicPeriod"/>
            </a:pPr>
            <a:r>
              <a:rPr lang="he-IL" altLang="en-US" sz="1700" dirty="0" smtClean="0">
                <a:solidFill>
                  <a:srgbClr val="212121"/>
                </a:solidFill>
                <a:latin typeface="inherit"/>
                <a:cs typeface="Arial" panose="020B0604020202020204" pitchFamily="34" charset="0"/>
              </a:rPr>
              <a:t>ביצוע </a:t>
            </a:r>
            <a:r>
              <a:rPr lang="he-IL" altLang="en-US" sz="1700" dirty="0">
                <a:solidFill>
                  <a:srgbClr val="212121"/>
                </a:solidFill>
                <a:latin typeface="inherit"/>
                <a:cs typeface="Arial" panose="020B0604020202020204" pitchFamily="34" charset="0"/>
              </a:rPr>
              <a:t>- אם השלב הקודם קובע לבצע את בקשת השינוי, שלב זה ינקוט בפעולות המתאימות לביצוע השינוי, האם יש צורך בשינוי יסודי במידת הצורך. </a:t>
            </a:r>
            <a:endParaRPr lang="he-IL" altLang="en-US" sz="1700" dirty="0" smtClean="0">
              <a:solidFill>
                <a:srgbClr val="212121"/>
              </a:solidFill>
              <a:latin typeface="inherit"/>
              <a:cs typeface="Arial" panose="020B0604020202020204" pitchFamily="34" charset="0"/>
            </a:endParaRPr>
          </a:p>
          <a:p>
            <a:pPr lvl="1" algn="r" rtl="1">
              <a:buFont typeface="+mj-lt"/>
              <a:buAutoNum type="arabicPeriod"/>
            </a:pPr>
            <a:r>
              <a:rPr lang="he-IL" altLang="en-US" sz="1700" dirty="0" smtClean="0">
                <a:solidFill>
                  <a:srgbClr val="212121"/>
                </a:solidFill>
                <a:latin typeface="inherit"/>
                <a:cs typeface="Arial" panose="020B0604020202020204" pitchFamily="34" charset="0"/>
              </a:rPr>
              <a:t>בקשה </a:t>
            </a:r>
            <a:r>
              <a:rPr lang="he-IL" altLang="en-US" sz="1700" dirty="0">
                <a:solidFill>
                  <a:srgbClr val="212121"/>
                </a:solidFill>
                <a:latin typeface="inherit"/>
                <a:cs typeface="Arial" panose="020B0604020202020204" pitchFamily="34" charset="0"/>
              </a:rPr>
              <a:t>סגורה - השינוי אומת לביצוע נכון ולמיזוג עם שאר המערכת. השינוי החדש שנכלל בתוכנה מתועד כהלכה והבקשה נסגרת רשמית</a:t>
            </a:r>
            <a:r>
              <a:rPr lang="en-US" altLang="en-US" sz="1700" dirty="0">
                <a:solidFill>
                  <a:srgbClr val="212121"/>
                </a:solidFill>
                <a:latin typeface="inherit"/>
                <a:cs typeface="Arial" panose="020B0604020202020204" pitchFamily="34" charset="0"/>
              </a:rPr>
              <a:t>.</a:t>
            </a:r>
            <a:r>
              <a:rPr lang="en-US" altLang="en-US" sz="1500" dirty="0">
                <a:solidFill>
                  <a:schemeClr val="tx1"/>
                </a:solidFill>
              </a:rPr>
              <a:t> </a:t>
            </a:r>
            <a:endParaRPr lang="en-US" altLang="en-US" sz="3000" dirty="0">
              <a:solidFill>
                <a:schemeClr val="tx1"/>
              </a:solidFill>
              <a:latin typeface="Arial" panose="020B0604020202020204" pitchFamily="34" charset="0"/>
            </a:endParaRPr>
          </a:p>
          <a:p>
            <a:pPr algn="r" rtl="1"/>
            <a:endParaRPr lang="en-US" dirty="0"/>
          </a:p>
        </p:txBody>
      </p:sp>
    </p:spTree>
    <p:extLst>
      <p:ext uri="{BB962C8B-B14F-4D97-AF65-F5344CB8AC3E}">
        <p14:creationId xmlns:p14="http://schemas.microsoft.com/office/powerpoint/2010/main" val="342269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Tools</a:t>
            </a:r>
            <a:br>
              <a:rPr lang="en-US" dirty="0"/>
            </a:br>
            <a:endParaRPr lang="en-US" dirty="0"/>
          </a:p>
        </p:txBody>
      </p:sp>
      <p:sp>
        <p:nvSpPr>
          <p:cNvPr id="3" name="Content Placeholder 2"/>
          <p:cNvSpPr>
            <a:spLocks noGrp="1"/>
          </p:cNvSpPr>
          <p:nvPr>
            <p:ph idx="1"/>
          </p:nvPr>
        </p:nvSpPr>
        <p:spPr/>
        <p:txBody>
          <a:bodyPr/>
          <a:lstStyle/>
          <a:p>
            <a:pPr algn="r" rtl="1"/>
            <a:r>
              <a:rPr lang="en-US" u="sng" dirty="0"/>
              <a:t>Project Management </a:t>
            </a:r>
            <a:r>
              <a:rPr lang="en-US" u="sng" dirty="0" smtClean="0"/>
              <a:t>Tools</a:t>
            </a:r>
            <a:r>
              <a:rPr lang="he-IL" u="sng" dirty="0" smtClean="0"/>
              <a:t> – </a:t>
            </a:r>
            <a:r>
              <a:rPr lang="he-IL" dirty="0" smtClean="0"/>
              <a:t>מטרת כלי ניהול התוכנה הוא סייעו בניהול יעיל של הפרוייקט על מנת להימנע מהסיכונים והבעיות שהצגנו עד כה.</a:t>
            </a:r>
          </a:p>
          <a:p>
            <a:pPr algn="r" rtl="1"/>
            <a:r>
              <a:rPr lang="he-IL" dirty="0" smtClean="0"/>
              <a:t>בעזרת כלי ניהול שונים נוכל לקבוע ולעקוב כפי שצינו על </a:t>
            </a:r>
            <a:r>
              <a:rPr lang="en-US" dirty="0" smtClean="0"/>
              <a:t>issues</a:t>
            </a:r>
            <a:r>
              <a:rPr lang="he-IL" dirty="0" smtClean="0"/>
              <a:t>, סיכונים, ניהול תצורה וכל אלו שהרחבנו מקודם.</a:t>
            </a:r>
          </a:p>
          <a:p>
            <a:pPr algn="r" rtl="1"/>
            <a:r>
              <a:rPr lang="he-IL" dirty="0" smtClean="0"/>
              <a:t>קיימים כלים שונים בהתאם למתדיולגית הפיתוח אשר בחרנו לעסוק לפיה – </a:t>
            </a:r>
            <a:r>
              <a:rPr lang="en-US" dirty="0" smtClean="0"/>
              <a:t>agile, Kanban, scrum, </a:t>
            </a:r>
            <a:r>
              <a:rPr lang="en-US" dirty="0" err="1" smtClean="0"/>
              <a:t>iteratve</a:t>
            </a:r>
            <a:r>
              <a:rPr lang="he-IL" dirty="0" smtClean="0"/>
              <a:t> ועוד.</a:t>
            </a:r>
          </a:p>
          <a:p>
            <a:pPr algn="r" rtl="1"/>
            <a:r>
              <a:rPr lang="he-IL" dirty="0" smtClean="0"/>
              <a:t>כלים אלו מגדירים את המאוצים / איטרציות, שיטות הערכת סיפורי המקרה לפי המתדויולוגיה שנבחרה.</a:t>
            </a:r>
          </a:p>
          <a:p>
            <a:pPr algn="r" rtl="1"/>
            <a:endParaRPr lang="en-US" dirty="0"/>
          </a:p>
        </p:txBody>
      </p:sp>
    </p:spTree>
    <p:extLst>
      <p:ext uri="{BB962C8B-B14F-4D97-AF65-F5344CB8AC3E}">
        <p14:creationId xmlns:p14="http://schemas.microsoft.com/office/powerpoint/2010/main" val="1865829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Gantt </a:t>
            </a:r>
            <a:r>
              <a:rPr lang="en-US" dirty="0" smtClean="0"/>
              <a:t>Chart</a:t>
            </a:r>
            <a:r>
              <a:rPr lang="he-IL"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gn="r" rtl="1"/>
            <a:r>
              <a:rPr lang="he-IL" dirty="0" smtClean="0"/>
              <a:t>תרשים גאנט – הומצא ע"י הנרי גאנט ב1917, ופותח לצורתו הסופית ע"י </a:t>
            </a:r>
            <a:r>
              <a:rPr lang="en-US" dirty="0" err="1" smtClean="0"/>
              <a:t>W.Clark</a:t>
            </a:r>
            <a:r>
              <a:rPr lang="he-IL" dirty="0" smtClean="0"/>
              <a:t> והוא מייצג את לוח הזמנים של הפרוייקט ביחס לתקופת זמן.</a:t>
            </a:r>
          </a:p>
          <a:p>
            <a:pPr algn="r" rtl="1"/>
            <a:r>
              <a:rPr lang="he-IL" dirty="0" smtClean="0"/>
              <a:t>זהו תרשים אופקי כאשר כל חריץ זמן מייצג את הפעיליות והזמן שהוקצב לכל פעילות.</a:t>
            </a:r>
          </a:p>
          <a:p>
            <a:pPr algn="r" rtl="1"/>
            <a:r>
              <a:rPr lang="he-IL" dirty="0" smtClean="0"/>
              <a:t>בתרשימים המודרנים מופיעים הקשרים והתלויות בין הפעיליות השונות, מה אמור להתבצע לפני מה.</a:t>
            </a:r>
          </a:p>
          <a:p>
            <a:pPr algn="r" rtl="1"/>
            <a:r>
              <a:rPr lang="he-IL" dirty="0" smtClean="0"/>
              <a:t>ההנחות של מודל גאנט הן:</a:t>
            </a:r>
          </a:p>
          <a:p>
            <a:pPr algn="r" rtl="1">
              <a:buAutoNum type="arabicPeriod"/>
            </a:pPr>
            <a:r>
              <a:rPr lang="he-IL" dirty="0" smtClean="0"/>
              <a:t>משך כך פעולה ידוע מראש</a:t>
            </a:r>
          </a:p>
          <a:p>
            <a:pPr algn="r" rtl="1">
              <a:buAutoNum type="arabicPeriod"/>
            </a:pPr>
            <a:r>
              <a:rPr lang="he-IL" dirty="0" smtClean="0"/>
              <a:t>אין פיצול פעיליות</a:t>
            </a:r>
          </a:p>
          <a:p>
            <a:pPr algn="r" rtl="1">
              <a:buAutoNum type="arabicPeriod"/>
            </a:pPr>
            <a:r>
              <a:rPr lang="he-IL" dirty="0" smtClean="0"/>
              <a:t>אין אילוצי מאשאבים</a:t>
            </a:r>
          </a:p>
          <a:p>
            <a:pPr algn="r" rtl="1">
              <a:buAutoNum type="arabicPeriod"/>
            </a:pPr>
            <a:r>
              <a:rPr lang="he-IL" dirty="0" smtClean="0"/>
              <a:t>ניתן להתחיל לבצע כל פעילות בזמן</a:t>
            </a:r>
          </a:p>
          <a:p>
            <a:pPr marL="0" indent="0" algn="r" rtl="1">
              <a:buNone/>
            </a:pPr>
            <a:r>
              <a:rPr lang="he-IL" dirty="0"/>
              <a:t> </a:t>
            </a:r>
            <a:r>
              <a:rPr lang="he-IL" dirty="0" smtClean="0"/>
              <a:t>     ההתחלה המוקדם ביותר שלה. </a:t>
            </a:r>
            <a:endParaRPr lang="en-US" dirty="0"/>
          </a:p>
        </p:txBody>
      </p:sp>
      <p:pic>
        <p:nvPicPr>
          <p:cNvPr id="14344" name="Picture 8" descr="Gantt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3648529"/>
            <a:ext cx="47148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4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PERT Chart</a:t>
            </a:r>
          </a:p>
        </p:txBody>
      </p:sp>
      <p:sp>
        <p:nvSpPr>
          <p:cNvPr id="3" name="Content Placeholder 2"/>
          <p:cNvSpPr>
            <a:spLocks noGrp="1"/>
          </p:cNvSpPr>
          <p:nvPr>
            <p:ph idx="1"/>
          </p:nvPr>
        </p:nvSpPr>
        <p:spPr>
          <a:xfrm>
            <a:off x="1949652" y="1493134"/>
            <a:ext cx="9554960" cy="4418088"/>
          </a:xfrm>
        </p:spPr>
        <p:txBody>
          <a:bodyPr>
            <a:normAutofit fontScale="85000" lnSpcReduction="20000"/>
          </a:bodyPr>
          <a:lstStyle/>
          <a:p>
            <a:pPr algn="r" rtl="1"/>
            <a:r>
              <a:rPr lang="en-US" u="sng" dirty="0" smtClean="0"/>
              <a:t>PERT</a:t>
            </a:r>
            <a:r>
              <a:rPr lang="he-IL" u="sng" dirty="0" smtClean="0"/>
              <a:t> - </a:t>
            </a:r>
            <a:r>
              <a:rPr lang="en-US" u="sng" dirty="0"/>
              <a:t>Program Evaluation &amp; Review </a:t>
            </a:r>
            <a:r>
              <a:rPr lang="en-US" u="sng" dirty="0" smtClean="0"/>
              <a:t>Technique</a:t>
            </a:r>
            <a:r>
              <a:rPr lang="he-IL" u="sng" dirty="0" smtClean="0"/>
              <a:t>-</a:t>
            </a:r>
            <a:r>
              <a:rPr lang="he-IL" dirty="0"/>
              <a:t> </a:t>
            </a:r>
            <a:r>
              <a:rPr lang="he-IL" dirty="0" smtClean="0"/>
              <a:t>זהו כלי סטטי  אשר עוזר לניהול פרוייקטים המציג את הפרוייקט כדיאגרמת רשת ובצורה זו עוזר לנתח את את המשימות הכרוכות בהשלמת הפרוייקט הנתון ע"י כך שמסוגל לייצג בצורה גרפית את האירועים הקריטים והעקריים של הפרוייקט באופן מקביל ורציף רך שאירועים המתרחישים זה אחרי זה יציגו את התלות באירוע הקודם לו.</a:t>
            </a:r>
          </a:p>
          <a:p>
            <a:pPr algn="r" rtl="1"/>
            <a:r>
              <a:rPr lang="he-IL" dirty="0" smtClean="0"/>
              <a:t>אירועים מיוצגים כצמתים ממוספרים היא איננה צורכת זמן או משאבים. (אירוע מקדים/עוקב)</a:t>
            </a:r>
            <a:endParaRPr lang="he-IL" dirty="0"/>
          </a:p>
          <a:p>
            <a:pPr algn="r" rtl="1"/>
            <a:r>
              <a:rPr lang="he-IL" dirty="0" smtClean="0"/>
              <a:t> פעילות </a:t>
            </a:r>
            <a:r>
              <a:rPr lang="en-US" dirty="0" smtClean="0"/>
              <a:t>PERT</a:t>
            </a:r>
            <a:r>
              <a:rPr lang="he-IL" dirty="0" smtClean="0"/>
              <a:t>- פעולה אשר דורשת זמן ומשאבים ומחוברים ע"י חצים מסומנים המייצגים רצף של פעולות יכולה להתפרק לתתי פעולות.</a:t>
            </a:r>
          </a:p>
          <a:p>
            <a:pPr algn="r" rtl="1"/>
            <a:r>
              <a:rPr lang="he-IL" dirty="0" smtClean="0"/>
              <a:t>זמן אופטימלי – </a:t>
            </a:r>
            <a:r>
              <a:rPr lang="en-US" dirty="0" smtClean="0"/>
              <a:t>O</a:t>
            </a:r>
            <a:r>
              <a:rPr lang="he-IL" dirty="0" smtClean="0"/>
              <a:t> - הסמן המינימלי המדרש לביצוע פעילות מסויימת </a:t>
            </a:r>
          </a:p>
          <a:p>
            <a:pPr marL="0" indent="0" algn="r" rtl="1">
              <a:buNone/>
            </a:pPr>
            <a:r>
              <a:rPr lang="he-IL" dirty="0" smtClean="0"/>
              <a:t>                                     בהנחה שהכל יתרחש יותר טוב מהרגיל</a:t>
            </a:r>
          </a:p>
          <a:p>
            <a:pPr algn="r" rtl="1"/>
            <a:r>
              <a:rPr lang="he-IL" dirty="0" smtClean="0"/>
              <a:t>זמן פסימי – </a:t>
            </a:r>
            <a:r>
              <a:rPr lang="en-US" dirty="0" smtClean="0"/>
              <a:t>P</a:t>
            </a:r>
            <a:r>
              <a:rPr lang="he-IL" dirty="0" smtClean="0"/>
              <a:t>- הזמן המירבי הדרוש לביצוע פעילות או </a:t>
            </a:r>
          </a:p>
          <a:p>
            <a:pPr marL="0" indent="0" algn="r" rtl="1">
              <a:buNone/>
            </a:pPr>
            <a:r>
              <a:rPr lang="he-IL" dirty="0"/>
              <a:t> </a:t>
            </a:r>
            <a:r>
              <a:rPr lang="he-IL" dirty="0" smtClean="0"/>
              <a:t>                            נתיב בהנחה שהכל השתבש.</a:t>
            </a:r>
          </a:p>
          <a:p>
            <a:pPr algn="r" rtl="1"/>
            <a:r>
              <a:rPr lang="he-IL" dirty="0" smtClean="0"/>
              <a:t>זמן סביר ביותר – </a:t>
            </a:r>
            <a:r>
              <a:rPr lang="en-US" dirty="0" smtClean="0"/>
              <a:t>M</a:t>
            </a:r>
            <a:r>
              <a:rPr lang="he-IL" dirty="0" smtClean="0"/>
              <a:t> - האומדן הטוב ביותר בהנחה</a:t>
            </a:r>
          </a:p>
          <a:p>
            <a:pPr marL="0" indent="0" algn="r" rtl="1">
              <a:buNone/>
            </a:pPr>
            <a:r>
              <a:rPr lang="he-IL" dirty="0"/>
              <a:t> </a:t>
            </a:r>
            <a:r>
              <a:rPr lang="he-IL" dirty="0" smtClean="0"/>
              <a:t>                                     שהכל יעבוד כרגיל.</a:t>
            </a:r>
          </a:p>
          <a:p>
            <a:pPr algn="r" rtl="1"/>
            <a:r>
              <a:rPr lang="he-IL" dirty="0"/>
              <a:t>הזמן הצפוי – </a:t>
            </a:r>
            <a:r>
              <a:rPr lang="en-US" dirty="0" smtClean="0"/>
              <a:t>TE</a:t>
            </a:r>
            <a:r>
              <a:rPr lang="he-IL" dirty="0" smtClean="0"/>
              <a:t>- האומדן </a:t>
            </a:r>
            <a:r>
              <a:rPr lang="he-IL" dirty="0"/>
              <a:t>לביצוע פעילות או נתיב תוך כדי התחשבות שלא הכל ילך לפי התוכנית - לומר, הזמן הצפוי הוא הזמן הממוצע </a:t>
            </a:r>
            <a:r>
              <a:rPr lang="he-IL" dirty="0" smtClean="0"/>
              <a:t>שהמשימה </a:t>
            </a:r>
            <a:r>
              <a:rPr lang="he-IL" dirty="0"/>
              <a:t>תידרש אם המשימה חוזרת על עצמה במספר הזדמנויות במשך תקופה ארוכה של </a:t>
            </a:r>
            <a:r>
              <a:rPr lang="he-IL" dirty="0" smtClean="0"/>
              <a:t>זמן .</a:t>
            </a:r>
          </a:p>
          <a:p>
            <a:r>
              <a:rPr lang="en-US" b="1" dirty="0" smtClean="0"/>
              <a:t> </a:t>
            </a:r>
            <a:r>
              <a:rPr lang="en-US" b="1" dirty="0" err="1"/>
              <a:t>te</a:t>
            </a:r>
            <a:r>
              <a:rPr lang="en-US" dirty="0"/>
              <a:t> = </a:t>
            </a:r>
            <a:r>
              <a:rPr lang="en-US" dirty="0" smtClean="0"/>
              <a:t>(</a:t>
            </a:r>
            <a:r>
              <a:rPr lang="en-US" b="1" dirty="0"/>
              <a:t>o</a:t>
            </a:r>
            <a:r>
              <a:rPr lang="en-US" dirty="0"/>
              <a:t> + </a:t>
            </a:r>
            <a:r>
              <a:rPr lang="en-US" b="1" dirty="0"/>
              <a:t>4m</a:t>
            </a:r>
            <a:r>
              <a:rPr lang="en-US" dirty="0"/>
              <a:t> + </a:t>
            </a:r>
            <a:r>
              <a:rPr lang="en-US" b="1" dirty="0"/>
              <a:t>p</a:t>
            </a:r>
            <a:r>
              <a:rPr lang="en-US" dirty="0"/>
              <a:t>) ÷ </a:t>
            </a:r>
            <a:r>
              <a:rPr lang="en-US" b="1" dirty="0" smtClean="0"/>
              <a:t>6</a:t>
            </a:r>
            <a:endParaRPr lang="he-IL" b="1" dirty="0" smtClean="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0"/>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372" name="Picture 12" descr="https://upload.wikimedia.org/wikipedia/commons/thumb/3/37/Pert_chart_colored.svg/309px-Pert_chart_colore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70" y="2938550"/>
            <a:ext cx="3386278" cy="207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0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תהליכי פיתוח תוכנה</a:t>
            </a:r>
            <a:endParaRPr lang="en-US" dirty="0"/>
          </a:p>
        </p:txBody>
      </p:sp>
      <p:sp>
        <p:nvSpPr>
          <p:cNvPr id="3" name="Content Placeholder 2"/>
          <p:cNvSpPr>
            <a:spLocks noGrp="1"/>
          </p:cNvSpPr>
          <p:nvPr>
            <p:ph idx="1"/>
          </p:nvPr>
        </p:nvSpPr>
        <p:spPr>
          <a:xfrm>
            <a:off x="2589212" y="1565563"/>
            <a:ext cx="8915400" cy="4710545"/>
          </a:xfrm>
        </p:spPr>
        <p:txBody>
          <a:bodyPr>
            <a:normAutofit/>
          </a:bodyPr>
          <a:lstStyle/>
          <a:p>
            <a:pPr algn="r" rtl="1"/>
            <a:r>
              <a:rPr lang="he-IL" b="1" u="sng" dirty="0"/>
              <a:t>תהליך פיתוח תוכנה </a:t>
            </a:r>
            <a:r>
              <a:rPr lang="he-IL" dirty="0"/>
              <a:t>– זהו אוסף קבוע ומוגדר של פעולות אשר אנו מבצעים על מנת לבצע יצור ופיתוח של תוכנה.</a:t>
            </a:r>
          </a:p>
          <a:p>
            <a:pPr algn="r" rtl="1"/>
            <a:r>
              <a:rPr lang="he-IL" dirty="0"/>
              <a:t>כל תהליך </a:t>
            </a:r>
            <a:r>
              <a:rPr lang="he-IL" dirty="0" smtClean="0"/>
              <a:t>פיתוח </a:t>
            </a:r>
            <a:r>
              <a:rPr lang="he-IL" dirty="0"/>
              <a:t>תוכנה מורכב מ 4 שלבים קבועים:</a:t>
            </a:r>
          </a:p>
          <a:p>
            <a:pPr algn="r" rtl="1">
              <a:buFont typeface="+mj-lt"/>
              <a:buAutoNum type="arabicPeriod"/>
            </a:pPr>
            <a:r>
              <a:rPr lang="he-IL" u="sng" dirty="0"/>
              <a:t>הגדרת הבעיה </a:t>
            </a:r>
            <a:r>
              <a:rPr lang="he-IL" dirty="0"/>
              <a:t>– ניתוח הבעיה בעזרת הלקוח.</a:t>
            </a:r>
          </a:p>
          <a:p>
            <a:pPr marL="0" indent="0" algn="r" rtl="1">
              <a:buNone/>
            </a:pPr>
            <a:r>
              <a:rPr lang="he-IL" dirty="0"/>
              <a:t>                              ניתוח דרישות פונקציונאליות (הקשורות למערכת הספציפית)</a:t>
            </a:r>
          </a:p>
          <a:p>
            <a:pPr marL="0" indent="0" algn="r" rtl="1">
              <a:buNone/>
            </a:pPr>
            <a:r>
              <a:rPr lang="he-IL" dirty="0"/>
              <a:t>                              ניתוח דרישות לא פונקציונאליות (הקשורות לזמני תגובה, מערכות, </a:t>
            </a:r>
            <a:r>
              <a:rPr lang="he-IL" dirty="0" smtClean="0"/>
              <a:t>אבטחה)</a:t>
            </a:r>
            <a:endParaRPr lang="he-IL" dirty="0"/>
          </a:p>
          <a:p>
            <a:pPr marL="0" indent="0" algn="r" rtl="1">
              <a:buNone/>
            </a:pPr>
            <a:r>
              <a:rPr lang="he-IL" dirty="0"/>
              <a:t>2. </a:t>
            </a:r>
            <a:r>
              <a:rPr lang="he-IL" u="sng" dirty="0" smtClean="0"/>
              <a:t>עיצוב (אנליזה) </a:t>
            </a:r>
            <a:r>
              <a:rPr lang="he-IL" dirty="0" smtClean="0"/>
              <a:t>- בשלב זה נבחר את הארכיטקטורה הכללית של המערכת.</a:t>
            </a:r>
          </a:p>
          <a:p>
            <a:pPr marL="0" indent="0" algn="r" rtl="1">
              <a:buNone/>
            </a:pPr>
            <a:r>
              <a:rPr lang="he-IL" dirty="0"/>
              <a:t> </a:t>
            </a:r>
            <a:r>
              <a:rPr lang="he-IL" dirty="0" smtClean="0"/>
              <a:t>                            פיתוח עבור כל תת מערכת ופיתוח </a:t>
            </a:r>
            <a:r>
              <a:rPr lang="en-US" dirty="0" smtClean="0"/>
              <a:t>use case</a:t>
            </a:r>
            <a:r>
              <a:rPr lang="he-IL" dirty="0" smtClean="0"/>
              <a:t> במידה וקיימים.</a:t>
            </a:r>
          </a:p>
          <a:p>
            <a:pPr algn="r" rtl="1">
              <a:buAutoNum type="arabicPeriod" startAt="3"/>
            </a:pPr>
            <a:r>
              <a:rPr lang="he-IL" u="sng" dirty="0" smtClean="0"/>
              <a:t>פיתוח (ולידציה) </a:t>
            </a:r>
            <a:r>
              <a:rPr lang="he-IL" dirty="0" smtClean="0"/>
              <a:t>– שלב התכנות אשר ולל בתוכו את הקידוד, טסטים – בדיקות מודלים, בדיקות                      </a:t>
            </a:r>
          </a:p>
          <a:p>
            <a:pPr marL="0" indent="0" algn="r" rtl="1">
              <a:buNone/>
            </a:pPr>
            <a:r>
              <a:rPr lang="he-IL" dirty="0" smtClean="0"/>
              <a:t>                                יחידה ובדיקות אינטגרציה תוך כדי שמירה על תיעוד.</a:t>
            </a:r>
          </a:p>
          <a:p>
            <a:pPr marL="0" indent="0" algn="r" rtl="1">
              <a:buNone/>
            </a:pPr>
            <a:r>
              <a:rPr lang="he-IL" dirty="0" smtClean="0"/>
              <a:t>4. </a:t>
            </a:r>
            <a:r>
              <a:rPr lang="he-IL" u="sng" dirty="0" smtClean="0"/>
              <a:t>תחזוקה (אבולוציה)- </a:t>
            </a:r>
            <a:r>
              <a:rPr lang="he-IL" dirty="0" smtClean="0"/>
              <a:t>כל הזמן נרצה לתחזק ולעדכן את הדרישות, תיקון השגיאות (באגים) </a:t>
            </a:r>
          </a:p>
          <a:p>
            <a:pPr marL="0" indent="0" algn="r" rtl="1">
              <a:buNone/>
            </a:pPr>
            <a:r>
              <a:rPr lang="he-IL" dirty="0"/>
              <a:t> </a:t>
            </a:r>
            <a:r>
              <a:rPr lang="he-IL" dirty="0" smtClean="0"/>
              <a:t>                             ושיפור התוכנה.</a:t>
            </a:r>
            <a:endParaRPr lang="he-IL" dirty="0"/>
          </a:p>
          <a:p>
            <a:pPr algn="r" rtl="1"/>
            <a:endParaRPr lang="he-IL" dirty="0" smtClean="0"/>
          </a:p>
          <a:p>
            <a:pPr algn="r" rtl="1"/>
            <a:endParaRPr lang="he-IL" dirty="0"/>
          </a:p>
        </p:txBody>
      </p:sp>
    </p:spTree>
    <p:extLst>
      <p:ext uri="{BB962C8B-B14F-4D97-AF65-F5344CB8AC3E}">
        <p14:creationId xmlns:p14="http://schemas.microsoft.com/office/powerpoint/2010/main" val="1816539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PERT Chart</a:t>
            </a:r>
          </a:p>
        </p:txBody>
      </p:sp>
      <p:sp>
        <p:nvSpPr>
          <p:cNvPr id="3" name="Content Placeholder 2"/>
          <p:cNvSpPr>
            <a:spLocks noGrp="1"/>
          </p:cNvSpPr>
          <p:nvPr>
            <p:ph idx="1"/>
          </p:nvPr>
        </p:nvSpPr>
        <p:spPr>
          <a:xfrm>
            <a:off x="3900668" y="2133600"/>
            <a:ext cx="7603944" cy="3777622"/>
          </a:xfrm>
        </p:spPr>
        <p:txBody>
          <a:bodyPr>
            <a:normAutofit fontScale="92500" lnSpcReduction="20000"/>
          </a:bodyPr>
          <a:lstStyle/>
          <a:p>
            <a:pPr algn="r" rtl="1"/>
            <a:r>
              <a:rPr lang="en-US" dirty="0" smtClean="0"/>
              <a:t>Float or slack</a:t>
            </a:r>
            <a:r>
              <a:rPr lang="he-IL" dirty="0" smtClean="0"/>
              <a:t> – מדד של עודף זמן ומשאבים לצורך השלמת המשימה ללא גרימת עיכוב למשימות הבאות. כאשר המדד חיובי יעיד על הקדמה לעומת לוח הזמנים ושלילי יעיד על עיכוב.</a:t>
            </a:r>
          </a:p>
          <a:p>
            <a:pPr algn="r" rtl="1"/>
            <a:r>
              <a:rPr lang="he-IL" dirty="0" smtClean="0"/>
              <a:t>נתיב קריטי – המסלול הארוך ביותר מתחילת המסלול (האירוע הראשון) ועל סוף המסלול (האירוע האחרון) הוא קובע את משך זמן הפרוייקט.</a:t>
            </a:r>
          </a:p>
          <a:p>
            <a:pPr algn="r" rtl="1"/>
            <a:r>
              <a:rPr lang="he-IL" dirty="0"/>
              <a:t>זמן אספקה: הזמן בו יש להשלים אירוע קודמי על מנת לאפשר זמן מספיק לפעילויות שחייבות לחלוף עד לאירוע </a:t>
            </a:r>
            <a:r>
              <a:rPr lang="en-US" dirty="0"/>
              <a:t>PERT </a:t>
            </a:r>
            <a:r>
              <a:rPr lang="he-IL" dirty="0" smtClean="0"/>
              <a:t> ספציפי </a:t>
            </a:r>
            <a:r>
              <a:rPr lang="he-IL" dirty="0"/>
              <a:t>שיגיע לסיומו. </a:t>
            </a:r>
            <a:endParaRPr lang="he-IL" dirty="0" smtClean="0"/>
          </a:p>
          <a:p>
            <a:pPr algn="r" rtl="1"/>
            <a:r>
              <a:rPr lang="he-IL" dirty="0" smtClean="0"/>
              <a:t>זמן </a:t>
            </a:r>
            <a:r>
              <a:rPr lang="he-IL" dirty="0"/>
              <a:t>השהיה: הזמן המוקדם ביותר שבו אירוע יורש יכול לעקוב אחר אירוע </a:t>
            </a:r>
            <a:r>
              <a:rPr lang="en-US" dirty="0"/>
              <a:t>PERT </a:t>
            </a:r>
            <a:r>
              <a:rPr lang="he-IL" dirty="0" smtClean="0"/>
              <a:t> מסוים</a:t>
            </a:r>
            <a:r>
              <a:rPr lang="he-IL" dirty="0"/>
              <a:t>. </a:t>
            </a:r>
            <a:endParaRPr lang="he-IL" dirty="0" smtClean="0"/>
          </a:p>
          <a:p>
            <a:pPr algn="r" rtl="1"/>
            <a:r>
              <a:rPr lang="he-IL" dirty="0" smtClean="0"/>
              <a:t>מעקב </a:t>
            </a:r>
            <a:r>
              <a:rPr lang="he-IL" dirty="0"/>
              <a:t>מהיר: ביצוע פעולות קריטיות יותר במקביל </a:t>
            </a:r>
            <a:endParaRPr lang="he-IL" dirty="0" smtClean="0"/>
          </a:p>
          <a:p>
            <a:pPr algn="r" rtl="1"/>
            <a:r>
              <a:rPr lang="he-IL" dirty="0" smtClean="0"/>
              <a:t>קריסה </a:t>
            </a:r>
            <a:r>
              <a:rPr lang="he-IL" dirty="0"/>
              <a:t>נתיב קריטי: קיצור משך פעילות קריטית </a:t>
            </a:r>
            <a:endParaRPr lang="en-US" dirty="0" smtClean="0"/>
          </a:p>
          <a:p>
            <a:pPr algn="r" rtl="1"/>
            <a:r>
              <a:rPr lang="he-IL" b="1" dirty="0" smtClean="0"/>
              <a:t> </a:t>
            </a:r>
            <a:r>
              <a:rPr lang="he-IL" dirty="0" smtClean="0"/>
              <a:t>אחרי שבנינו את תרשים </a:t>
            </a:r>
            <a:r>
              <a:rPr lang="en-US" dirty="0" smtClean="0"/>
              <a:t>PERT</a:t>
            </a:r>
            <a:r>
              <a:rPr lang="he-IL" dirty="0" smtClean="0"/>
              <a:t> נוכל לבות ממנו ישירות את תרשים גאנט – כך שהנתיב הקריטי יצבע באדום  ה</a:t>
            </a:r>
            <a:r>
              <a:rPr lang="en-US" dirty="0" smtClean="0"/>
              <a:t>slack</a:t>
            </a:r>
            <a:r>
              <a:rPr lang="he-IL" dirty="0" smtClean="0"/>
              <a:t> יסומן כרווחים.</a:t>
            </a:r>
            <a:endParaRPr lang="he-IL"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0"/>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54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Resource Histogram</a:t>
            </a:r>
          </a:p>
        </p:txBody>
      </p:sp>
      <p:sp>
        <p:nvSpPr>
          <p:cNvPr id="3" name="Content Placeholder 2"/>
          <p:cNvSpPr>
            <a:spLocks noGrp="1"/>
          </p:cNvSpPr>
          <p:nvPr>
            <p:ph idx="1"/>
          </p:nvPr>
        </p:nvSpPr>
        <p:spPr>
          <a:xfrm>
            <a:off x="2589212" y="1770927"/>
            <a:ext cx="8915400" cy="4140295"/>
          </a:xfrm>
        </p:spPr>
        <p:txBody>
          <a:bodyPr/>
          <a:lstStyle/>
          <a:p>
            <a:pPr marL="0" indent="0" algn="r" rtl="1">
              <a:buNone/>
            </a:pPr>
            <a:endParaRPr lang="he-IL" u="sng" dirty="0"/>
          </a:p>
          <a:p>
            <a:pPr algn="r" rtl="1"/>
            <a:endParaRPr lang="en-US" u="sng" dirty="0"/>
          </a:p>
        </p:txBody>
      </p:sp>
      <p:sp>
        <p:nvSpPr>
          <p:cNvPr id="4"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Resource Histogram</a:t>
            </a:r>
            <a:endParaRPr lang="en-US" dirty="0"/>
          </a:p>
        </p:txBody>
      </p:sp>
      <p:sp>
        <p:nvSpPr>
          <p:cNvPr id="7" name="Content Placeholder 2"/>
          <p:cNvSpPr txBox="1">
            <a:spLocks/>
          </p:cNvSpPr>
          <p:nvPr/>
        </p:nvSpPr>
        <p:spPr>
          <a:xfrm>
            <a:off x="2589212" y="1597306"/>
            <a:ext cx="8915400" cy="43139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en-US" u="sng" dirty="0" smtClean="0"/>
              <a:t>Resource Histogram</a:t>
            </a:r>
            <a:r>
              <a:rPr lang="he-IL" u="sng" dirty="0" smtClean="0"/>
              <a:t>-</a:t>
            </a:r>
            <a:r>
              <a:rPr lang="he-IL" dirty="0" smtClean="0"/>
              <a:t>הוא כלי המשמש לעתים קרובות על ידי צוות ניהול הפרויקט או כאמצעי לספק ייצוג חזותי לצוות ולכל אלה בעלי עניין. </a:t>
            </a:r>
          </a:p>
          <a:p>
            <a:pPr algn="r" rtl="1"/>
            <a:r>
              <a:rPr lang="he-IL" dirty="0"/>
              <a:t>תרשים בר המשמש לצורך הצגת כמויות ספציפיות של זמן</a:t>
            </a:r>
            <a:r>
              <a:rPr lang="he-IL" dirty="0" smtClean="0"/>
              <a:t>,</a:t>
            </a:r>
          </a:p>
          <a:p>
            <a:pPr marL="0" indent="0" algn="r" rtl="1">
              <a:buNone/>
            </a:pPr>
            <a:r>
              <a:rPr lang="he-IL" dirty="0" smtClean="0"/>
              <a:t> כמשאב מתוכנן על פרק זמן מוגדר מראש וספציפי.</a:t>
            </a:r>
          </a:p>
          <a:p>
            <a:pPr marL="0" indent="0" algn="r" rtl="1">
              <a:buNone/>
            </a:pPr>
            <a:r>
              <a:rPr lang="he-IL" dirty="0" smtClean="0"/>
              <a:t> היסטוגרמות משאבים יכולות גם להכיל את התכונה </a:t>
            </a:r>
          </a:p>
          <a:p>
            <a:pPr marL="0" indent="0" algn="r" rtl="1">
              <a:buNone/>
            </a:pPr>
            <a:r>
              <a:rPr lang="he-IL" dirty="0" smtClean="0"/>
              <a:t>ההשוואתית </a:t>
            </a:r>
            <a:r>
              <a:rPr lang="he-IL" dirty="0"/>
              <a:t>של זמינות </a:t>
            </a:r>
            <a:r>
              <a:rPr lang="he-IL" dirty="0" smtClean="0"/>
              <a:t>המשאבים. </a:t>
            </a:r>
          </a:p>
          <a:p>
            <a:pPr marL="0" indent="0" algn="r" rtl="1">
              <a:buNone/>
            </a:pPr>
            <a:r>
              <a:rPr lang="he-IL" dirty="0" smtClean="0"/>
              <a:t>היסטוגרמות </a:t>
            </a:r>
            <a:r>
              <a:rPr lang="he-IL" dirty="0"/>
              <a:t>משאבים הן אכן כלים שימושיים </a:t>
            </a:r>
            <a:endParaRPr lang="he-IL" dirty="0" smtClean="0"/>
          </a:p>
          <a:p>
            <a:pPr marL="0" indent="0" algn="r" rtl="1">
              <a:buNone/>
            </a:pPr>
            <a:r>
              <a:rPr lang="he-IL" dirty="0" smtClean="0"/>
              <a:t>לשימוש </a:t>
            </a:r>
            <a:r>
              <a:rPr lang="he-IL" dirty="0"/>
              <a:t>לצוות ניהול הפרויקט או </a:t>
            </a:r>
            <a:r>
              <a:rPr lang="he-IL" dirty="0" smtClean="0"/>
              <a:t>למנהל </a:t>
            </a:r>
            <a:r>
              <a:rPr lang="he-IL" dirty="0"/>
              <a:t>צוות </a:t>
            </a:r>
            <a:r>
              <a:rPr lang="he-IL" dirty="0" smtClean="0"/>
              <a:t>או ניהול </a:t>
            </a:r>
          </a:p>
          <a:p>
            <a:pPr marL="0" indent="0" algn="r" rtl="1">
              <a:buNone/>
            </a:pPr>
            <a:r>
              <a:rPr lang="he-IL" dirty="0" smtClean="0"/>
              <a:t>הפרויקטים</a:t>
            </a:r>
            <a:r>
              <a:rPr lang="he-IL" dirty="0"/>
              <a:t>, משום שהן מאפשרות </a:t>
            </a:r>
            <a:r>
              <a:rPr lang="he-IL" dirty="0" smtClean="0"/>
              <a:t>להציג </a:t>
            </a:r>
            <a:r>
              <a:rPr lang="he-IL" dirty="0"/>
              <a:t>עמוד מהיר וקל </a:t>
            </a:r>
            <a:endParaRPr lang="he-IL" dirty="0" smtClean="0"/>
          </a:p>
          <a:p>
            <a:pPr marL="0" indent="0" algn="r" rtl="1">
              <a:buNone/>
            </a:pPr>
            <a:r>
              <a:rPr lang="he-IL" dirty="0" smtClean="0"/>
              <a:t>של </a:t>
            </a:r>
            <a:r>
              <a:rPr lang="he-IL" dirty="0"/>
              <a:t>המשאבים הזמינים במדויק, </a:t>
            </a:r>
            <a:r>
              <a:rPr lang="he-IL" dirty="0" smtClean="0"/>
              <a:t>אילו </a:t>
            </a:r>
            <a:r>
              <a:rPr lang="he-IL" dirty="0"/>
              <a:t>משאבים מנוצלים </a:t>
            </a:r>
            <a:endParaRPr lang="he-IL" dirty="0" smtClean="0"/>
          </a:p>
          <a:p>
            <a:pPr marL="0" indent="0" algn="r" rtl="1">
              <a:buNone/>
            </a:pPr>
            <a:r>
              <a:rPr lang="he-IL" dirty="0" smtClean="0"/>
              <a:t>כיום וכמה </a:t>
            </a:r>
            <a:r>
              <a:rPr lang="he-IL" dirty="0"/>
              <a:t>זמן משאבים אלה צפויים להיות </a:t>
            </a:r>
            <a:r>
              <a:rPr lang="he-IL" dirty="0" smtClean="0"/>
              <a:t>בשימוש בעתיד.</a:t>
            </a:r>
            <a:endParaRPr lang="he-IL" dirty="0"/>
          </a:p>
          <a:p>
            <a:pPr algn="r" rtl="1"/>
            <a:endParaRPr lang="he-IL" u="sng" dirty="0" smtClean="0"/>
          </a:p>
          <a:p>
            <a:pPr algn="r" rtl="1"/>
            <a:endParaRPr lang="he-IL" u="sng" dirty="0" smtClean="0"/>
          </a:p>
          <a:p>
            <a:pPr algn="r" rtl="1"/>
            <a:endParaRPr lang="en-US" u="sng" dirty="0"/>
          </a:p>
        </p:txBody>
      </p:sp>
      <p:sp>
        <p:nvSpPr>
          <p:cNvPr id="8" name="Rectangle 1"/>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7414" name="Picture 6" descr="Histogram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514" y="2078621"/>
            <a:ext cx="3419475" cy="1743076"/>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descr="Histograms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514" y="3995318"/>
            <a:ext cx="3387043" cy="231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903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meistertask</a:t>
            </a:r>
            <a:endParaRPr lang="en-US" dirty="0"/>
          </a:p>
        </p:txBody>
      </p:sp>
      <p:sp>
        <p:nvSpPr>
          <p:cNvPr id="3" name="Content Placeholder 2"/>
          <p:cNvSpPr>
            <a:spLocks noGrp="1"/>
          </p:cNvSpPr>
          <p:nvPr>
            <p:ph idx="1"/>
          </p:nvPr>
        </p:nvSpPr>
        <p:spPr/>
        <p:txBody>
          <a:bodyPr/>
          <a:lstStyle/>
          <a:p>
            <a:pPr algn="r" rtl="1"/>
            <a:r>
              <a:rPr lang="he-IL" dirty="0" smtClean="0"/>
              <a:t>זהו הכלי לניהול תוכנה שבחרנו לעבוד איתו בסדנא – כיוון שהתבקשנו להשתמש בתוכנה שהיא </a:t>
            </a:r>
            <a:r>
              <a:rPr lang="en-US" dirty="0" smtClean="0"/>
              <a:t>OPEN SOURCE </a:t>
            </a:r>
            <a:r>
              <a:rPr lang="he-IL" dirty="0"/>
              <a:t> </a:t>
            </a:r>
            <a:r>
              <a:rPr lang="he-IL" dirty="0" smtClean="0"/>
              <a:t>התוכנה מוגבלת בדברים שיכולה לעשות (תוכנה מומלצת בכללי לניהול פרוייקטים היא </a:t>
            </a:r>
            <a:r>
              <a:rPr lang="en-US" dirty="0" smtClean="0"/>
              <a:t>project</a:t>
            </a:r>
            <a:r>
              <a:rPr lang="he-IL" dirty="0" smtClean="0"/>
              <a:t> של מיקרוסופט).</a:t>
            </a:r>
          </a:p>
          <a:p>
            <a:pPr algn="r" rtl="1"/>
            <a:r>
              <a:rPr lang="he-IL" dirty="0" smtClean="0"/>
              <a:t>ב</a:t>
            </a:r>
            <a:r>
              <a:rPr lang="en-US" dirty="0"/>
              <a:t> </a:t>
            </a:r>
            <a:r>
              <a:rPr lang="en-US" dirty="0" err="1" smtClean="0"/>
              <a:t>meistertask</a:t>
            </a:r>
            <a:r>
              <a:rPr lang="he-IL" dirty="0" smtClean="0"/>
              <a:t> נוכל לנהל את המשימות עם זמנים קצובים לפי לוח זמן, להגדיר את המשימות והדרישות באופו ברור, קיים לוח לניהול </a:t>
            </a:r>
            <a:r>
              <a:rPr lang="en-US" dirty="0" smtClean="0"/>
              <a:t>issues</a:t>
            </a:r>
            <a:r>
              <a:rPr lang="he-IL" dirty="0" smtClean="0"/>
              <a:t> תוך כדי הקצאת הבעיות לחבר צוות ספציפי בדיוק כפי שהגדרנו.</a:t>
            </a:r>
          </a:p>
          <a:p>
            <a:pPr algn="r" rtl="1"/>
            <a:r>
              <a:rPr lang="he-IL" dirty="0" smtClean="0"/>
              <a:t>נראה בשקפים הבאים מדריך קצצר של איך להשתמש </a:t>
            </a:r>
            <a:endParaRPr lang="en-US" dirty="0"/>
          </a:p>
        </p:txBody>
      </p:sp>
    </p:spTree>
    <p:extLst>
      <p:ext uri="{BB962C8B-B14F-4D97-AF65-F5344CB8AC3E}">
        <p14:creationId xmlns:p14="http://schemas.microsoft.com/office/powerpoint/2010/main" val="1414095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8444"/>
            <a:ext cx="8911687" cy="1280890"/>
          </a:xfrm>
        </p:spPr>
        <p:txBody>
          <a:bodyPr/>
          <a:lstStyle/>
          <a:p>
            <a:pPr algn="ctr"/>
            <a:r>
              <a:rPr lang="en-US" dirty="0" err="1"/>
              <a:t>meistertask</a:t>
            </a:r>
            <a:endParaRPr lang="en-US" dirty="0"/>
          </a:p>
        </p:txBody>
      </p:sp>
      <p:sp>
        <p:nvSpPr>
          <p:cNvPr id="3" name="Content Placeholder 2"/>
          <p:cNvSpPr>
            <a:spLocks noGrp="1"/>
          </p:cNvSpPr>
          <p:nvPr>
            <p:ph idx="1"/>
          </p:nvPr>
        </p:nvSpPr>
        <p:spPr>
          <a:xfrm>
            <a:off x="2461890" y="1172901"/>
            <a:ext cx="8915400" cy="3777622"/>
          </a:xfrm>
        </p:spPr>
        <p:txBody>
          <a:bodyPr/>
          <a:lstStyle/>
          <a:p>
            <a:pPr algn="r" rtl="1"/>
            <a:r>
              <a:rPr lang="he-IL" dirty="0" smtClean="0"/>
              <a:t>כך נראה העמוד הראשי יש לנו את לוח האירועים שקרו – מטלות חדשות, </a:t>
            </a:r>
            <a:r>
              <a:rPr lang="en-US" dirty="0" smtClean="0"/>
              <a:t>issue </a:t>
            </a:r>
            <a:r>
              <a:rPr lang="he-IL" dirty="0"/>
              <a:t> </a:t>
            </a:r>
            <a:r>
              <a:rPr lang="he-IL" dirty="0" smtClean="0"/>
              <a:t>חדשים, שאלות של אנשי צוות ועוד.</a:t>
            </a:r>
          </a:p>
          <a:p>
            <a:pPr algn="r" rtl="1"/>
            <a:endParaRPr lang="en-US" dirty="0"/>
          </a:p>
        </p:txBody>
      </p:sp>
      <p:pic>
        <p:nvPicPr>
          <p:cNvPr id="5" name="Picture 4"/>
          <p:cNvPicPr>
            <a:picLocks noChangeAspect="1"/>
          </p:cNvPicPr>
          <p:nvPr/>
        </p:nvPicPr>
        <p:blipFill>
          <a:blip r:embed="rId2"/>
          <a:stretch>
            <a:fillRect/>
          </a:stretch>
        </p:blipFill>
        <p:spPr>
          <a:xfrm>
            <a:off x="2195673" y="1867056"/>
            <a:ext cx="9406440" cy="4150513"/>
          </a:xfrm>
          <a:prstGeom prst="rect">
            <a:avLst/>
          </a:prstGeom>
        </p:spPr>
      </p:pic>
    </p:spTree>
    <p:extLst>
      <p:ext uri="{BB962C8B-B14F-4D97-AF65-F5344CB8AC3E}">
        <p14:creationId xmlns:p14="http://schemas.microsoft.com/office/powerpoint/2010/main" val="4268123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8444"/>
            <a:ext cx="8911687" cy="1280890"/>
          </a:xfrm>
        </p:spPr>
        <p:txBody>
          <a:bodyPr/>
          <a:lstStyle/>
          <a:p>
            <a:pPr algn="ctr"/>
            <a:r>
              <a:rPr lang="en-US" dirty="0" err="1"/>
              <a:t>meistertask</a:t>
            </a:r>
            <a:endParaRPr lang="en-US" dirty="0"/>
          </a:p>
        </p:txBody>
      </p:sp>
      <p:sp>
        <p:nvSpPr>
          <p:cNvPr id="3" name="Content Placeholder 2"/>
          <p:cNvSpPr>
            <a:spLocks noGrp="1"/>
          </p:cNvSpPr>
          <p:nvPr>
            <p:ph idx="1"/>
          </p:nvPr>
        </p:nvSpPr>
        <p:spPr>
          <a:xfrm>
            <a:off x="2461890" y="1172901"/>
            <a:ext cx="8915400" cy="3777622"/>
          </a:xfrm>
        </p:spPr>
        <p:txBody>
          <a:bodyPr/>
          <a:lstStyle/>
          <a:p>
            <a:pPr algn="r" rtl="1"/>
            <a:r>
              <a:rPr lang="he-IL" dirty="0" smtClean="0"/>
              <a:t>במסך הראשי יש 3 אופציות:</a:t>
            </a:r>
          </a:p>
          <a:p>
            <a:pPr algn="r" rtl="1"/>
            <a:r>
              <a:rPr lang="he-IL" dirty="0" smtClean="0"/>
              <a:t>1. לוח הזמנים שמראה לנו איך אנחנו מתקדמים שיחס למטלות והבעיות שהגדרנו.</a:t>
            </a:r>
          </a:p>
          <a:p>
            <a:pPr algn="r" rtl="1"/>
            <a:r>
              <a:rPr lang="he-IL" dirty="0" smtClean="0"/>
              <a:t>כולל ציר זמן שעל הפעילויות אשר מוגדרות לנו, וציר זמן אשר מוגדר לצוות כולוץ</a:t>
            </a:r>
          </a:p>
        </p:txBody>
      </p:sp>
      <p:pic>
        <p:nvPicPr>
          <p:cNvPr id="4" name="Picture 3"/>
          <p:cNvPicPr>
            <a:picLocks noChangeAspect="1"/>
          </p:cNvPicPr>
          <p:nvPr/>
        </p:nvPicPr>
        <p:blipFill>
          <a:blip r:embed="rId2"/>
          <a:stretch>
            <a:fillRect/>
          </a:stretch>
        </p:blipFill>
        <p:spPr>
          <a:xfrm>
            <a:off x="4274206" y="2453791"/>
            <a:ext cx="5020263" cy="3718249"/>
          </a:xfrm>
          <a:prstGeom prst="rect">
            <a:avLst/>
          </a:prstGeom>
        </p:spPr>
      </p:pic>
    </p:spTree>
    <p:extLst>
      <p:ext uri="{BB962C8B-B14F-4D97-AF65-F5344CB8AC3E}">
        <p14:creationId xmlns:p14="http://schemas.microsoft.com/office/powerpoint/2010/main" val="4155342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8444"/>
            <a:ext cx="8911687" cy="1280890"/>
          </a:xfrm>
        </p:spPr>
        <p:txBody>
          <a:bodyPr/>
          <a:lstStyle/>
          <a:p>
            <a:pPr algn="ctr"/>
            <a:r>
              <a:rPr lang="en-US" dirty="0" err="1"/>
              <a:t>meistertask</a:t>
            </a:r>
            <a:endParaRPr lang="en-US" dirty="0"/>
          </a:p>
        </p:txBody>
      </p:sp>
      <p:sp>
        <p:nvSpPr>
          <p:cNvPr id="3" name="Content Placeholder 2"/>
          <p:cNvSpPr>
            <a:spLocks noGrp="1"/>
          </p:cNvSpPr>
          <p:nvPr>
            <p:ph idx="1"/>
          </p:nvPr>
        </p:nvSpPr>
        <p:spPr>
          <a:xfrm>
            <a:off x="2461890" y="1172901"/>
            <a:ext cx="8915400" cy="3777622"/>
          </a:xfrm>
        </p:spPr>
        <p:txBody>
          <a:bodyPr>
            <a:normAutofit fontScale="92500" lnSpcReduction="20000"/>
          </a:bodyPr>
          <a:lstStyle/>
          <a:p>
            <a:pPr algn="r" rtl="1"/>
            <a:r>
              <a:rPr lang="he-IL" dirty="0" smtClean="0"/>
              <a:t>במסך הראשי יש 3 אופציות:</a:t>
            </a:r>
          </a:p>
          <a:p>
            <a:pPr algn="r" rtl="1"/>
            <a:r>
              <a:rPr lang="he-IL" dirty="0" smtClean="0"/>
              <a:t>2. מטלות שיש לביצוע </a:t>
            </a:r>
          </a:p>
          <a:p>
            <a:pPr algn="r" rtl="1"/>
            <a:r>
              <a:rPr lang="he-IL" dirty="0" smtClean="0"/>
              <a:t>המטלות ממוינות לפי פילטירים:</a:t>
            </a:r>
          </a:p>
          <a:p>
            <a:pPr marL="0" indent="0" algn="r" rtl="1">
              <a:buNone/>
            </a:pPr>
            <a:r>
              <a:rPr lang="he-IL" dirty="0" smtClean="0"/>
              <a:t>1. מטלות המוגדרות להיום.</a:t>
            </a:r>
          </a:p>
          <a:p>
            <a:pPr marL="0" indent="0" algn="r" rtl="1">
              <a:buNone/>
            </a:pPr>
            <a:r>
              <a:rPr lang="he-IL" dirty="0" smtClean="0"/>
              <a:t>2. מטלות שיש עליהן </a:t>
            </a:r>
            <a:r>
              <a:rPr lang="en-US" dirty="0" smtClean="0"/>
              <a:t>Focus</a:t>
            </a:r>
            <a:r>
              <a:rPr lang="he-IL" dirty="0" smtClean="0"/>
              <a:t> כלומר מטלות שחשובות וקריטיות להמשך</a:t>
            </a:r>
          </a:p>
          <a:p>
            <a:pPr marL="0" indent="0" algn="r" rtl="1">
              <a:buNone/>
            </a:pPr>
            <a:r>
              <a:rPr lang="he-IL" dirty="0" smtClean="0"/>
              <a:t>ביצוע הפרוייקט ועלולות לגרום לעיכוב של מטלות אחרות. </a:t>
            </a:r>
          </a:p>
          <a:p>
            <a:pPr marL="0" indent="0" algn="r" rtl="1">
              <a:buNone/>
            </a:pPr>
            <a:r>
              <a:rPr lang="he-IL" dirty="0" smtClean="0"/>
              <a:t>3. כל המשימות:</a:t>
            </a:r>
          </a:p>
          <a:p>
            <a:pPr marL="800100" lvl="2" indent="0" algn="r" rtl="1">
              <a:buNone/>
            </a:pPr>
            <a:r>
              <a:rPr lang="he-IL" sz="1900" dirty="0" smtClean="0"/>
              <a:t>3.1 </a:t>
            </a:r>
            <a:r>
              <a:rPr lang="en-US" sz="1900" dirty="0" smtClean="0"/>
              <a:t>all my task</a:t>
            </a:r>
            <a:r>
              <a:rPr lang="he-IL" sz="1900" dirty="0" smtClean="0"/>
              <a:t>- כל המשימות שמוגדרות עבורנו.</a:t>
            </a:r>
          </a:p>
          <a:p>
            <a:pPr marL="800100" lvl="2" indent="0" algn="r" rtl="1">
              <a:buNone/>
            </a:pPr>
            <a:r>
              <a:rPr lang="he-IL" sz="1900" dirty="0" smtClean="0"/>
              <a:t>3.2 </a:t>
            </a:r>
            <a:r>
              <a:rPr lang="en-US" sz="1900" dirty="0" smtClean="0"/>
              <a:t>Created</a:t>
            </a:r>
            <a:r>
              <a:rPr lang="he-IL" sz="1900" dirty="0" smtClean="0"/>
              <a:t> – מטלות שרק נוצרו וטרם עברו לשלבים הבאים.</a:t>
            </a:r>
          </a:p>
          <a:p>
            <a:pPr marL="800100" lvl="2" indent="0" algn="r" rtl="1">
              <a:buNone/>
            </a:pPr>
            <a:r>
              <a:rPr lang="he-IL" sz="1900" dirty="0" smtClean="0"/>
              <a:t>3.3 </a:t>
            </a:r>
            <a:r>
              <a:rPr lang="en-US" sz="1900" dirty="0" smtClean="0"/>
              <a:t>Update</a:t>
            </a:r>
            <a:r>
              <a:rPr lang="he-IL" sz="1900" dirty="0" smtClean="0"/>
              <a:t> – משימות שדורשות עדכון.</a:t>
            </a:r>
          </a:p>
          <a:p>
            <a:pPr marL="800100" lvl="2" indent="0" algn="r" rtl="1">
              <a:buNone/>
            </a:pPr>
            <a:r>
              <a:rPr lang="he-IL" sz="1900" dirty="0" smtClean="0"/>
              <a:t>3.4 </a:t>
            </a:r>
            <a:r>
              <a:rPr lang="en-US" sz="1900" dirty="0" smtClean="0"/>
              <a:t>due date</a:t>
            </a:r>
            <a:r>
              <a:rPr lang="he-IL" sz="1900" dirty="0" smtClean="0"/>
              <a:t> – מטלות שלא מוגדר עבורן תאריך אחרון לביצוע</a:t>
            </a:r>
          </a:p>
        </p:txBody>
      </p:sp>
      <p:pic>
        <p:nvPicPr>
          <p:cNvPr id="8" name="Picture 7"/>
          <p:cNvPicPr>
            <a:picLocks noChangeAspect="1"/>
          </p:cNvPicPr>
          <p:nvPr/>
        </p:nvPicPr>
        <p:blipFill>
          <a:blip r:embed="rId2"/>
          <a:stretch>
            <a:fillRect/>
          </a:stretch>
        </p:blipFill>
        <p:spPr>
          <a:xfrm>
            <a:off x="1434840" y="1277031"/>
            <a:ext cx="3165490" cy="4776426"/>
          </a:xfrm>
          <a:prstGeom prst="rect">
            <a:avLst/>
          </a:prstGeom>
        </p:spPr>
      </p:pic>
    </p:spTree>
    <p:extLst>
      <p:ext uri="{BB962C8B-B14F-4D97-AF65-F5344CB8AC3E}">
        <p14:creationId xmlns:p14="http://schemas.microsoft.com/office/powerpoint/2010/main" val="217841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8444"/>
            <a:ext cx="8911687" cy="1280890"/>
          </a:xfrm>
        </p:spPr>
        <p:txBody>
          <a:bodyPr/>
          <a:lstStyle/>
          <a:p>
            <a:pPr algn="ctr"/>
            <a:r>
              <a:rPr lang="en-US" dirty="0" err="1"/>
              <a:t>meistertask</a:t>
            </a:r>
            <a:endParaRPr lang="en-US" dirty="0"/>
          </a:p>
        </p:txBody>
      </p:sp>
      <p:sp>
        <p:nvSpPr>
          <p:cNvPr id="3" name="Content Placeholder 2"/>
          <p:cNvSpPr>
            <a:spLocks noGrp="1"/>
          </p:cNvSpPr>
          <p:nvPr>
            <p:ph idx="1"/>
          </p:nvPr>
        </p:nvSpPr>
        <p:spPr>
          <a:xfrm>
            <a:off x="2461890" y="1172901"/>
            <a:ext cx="8915400" cy="3777622"/>
          </a:xfrm>
        </p:spPr>
        <p:txBody>
          <a:bodyPr/>
          <a:lstStyle/>
          <a:p>
            <a:pPr algn="r" rtl="1"/>
            <a:r>
              <a:rPr lang="he-IL" dirty="0" smtClean="0"/>
              <a:t>3. התראה על </a:t>
            </a:r>
            <a:r>
              <a:rPr lang="en-US" dirty="0" smtClean="0"/>
              <a:t>notifications</a:t>
            </a:r>
            <a:r>
              <a:rPr lang="he-IL" dirty="0" smtClean="0"/>
              <a:t>.</a:t>
            </a:r>
          </a:p>
          <a:p>
            <a:pPr algn="r" rtl="1"/>
            <a:r>
              <a:rPr lang="he-IL" dirty="0" smtClean="0"/>
              <a:t>כאשר נוכל לסנן את ההתראות לפי הפילטרים:</a:t>
            </a:r>
          </a:p>
          <a:p>
            <a:pPr algn="r" rtl="1"/>
            <a:r>
              <a:rPr lang="he-IL" dirty="0" smtClean="0"/>
              <a:t>3.1 </a:t>
            </a:r>
            <a:r>
              <a:rPr lang="en-US" dirty="0" smtClean="0"/>
              <a:t>notifications</a:t>
            </a:r>
            <a:endParaRPr lang="he-IL" dirty="0" smtClean="0"/>
          </a:p>
          <a:p>
            <a:pPr algn="r" rtl="1"/>
            <a:r>
              <a:rPr lang="he-IL" dirty="0" smtClean="0"/>
              <a:t>3.2 </a:t>
            </a:r>
            <a:r>
              <a:rPr lang="en-US" dirty="0" smtClean="0"/>
              <a:t>all notifications</a:t>
            </a:r>
          </a:p>
          <a:p>
            <a:pPr algn="r" rtl="1"/>
            <a:r>
              <a:rPr lang="he-IL" dirty="0" smtClean="0"/>
              <a:t>3.3 </a:t>
            </a:r>
            <a:r>
              <a:rPr lang="en-US" dirty="0" smtClean="0"/>
              <a:t>Recent notifications</a:t>
            </a:r>
            <a:r>
              <a:rPr lang="he-IL" dirty="0" smtClean="0"/>
              <a:t>.</a:t>
            </a:r>
            <a:endParaRPr lang="en-US" dirty="0"/>
          </a:p>
        </p:txBody>
      </p:sp>
      <p:pic>
        <p:nvPicPr>
          <p:cNvPr id="7" name="Picture 6"/>
          <p:cNvPicPr>
            <a:picLocks noChangeAspect="1"/>
          </p:cNvPicPr>
          <p:nvPr/>
        </p:nvPicPr>
        <p:blipFill>
          <a:blip r:embed="rId2"/>
          <a:stretch>
            <a:fillRect/>
          </a:stretch>
        </p:blipFill>
        <p:spPr>
          <a:xfrm>
            <a:off x="2589212" y="1475799"/>
            <a:ext cx="3514725" cy="3171825"/>
          </a:xfrm>
          <a:prstGeom prst="rect">
            <a:avLst/>
          </a:prstGeom>
        </p:spPr>
      </p:pic>
    </p:spTree>
    <p:extLst>
      <p:ext uri="{BB962C8B-B14F-4D97-AF65-F5344CB8AC3E}">
        <p14:creationId xmlns:p14="http://schemas.microsoft.com/office/powerpoint/2010/main" val="4218095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8444"/>
            <a:ext cx="8911687" cy="1280890"/>
          </a:xfrm>
        </p:spPr>
        <p:txBody>
          <a:bodyPr/>
          <a:lstStyle/>
          <a:p>
            <a:pPr algn="ctr"/>
            <a:r>
              <a:rPr lang="en-US" dirty="0" err="1"/>
              <a:t>meistertask</a:t>
            </a:r>
            <a:endParaRPr lang="en-US" dirty="0"/>
          </a:p>
        </p:txBody>
      </p:sp>
      <p:sp>
        <p:nvSpPr>
          <p:cNvPr id="3" name="Content Placeholder 2"/>
          <p:cNvSpPr>
            <a:spLocks noGrp="1"/>
          </p:cNvSpPr>
          <p:nvPr>
            <p:ph idx="1"/>
          </p:nvPr>
        </p:nvSpPr>
        <p:spPr>
          <a:xfrm>
            <a:off x="2461890" y="1172901"/>
            <a:ext cx="8915400" cy="3777622"/>
          </a:xfrm>
        </p:spPr>
        <p:txBody>
          <a:bodyPr/>
          <a:lstStyle/>
          <a:p>
            <a:pPr algn="r" rtl="1"/>
            <a:r>
              <a:rPr lang="he-IL" dirty="0" smtClean="0"/>
              <a:t>כניסה למסך הפרוייקט עצמו ע"י לחיצה במסך הראשי של השם של הפרוייקט.</a:t>
            </a:r>
          </a:p>
          <a:p>
            <a:pPr algn="r" rtl="1"/>
            <a:r>
              <a:rPr lang="he-IL" dirty="0" smtClean="0"/>
              <a:t>לוח ניהול הפרוייקט נראה כך:</a:t>
            </a:r>
            <a:endParaRPr lang="en-US" dirty="0"/>
          </a:p>
        </p:txBody>
      </p:sp>
      <p:pic>
        <p:nvPicPr>
          <p:cNvPr id="4" name="Picture 3"/>
          <p:cNvPicPr>
            <a:picLocks noChangeAspect="1"/>
          </p:cNvPicPr>
          <p:nvPr/>
        </p:nvPicPr>
        <p:blipFill>
          <a:blip r:embed="rId2"/>
          <a:stretch>
            <a:fillRect/>
          </a:stretch>
        </p:blipFill>
        <p:spPr>
          <a:xfrm>
            <a:off x="1498599" y="1139563"/>
            <a:ext cx="2181225" cy="1152525"/>
          </a:xfrm>
          <a:prstGeom prst="rect">
            <a:avLst/>
          </a:prstGeom>
        </p:spPr>
      </p:pic>
      <p:pic>
        <p:nvPicPr>
          <p:cNvPr id="5" name="Picture 4"/>
          <p:cNvPicPr>
            <a:picLocks noChangeAspect="1"/>
          </p:cNvPicPr>
          <p:nvPr/>
        </p:nvPicPr>
        <p:blipFill>
          <a:blip r:embed="rId3"/>
          <a:stretch>
            <a:fillRect/>
          </a:stretch>
        </p:blipFill>
        <p:spPr>
          <a:xfrm>
            <a:off x="1498599" y="2320319"/>
            <a:ext cx="10017709" cy="3746520"/>
          </a:xfrm>
          <a:prstGeom prst="rect">
            <a:avLst/>
          </a:prstGeom>
        </p:spPr>
      </p:pic>
    </p:spTree>
    <p:extLst>
      <p:ext uri="{BB962C8B-B14F-4D97-AF65-F5344CB8AC3E}">
        <p14:creationId xmlns:p14="http://schemas.microsoft.com/office/powerpoint/2010/main" val="1301165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8444"/>
            <a:ext cx="8911687" cy="1280890"/>
          </a:xfrm>
        </p:spPr>
        <p:txBody>
          <a:bodyPr/>
          <a:lstStyle/>
          <a:p>
            <a:pPr algn="ctr"/>
            <a:r>
              <a:rPr lang="en-US" dirty="0" err="1"/>
              <a:t>meistertask</a:t>
            </a:r>
            <a:endParaRPr lang="en-US" dirty="0"/>
          </a:p>
        </p:txBody>
      </p:sp>
      <p:sp>
        <p:nvSpPr>
          <p:cNvPr id="3" name="Content Placeholder 2"/>
          <p:cNvSpPr>
            <a:spLocks noGrp="1"/>
          </p:cNvSpPr>
          <p:nvPr>
            <p:ph idx="1"/>
          </p:nvPr>
        </p:nvSpPr>
        <p:spPr>
          <a:xfrm>
            <a:off x="2461890" y="1172901"/>
            <a:ext cx="8915400" cy="3777622"/>
          </a:xfrm>
        </p:spPr>
        <p:txBody>
          <a:bodyPr/>
          <a:lstStyle/>
          <a:p>
            <a:pPr algn="r" rtl="1"/>
            <a:r>
              <a:rPr lang="he-IL" dirty="0" smtClean="0"/>
              <a:t>כאשר בצד ימין למעלה מופיע המידע שהצגנו כבר בשקפים הקודמים (מטלות, התראות, ובר חיפוש)</a:t>
            </a:r>
          </a:p>
          <a:p>
            <a:pPr algn="r" rtl="1"/>
            <a:r>
              <a:rPr lang="he-IL" dirty="0" smtClean="0"/>
              <a:t>בצד ימין קיים סרגל של אנשי הצוות בו נוכל לראות את המטלות, בעיות, שאלות רעיונות וקצב ההתקדמות הכללי של כל אחד מאנשי הצוות</a:t>
            </a:r>
          </a:p>
          <a:p>
            <a:pPr algn="r" rtl="1"/>
            <a:r>
              <a:rPr lang="he-IL" dirty="0" smtClean="0"/>
              <a:t>קיימים 5 לוחות: רעיונות, שאלות, </a:t>
            </a:r>
            <a:r>
              <a:rPr lang="en-US" dirty="0" smtClean="0"/>
              <a:t>issue</a:t>
            </a:r>
            <a:r>
              <a:rPr lang="he-IL" dirty="0" smtClean="0"/>
              <a:t>, </a:t>
            </a:r>
            <a:r>
              <a:rPr lang="en-US" dirty="0" smtClean="0"/>
              <a:t>task in progress</a:t>
            </a:r>
            <a:r>
              <a:rPr lang="he-IL" dirty="0" smtClean="0"/>
              <a:t>, </a:t>
            </a:r>
            <a:r>
              <a:rPr lang="en-US" dirty="0" smtClean="0"/>
              <a:t>done</a:t>
            </a:r>
            <a:r>
              <a:rPr lang="he-IL" dirty="0" smtClean="0"/>
              <a:t>.</a:t>
            </a:r>
            <a:endParaRPr lang="en-US" dirty="0"/>
          </a:p>
        </p:txBody>
      </p:sp>
      <p:pic>
        <p:nvPicPr>
          <p:cNvPr id="5" name="Picture 4"/>
          <p:cNvPicPr>
            <a:picLocks noChangeAspect="1"/>
          </p:cNvPicPr>
          <p:nvPr/>
        </p:nvPicPr>
        <p:blipFill>
          <a:blip r:embed="rId2"/>
          <a:stretch>
            <a:fillRect/>
          </a:stretch>
        </p:blipFill>
        <p:spPr>
          <a:xfrm>
            <a:off x="1856789" y="2882810"/>
            <a:ext cx="9520501" cy="3560569"/>
          </a:xfrm>
          <a:prstGeom prst="rect">
            <a:avLst/>
          </a:prstGeom>
        </p:spPr>
      </p:pic>
    </p:spTree>
    <p:extLst>
      <p:ext uri="{BB962C8B-B14F-4D97-AF65-F5344CB8AC3E}">
        <p14:creationId xmlns:p14="http://schemas.microsoft.com/office/powerpoint/2010/main" val="279163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Meistertask</a:t>
            </a:r>
            <a:r>
              <a:rPr lang="he-IL" dirty="0" smtClean="0"/>
              <a:t> </a:t>
            </a:r>
            <a:r>
              <a:rPr lang="en-US" dirty="0" smtClean="0"/>
              <a:t> - issue </a:t>
            </a:r>
            <a:r>
              <a:rPr lang="en-US" dirty="0" err="1" smtClean="0"/>
              <a:t>traking</a:t>
            </a:r>
            <a:endParaRPr lang="en-US" dirty="0"/>
          </a:p>
        </p:txBody>
      </p:sp>
      <p:sp>
        <p:nvSpPr>
          <p:cNvPr id="3" name="Content Placeholder 2"/>
          <p:cNvSpPr>
            <a:spLocks noGrp="1"/>
          </p:cNvSpPr>
          <p:nvPr>
            <p:ph idx="1"/>
          </p:nvPr>
        </p:nvSpPr>
        <p:spPr/>
        <p:txBody>
          <a:bodyPr>
            <a:normAutofit lnSpcReduction="10000"/>
          </a:bodyPr>
          <a:lstStyle/>
          <a:p>
            <a:pPr algn="r" rtl="1"/>
            <a:r>
              <a:rPr lang="he-IL" dirty="0" smtClean="0"/>
              <a:t>כך נראה לוח ה</a:t>
            </a:r>
            <a:r>
              <a:rPr lang="en-US" dirty="0" smtClean="0"/>
              <a:t>issues</a:t>
            </a:r>
            <a:r>
              <a:rPr lang="he-IL" dirty="0" smtClean="0"/>
              <a:t> בו אפשר בקלות להוסף בעיה חדשה.</a:t>
            </a:r>
          </a:p>
          <a:p>
            <a:pPr algn="r" rtl="1"/>
            <a:r>
              <a:rPr lang="he-IL" dirty="0" smtClean="0"/>
              <a:t>נקפיד כאשר פותחים את ה</a:t>
            </a:r>
            <a:r>
              <a:rPr lang="en-US" dirty="0" smtClean="0"/>
              <a:t>issue</a:t>
            </a:r>
            <a:r>
              <a:rPr lang="he-IL" dirty="0" smtClean="0"/>
              <a:t> לבצע:</a:t>
            </a:r>
          </a:p>
          <a:p>
            <a:pPr algn="r" rtl="1">
              <a:buAutoNum type="arabicPeriod"/>
            </a:pPr>
            <a:r>
              <a:rPr lang="he-IL" dirty="0" smtClean="0"/>
              <a:t>הגדרת </a:t>
            </a:r>
            <a:r>
              <a:rPr lang="en-US" dirty="0" smtClean="0"/>
              <a:t>due date</a:t>
            </a:r>
            <a:r>
              <a:rPr lang="he-IL" dirty="0" smtClean="0"/>
              <a:t> במידה ויש.</a:t>
            </a:r>
          </a:p>
          <a:p>
            <a:pPr algn="r" rtl="1">
              <a:buAutoNum type="arabicPeriod"/>
            </a:pPr>
            <a:r>
              <a:rPr lang="he-IL" dirty="0" smtClean="0"/>
              <a:t>ע"י לחיצה על </a:t>
            </a:r>
            <a:r>
              <a:rPr lang="en-US" dirty="0" smtClean="0"/>
              <a:t>watching</a:t>
            </a:r>
            <a:r>
              <a:rPr lang="he-IL" dirty="0" smtClean="0"/>
              <a:t> נוכל לידע את חברי הצוות</a:t>
            </a:r>
          </a:p>
          <a:p>
            <a:pPr marL="0" indent="0" algn="r" rtl="1">
              <a:buNone/>
            </a:pPr>
            <a:r>
              <a:rPr lang="he-IL" dirty="0" smtClean="0"/>
              <a:t>שעבורם ה</a:t>
            </a:r>
            <a:r>
              <a:rPr lang="en-US" dirty="0" smtClean="0"/>
              <a:t>issue</a:t>
            </a:r>
            <a:r>
              <a:rPr lang="he-IL" dirty="0" smtClean="0"/>
              <a:t> רלוונטי.</a:t>
            </a:r>
          </a:p>
          <a:p>
            <a:pPr marL="0" indent="0" algn="r" rtl="1">
              <a:buNone/>
            </a:pPr>
            <a:r>
              <a:rPr lang="he-IL" dirty="0" smtClean="0"/>
              <a:t>3. תגיות – חשוב ביותר כך אנו מסווגים את הבעיה בהתאם </a:t>
            </a:r>
          </a:p>
          <a:p>
            <a:pPr marL="0" indent="0" algn="r" rtl="1">
              <a:buNone/>
            </a:pPr>
            <a:r>
              <a:rPr lang="he-IL" dirty="0" smtClean="0"/>
              <a:t>לתגיות אשר הצגנו וכך מאפיינים את דרך הטיפול בבעיה.</a:t>
            </a:r>
          </a:p>
          <a:p>
            <a:pPr marL="0" indent="0" algn="r" rtl="1">
              <a:buNone/>
            </a:pPr>
            <a:r>
              <a:rPr lang="he-IL" dirty="0" smtClean="0"/>
              <a:t>4. הוספת כל המסמכים אשר יכולים להיות רלוונטים – צילומי </a:t>
            </a:r>
          </a:p>
          <a:p>
            <a:pPr marL="0" indent="0" algn="r" rtl="1">
              <a:buNone/>
            </a:pPr>
            <a:r>
              <a:rPr lang="he-IL" dirty="0" smtClean="0"/>
              <a:t>מסך, שורות רוד וכדומה</a:t>
            </a:r>
          </a:p>
          <a:p>
            <a:pPr marL="0" indent="0" algn="r" rtl="1">
              <a:buNone/>
            </a:pPr>
            <a:r>
              <a:rPr lang="he-IL" dirty="0" smtClean="0"/>
              <a:t>5. הוספת תיאור מפורט ודך פיתרון במידה ויש.</a:t>
            </a:r>
            <a:endParaRPr lang="en-US" dirty="0"/>
          </a:p>
        </p:txBody>
      </p:sp>
      <p:pic>
        <p:nvPicPr>
          <p:cNvPr id="6" name="Picture 5"/>
          <p:cNvPicPr>
            <a:picLocks noChangeAspect="1"/>
          </p:cNvPicPr>
          <p:nvPr/>
        </p:nvPicPr>
        <p:blipFill>
          <a:blip r:embed="rId2"/>
          <a:stretch>
            <a:fillRect/>
          </a:stretch>
        </p:blipFill>
        <p:spPr>
          <a:xfrm>
            <a:off x="8662504" y="364442"/>
            <a:ext cx="2714625" cy="1800225"/>
          </a:xfrm>
          <a:prstGeom prst="rect">
            <a:avLst/>
          </a:prstGeom>
        </p:spPr>
      </p:pic>
      <p:pic>
        <p:nvPicPr>
          <p:cNvPr id="7" name="Picture 6"/>
          <p:cNvPicPr>
            <a:picLocks noChangeAspect="1"/>
          </p:cNvPicPr>
          <p:nvPr/>
        </p:nvPicPr>
        <p:blipFill>
          <a:blip r:embed="rId3"/>
          <a:stretch>
            <a:fillRect/>
          </a:stretch>
        </p:blipFill>
        <p:spPr>
          <a:xfrm>
            <a:off x="207922" y="1750698"/>
            <a:ext cx="5572125" cy="4543425"/>
          </a:xfrm>
          <a:prstGeom prst="rect">
            <a:avLst/>
          </a:prstGeom>
        </p:spPr>
      </p:pic>
    </p:spTree>
    <p:extLst>
      <p:ext uri="{BB962C8B-B14F-4D97-AF65-F5344CB8AC3E}">
        <p14:creationId xmlns:p14="http://schemas.microsoft.com/office/powerpoint/2010/main" val="378990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he-IL" dirty="0" smtClean="0"/>
              <a:t>מודל </a:t>
            </a:r>
            <a:r>
              <a:rPr lang="he-IL" dirty="0"/>
              <a:t>מפל המים   -  </a:t>
            </a:r>
            <a:r>
              <a:rPr lang="en-US" dirty="0"/>
              <a:t>Waterfall Model</a:t>
            </a:r>
            <a:r>
              <a:rPr lang="he-IL" dirty="0"/>
              <a:t/>
            </a:r>
            <a:br>
              <a:rPr lang="he-IL" dirty="0"/>
            </a:br>
            <a:r>
              <a:rPr lang="he-IL" dirty="0" smtClean="0"/>
              <a:t>חזרה בקצרה</a:t>
            </a:r>
            <a:endParaRPr lang="en-US" dirty="0"/>
          </a:p>
        </p:txBody>
      </p:sp>
      <p:sp>
        <p:nvSpPr>
          <p:cNvPr id="3" name="Content Placeholder 2"/>
          <p:cNvSpPr>
            <a:spLocks noGrp="1"/>
          </p:cNvSpPr>
          <p:nvPr>
            <p:ph idx="1"/>
          </p:nvPr>
        </p:nvSpPr>
        <p:spPr/>
        <p:txBody>
          <a:bodyPr/>
          <a:lstStyle/>
          <a:p>
            <a:pPr algn="r" rtl="1"/>
            <a:r>
              <a:rPr lang="he-IL" dirty="0" smtClean="0"/>
              <a:t>מיוחס לשנות ה70.</a:t>
            </a:r>
          </a:p>
          <a:p>
            <a:pPr algn="r" rtl="1"/>
            <a:r>
              <a:rPr lang="he-IL" dirty="0" smtClean="0"/>
              <a:t>מודל מאוד נוקשה ולא גמיש לשינויים.</a:t>
            </a:r>
          </a:p>
          <a:p>
            <a:pPr algn="r" rtl="1"/>
            <a:r>
              <a:rPr lang="he-IL" dirty="0" smtClean="0"/>
              <a:t>בנוי מ 5-6 שלבים בהם לא עוברים</a:t>
            </a:r>
          </a:p>
          <a:p>
            <a:pPr marL="0" indent="0" algn="r" rtl="1">
              <a:buNone/>
            </a:pPr>
            <a:r>
              <a:rPr lang="he-IL" dirty="0" smtClean="0"/>
              <a:t> לשלב הבא עד שלא סיימנו את השלב הנוכחי.</a:t>
            </a:r>
          </a:p>
          <a:p>
            <a:pPr algn="r" rtl="1"/>
            <a:r>
              <a:rPr lang="he-IL" dirty="0" smtClean="0"/>
              <a:t>המשמעות של מודל זה – לקוח </a:t>
            </a:r>
            <a:r>
              <a:rPr lang="he-IL" b="1" dirty="0" smtClean="0"/>
              <a:t>לא </a:t>
            </a:r>
          </a:p>
          <a:p>
            <a:pPr marL="0" indent="0" algn="r" rtl="1">
              <a:buNone/>
            </a:pPr>
            <a:r>
              <a:rPr lang="he-IL" dirty="0" smtClean="0"/>
              <a:t>יכול להתחרט ולהוסיף דרישות באמצע סבב התהליכים.</a:t>
            </a:r>
          </a:p>
          <a:p>
            <a:pPr marL="0" indent="0" algn="r" rtl="1">
              <a:buNone/>
            </a:pPr>
            <a:r>
              <a:rPr lang="he-IL" dirty="0" smtClean="0"/>
              <a:t>הפעם הראשונה בה הלקוח רואה מוצר כלשהו היא בסיום</a:t>
            </a:r>
          </a:p>
          <a:p>
            <a:pPr marL="0" indent="0" algn="r" rtl="1">
              <a:buNone/>
            </a:pPr>
            <a:r>
              <a:rPr lang="he-IL" dirty="0" smtClean="0"/>
              <a:t>השלבים.</a:t>
            </a:r>
          </a:p>
          <a:p>
            <a:pPr algn="r" rtl="1"/>
            <a:endParaRPr lang="en-US" dirty="0"/>
          </a:p>
        </p:txBody>
      </p:sp>
      <p:pic>
        <p:nvPicPr>
          <p:cNvPr id="1026" name="Picture 2" descr="תוצאת תמונה עבור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310" y="2207306"/>
            <a:ext cx="5243354" cy="393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978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Meistertask</a:t>
            </a:r>
            <a:r>
              <a:rPr lang="he-IL" dirty="0" smtClean="0"/>
              <a:t> </a:t>
            </a:r>
            <a:r>
              <a:rPr lang="en-US" dirty="0" smtClean="0"/>
              <a:t> - task </a:t>
            </a:r>
            <a:r>
              <a:rPr lang="en-US" dirty="0" err="1" smtClean="0"/>
              <a:t>manegment</a:t>
            </a:r>
            <a:endParaRPr lang="en-US" dirty="0"/>
          </a:p>
        </p:txBody>
      </p:sp>
      <p:sp>
        <p:nvSpPr>
          <p:cNvPr id="3" name="Content Placeholder 2"/>
          <p:cNvSpPr>
            <a:spLocks noGrp="1"/>
          </p:cNvSpPr>
          <p:nvPr>
            <p:ph idx="1"/>
          </p:nvPr>
        </p:nvSpPr>
        <p:spPr/>
        <p:txBody>
          <a:bodyPr>
            <a:normAutofit/>
          </a:bodyPr>
          <a:lstStyle/>
          <a:p>
            <a:pPr algn="r" rtl="1"/>
            <a:r>
              <a:rPr lang="he-IL" dirty="0" smtClean="0"/>
              <a:t>כך נראה לוח המטלות אשר מתאים לאיטרציה הנוכחית של שחרור הגרסה.</a:t>
            </a:r>
          </a:p>
          <a:p>
            <a:pPr algn="r" rtl="1"/>
            <a:r>
              <a:rPr lang="he-IL" dirty="0" smtClean="0"/>
              <a:t>נקפיד כאשר מגדירים מטלה חדשה.</a:t>
            </a:r>
          </a:p>
          <a:p>
            <a:pPr algn="r" rtl="1">
              <a:buAutoNum type="arabicPeriod"/>
            </a:pPr>
            <a:r>
              <a:rPr lang="he-IL" dirty="0" smtClean="0"/>
              <a:t>הגדרת </a:t>
            </a:r>
            <a:r>
              <a:rPr lang="en-US" dirty="0" smtClean="0"/>
              <a:t>due date</a:t>
            </a:r>
            <a:r>
              <a:rPr lang="he-IL" dirty="0" smtClean="0"/>
              <a:t> מהו הזמן הסופי שצריך להיות מוכן על מנת שלא יגרום עיכוב במטלות הבאות שקשורות בו.</a:t>
            </a:r>
          </a:p>
          <a:p>
            <a:pPr algn="r" rtl="1">
              <a:buAutoNum type="arabicPeriod"/>
            </a:pPr>
            <a:r>
              <a:rPr lang="he-IL" dirty="0" smtClean="0"/>
              <a:t>ע"י לחיצה על </a:t>
            </a:r>
            <a:r>
              <a:rPr lang="en-US" dirty="0" smtClean="0"/>
              <a:t>watching</a:t>
            </a:r>
            <a:r>
              <a:rPr lang="he-IL" dirty="0"/>
              <a:t> </a:t>
            </a:r>
            <a:r>
              <a:rPr lang="he-IL" dirty="0" smtClean="0"/>
              <a:t>להקצות את המשימה לחבר צוות שהמשימה מתאימה לו.</a:t>
            </a:r>
          </a:p>
          <a:p>
            <a:pPr marL="0" indent="0" algn="r" rtl="1">
              <a:buNone/>
            </a:pPr>
            <a:r>
              <a:rPr lang="he-IL" dirty="0" smtClean="0"/>
              <a:t>3.  תגיות – חשוב ביותר כך אנו יודעים באיזה שלב אנו נמצאים ומה העדיפות לטיפול המטלה</a:t>
            </a:r>
          </a:p>
          <a:p>
            <a:pPr marL="0" indent="0" algn="r" rtl="1">
              <a:buNone/>
            </a:pPr>
            <a:r>
              <a:rPr lang="he-IL" dirty="0" smtClean="0"/>
              <a:t>4. הוספת כל המסמכים אשר יכולים להיות רלוונטים –</a:t>
            </a:r>
            <a:r>
              <a:rPr lang="en-US" dirty="0" smtClean="0"/>
              <a:t>use case, sequence </a:t>
            </a:r>
            <a:r>
              <a:rPr lang="en-US" dirty="0" err="1" smtClean="0"/>
              <a:t>diadram</a:t>
            </a:r>
            <a:r>
              <a:rPr lang="he-IL" dirty="0" smtClean="0"/>
              <a:t> תיאור כללי של המטלה, קיימת אופציה להוספת </a:t>
            </a:r>
            <a:r>
              <a:rPr lang="en-US" dirty="0" smtClean="0"/>
              <a:t>checklist</a:t>
            </a:r>
            <a:r>
              <a:rPr lang="he-IL" dirty="0" smtClean="0"/>
              <a:t> של פעולות כך ניתן לדעת שהכל התבצע.</a:t>
            </a:r>
          </a:p>
          <a:p>
            <a:pPr marL="0" indent="0" algn="r" rtl="1">
              <a:buNone/>
            </a:pPr>
            <a:r>
              <a:rPr lang="he-IL" dirty="0" smtClean="0"/>
              <a:t>5. הוספת תיאור מפורט.</a:t>
            </a:r>
            <a:endParaRPr lang="en-US" dirty="0"/>
          </a:p>
        </p:txBody>
      </p:sp>
      <p:pic>
        <p:nvPicPr>
          <p:cNvPr id="4" name="Picture 3"/>
          <p:cNvPicPr>
            <a:picLocks noChangeAspect="1"/>
          </p:cNvPicPr>
          <p:nvPr/>
        </p:nvPicPr>
        <p:blipFill>
          <a:blip r:embed="rId2"/>
          <a:stretch>
            <a:fillRect/>
          </a:stretch>
        </p:blipFill>
        <p:spPr>
          <a:xfrm>
            <a:off x="0" y="310888"/>
            <a:ext cx="2638425" cy="2486025"/>
          </a:xfrm>
          <a:prstGeom prst="rect">
            <a:avLst/>
          </a:prstGeom>
        </p:spPr>
      </p:pic>
      <p:pic>
        <p:nvPicPr>
          <p:cNvPr id="5" name="Picture 4"/>
          <p:cNvPicPr>
            <a:picLocks noChangeAspect="1"/>
          </p:cNvPicPr>
          <p:nvPr/>
        </p:nvPicPr>
        <p:blipFill>
          <a:blip r:embed="rId3"/>
          <a:stretch>
            <a:fillRect/>
          </a:stretch>
        </p:blipFill>
        <p:spPr>
          <a:xfrm>
            <a:off x="838200" y="3109912"/>
            <a:ext cx="1800225" cy="3019425"/>
          </a:xfrm>
          <a:prstGeom prst="rect">
            <a:avLst/>
          </a:prstGeom>
        </p:spPr>
      </p:pic>
    </p:spTree>
    <p:extLst>
      <p:ext uri="{BB962C8B-B14F-4D97-AF65-F5344CB8AC3E}">
        <p14:creationId xmlns:p14="http://schemas.microsoft.com/office/powerpoint/2010/main" val="98484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פיתוח אינקמנטלי   - </a:t>
            </a:r>
            <a:r>
              <a:rPr lang="en-US" dirty="0"/>
              <a:t>Incremental Development</a:t>
            </a:r>
            <a:r>
              <a:rPr lang="he-IL" dirty="0"/>
              <a:t/>
            </a:r>
            <a:br>
              <a:rPr lang="he-IL" dirty="0"/>
            </a:br>
            <a:endParaRPr lang="en-US" dirty="0"/>
          </a:p>
        </p:txBody>
      </p:sp>
      <p:sp>
        <p:nvSpPr>
          <p:cNvPr id="3" name="Content Placeholder 2"/>
          <p:cNvSpPr>
            <a:spLocks noGrp="1"/>
          </p:cNvSpPr>
          <p:nvPr>
            <p:ph idx="1"/>
          </p:nvPr>
        </p:nvSpPr>
        <p:spPr/>
        <p:txBody>
          <a:bodyPr/>
          <a:lstStyle/>
          <a:p>
            <a:pPr algn="r" rtl="1"/>
            <a:r>
              <a:rPr lang="he-IL" dirty="0" smtClean="0"/>
              <a:t>במודל זה קיימים גם על השלבים – השלבים מוגדרים </a:t>
            </a:r>
          </a:p>
          <a:p>
            <a:pPr marL="0" indent="0" algn="r" rtl="1">
              <a:buNone/>
            </a:pPr>
            <a:r>
              <a:rPr lang="he-IL" dirty="0" smtClean="0"/>
              <a:t>לפי לוח זמנים ומגדירים לכל תת מערכת את הזמן </a:t>
            </a:r>
          </a:p>
          <a:p>
            <a:pPr marL="0" indent="0" algn="r" rtl="1">
              <a:buNone/>
            </a:pPr>
            <a:r>
              <a:rPr lang="he-IL" dirty="0" smtClean="0"/>
              <a:t>לפיתוח משלה.</a:t>
            </a:r>
          </a:p>
          <a:p>
            <a:pPr algn="r" rtl="1"/>
            <a:r>
              <a:rPr lang="he-IL" dirty="0" smtClean="0"/>
              <a:t>נתייחס לכל תת מערכת כאילו היה התוכנה לגמרי</a:t>
            </a:r>
          </a:p>
          <a:p>
            <a:pPr marL="0" indent="0" algn="r" rtl="1">
              <a:buNone/>
            </a:pPr>
            <a:r>
              <a:rPr lang="he-IL" dirty="0" smtClean="0"/>
              <a:t>ועד שלא נסיים את כל השלבים לא נעבור לחלק הבא.</a:t>
            </a:r>
          </a:p>
          <a:p>
            <a:pPr marL="0" indent="0" algn="r" rtl="1">
              <a:buNone/>
            </a:pPr>
            <a:r>
              <a:rPr lang="he-IL" dirty="0" smtClean="0"/>
              <a:t>בתהליך זה נוכל לתפוס טעויות בדרך.</a:t>
            </a:r>
          </a:p>
        </p:txBody>
      </p:sp>
      <p:pic>
        <p:nvPicPr>
          <p:cNvPr id="3074" name="Picture 2" descr="תוצאת תמונה עבור ‪Incremental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56" y="1905000"/>
            <a:ext cx="5995843" cy="406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92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פיתוח אינקמנטלי   - </a:t>
            </a:r>
            <a:r>
              <a:rPr lang="en-US" dirty="0"/>
              <a:t>Incremental Development</a:t>
            </a:r>
            <a:r>
              <a:rPr lang="he-IL" dirty="0"/>
              <a:t/>
            </a:r>
            <a:br>
              <a:rPr lang="he-IL" dirty="0"/>
            </a:br>
            <a:endParaRPr lang="en-US" dirty="0"/>
          </a:p>
        </p:txBody>
      </p:sp>
      <p:sp>
        <p:nvSpPr>
          <p:cNvPr id="3" name="Content Placeholder 2"/>
          <p:cNvSpPr>
            <a:spLocks noGrp="1"/>
          </p:cNvSpPr>
          <p:nvPr>
            <p:ph idx="1"/>
          </p:nvPr>
        </p:nvSpPr>
        <p:spPr/>
        <p:txBody>
          <a:bodyPr/>
          <a:lstStyle/>
          <a:p>
            <a:pPr algn="r" rtl="1"/>
            <a:r>
              <a:rPr lang="he-IL" dirty="0"/>
              <a:t>קיימות 2 ורסיות – </a:t>
            </a:r>
          </a:p>
          <a:p>
            <a:pPr algn="r" rtl="1">
              <a:buAutoNum type="arabicPeriod"/>
            </a:pPr>
            <a:r>
              <a:rPr lang="he-IL" dirty="0"/>
              <a:t>מבצעים את השלבים העיליים קודם – דרישות , ניתוח,</a:t>
            </a:r>
          </a:p>
          <a:p>
            <a:pPr marL="0" indent="0" algn="r" rtl="1">
              <a:buNone/>
            </a:pPr>
            <a:r>
              <a:rPr lang="he-IL" dirty="0"/>
              <a:t>וארכיטקטורה, ואת השאר במחזורים כל שגמישה לשינויים</a:t>
            </a:r>
          </a:p>
          <a:p>
            <a:pPr marL="0" indent="0" algn="r" rtl="1">
              <a:buNone/>
            </a:pPr>
            <a:r>
              <a:rPr lang="he-IL" dirty="0"/>
              <a:t>יותר ברמה של המבנים </a:t>
            </a:r>
            <a:r>
              <a:rPr lang="he-IL" dirty="0" smtClean="0"/>
              <a:t>הקטנים.  ההבדל בין דרישות למפרט – </a:t>
            </a:r>
          </a:p>
          <a:p>
            <a:pPr marL="0" indent="0" algn="r" rtl="1">
              <a:buNone/>
            </a:pPr>
            <a:r>
              <a:rPr lang="he-IL" dirty="0" smtClean="0"/>
              <a:t>דרישות לפי הלקוח מפרט מפורט יותר וטכני.</a:t>
            </a:r>
          </a:p>
          <a:p>
            <a:pPr marL="0" indent="0" algn="r" rtl="1">
              <a:buNone/>
            </a:pPr>
            <a:endParaRPr lang="he-IL" dirty="0"/>
          </a:p>
          <a:p>
            <a:pPr marL="0" indent="0" algn="r" rtl="1">
              <a:buNone/>
            </a:pPr>
            <a:r>
              <a:rPr lang="he-IL" dirty="0" smtClean="0"/>
              <a:t>2. מבצעים על סבב את ל השלבים.</a:t>
            </a:r>
          </a:p>
          <a:p>
            <a:pPr marL="0" indent="0" algn="r" rtl="1">
              <a:buNone/>
            </a:pPr>
            <a:r>
              <a:rPr lang="he-IL" dirty="0" smtClean="0"/>
              <a:t>גישה זו מתאימה יותר למודלים שיותר עצמאיים </a:t>
            </a:r>
          </a:p>
          <a:p>
            <a:pPr marL="0" indent="0" algn="r" rtl="1">
              <a:buNone/>
            </a:pPr>
            <a:r>
              <a:rPr lang="he-IL" dirty="0" smtClean="0"/>
              <a:t>ולא תלויים אחד בשני</a:t>
            </a:r>
            <a:endParaRPr lang="en-US" dirty="0"/>
          </a:p>
          <a:p>
            <a:pPr algn="r" rtl="1"/>
            <a:endParaRPr lang="en-US" dirty="0"/>
          </a:p>
        </p:txBody>
      </p:sp>
      <p:pic>
        <p:nvPicPr>
          <p:cNvPr id="4" name="Picture 3"/>
          <p:cNvPicPr>
            <a:picLocks noChangeAspect="1"/>
          </p:cNvPicPr>
          <p:nvPr/>
        </p:nvPicPr>
        <p:blipFill>
          <a:blip r:embed="rId2"/>
          <a:stretch>
            <a:fillRect/>
          </a:stretch>
        </p:blipFill>
        <p:spPr>
          <a:xfrm>
            <a:off x="220807" y="1264556"/>
            <a:ext cx="5174328" cy="2864100"/>
          </a:xfrm>
          <a:prstGeom prst="rect">
            <a:avLst/>
          </a:prstGeom>
        </p:spPr>
      </p:pic>
      <p:pic>
        <p:nvPicPr>
          <p:cNvPr id="5" name="Picture 4"/>
          <p:cNvPicPr>
            <a:picLocks noChangeAspect="1"/>
          </p:cNvPicPr>
          <p:nvPr/>
        </p:nvPicPr>
        <p:blipFill>
          <a:blip r:embed="rId3"/>
          <a:stretch>
            <a:fillRect/>
          </a:stretch>
        </p:blipFill>
        <p:spPr>
          <a:xfrm>
            <a:off x="248513" y="4347361"/>
            <a:ext cx="5750502" cy="2432905"/>
          </a:xfrm>
          <a:prstGeom prst="rect">
            <a:avLst/>
          </a:prstGeom>
        </p:spPr>
      </p:pic>
    </p:spTree>
    <p:extLst>
      <p:ext uri="{BB962C8B-B14F-4D97-AF65-F5344CB8AC3E}">
        <p14:creationId xmlns:p14="http://schemas.microsoft.com/office/powerpoint/2010/main" val="79049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פיתוח אבולוציוני</a:t>
            </a:r>
            <a:r>
              <a:rPr lang="en-US" dirty="0"/>
              <a:t>  </a:t>
            </a:r>
            <a:r>
              <a:rPr lang="he-IL" dirty="0"/>
              <a:t> -  </a:t>
            </a:r>
            <a:r>
              <a:rPr lang="en-US" dirty="0"/>
              <a:t>Evolutionary development</a:t>
            </a:r>
            <a:r>
              <a:rPr lang="he-IL" dirty="0"/>
              <a:t/>
            </a:r>
            <a:br>
              <a:rPr lang="he-IL" dirty="0"/>
            </a:br>
            <a:endParaRPr lang="en-US" dirty="0"/>
          </a:p>
        </p:txBody>
      </p:sp>
      <p:sp>
        <p:nvSpPr>
          <p:cNvPr id="3" name="Content Placeholder 2"/>
          <p:cNvSpPr>
            <a:spLocks noGrp="1"/>
          </p:cNvSpPr>
          <p:nvPr>
            <p:ph idx="1"/>
          </p:nvPr>
        </p:nvSpPr>
        <p:spPr>
          <a:xfrm>
            <a:off x="2436812" y="1662978"/>
            <a:ext cx="8915400" cy="3777622"/>
          </a:xfrm>
        </p:spPr>
        <p:txBody>
          <a:bodyPr/>
          <a:lstStyle/>
          <a:p>
            <a:pPr algn="r" rtl="1"/>
            <a:r>
              <a:rPr lang="he-IL" dirty="0" smtClean="0"/>
              <a:t>לא מדובר במתודיולוגיה אחת אלא שם כולל לעבודה בצורה איטרטיבית.</a:t>
            </a:r>
          </a:p>
          <a:p>
            <a:pPr algn="r" rtl="1"/>
            <a:r>
              <a:rPr lang="he-IL" dirty="0" smtClean="0"/>
              <a:t>בשיטה זו עדין קיימים התהליכים שהמהווים את ה"גרעין" של הפיתוח כמו במודל המפל, </a:t>
            </a:r>
            <a:r>
              <a:rPr lang="he-IL" b="1" dirty="0" smtClean="0"/>
              <a:t>אבל </a:t>
            </a:r>
            <a:r>
              <a:rPr lang="he-IL" dirty="0" smtClean="0"/>
              <a:t>לוקחים בחשבון כי דרישות המערכת כל הזמן ישתנו ויתקדמו.</a:t>
            </a:r>
          </a:p>
          <a:p>
            <a:pPr algn="r" rtl="1"/>
            <a:r>
              <a:rPr lang="he-IL" dirty="0"/>
              <a:t>בכל איטרציה אפשר לעבור לאיטרציה אחרת, ובין לבין יש איטרציות משניות - עד שמגיעים </a:t>
            </a:r>
            <a:r>
              <a:rPr lang="he-IL" dirty="0" smtClean="0"/>
              <a:t>לגרסא הסופית.</a:t>
            </a:r>
          </a:p>
          <a:p>
            <a:pPr algn="r" rtl="1"/>
            <a:r>
              <a:rPr lang="he-IL" dirty="0"/>
              <a:t>זה הרעיון הכללי ברמת המודל - לבצע המון איטרציות עד המוצר הסופי</a:t>
            </a:r>
            <a:endParaRPr lang="en-US" dirty="0"/>
          </a:p>
        </p:txBody>
      </p:sp>
      <p:pic>
        <p:nvPicPr>
          <p:cNvPr id="2052" name="Picture 4" descr="תוצאת תמונה עבור ‪Evolutionary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156" y="3891738"/>
            <a:ext cx="5095299" cy="267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38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פיתוח איטרטיבי  -  </a:t>
            </a:r>
            <a:r>
              <a:rPr lang="en-US" dirty="0"/>
              <a:t>Iterative Development</a:t>
            </a:r>
            <a:br>
              <a:rPr lang="en-US" dirty="0"/>
            </a:br>
            <a:endParaRPr lang="en-US" dirty="0"/>
          </a:p>
        </p:txBody>
      </p:sp>
      <p:sp>
        <p:nvSpPr>
          <p:cNvPr id="3" name="Content Placeholder 2"/>
          <p:cNvSpPr>
            <a:spLocks noGrp="1"/>
          </p:cNvSpPr>
          <p:nvPr>
            <p:ph idx="1"/>
          </p:nvPr>
        </p:nvSpPr>
        <p:spPr/>
        <p:txBody>
          <a:bodyPr>
            <a:normAutofit/>
          </a:bodyPr>
          <a:lstStyle/>
          <a:p>
            <a:pPr algn="r" rtl="1"/>
            <a:r>
              <a:rPr lang="he-IL" dirty="0" smtClean="0"/>
              <a:t>במודל זה מבצעים </a:t>
            </a:r>
            <a:r>
              <a:rPr lang="en-US" dirty="0" smtClean="0"/>
              <a:t>Rework</a:t>
            </a:r>
            <a:r>
              <a:rPr lang="he-IL" dirty="0" smtClean="0"/>
              <a:t> – כל הזמן </a:t>
            </a:r>
          </a:p>
          <a:p>
            <a:pPr marL="0" indent="0" algn="r" rtl="1">
              <a:buNone/>
            </a:pPr>
            <a:r>
              <a:rPr lang="he-IL" dirty="0" smtClean="0"/>
              <a:t>אנו משפרים ומפתחים את מה שכבר עשינו.</a:t>
            </a:r>
          </a:p>
          <a:p>
            <a:pPr algn="r" rtl="1"/>
            <a:r>
              <a:rPr lang="he-IL" dirty="0" smtClean="0"/>
              <a:t>קיימות 2 ורסיות במודל זה:</a:t>
            </a:r>
          </a:p>
          <a:p>
            <a:pPr algn="r" rtl="1">
              <a:buAutoNum type="arabicPeriod"/>
            </a:pPr>
            <a:r>
              <a:rPr lang="he-IL" dirty="0" smtClean="0"/>
              <a:t>עשה כמה שאתה יכול – </a:t>
            </a:r>
          </a:p>
          <a:p>
            <a:pPr marL="0" indent="0" algn="r" rtl="1">
              <a:buNone/>
            </a:pPr>
            <a:r>
              <a:rPr lang="he-IL" dirty="0" smtClean="0"/>
              <a:t>ככה בשלבים הבאים תצטרך לעשות מעט.</a:t>
            </a:r>
          </a:p>
          <a:p>
            <a:pPr algn="r" rtl="1">
              <a:buAutoNum type="arabicPeriod" startAt="2"/>
            </a:pPr>
            <a:r>
              <a:rPr lang="he-IL" dirty="0" smtClean="0"/>
              <a:t>עשה את המינימום הדרוש כדי לעמוד בדרישות</a:t>
            </a:r>
          </a:p>
          <a:p>
            <a:pPr marL="0" indent="0" algn="r" rtl="1">
              <a:buNone/>
            </a:pPr>
            <a:r>
              <a:rPr lang="he-IL" dirty="0" smtClean="0"/>
              <a:t>– ככה נוכל לקבל חוות דעת מהירות, להפיק </a:t>
            </a:r>
          </a:p>
          <a:p>
            <a:pPr marL="0" indent="0" algn="r" rtl="1">
              <a:buNone/>
            </a:pPr>
            <a:r>
              <a:rPr lang="he-IL" dirty="0" smtClean="0"/>
              <a:t>לקחים ולהימנע משינויים גדולים.</a:t>
            </a:r>
          </a:p>
          <a:p>
            <a:pPr marL="0" indent="0" algn="r" rtl="1">
              <a:buNone/>
            </a:pPr>
            <a:r>
              <a:rPr lang="he-IL" b="1" u="sng" dirty="0" smtClean="0"/>
              <a:t>אנחנו נעבוד לפי מודל זה</a:t>
            </a:r>
          </a:p>
        </p:txBody>
      </p:sp>
      <p:pic>
        <p:nvPicPr>
          <p:cNvPr id="4098" name="Picture 2" descr="תוצאת תמונה עבור ‪Iterativ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284" y="1692514"/>
            <a:ext cx="5727589" cy="42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AGILE</a:t>
            </a:r>
            <a:endParaRPr lang="en-US" dirty="0"/>
          </a:p>
        </p:txBody>
      </p:sp>
      <p:sp>
        <p:nvSpPr>
          <p:cNvPr id="3" name="Content Placeholder 2"/>
          <p:cNvSpPr>
            <a:spLocks noGrp="1"/>
          </p:cNvSpPr>
          <p:nvPr>
            <p:ph idx="1"/>
          </p:nvPr>
        </p:nvSpPr>
        <p:spPr/>
        <p:txBody>
          <a:bodyPr/>
          <a:lstStyle/>
          <a:p>
            <a:pPr algn="r" rtl="1"/>
            <a:r>
              <a:rPr lang="he-IL" dirty="0" smtClean="0"/>
              <a:t>מבוסס על השיטה האיטרטיבית – בכל גרסא נגדיר איטרציות, ובכל איטרציה נגדיר את העבודה לכל יום.</a:t>
            </a:r>
          </a:p>
          <a:p>
            <a:pPr algn="r" rtl="1"/>
            <a:r>
              <a:rPr lang="he-IL" dirty="0" smtClean="0"/>
              <a:t>עובדים לפי שקיפות – (מול הלקוח, המתכנתים והעמיתים),  אחידות ופשטות.</a:t>
            </a:r>
          </a:p>
          <a:p>
            <a:pPr algn="r" rtl="1"/>
            <a:r>
              <a:rPr lang="he-IL" dirty="0" smtClean="0"/>
              <a:t>אחד השינויים המהותיים – הגישה פתוחה לחלוטין לשינויים – יש שינוי נגיב בהתאם לא נחכה לסוף האיטרציה.</a:t>
            </a:r>
          </a:p>
          <a:p>
            <a:pPr algn="r" rtl="1"/>
            <a:r>
              <a:rPr lang="he-IL" dirty="0" smtClean="0"/>
              <a:t>השיטה מונחת אנשים ולא דרישות – הלקוח פעיל בכל תהליך הפיתוח.</a:t>
            </a:r>
          </a:p>
          <a:p>
            <a:pPr algn="r" rtl="1"/>
            <a:r>
              <a:rPr lang="he-IL" u="sng" dirty="0" smtClean="0"/>
              <a:t>מתדיולוגיות שהן </a:t>
            </a:r>
            <a:r>
              <a:rPr lang="en-US" u="sng" dirty="0" smtClean="0"/>
              <a:t>Agile</a:t>
            </a:r>
            <a:r>
              <a:rPr lang="he-IL" u="sng" dirty="0" smtClean="0"/>
              <a:t>:</a:t>
            </a:r>
          </a:p>
          <a:p>
            <a:pPr marL="0" indent="0" algn="r" rtl="1">
              <a:buNone/>
            </a:pPr>
            <a:r>
              <a:rPr lang="he-IL" dirty="0" smtClean="0"/>
              <a:t>1. </a:t>
            </a:r>
            <a:r>
              <a:rPr lang="en-US" dirty="0" smtClean="0"/>
              <a:t>XP</a:t>
            </a:r>
            <a:r>
              <a:rPr lang="he-IL" dirty="0" smtClean="0"/>
              <a:t> - גישה מאוד קיצונית תומכת בפשטות, תקשורת, משוב ואומץ.</a:t>
            </a:r>
          </a:p>
          <a:p>
            <a:pPr marL="0" indent="0" algn="r" rtl="1">
              <a:buNone/>
            </a:pPr>
            <a:r>
              <a:rPr lang="he-IL" dirty="0" smtClean="0"/>
              <a:t>2. </a:t>
            </a:r>
            <a:r>
              <a:rPr lang="en-US" dirty="0" smtClean="0"/>
              <a:t>Scrum</a:t>
            </a:r>
            <a:r>
              <a:rPr lang="he-IL" dirty="0" smtClean="0"/>
              <a:t> – צוותים בהכוונה עצמית. </a:t>
            </a:r>
            <a:r>
              <a:rPr lang="he-IL" b="1" u="sng" dirty="0"/>
              <a:t>אנו נעבוד </a:t>
            </a:r>
            <a:r>
              <a:rPr lang="he-IL" b="1" u="sng" dirty="0" smtClean="0"/>
              <a:t>בגישה זאת</a:t>
            </a:r>
            <a:endParaRPr lang="en-US" dirty="0"/>
          </a:p>
        </p:txBody>
      </p:sp>
    </p:spTree>
    <p:extLst>
      <p:ext uri="{BB962C8B-B14F-4D97-AF65-F5344CB8AC3E}">
        <p14:creationId xmlns:p14="http://schemas.microsoft.com/office/powerpoint/2010/main" val="1485050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1476</TotalTime>
  <Words>3661</Words>
  <Application>Microsoft Office PowerPoint</Application>
  <PresentationFormat>Widescreen</PresentationFormat>
  <Paragraphs>297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Century Gothic</vt:lpstr>
      <vt:lpstr>Gisha</vt:lpstr>
      <vt:lpstr>inherit</vt:lpstr>
      <vt:lpstr>Wingdings</vt:lpstr>
      <vt:lpstr>Wingdings 3</vt:lpstr>
      <vt:lpstr>Wisp</vt:lpstr>
      <vt:lpstr>מתדיולוגיות פיתוח תוכנה  וכלים לניהול פרוייקט</vt:lpstr>
      <vt:lpstr>על מה נדבר?</vt:lpstr>
      <vt:lpstr>תהליכי פיתוח תוכנה</vt:lpstr>
      <vt:lpstr>מודל מפל המים   -  Waterfall Model חזרה בקצרה</vt:lpstr>
      <vt:lpstr>פיתוח אינקמנטלי   - Incremental Development </vt:lpstr>
      <vt:lpstr>פיתוח אינקמנטלי   - Incremental Development </vt:lpstr>
      <vt:lpstr>פיתוח אבולוציוני   -  Evolutionary development </vt:lpstr>
      <vt:lpstr>פיתוח איטרטיבי  -  Iterative Development </vt:lpstr>
      <vt:lpstr>AGILE</vt:lpstr>
      <vt:lpstr>ניהול פרויקטי תוכנה</vt:lpstr>
      <vt:lpstr>Issue tracking מהו  </vt:lpstr>
      <vt:lpstr>Issue tracking איך נתמודד - </vt:lpstr>
      <vt:lpstr>Issue tracking איך נתמודד - </vt:lpstr>
      <vt:lpstr>Issue tracking איך נתמודד - </vt:lpstr>
      <vt:lpstr>Issue tracking איך נתמודד - </vt:lpstr>
      <vt:lpstr>Scope management </vt:lpstr>
      <vt:lpstr>Project Estimation   הערכת הפרוייקט - </vt:lpstr>
      <vt:lpstr>שיטות לביצוע הערכת פרוייקט</vt:lpstr>
      <vt:lpstr>Project Scheduling ניהול תזמון הפרוייקט - </vt:lpstr>
      <vt:lpstr>Resource managementניהול משאבים - </vt:lpstr>
      <vt:lpstr>Project Risk Management ניהול סיכוני פרוייקט-  </vt:lpstr>
      <vt:lpstr>Project Risk Management ניהול סיכוני פרוייקט-  </vt:lpstr>
      <vt:lpstr>Project Communication Management – ניהול התקשורת בפרוייקטי תוכנה</vt:lpstr>
      <vt:lpstr>Configuration Management   ניהול תצורה - </vt:lpstr>
      <vt:lpstr>goals of SCM מטרות ניהול תצורה - </vt:lpstr>
      <vt:lpstr>Change Control</vt:lpstr>
      <vt:lpstr>Project Management Tools </vt:lpstr>
      <vt:lpstr>Gantt Chart </vt:lpstr>
      <vt:lpstr>PERT Chart</vt:lpstr>
      <vt:lpstr>PERT Chart</vt:lpstr>
      <vt:lpstr>Resource Histogram</vt:lpstr>
      <vt:lpstr>meistertask</vt:lpstr>
      <vt:lpstr>meistertask</vt:lpstr>
      <vt:lpstr>meistertask</vt:lpstr>
      <vt:lpstr>meistertask</vt:lpstr>
      <vt:lpstr>meistertask</vt:lpstr>
      <vt:lpstr>meistertask</vt:lpstr>
      <vt:lpstr>meistertask</vt:lpstr>
      <vt:lpstr>Meistertask  - issue traking</vt:lpstr>
      <vt:lpstr>Meistertask  - task manegment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מתדיולוגיות פיתוח תוכנה</dc:title>
  <dc:creator>orelie</dc:creator>
  <cp:lastModifiedBy>orelie</cp:lastModifiedBy>
  <cp:revision>54</cp:revision>
  <dcterms:created xsi:type="dcterms:W3CDTF">2017-03-25T10:27:54Z</dcterms:created>
  <dcterms:modified xsi:type="dcterms:W3CDTF">2017-03-29T08:27:54Z</dcterms:modified>
</cp:coreProperties>
</file>