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22"/>
  </p:notesMasterIdLst>
  <p:sldIdLst>
    <p:sldId id="256" r:id="rId2"/>
    <p:sldId id="291" r:id="rId3"/>
    <p:sldId id="258" r:id="rId4"/>
    <p:sldId id="290" r:id="rId5"/>
    <p:sldId id="292" r:id="rId6"/>
    <p:sldId id="293" r:id="rId7"/>
    <p:sldId id="294" r:id="rId8"/>
    <p:sldId id="295" r:id="rId9"/>
    <p:sldId id="296" r:id="rId10"/>
    <p:sldId id="298" r:id="rId11"/>
    <p:sldId id="270" r:id="rId12"/>
    <p:sldId id="299" r:id="rId13"/>
    <p:sldId id="281" r:id="rId14"/>
    <p:sldId id="271" r:id="rId15"/>
    <p:sldId id="264" r:id="rId16"/>
    <p:sldId id="265" r:id="rId17"/>
    <p:sldId id="288" r:id="rId18"/>
    <p:sldId id="273" r:id="rId19"/>
    <p:sldId id="300" r:id="rId20"/>
    <p:sldId id="27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A13"/>
    <a:srgbClr val="CC99FF"/>
    <a:srgbClr val="66FF33"/>
    <a:srgbClr val="00000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p:scale>
          <a:sx n="60" d="100"/>
          <a:sy n="60" d="100"/>
        </p:scale>
        <p:origin x="1146" y="3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07326-469D-4080-BFDB-1EB12B78A64B}" type="datetimeFigureOut">
              <a:rPr lang="en-US" smtClean="0"/>
              <a:t>6/17/2015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22D7D-6939-4EB7-8F0F-A66F1A7686D7}" type="slidenum">
              <a:rPr lang="en-US" smtClean="0"/>
              <a:t>‹#›</a:t>
            </a:fld>
            <a:endParaRPr lang="en-US"/>
          </a:p>
        </p:txBody>
      </p:sp>
    </p:spTree>
    <p:extLst>
      <p:ext uri="{BB962C8B-B14F-4D97-AF65-F5344CB8AC3E}">
        <p14:creationId xmlns:p14="http://schemas.microsoft.com/office/powerpoint/2010/main" val="186105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a:t>
            </a:fld>
            <a:endParaRPr lang="en-US"/>
          </a:p>
        </p:txBody>
      </p:sp>
    </p:spTree>
    <p:extLst>
      <p:ext uri="{BB962C8B-B14F-4D97-AF65-F5344CB8AC3E}">
        <p14:creationId xmlns:p14="http://schemas.microsoft.com/office/powerpoint/2010/main" val="201409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3</a:t>
            </a:fld>
            <a:endParaRPr lang="en-US"/>
          </a:p>
        </p:txBody>
      </p:sp>
    </p:spTree>
    <p:extLst>
      <p:ext uri="{BB962C8B-B14F-4D97-AF65-F5344CB8AC3E}">
        <p14:creationId xmlns:p14="http://schemas.microsoft.com/office/powerpoint/2010/main" val="112321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Cari tahu lebih lengkap ttg satelit terra dan aqua.</a:t>
            </a:r>
            <a:r>
              <a:rPr lang="en-US" baseline="0" smtClean="0"/>
              <a:t> Dan juga modis?</a:t>
            </a:r>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11</a:t>
            </a:fld>
            <a:endParaRPr lang="en-US"/>
          </a:p>
        </p:txBody>
      </p:sp>
    </p:spTree>
    <p:extLst>
      <p:ext uri="{BB962C8B-B14F-4D97-AF65-F5344CB8AC3E}">
        <p14:creationId xmlns:p14="http://schemas.microsoft.com/office/powerpoint/2010/main" val="1590056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44" indent="-285744">
              <a:buFont typeface="Arial" panose="020B0604020202020204" pitchFamily="34" charset="0"/>
              <a:buChar char="•"/>
            </a:pPr>
            <a:r>
              <a:rPr lang="en-US" sz="1200" smtClean="0">
                <a:latin typeface="Corbel" panose="020B0503020204020204" pitchFamily="34" charset="0"/>
              </a:rPr>
              <a:t>Membersihkan data titik api dari wilayah selain Provinsi Riau pada waktu 2002 hingga 2015</a:t>
            </a:r>
          </a:p>
          <a:p>
            <a:pPr marL="285744" marR="0" indent="-28574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mtClean="0">
                <a:latin typeface="Corbel" panose="020B0503020204020204" pitchFamily="34" charset="0"/>
              </a:rPr>
              <a:t>Memilih atribut data titik api </a:t>
            </a:r>
          </a:p>
          <a:p>
            <a:pPr marL="285744" marR="0" indent="-28574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mtClean="0">
                <a:latin typeface="Corbel" panose="020B0503020204020204" pitchFamily="34" charset="0"/>
              </a:rPr>
              <a:t>Agregasi</a:t>
            </a:r>
            <a:r>
              <a:rPr lang="en-US" sz="1600" smtClean="0">
                <a:latin typeface="Corbel" panose="020B0503020204020204" pitchFamily="34" charset="0"/>
              </a:rPr>
              <a:t> </a:t>
            </a:r>
            <a:r>
              <a:rPr lang="en-US" sz="1200" smtClean="0">
                <a:latin typeface="Corbel" panose="020B0503020204020204" pitchFamily="34" charset="0"/>
              </a:rPr>
              <a:t>data</a:t>
            </a:r>
            <a:endParaRPr lang="en-US" sz="1600" smtClean="0">
              <a:latin typeface="Corbel" panose="020B0503020204020204" pitchFamily="34" charset="0"/>
            </a:endParaRPr>
          </a:p>
          <a:p>
            <a:pPr marL="285744" marR="0" indent="-285744"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smtClean="0">
              <a:latin typeface="Corbel" panose="020B0503020204020204" pitchFamily="34" charset="0"/>
            </a:endParaRPr>
          </a:p>
        </p:txBody>
      </p:sp>
      <p:sp>
        <p:nvSpPr>
          <p:cNvPr id="4" name="Slide Number Placeholder 3"/>
          <p:cNvSpPr>
            <a:spLocks noGrp="1"/>
          </p:cNvSpPr>
          <p:nvPr>
            <p:ph type="sldNum" sz="quarter" idx="10"/>
          </p:nvPr>
        </p:nvSpPr>
        <p:spPr/>
        <p:txBody>
          <a:bodyPr/>
          <a:lstStyle/>
          <a:p>
            <a:fld id="{F7222D7D-6939-4EB7-8F0F-A66F1A7686D7}" type="slidenum">
              <a:rPr lang="en-US" smtClean="0"/>
              <a:t>12</a:t>
            </a:fld>
            <a:endParaRPr lang="en-US"/>
          </a:p>
        </p:txBody>
      </p:sp>
    </p:spTree>
    <p:extLst>
      <p:ext uri="{BB962C8B-B14F-4D97-AF65-F5344CB8AC3E}">
        <p14:creationId xmlns:p14="http://schemas.microsoft.com/office/powerpoint/2010/main" val="2755448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mtClean="0"/>
              <a:t>Dibikin besar</a:t>
            </a:r>
            <a:r>
              <a:rPr lang="en-US" baseline="0" smtClean="0"/>
              <a:t> ilustrasinya</a:t>
            </a:r>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13</a:t>
            </a:fld>
            <a:endParaRPr lang="en-US"/>
          </a:p>
        </p:txBody>
      </p:sp>
    </p:spTree>
    <p:extLst>
      <p:ext uri="{BB962C8B-B14F-4D97-AF65-F5344CB8AC3E}">
        <p14:creationId xmlns:p14="http://schemas.microsoft.com/office/powerpoint/2010/main" val="1217055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mtClean="0"/>
              <a:t>Dibikin besar</a:t>
            </a:r>
            <a:r>
              <a:rPr lang="en-US" baseline="0" smtClean="0"/>
              <a:t> ilustrasinya</a:t>
            </a:r>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14</a:t>
            </a:fld>
            <a:endParaRPr lang="en-US"/>
          </a:p>
        </p:txBody>
      </p:sp>
    </p:spTree>
    <p:extLst>
      <p:ext uri="{BB962C8B-B14F-4D97-AF65-F5344CB8AC3E}">
        <p14:creationId xmlns:p14="http://schemas.microsoft.com/office/powerpoint/2010/main" val="20639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Ambil</a:t>
            </a:r>
            <a:r>
              <a:rPr lang="en-US" baseline="0" smtClean="0"/>
              <a:t> visualisasi data dari skripsi bentar</a:t>
            </a:r>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15</a:t>
            </a:fld>
            <a:endParaRPr lang="en-US"/>
          </a:p>
        </p:txBody>
      </p:sp>
    </p:spTree>
    <p:extLst>
      <p:ext uri="{BB962C8B-B14F-4D97-AF65-F5344CB8AC3E}">
        <p14:creationId xmlns:p14="http://schemas.microsoft.com/office/powerpoint/2010/main" val="246227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18</a:t>
            </a:fld>
            <a:endParaRPr lang="en-US"/>
          </a:p>
        </p:txBody>
      </p:sp>
    </p:spTree>
    <p:extLst>
      <p:ext uri="{BB962C8B-B14F-4D97-AF65-F5344CB8AC3E}">
        <p14:creationId xmlns:p14="http://schemas.microsoft.com/office/powerpoint/2010/main" val="1666756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222D7D-6939-4EB7-8F0F-A66F1A7686D7}" type="slidenum">
              <a:rPr lang="en-US" smtClean="0"/>
              <a:t>19</a:t>
            </a:fld>
            <a:endParaRPr lang="en-US"/>
          </a:p>
        </p:txBody>
      </p:sp>
    </p:spTree>
    <p:extLst>
      <p:ext uri="{BB962C8B-B14F-4D97-AF65-F5344CB8AC3E}">
        <p14:creationId xmlns:p14="http://schemas.microsoft.com/office/powerpoint/2010/main" val="326025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FF353C-AAB0-483E-819F-E455F7D854CF}"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0853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667D6B-FA60-4B98-9E60-7CD762C077EC}"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7062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D37E6-1A0E-4047-8F1F-88A89BAD8DAD}"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3322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AAFF2-8239-4CB0-8C2D-91651D1D632D}"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3737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625E1-44CF-42DA-A761-040221F9633E}"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163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5505F3-25B7-4170-A769-E4BDEBA1DC5B}" type="datetime1">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3588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BC0976-AE08-45A0-95BA-843DAD79C554}" type="datetime1">
              <a:rPr lang="en-US" smtClean="0"/>
              <a:t>6/17/2015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76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215F40-7B72-440A-AD97-BA6D628AFC14}" type="datetime1">
              <a:rPr lang="en-US" smtClean="0"/>
              <a:t>6/17/2015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0904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5E692-C5CF-4F7B-966B-6775CD1EF6D9}" type="datetime1">
              <a:rPr lang="en-US" smtClean="0"/>
              <a:t>6/17/2015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3349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549064-E981-411A-8519-B95A9115B603}" type="datetime1">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851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F4BE8-20EC-4A3F-A3E0-CCC1EC4BBE03}" type="datetime1">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6551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4C44B-8700-485A-AC45-EE9C5836077C}" type="datetime1">
              <a:rPr lang="en-US" smtClean="0"/>
              <a:t>6/17/2015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3784916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0" y="-1"/>
            <a:ext cx="9144000" cy="6858001"/>
          </a:xfrm>
          <a:prstGeom prst="rect">
            <a:avLst/>
          </a:prstGeom>
          <a:solidFill>
            <a:srgbClr val="000000">
              <a:alpha val="72157"/>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869138" y="3186556"/>
            <a:ext cx="5405717" cy="1087126"/>
          </a:xfrm>
        </p:spPr>
        <p:txBody>
          <a:bodyPr>
            <a:noAutofit/>
          </a:bodyPr>
          <a:lstStyle/>
          <a:p>
            <a:pPr>
              <a:spcBef>
                <a:spcPts val="0"/>
              </a:spcBef>
            </a:pPr>
            <a:r>
              <a:rPr lang="en-US">
                <a:solidFill>
                  <a:schemeClr val="bg1"/>
                </a:solidFill>
                <a:latin typeface="+mj-lt"/>
              </a:rPr>
              <a:t>Shofyan  G64134009</a:t>
            </a:r>
          </a:p>
          <a:p>
            <a:pPr>
              <a:spcBef>
                <a:spcPts val="0"/>
              </a:spcBef>
            </a:pPr>
            <a:r>
              <a:rPr lang="en-US">
                <a:solidFill>
                  <a:schemeClr val="bg1"/>
                </a:solidFill>
                <a:latin typeface="+mj-lt"/>
              </a:rPr>
              <a:t>Dibimbing oleh </a:t>
            </a:r>
            <a:endParaRPr lang="en-US" smtClean="0">
              <a:solidFill>
                <a:schemeClr val="bg1"/>
              </a:solidFill>
              <a:latin typeface="+mj-lt"/>
            </a:endParaRPr>
          </a:p>
          <a:p>
            <a:pPr>
              <a:spcBef>
                <a:spcPts val="0"/>
              </a:spcBef>
            </a:pPr>
            <a:r>
              <a:rPr lang="id-ID">
                <a:solidFill>
                  <a:schemeClr val="bg1"/>
                </a:solidFill>
                <a:latin typeface="+mj-lt"/>
              </a:rPr>
              <a:t>Dr Imas Sukaesih Sitanggang, S</a:t>
            </a:r>
            <a:r>
              <a:rPr lang="en-US">
                <a:solidFill>
                  <a:schemeClr val="bg1"/>
                </a:solidFill>
                <a:latin typeface="+mj-lt"/>
              </a:rPr>
              <a:t>S</a:t>
            </a:r>
            <a:r>
              <a:rPr lang="id-ID">
                <a:solidFill>
                  <a:schemeClr val="bg1"/>
                </a:solidFill>
                <a:latin typeface="+mj-lt"/>
              </a:rPr>
              <a:t>i </a:t>
            </a:r>
            <a:r>
              <a:rPr lang="en-US">
                <a:solidFill>
                  <a:schemeClr val="bg1"/>
                </a:solidFill>
                <a:latin typeface="+mj-lt"/>
              </a:rPr>
              <a:t>MKom</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319" y="5627114"/>
            <a:ext cx="1099178" cy="1088274"/>
          </a:xfrm>
          <a:prstGeom prst="rect">
            <a:avLst/>
          </a:prstGeom>
        </p:spPr>
      </p:pic>
      <p:sp>
        <p:nvSpPr>
          <p:cNvPr id="7" name="Subtitle 2"/>
          <p:cNvSpPr txBox="1">
            <a:spLocks/>
          </p:cNvSpPr>
          <p:nvPr/>
        </p:nvSpPr>
        <p:spPr>
          <a:xfrm>
            <a:off x="1466498" y="5698683"/>
            <a:ext cx="6935097" cy="9451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a:solidFill>
                  <a:schemeClr val="bg1"/>
                </a:solidFill>
                <a:latin typeface="+mj-lt"/>
              </a:rPr>
              <a:t>Departemen Ilmu Kompputer</a:t>
            </a:r>
          </a:p>
          <a:p>
            <a:pPr algn="l">
              <a:spcBef>
                <a:spcPts val="0"/>
              </a:spcBef>
            </a:pPr>
            <a:r>
              <a:rPr lang="en-US" sz="2000">
                <a:solidFill>
                  <a:schemeClr val="bg1"/>
                </a:solidFill>
                <a:latin typeface="+mj-lt"/>
              </a:rPr>
              <a:t>Fakultas Ilmu Pengetahuan Alam dan Matematika</a:t>
            </a:r>
          </a:p>
          <a:p>
            <a:pPr algn="l">
              <a:spcBef>
                <a:spcPts val="0"/>
              </a:spcBef>
            </a:pPr>
            <a:r>
              <a:rPr lang="en-US" sz="2000">
                <a:solidFill>
                  <a:schemeClr val="bg1"/>
                </a:solidFill>
                <a:latin typeface="+mj-lt"/>
              </a:rPr>
              <a:t>Institut Pertanian </a:t>
            </a:r>
            <a:r>
              <a:rPr lang="en-US" sz="2000" smtClean="0">
                <a:solidFill>
                  <a:schemeClr val="bg1"/>
                </a:solidFill>
                <a:latin typeface="+mj-lt"/>
              </a:rPr>
              <a:t>Bogor 2015</a:t>
            </a:r>
            <a:endParaRPr lang="en-US" sz="2000">
              <a:solidFill>
                <a:schemeClr val="bg1"/>
              </a:solidFill>
              <a:latin typeface="+mj-lt"/>
            </a:endParaRPr>
          </a:p>
        </p:txBody>
      </p:sp>
      <p:sp>
        <p:nvSpPr>
          <p:cNvPr id="2" name="Title 1"/>
          <p:cNvSpPr>
            <a:spLocks noGrp="1"/>
          </p:cNvSpPr>
          <p:nvPr>
            <p:ph type="ctrTitle"/>
          </p:nvPr>
        </p:nvSpPr>
        <p:spPr>
          <a:xfrm>
            <a:off x="0" y="615912"/>
            <a:ext cx="9144000" cy="1581810"/>
          </a:xfrm>
        </p:spPr>
        <p:txBody>
          <a:bodyPr>
            <a:noAutofit/>
          </a:bodyPr>
          <a:lstStyle/>
          <a:p>
            <a:r>
              <a:rPr lang="en-US" sz="4000" b="1" err="1">
                <a:solidFill>
                  <a:schemeClr val="bg1"/>
                </a:solidFill>
                <a:cs typeface="Segoe UI Semilight" panose="020B0402040204020203" pitchFamily="34" charset="0"/>
              </a:rPr>
              <a:t>Deteksi</a:t>
            </a:r>
            <a:r>
              <a:rPr lang="en-US" sz="4000" b="1">
                <a:solidFill>
                  <a:schemeClr val="bg1"/>
                </a:solidFill>
                <a:cs typeface="Segoe UI Semilight" panose="020B0402040204020203" pitchFamily="34" charset="0"/>
              </a:rPr>
              <a:t> </a:t>
            </a:r>
            <a:r>
              <a:rPr lang="en-US" sz="4000" b="1" err="1">
                <a:solidFill>
                  <a:schemeClr val="bg1"/>
                </a:solidFill>
                <a:cs typeface="Segoe UI Semilight" panose="020B0402040204020203" pitchFamily="34" charset="0"/>
              </a:rPr>
              <a:t>Pencilan</a:t>
            </a:r>
            <a:r>
              <a:rPr lang="en-US" sz="4000" b="1">
                <a:solidFill>
                  <a:schemeClr val="bg1"/>
                </a:solidFill>
                <a:cs typeface="Segoe UI Semilight" panose="020B0402040204020203" pitchFamily="34" charset="0"/>
              </a:rPr>
              <a:t> Data </a:t>
            </a:r>
            <a:r>
              <a:rPr lang="en-US" sz="4000" b="1" err="1">
                <a:solidFill>
                  <a:schemeClr val="bg1"/>
                </a:solidFill>
                <a:cs typeface="Segoe UI Semilight" panose="020B0402040204020203" pitchFamily="34" charset="0"/>
              </a:rPr>
              <a:t>Titik</a:t>
            </a:r>
            <a:r>
              <a:rPr lang="en-US" sz="4000" b="1">
                <a:solidFill>
                  <a:schemeClr val="bg1"/>
                </a:solidFill>
                <a:cs typeface="Segoe UI Semilight" panose="020B0402040204020203" pitchFamily="34" charset="0"/>
              </a:rPr>
              <a:t> </a:t>
            </a:r>
            <a:r>
              <a:rPr lang="en-US" sz="4000" b="1" err="1">
                <a:solidFill>
                  <a:schemeClr val="bg1"/>
                </a:solidFill>
                <a:cs typeface="Segoe UI Semilight" panose="020B0402040204020203" pitchFamily="34" charset="0"/>
              </a:rPr>
              <a:t>Api</a:t>
            </a:r>
            <a:r>
              <a:rPr lang="en-US" sz="4000" b="1">
                <a:solidFill>
                  <a:schemeClr val="bg1"/>
                </a:solidFill>
                <a:cs typeface="Segoe UI Semilight" panose="020B0402040204020203" pitchFamily="34" charset="0"/>
              </a:rPr>
              <a:t> di </a:t>
            </a:r>
            <a:r>
              <a:rPr lang="en-US" sz="4000" b="1" err="1">
                <a:solidFill>
                  <a:schemeClr val="bg1"/>
                </a:solidFill>
                <a:cs typeface="Segoe UI Semilight" panose="020B0402040204020203" pitchFamily="34" charset="0"/>
              </a:rPr>
              <a:t>Provinsi</a:t>
            </a:r>
            <a:r>
              <a:rPr lang="en-US" sz="4000" b="1">
                <a:solidFill>
                  <a:schemeClr val="bg1"/>
                </a:solidFill>
                <a:cs typeface="Segoe UI Semilight" panose="020B0402040204020203" pitchFamily="34" charset="0"/>
              </a:rPr>
              <a:t> Riau </a:t>
            </a:r>
            <a:r>
              <a:rPr lang="en-US" sz="4000" b="1" err="1">
                <a:solidFill>
                  <a:schemeClr val="bg1"/>
                </a:solidFill>
                <a:cs typeface="Segoe UI Semilight" panose="020B0402040204020203" pitchFamily="34" charset="0"/>
              </a:rPr>
              <a:t>Menggunakan</a:t>
            </a:r>
            <a:r>
              <a:rPr lang="en-US" sz="4000" b="1">
                <a:solidFill>
                  <a:schemeClr val="bg1"/>
                </a:solidFill>
                <a:cs typeface="Segoe UI Semilight" panose="020B0402040204020203" pitchFamily="34" charset="0"/>
              </a:rPr>
              <a:t> </a:t>
            </a:r>
            <a:r>
              <a:rPr lang="en-US" sz="4000" b="1" err="1">
                <a:solidFill>
                  <a:schemeClr val="bg1"/>
                </a:solidFill>
                <a:cs typeface="Segoe UI Semilight" panose="020B0402040204020203" pitchFamily="34" charset="0"/>
              </a:rPr>
              <a:t>Algoritme</a:t>
            </a:r>
            <a:r>
              <a:rPr lang="en-US" sz="4000" b="1">
                <a:solidFill>
                  <a:schemeClr val="bg1"/>
                </a:solidFill>
                <a:cs typeface="Segoe UI Semilight" panose="020B0402040204020203" pitchFamily="34" charset="0"/>
              </a:rPr>
              <a:t> </a:t>
            </a:r>
            <a:br>
              <a:rPr lang="en-US" sz="4000" b="1">
                <a:solidFill>
                  <a:schemeClr val="bg1"/>
                </a:solidFill>
                <a:cs typeface="Segoe UI Semilight" panose="020B0402040204020203" pitchFamily="34" charset="0"/>
              </a:rPr>
            </a:br>
            <a:r>
              <a:rPr lang="en-US" sz="4000" b="1" i="1">
                <a:solidFill>
                  <a:schemeClr val="bg1"/>
                </a:solidFill>
                <a:cs typeface="Segoe UI Semilight" panose="020B0402040204020203" pitchFamily="34" charset="0"/>
              </a:rPr>
              <a:t>Local Outlier </a:t>
            </a:r>
            <a:r>
              <a:rPr lang="en-US" sz="4000" b="1" i="1" smtClean="0">
                <a:solidFill>
                  <a:schemeClr val="bg1"/>
                </a:solidFill>
                <a:cs typeface="Segoe UI Semilight" panose="020B0402040204020203" pitchFamily="34" charset="0"/>
              </a:rPr>
              <a:t>Factor</a:t>
            </a:r>
            <a:endParaRPr lang="en-US" sz="6600">
              <a:solidFill>
                <a:schemeClr val="bg1"/>
              </a:solidFill>
              <a:cs typeface="Segoe UI Semilight" panose="020B0402040204020203" pitchFamily="34" charset="0"/>
            </a:endParaRPr>
          </a:p>
        </p:txBody>
      </p:sp>
    </p:spTree>
    <p:extLst>
      <p:ext uri="{BB962C8B-B14F-4D97-AF65-F5344CB8AC3E}">
        <p14:creationId xmlns:p14="http://schemas.microsoft.com/office/powerpoint/2010/main" val="140197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Pengumpulan Data Titik Panas</a:t>
            </a:r>
            <a:endParaRPr lang="en-US" b="1">
              <a:solidFill>
                <a:schemeClr val="bg1"/>
              </a:solidFill>
            </a:endParaRPr>
          </a:p>
        </p:txBody>
      </p:sp>
      <p:sp>
        <p:nvSpPr>
          <p:cNvPr id="18" name="TextBox 1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10</a:t>
            </a:r>
            <a:endParaRPr lang="en-US" sz="3200">
              <a:solidFill>
                <a:schemeClr val="bg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99942457"/>
              </p:ext>
            </p:extLst>
          </p:nvPr>
        </p:nvGraphicFramePr>
        <p:xfrm>
          <a:off x="5152994" y="1446193"/>
          <a:ext cx="3346314" cy="4389120"/>
        </p:xfrm>
        <a:graphic>
          <a:graphicData uri="http://schemas.openxmlformats.org/drawingml/2006/table">
            <a:tbl>
              <a:tblPr>
                <a:tableStyleId>{2D5ABB26-0587-4C30-8999-92F81FD0307C}</a:tableStyleId>
              </a:tblPr>
              <a:tblGrid>
                <a:gridCol w="1673157"/>
                <a:gridCol w="1673157"/>
              </a:tblGrid>
              <a:tr h="365760">
                <a:tc>
                  <a:txBody>
                    <a:bodyPr/>
                    <a:lstStyle/>
                    <a:p>
                      <a:pPr algn="l" fontAlgn="b"/>
                      <a:r>
                        <a:rPr lang="en-US" sz="1800" b="1" u="none" strike="noStrike" dirty="0">
                          <a:effectLst/>
                        </a:rPr>
                        <a:t>LATITUDE</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b="1" u="none" strike="noStrike" dirty="0">
                          <a:effectLst/>
                        </a:rPr>
                        <a:t>2.0100000000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LONGITUDE</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100.4560000000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BRIGHTNESS</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314.4000000000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SCAN</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TRACK</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ACQ_DATE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1/7/2001</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ACQ_TIME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0358</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SATELLITE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T</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CONFIDENCE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61</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VERSION</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5.1</a:t>
                      </a:r>
                      <a:endParaRPr lang="en-US" sz="1800" b="1" i="0" u="none" strike="noStrike">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BRIGHT_T31</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300.4000000000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FRP</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10.3000000000</a:t>
                      </a:r>
                      <a:endParaRPr lang="en-US" sz="1800" b="1" i="0" u="none" strike="noStrike" dirty="0">
                        <a:solidFill>
                          <a:srgbClr val="000000"/>
                        </a:solidFill>
                        <a:effectLst/>
                        <a:latin typeface="Calibri"/>
                      </a:endParaRPr>
                    </a:p>
                  </a:txBody>
                  <a:tcPr marL="9525" marR="9525" marT="9525" marB="0" anchor="b"/>
                </a:tc>
              </a:tr>
            </a:tbl>
          </a:graphicData>
        </a:graphic>
      </p:graphicFrame>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59" y="2313135"/>
            <a:ext cx="4366139" cy="1459150"/>
          </a:xfrm>
          <a:prstGeom prst="rect">
            <a:avLst/>
          </a:prstGeom>
        </p:spPr>
      </p:pic>
      <p:sp>
        <p:nvSpPr>
          <p:cNvPr id="10" name="TextBox 9"/>
          <p:cNvSpPr txBox="1"/>
          <p:nvPr/>
        </p:nvSpPr>
        <p:spPr>
          <a:xfrm>
            <a:off x="378629" y="3940616"/>
            <a:ext cx="4285469" cy="523220"/>
          </a:xfrm>
          <a:prstGeom prst="rect">
            <a:avLst/>
          </a:prstGeom>
          <a:noFill/>
        </p:spPr>
        <p:txBody>
          <a:bodyPr wrap="square" rtlCol="0">
            <a:spAutoFit/>
          </a:bodyPr>
          <a:lstStyle/>
          <a:p>
            <a:r>
              <a:rPr lang="en-US" sz="2800" b="1">
                <a:latin typeface="+mj-lt"/>
              </a:rPr>
              <a:t>Januari 2012 – Maret 2015</a:t>
            </a:r>
          </a:p>
        </p:txBody>
      </p:sp>
    </p:spTree>
    <p:extLst>
      <p:ext uri="{BB962C8B-B14F-4D97-AF65-F5344CB8AC3E}">
        <p14:creationId xmlns:p14="http://schemas.microsoft.com/office/powerpoint/2010/main" val="248976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11" y="1690690"/>
            <a:ext cx="4178972" cy="3134229"/>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7202" r="16303"/>
          <a:stretch/>
        </p:blipFill>
        <p:spPr>
          <a:xfrm>
            <a:off x="4561203" y="1690690"/>
            <a:ext cx="4262287" cy="3134229"/>
          </a:xfrm>
          <a:prstGeom prst="rect">
            <a:avLst/>
          </a:prstGeom>
        </p:spPr>
      </p:pic>
      <p:sp>
        <p:nvSpPr>
          <p:cNvPr id="8" name="Slide Number Placeholder 7"/>
          <p:cNvSpPr>
            <a:spLocks noGrp="1"/>
          </p:cNvSpPr>
          <p:nvPr>
            <p:ph type="sldNum" sz="quarter" idx="12"/>
          </p:nvPr>
        </p:nvSpPr>
        <p:spPr>
          <a:xfrm>
            <a:off x="7072532" y="6370420"/>
            <a:ext cx="2743200" cy="365125"/>
          </a:xfrm>
        </p:spPr>
        <p:txBody>
          <a:bodyPr/>
          <a:lstStyle/>
          <a:p>
            <a:fld id="{D57F1E4F-1CFF-5643-939E-217C01CDF565}" type="slidenum">
              <a:rPr lang="en-US" sz="1600">
                <a:solidFill>
                  <a:schemeClr val="tx1"/>
                </a:solidFill>
              </a:rPr>
              <a:pPr/>
              <a:t>11</a:t>
            </a:fld>
            <a:endParaRPr lang="en-US" sz="1600">
              <a:solidFill>
                <a:schemeClr val="tx1"/>
              </a:solidFill>
            </a:endParaRPr>
          </a:p>
        </p:txBody>
      </p:sp>
      <p:sp>
        <p:nvSpPr>
          <p:cNvPr id="9" name="TextBox 8"/>
          <p:cNvSpPr txBox="1"/>
          <p:nvPr/>
        </p:nvSpPr>
        <p:spPr>
          <a:xfrm>
            <a:off x="305510" y="5059060"/>
            <a:ext cx="8532979" cy="1077218"/>
          </a:xfrm>
          <a:prstGeom prst="rect">
            <a:avLst/>
          </a:prstGeom>
          <a:noFill/>
        </p:spPr>
        <p:txBody>
          <a:bodyPr wrap="square" rtlCol="0">
            <a:spAutoFit/>
          </a:bodyPr>
          <a:lstStyle/>
          <a:p>
            <a:pPr algn="ctr"/>
            <a:r>
              <a:rPr lang="en-US" sz="3200" smtClean="0"/>
              <a:t>Moderate Resolution Imaging Spectrodiometer (MODIS)</a:t>
            </a:r>
            <a:endParaRPr lang="en-US" sz="3200"/>
          </a:p>
        </p:txBody>
      </p:sp>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3"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Satelit Terra dan Aqua</a:t>
            </a:r>
            <a:endParaRPr lang="en-US" b="1">
              <a:solidFill>
                <a:schemeClr val="bg1"/>
              </a:solidFill>
            </a:endParaRPr>
          </a:p>
        </p:txBody>
      </p:sp>
      <p:sp>
        <p:nvSpPr>
          <p:cNvPr id="14" name="TextBox 13"/>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11</a:t>
            </a:r>
            <a:endParaRPr lang="en-US" sz="3200">
              <a:solidFill>
                <a:schemeClr val="bg1"/>
              </a:solidFill>
            </a:endParaRPr>
          </a:p>
        </p:txBody>
      </p:sp>
    </p:spTree>
    <p:extLst>
      <p:ext uri="{BB962C8B-B14F-4D97-AF65-F5344CB8AC3E}">
        <p14:creationId xmlns:p14="http://schemas.microsoft.com/office/powerpoint/2010/main" val="107244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7072532" y="6370420"/>
            <a:ext cx="2743200" cy="365125"/>
          </a:xfrm>
        </p:spPr>
        <p:txBody>
          <a:bodyPr/>
          <a:lstStyle/>
          <a:p>
            <a:fld id="{D57F1E4F-1CFF-5643-939E-217C01CDF565}" type="slidenum">
              <a:rPr lang="en-US" sz="1600">
                <a:solidFill>
                  <a:schemeClr val="tx1"/>
                </a:solidFill>
              </a:rPr>
              <a:pPr/>
              <a:t>12</a:t>
            </a:fld>
            <a:endParaRPr lang="en-US" sz="1600">
              <a:solidFill>
                <a:schemeClr val="tx1"/>
              </a:solidFill>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3"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Praproses Data</a:t>
            </a:r>
            <a:endParaRPr lang="en-US" b="1">
              <a:solidFill>
                <a:schemeClr val="bg1"/>
              </a:solidFill>
            </a:endParaRPr>
          </a:p>
        </p:txBody>
      </p:sp>
      <p:sp>
        <p:nvSpPr>
          <p:cNvPr id="14" name="TextBox 13"/>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13</a:t>
            </a:r>
            <a:endParaRPr lang="en-US" sz="3200">
              <a:solidFill>
                <a:schemeClr val="bg1"/>
              </a:solidFill>
            </a:endParaRPr>
          </a:p>
        </p:txBody>
      </p:sp>
      <p:graphicFrame>
        <p:nvGraphicFramePr>
          <p:cNvPr id="10" name="Content Placeholder 6"/>
          <p:cNvGraphicFramePr>
            <a:graphicFrameLocks/>
          </p:cNvGraphicFramePr>
          <p:nvPr>
            <p:extLst>
              <p:ext uri="{D42A27DB-BD31-4B8C-83A1-F6EECF244321}">
                <p14:modId xmlns:p14="http://schemas.microsoft.com/office/powerpoint/2010/main" val="3161315633"/>
              </p:ext>
            </p:extLst>
          </p:nvPr>
        </p:nvGraphicFramePr>
        <p:xfrm>
          <a:off x="406589" y="2556392"/>
          <a:ext cx="3346314" cy="4018330"/>
        </p:xfrm>
        <a:graphic>
          <a:graphicData uri="http://schemas.openxmlformats.org/drawingml/2006/table">
            <a:tbl>
              <a:tblPr>
                <a:tableStyleId>{2D5ABB26-0587-4C30-8999-92F81FD0307C}</a:tableStyleId>
              </a:tblPr>
              <a:tblGrid>
                <a:gridCol w="1673157"/>
                <a:gridCol w="1673157"/>
              </a:tblGrid>
              <a:tr h="509781">
                <a:tc>
                  <a:txBody>
                    <a:bodyPr/>
                    <a:lstStyle/>
                    <a:p>
                      <a:pPr algn="l" fontAlgn="b"/>
                      <a:r>
                        <a:rPr lang="en-US" sz="1800" b="1" u="none" strike="noStrike" dirty="0">
                          <a:effectLst/>
                        </a:rPr>
                        <a:t>LATITUDE</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b="1" u="none" strike="noStrike" dirty="0">
                          <a:effectLst/>
                        </a:rPr>
                        <a:t>2.0100000000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LONGITUDE</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100.4560000000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BRIGHTNESS</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314.4000000000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SCAN</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TRACK</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ACQ_DATE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1/7/2001</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ACQ_TIME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0358</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SATELLITE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T</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CONFIDENCE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61</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VERSION</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5.1</a:t>
                      </a:r>
                      <a:endParaRPr lang="en-US" sz="1800" b="1" i="0" u="none" strike="noStrike">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BRIGHT_T31</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300.4000000000</a:t>
                      </a:r>
                      <a:endParaRPr lang="en-US" sz="1800" b="1" i="0" u="none" strike="noStrike" dirty="0">
                        <a:solidFill>
                          <a:srgbClr val="000000"/>
                        </a:solidFill>
                        <a:effectLst/>
                        <a:latin typeface="Calibri"/>
                      </a:endParaRPr>
                    </a:p>
                  </a:txBody>
                  <a:tcPr marL="9525" marR="9525" marT="9525" marB="0" anchor="b"/>
                </a:tc>
              </a:tr>
              <a:tr h="318959">
                <a:tc>
                  <a:txBody>
                    <a:bodyPr/>
                    <a:lstStyle/>
                    <a:p>
                      <a:pPr algn="l" fontAlgn="b"/>
                      <a:r>
                        <a:rPr lang="en-US" sz="1800" b="1" u="none" strike="noStrike">
                          <a:effectLst/>
                        </a:rPr>
                        <a:t>FRP</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10.3000000000</a:t>
                      </a:r>
                      <a:endParaRPr lang="en-US" sz="1800" b="1" i="0" u="none" strike="noStrike" dirty="0">
                        <a:solidFill>
                          <a:srgbClr val="000000"/>
                        </a:solidFill>
                        <a:effectLst/>
                        <a:latin typeface="Calibri"/>
                      </a:endParaRPr>
                    </a:p>
                  </a:txBody>
                  <a:tcPr marL="9525" marR="9525" marT="9525" marB="0" anchor="b"/>
                </a:tc>
              </a:tr>
            </a:tbl>
          </a:graphicData>
        </a:graphic>
      </p:graphicFrame>
      <p:graphicFrame>
        <p:nvGraphicFramePr>
          <p:cNvPr id="11" name="Content Placeholder 6"/>
          <p:cNvGraphicFramePr>
            <a:graphicFrameLocks/>
          </p:cNvGraphicFramePr>
          <p:nvPr>
            <p:extLst>
              <p:ext uri="{D42A27DB-BD31-4B8C-83A1-F6EECF244321}">
                <p14:modId xmlns:p14="http://schemas.microsoft.com/office/powerpoint/2010/main" val="2106209180"/>
              </p:ext>
            </p:extLst>
          </p:nvPr>
        </p:nvGraphicFramePr>
        <p:xfrm>
          <a:off x="5399375" y="3756079"/>
          <a:ext cx="3346314" cy="1015365"/>
        </p:xfrm>
        <a:graphic>
          <a:graphicData uri="http://schemas.openxmlformats.org/drawingml/2006/table">
            <a:tbl>
              <a:tblPr>
                <a:tableStyleId>{2D5ABB26-0587-4C30-8999-92F81FD0307C}</a:tableStyleId>
              </a:tblPr>
              <a:tblGrid>
                <a:gridCol w="1673157"/>
                <a:gridCol w="1673157"/>
              </a:tblGrid>
              <a:tr h="266286">
                <a:tc>
                  <a:txBody>
                    <a:bodyPr/>
                    <a:lstStyle/>
                    <a:p>
                      <a:pPr algn="l" fontAlgn="b"/>
                      <a:r>
                        <a:rPr lang="en-US" sz="1800" b="1" u="none" strike="noStrike" dirty="0">
                          <a:effectLst/>
                        </a:rPr>
                        <a:t>LATITUDE</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b="1" u="none" strike="noStrike" dirty="0">
                          <a:effectLst/>
                        </a:rPr>
                        <a:t>2.0100000000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LONGITUDE</a:t>
                      </a:r>
                      <a:endParaRPr lang="en-US" sz="1800" b="1" i="0" u="none" strike="noStrike">
                        <a:solidFill>
                          <a:srgbClr val="000000"/>
                        </a:solidFill>
                        <a:effectLst/>
                        <a:latin typeface="Calibri"/>
                      </a:endParaRPr>
                    </a:p>
                  </a:txBody>
                  <a:tcPr marL="9525" marR="9525" marT="9525" marB="0" anchor="b"/>
                </a:tc>
                <a:tc>
                  <a:txBody>
                    <a:bodyPr/>
                    <a:lstStyle/>
                    <a:p>
                      <a:pPr algn="r" fontAlgn="b"/>
                      <a:r>
                        <a:rPr lang="en-US" sz="1800" b="1" u="none" strike="noStrike" dirty="0">
                          <a:effectLst/>
                        </a:rPr>
                        <a:t>100.4560000000</a:t>
                      </a:r>
                      <a:endParaRPr lang="en-US" sz="1800" b="1" i="0" u="none" strike="noStrike" dirty="0">
                        <a:solidFill>
                          <a:srgbClr val="000000"/>
                        </a:solidFill>
                        <a:effectLst/>
                        <a:latin typeface="Calibri"/>
                      </a:endParaRPr>
                    </a:p>
                  </a:txBody>
                  <a:tcPr marL="9525" marR="9525" marT="9525" marB="0" anchor="b"/>
                </a:tc>
              </a:tr>
              <a:tr h="365760">
                <a:tc>
                  <a:txBody>
                    <a:bodyPr/>
                    <a:lstStyle/>
                    <a:p>
                      <a:pPr algn="l" fontAlgn="b"/>
                      <a:r>
                        <a:rPr lang="en-US" sz="1800" b="1" u="none" strike="noStrike">
                          <a:effectLst/>
                        </a:rPr>
                        <a:t>ACQ_DATE</a:t>
                      </a:r>
                      <a:endParaRPr lang="en-US" sz="1800" b="1" i="0" u="none" strike="noStrike">
                        <a:solidFill>
                          <a:srgbClr val="000000"/>
                        </a:solidFill>
                        <a:effectLst/>
                        <a:latin typeface="Calibri"/>
                      </a:endParaRPr>
                    </a:p>
                  </a:txBody>
                  <a:tcPr marL="9525" marR="9525" marT="9525" marB="0" anchor="b"/>
                </a:tc>
                <a:tc>
                  <a:txBody>
                    <a:bodyPr/>
                    <a:lstStyle/>
                    <a:p>
                      <a:pPr algn="ctr" fontAlgn="b"/>
                      <a:r>
                        <a:rPr lang="en-US" sz="1800" b="1" u="none" strike="noStrike">
                          <a:effectLst/>
                        </a:rPr>
                        <a:t>1/7/2001</a:t>
                      </a:r>
                      <a:endParaRPr lang="en-US" sz="1800" b="1" i="0" u="none" strike="noStrike">
                        <a:solidFill>
                          <a:srgbClr val="000000"/>
                        </a:solidFill>
                        <a:effectLst/>
                        <a:latin typeface="Calibri"/>
                      </a:endParaRPr>
                    </a:p>
                  </a:txBody>
                  <a:tcPr marL="9525" marR="9525" marT="9525" marB="0" anchor="b"/>
                </a:tc>
              </a:tr>
            </a:tbl>
          </a:graphicData>
        </a:graphic>
      </p:graphicFrame>
      <p:sp>
        <p:nvSpPr>
          <p:cNvPr id="15" name="Right Arrow 14"/>
          <p:cNvSpPr/>
          <p:nvPr/>
        </p:nvSpPr>
        <p:spPr>
          <a:xfrm>
            <a:off x="3971494" y="4011766"/>
            <a:ext cx="1171978" cy="553791"/>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
          <p:cNvSpPr/>
          <p:nvPr/>
        </p:nvSpPr>
        <p:spPr>
          <a:xfrm>
            <a:off x="230126" y="1235984"/>
            <a:ext cx="8769495" cy="1200329"/>
          </a:xfrm>
          <a:prstGeom prst="rect">
            <a:avLst/>
          </a:prstGeom>
        </p:spPr>
        <p:txBody>
          <a:bodyPr wrap="square">
            <a:spAutoFit/>
          </a:bodyPr>
          <a:lstStyle/>
          <a:p>
            <a:pPr marL="285744" indent="-285744">
              <a:buFont typeface="Arial" panose="020B0604020202020204" pitchFamily="34" charset="0"/>
              <a:buChar char="•"/>
            </a:pPr>
            <a:r>
              <a:rPr lang="en-US" sz="2400"/>
              <a:t>Membersihkan data titik api dari wilayah selain </a:t>
            </a:r>
            <a:r>
              <a:rPr lang="en-US" sz="2400"/>
              <a:t>Provinsi </a:t>
            </a:r>
            <a:r>
              <a:rPr lang="en-US" sz="2400" smtClean="0"/>
              <a:t>Riau </a:t>
            </a:r>
          </a:p>
          <a:p>
            <a:pPr marL="285744" indent="-285744">
              <a:buFont typeface="Arial" panose="020B0604020202020204" pitchFamily="34" charset="0"/>
              <a:buChar char="•"/>
            </a:pPr>
            <a:r>
              <a:rPr lang="en-US" sz="2400" smtClean="0"/>
              <a:t>Memilih </a:t>
            </a:r>
            <a:r>
              <a:rPr lang="en-US" sz="2400"/>
              <a:t>atribut data titik </a:t>
            </a:r>
            <a:r>
              <a:rPr lang="en-US" sz="2400"/>
              <a:t>api </a:t>
            </a:r>
            <a:endParaRPr lang="en-US" sz="2400" smtClean="0"/>
          </a:p>
          <a:p>
            <a:pPr marL="285744" indent="-285744">
              <a:buFont typeface="Arial" panose="020B0604020202020204" pitchFamily="34" charset="0"/>
              <a:buChar char="•"/>
            </a:pPr>
            <a:r>
              <a:rPr lang="en-US" sz="2400"/>
              <a:t>Agregasi </a:t>
            </a:r>
            <a:r>
              <a:rPr lang="en-US" sz="2400" smtClean="0"/>
              <a:t>data</a:t>
            </a:r>
            <a:endParaRPr lang="en-US" sz="2400"/>
          </a:p>
        </p:txBody>
      </p:sp>
    </p:spTree>
    <p:extLst>
      <p:ext uri="{BB962C8B-B14F-4D97-AF65-F5344CB8AC3E}">
        <p14:creationId xmlns:p14="http://schemas.microsoft.com/office/powerpoint/2010/main" val="51369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58" y="1797260"/>
            <a:ext cx="7132320" cy="4559091"/>
          </a:xfrm>
          <a:prstGeom prst="rect">
            <a:avLst/>
          </a:prstGeom>
          <a:solidFill>
            <a:srgbClr val="FFFFFF">
              <a:shade val="85000"/>
            </a:srgbClr>
          </a:solidFill>
          <a:ln w="190500" cap="rnd">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p:spPr>
      </p:pic>
      <p:sp>
        <p:nvSpPr>
          <p:cNvPr id="3" name="Oval 2"/>
          <p:cNvSpPr/>
          <p:nvPr/>
        </p:nvSpPr>
        <p:spPr>
          <a:xfrm>
            <a:off x="229642" y="1536970"/>
            <a:ext cx="5837085" cy="521382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1229" y="2462619"/>
            <a:ext cx="1758448" cy="173486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28529" y="4409485"/>
            <a:ext cx="1426630" cy="1445217"/>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97664" y="3318224"/>
            <a:ext cx="713566" cy="722863"/>
          </a:xfrm>
          <a:prstGeom prst="ellipse">
            <a:avLst/>
          </a:prstGeom>
          <a:solidFill>
            <a:srgbClr val="FFC000">
              <a:alpha val="47059"/>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05944" y="2724333"/>
            <a:ext cx="713566" cy="722863"/>
          </a:xfrm>
          <a:prstGeom prst="ellipse">
            <a:avLst/>
          </a:prstGeom>
          <a:solidFill>
            <a:srgbClr val="FFC000">
              <a:alpha val="47059"/>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79858" y="2852466"/>
            <a:ext cx="713566" cy="722863"/>
          </a:xfrm>
          <a:prstGeom prst="ellipse">
            <a:avLst/>
          </a:prstGeom>
          <a:solidFill>
            <a:srgbClr val="FFC000">
              <a:alpha val="47059"/>
            </a:srgb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2"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Deteksi Pencilan dengan Local Outlier Factor (Beunig 2000)</a:t>
            </a:r>
            <a:endParaRPr lang="en-US" b="1">
              <a:solidFill>
                <a:schemeClr val="bg1"/>
              </a:solidFill>
            </a:endParaRPr>
          </a:p>
        </p:txBody>
      </p:sp>
      <p:sp>
        <p:nvSpPr>
          <p:cNvPr id="14" name="TextBox 13"/>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14</a:t>
            </a:r>
            <a:endParaRPr lang="en-US" sz="3200">
              <a:solidFill>
                <a:schemeClr val="bg1"/>
              </a:solidFill>
            </a:endParaRPr>
          </a:p>
        </p:txBody>
      </p:sp>
      <p:sp>
        <p:nvSpPr>
          <p:cNvPr id="13" name="Oval Callout 12"/>
          <p:cNvSpPr/>
          <p:nvPr/>
        </p:nvSpPr>
        <p:spPr>
          <a:xfrm>
            <a:off x="6981312" y="3447196"/>
            <a:ext cx="1916001" cy="1212758"/>
          </a:xfrm>
          <a:prstGeom prst="wedgeEllipseCallout">
            <a:avLst/>
          </a:prstGeom>
          <a:solidFill>
            <a:schemeClr val="accent6">
              <a:lumMod val="20000"/>
              <a:lumOff val="8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Pencilan</a:t>
            </a:r>
          </a:p>
          <a:p>
            <a:pPr algn="ctr"/>
            <a:r>
              <a:rPr lang="en-US" sz="2400" b="1" smtClean="0">
                <a:solidFill>
                  <a:schemeClr val="tx1"/>
                </a:solidFill>
              </a:rPr>
              <a:t>Global</a:t>
            </a:r>
            <a:endParaRPr lang="en-US" sz="2400" b="1">
              <a:solidFill>
                <a:schemeClr val="tx1"/>
              </a:solidFill>
            </a:endParaRPr>
          </a:p>
        </p:txBody>
      </p:sp>
      <p:sp>
        <p:nvSpPr>
          <p:cNvPr id="15" name="Oval 14"/>
          <p:cNvSpPr/>
          <p:nvPr/>
        </p:nvSpPr>
        <p:spPr>
          <a:xfrm>
            <a:off x="5136470" y="1058116"/>
            <a:ext cx="2804372" cy="927073"/>
          </a:xfrm>
          <a:prstGeom prst="ellipse">
            <a:avLst/>
          </a:prstGeom>
          <a:solidFill>
            <a:srgbClr val="CC99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Pencilan Local</a:t>
            </a:r>
            <a:endParaRPr lang="en-US" sz="2400" b="1">
              <a:solidFill>
                <a:schemeClr val="tx1"/>
              </a:solidFill>
            </a:endParaRPr>
          </a:p>
        </p:txBody>
      </p:sp>
      <p:cxnSp>
        <p:nvCxnSpPr>
          <p:cNvPr id="17" name="Straight Arrow Connector 16"/>
          <p:cNvCxnSpPr>
            <a:endCxn id="10" idx="7"/>
          </p:cNvCxnSpPr>
          <p:nvPr/>
        </p:nvCxnSpPr>
        <p:spPr>
          <a:xfrm flipH="1">
            <a:off x="1288925" y="1694341"/>
            <a:ext cx="3976210" cy="126398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flipH="1">
            <a:off x="5810443" y="1974044"/>
            <a:ext cx="60435" cy="85615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4"/>
          </p:cNvCxnSpPr>
          <p:nvPr/>
        </p:nvCxnSpPr>
        <p:spPr>
          <a:xfrm>
            <a:off x="6538656" y="1985189"/>
            <a:ext cx="0" cy="127793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62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fade">
                                      <p:cBhvr>
                                        <p:cTn id="7" dur="5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63975" y="1158340"/>
            <a:ext cx="943752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457189" defTabSz="914377"/>
            <a:r>
              <a:rPr lang="en-US" altLang="ja-JP" sz="2400">
                <a:latin typeface="+mn-lt"/>
                <a:ea typeface="Times New Roman" panose="02020603050405020304" pitchFamily="18" charset="0"/>
                <a:cs typeface="Times New Roman" panose="02020603050405020304" pitchFamily="18" charset="0"/>
              </a:rPr>
              <a:t>Sebuah objek </a:t>
            </a:r>
            <a:r>
              <a:rPr lang="en-US" altLang="ja-JP" sz="2400" i="1">
                <a:latin typeface="+mn-lt"/>
                <a:ea typeface="Times New Roman" panose="02020603050405020304" pitchFamily="18" charset="0"/>
                <a:cs typeface="Times New Roman" panose="02020603050405020304" pitchFamily="18" charset="0"/>
              </a:rPr>
              <a:t>local outlier factor </a:t>
            </a:r>
            <a:r>
              <a:rPr lang="en-US" altLang="ja-JP" sz="2400">
                <a:latin typeface="+mn-lt"/>
                <a:ea typeface="Times New Roman" panose="02020603050405020304" pitchFamily="18" charset="0"/>
                <a:cs typeface="Times New Roman" panose="02020603050405020304" pitchFamily="18" charset="0"/>
              </a:rPr>
              <a:t> adalah rasio rataan dari o </a:t>
            </a:r>
          </a:p>
          <a:p>
            <a:pPr defTabSz="914377"/>
            <a:r>
              <a:rPr lang="en-US" altLang="ja-JP" sz="2400">
                <a:latin typeface="+mn-lt"/>
                <a:ea typeface="Times New Roman" panose="02020603050405020304" pitchFamily="18" charset="0"/>
                <a:cs typeface="Times New Roman" panose="02020603050405020304" pitchFamily="18" charset="0"/>
              </a:rPr>
              <a:t>degan jarak k-ketetanggan lokal terdekat. Beunig (2000):</a:t>
            </a:r>
            <a:endParaRPr lang="en-US" altLang="ja-JP" sz="2400">
              <a:latin typeface="+mn-lt"/>
            </a:endParaRPr>
          </a:p>
          <a:p>
            <a:pPr indent="457189" defTabSz="914377"/>
            <a:endParaRPr lang="en-US" altLang="ja-JP" sz="2000">
              <a:latin typeface="Cambria" panose="02040503050406030204" pitchFamily="18" charset="0"/>
            </a:endParaRPr>
          </a:p>
        </p:txBody>
      </p:sp>
      <p:pic>
        <p:nvPicPr>
          <p:cNvPr id="3" name="Picture 2"/>
          <p:cNvPicPr>
            <a:picLocks noChangeAspect="1"/>
          </p:cNvPicPr>
          <p:nvPr/>
        </p:nvPicPr>
        <p:blipFill>
          <a:blip r:embed="rId3"/>
          <a:stretch>
            <a:fillRect/>
          </a:stretch>
        </p:blipFill>
        <p:spPr>
          <a:xfrm>
            <a:off x="1050124" y="2276064"/>
            <a:ext cx="6669971" cy="1409461"/>
          </a:xfrm>
          <a:prstGeom prst="rect">
            <a:avLst/>
          </a:prstGeom>
        </p:spPr>
      </p:pic>
      <p:pic>
        <p:nvPicPr>
          <p:cNvPr id="7" name="Picture 6"/>
          <p:cNvPicPr>
            <a:picLocks noChangeAspect="1"/>
          </p:cNvPicPr>
          <p:nvPr/>
        </p:nvPicPr>
        <p:blipFill rotWithShape="1">
          <a:blip r:embed="rId4"/>
          <a:srcRect l="13148" t="19132" r="14042" b="12591"/>
          <a:stretch/>
        </p:blipFill>
        <p:spPr>
          <a:xfrm>
            <a:off x="2118565" y="3732747"/>
            <a:ext cx="4533091" cy="894945"/>
          </a:xfrm>
          <a:prstGeom prst="rect">
            <a:avLst/>
          </a:prstGeom>
        </p:spPr>
      </p:pic>
      <p:pic>
        <p:nvPicPr>
          <p:cNvPr id="8" name="Picture 7"/>
          <p:cNvPicPr>
            <a:picLocks noChangeAspect="1"/>
          </p:cNvPicPr>
          <p:nvPr/>
        </p:nvPicPr>
        <p:blipFill rotWithShape="1">
          <a:blip r:embed="rId5"/>
          <a:srcRect t="21586" b="19229"/>
          <a:stretch/>
        </p:blipFill>
        <p:spPr>
          <a:xfrm>
            <a:off x="1319611" y="4819291"/>
            <a:ext cx="6131000" cy="1789891"/>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0"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smtClean="0">
                <a:solidFill>
                  <a:schemeClr val="bg1"/>
                </a:solidFill>
              </a:rPr>
              <a:t>Local Outlier Factor </a:t>
            </a:r>
            <a:r>
              <a:rPr lang="en-US" b="1" smtClean="0">
                <a:solidFill>
                  <a:schemeClr val="bg1"/>
                </a:solidFill>
              </a:rPr>
              <a:t>(Beunig 2000)</a:t>
            </a:r>
            <a:endParaRPr lang="en-US" b="1">
              <a:solidFill>
                <a:schemeClr val="bg1"/>
              </a:solidFill>
            </a:endParaRPr>
          </a:p>
        </p:txBody>
      </p:sp>
      <p:sp>
        <p:nvSpPr>
          <p:cNvPr id="11" name="TextBox 10"/>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15</a:t>
            </a:r>
            <a:endParaRPr lang="en-US" sz="3200">
              <a:solidFill>
                <a:schemeClr val="bg1"/>
              </a:solidFill>
            </a:endParaRPr>
          </a:p>
        </p:txBody>
      </p:sp>
    </p:spTree>
    <p:extLst>
      <p:ext uri="{BB962C8B-B14F-4D97-AF65-F5344CB8AC3E}">
        <p14:creationId xmlns:p14="http://schemas.microsoft.com/office/powerpoint/2010/main" val="15357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Visualisasi Data</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16</a:t>
            </a:r>
            <a:endParaRPr lang="en-US" sz="3200">
              <a:solidFill>
                <a:schemeClr val="bg1"/>
              </a:solidFill>
            </a:endParaRPr>
          </a:p>
        </p:txBody>
      </p:sp>
      <p:pic>
        <p:nvPicPr>
          <p:cNvPr id="9" name="Picture 8" descr="Description: C:\Users\benn\Documents\project\PETA\PETA PAM dan CLARA\new2\pam2.PNG"/>
          <p:cNvPicPr/>
          <p:nvPr/>
        </p:nvPicPr>
        <p:blipFill>
          <a:blip r:embed="rId4"/>
          <a:srcRect/>
          <a:stretch>
            <a:fillRect/>
          </a:stretch>
        </p:blipFill>
        <p:spPr bwMode="auto">
          <a:xfrm>
            <a:off x="81654" y="1549781"/>
            <a:ext cx="2838009" cy="3007050"/>
          </a:xfrm>
          <a:prstGeom prst="rect">
            <a:avLst/>
          </a:prstGeom>
          <a:noFill/>
          <a:ln w="9525">
            <a:noFill/>
            <a:miter lim="800000"/>
            <a:headEnd/>
            <a:tailEnd/>
          </a:ln>
        </p:spPr>
      </p:pic>
      <p:sp>
        <p:nvSpPr>
          <p:cNvPr id="4" name="Rectangle 3"/>
          <p:cNvSpPr/>
          <p:nvPr/>
        </p:nvSpPr>
        <p:spPr>
          <a:xfrm>
            <a:off x="81654" y="4965688"/>
            <a:ext cx="8662737" cy="1200329"/>
          </a:xfrm>
          <a:prstGeom prst="rect">
            <a:avLst/>
          </a:prstGeom>
        </p:spPr>
        <p:txBody>
          <a:bodyPr wrap="square">
            <a:spAutoFit/>
          </a:bodyPr>
          <a:lstStyle/>
          <a:p>
            <a:pPr marL="228600" marR="0" indent="-228600" algn="just">
              <a:spcBef>
                <a:spcPts val="0"/>
              </a:spcBef>
              <a:spcAft>
                <a:spcPts val="0"/>
              </a:spcAft>
            </a:pPr>
            <a:r>
              <a:rPr lang="en-US" sz="2400">
                <a:ea typeface="Times New Roman" panose="02020603050405020304" pitchFamily="18" charset="0"/>
                <a:cs typeface="Times New Roman" panose="02020603050405020304" pitchFamily="18" charset="0"/>
              </a:rPr>
              <a:t>Cahyadarena M B.2014. Deteksi Pencilan Pada Data Titik Panas Menggunakan Clustering Berbasis Medoids [skripsi]. Bogor(ID): Insitut Pertanian Bogor.</a:t>
            </a:r>
            <a:endParaRPr lang="en-US" sz="2400">
              <a:effectLst/>
              <a:ea typeface="Times New Roman" panose="02020603050405020304" pitchFamily="18" charset="0"/>
              <a:cs typeface="Times New Roman" panose="02020603050405020304" pitchFamily="18" charset="0"/>
            </a:endParaRPr>
          </a:p>
        </p:txBody>
      </p:sp>
      <p:pic>
        <p:nvPicPr>
          <p:cNvPr id="11" name="Picture 10" descr="Description: CLARA_outlier"/>
          <p:cNvPicPr/>
          <p:nvPr/>
        </p:nvPicPr>
        <p:blipFill>
          <a:blip r:embed="rId5"/>
          <a:srcRect/>
          <a:stretch>
            <a:fillRect/>
          </a:stretch>
        </p:blipFill>
        <p:spPr bwMode="auto">
          <a:xfrm>
            <a:off x="3096126" y="1549781"/>
            <a:ext cx="5903495" cy="3007050"/>
          </a:xfrm>
          <a:prstGeom prst="rect">
            <a:avLst/>
          </a:prstGeom>
          <a:noFill/>
          <a:ln w="9525">
            <a:noFill/>
            <a:miter lim="800000"/>
            <a:headEnd/>
            <a:tailEnd/>
          </a:ln>
        </p:spPr>
      </p:pic>
    </p:spTree>
    <p:extLst>
      <p:ext uri="{BB962C8B-B14F-4D97-AF65-F5344CB8AC3E}">
        <p14:creationId xmlns:p14="http://schemas.microsoft.com/office/powerpoint/2010/main" val="2412244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2"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Analisis Pencilan</a:t>
            </a:r>
            <a:endParaRPr lang="en-US" b="1">
              <a:solidFill>
                <a:schemeClr val="bg1"/>
              </a:solidFill>
            </a:endParaRPr>
          </a:p>
        </p:txBody>
      </p:sp>
      <p:sp>
        <p:nvSpPr>
          <p:cNvPr id="13" name="TextBox 12"/>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17</a:t>
            </a:r>
            <a:endParaRPr lang="en-US" sz="3200">
              <a:solidFill>
                <a:schemeClr val="bg1"/>
              </a:solidFill>
            </a:endParaRPr>
          </a:p>
        </p:txBody>
      </p:sp>
    </p:spTree>
    <p:extLst>
      <p:ext uri="{BB962C8B-B14F-4D97-AF65-F5344CB8AC3E}">
        <p14:creationId xmlns:p14="http://schemas.microsoft.com/office/powerpoint/2010/main" val="309882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7358" y="1219155"/>
            <a:ext cx="1524000" cy="1524000"/>
          </a:xfrm>
        </p:spPr>
      </p:pic>
      <p:sp>
        <p:nvSpPr>
          <p:cNvPr id="6" name="TextBox 5"/>
          <p:cNvSpPr txBox="1"/>
          <p:nvPr/>
        </p:nvSpPr>
        <p:spPr>
          <a:xfrm>
            <a:off x="2386263" y="1433444"/>
            <a:ext cx="5893858" cy="954107"/>
          </a:xfrm>
          <a:prstGeom prst="rect">
            <a:avLst/>
          </a:prstGeom>
          <a:noFill/>
        </p:spPr>
        <p:txBody>
          <a:bodyPr wrap="none" rtlCol="0">
            <a:spAutoFit/>
          </a:bodyPr>
          <a:lstStyle/>
          <a:p>
            <a:pPr marL="285750" indent="-285750">
              <a:buFont typeface="Arial" panose="020B0604020202020204" pitchFamily="34" charset="0"/>
              <a:buChar char="•"/>
            </a:pPr>
            <a:r>
              <a:rPr lang="en-US" sz="2800"/>
              <a:t>Intel(R) Core(TM) i7-5500U  2.40GHz </a:t>
            </a:r>
            <a:endParaRPr lang="en-US" sz="2800" smtClean="0"/>
          </a:p>
          <a:p>
            <a:pPr marL="285750" indent="-285750">
              <a:buFont typeface="Arial" panose="020B0604020202020204" pitchFamily="34" charset="0"/>
              <a:buChar char="•"/>
            </a:pPr>
            <a:r>
              <a:rPr lang="en-US" sz="2800" smtClean="0"/>
              <a:t>RAM </a:t>
            </a:r>
            <a:r>
              <a:rPr lang="en-US" sz="2800"/>
              <a:t>12288 MB.</a:t>
            </a:r>
            <a:endParaRPr lang="en-US" sz="2800" dirty="0"/>
          </a:p>
        </p:txBody>
      </p:sp>
      <p:pic>
        <p:nvPicPr>
          <p:cNvPr id="7" name="Picture 6"/>
          <p:cNvPicPr>
            <a:picLocks noChangeAspect="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552883" y="2912319"/>
            <a:ext cx="1196411" cy="1280160"/>
          </a:xfrm>
          <a:prstGeom prst="rect">
            <a:avLst/>
          </a:prstGeom>
        </p:spPr>
      </p:pic>
      <p:pic>
        <p:nvPicPr>
          <p:cNvPr id="8" name="Picture 7"/>
          <p:cNvPicPr>
            <a:picLocks noChangeAspect="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605596" y="4743650"/>
            <a:ext cx="1394509" cy="1280160"/>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720873" y="4606490"/>
            <a:ext cx="1554480" cy="1554480"/>
          </a:xfrm>
          <a:prstGeom prst="rect">
            <a:avLst/>
          </a:prstGeom>
        </p:spPr>
      </p:pic>
      <p:pic>
        <p:nvPicPr>
          <p:cNvPr id="10" name="Picture 9"/>
          <p:cNvPicPr>
            <a:picLocks noChangeAspect="1"/>
          </p:cNvPicPr>
          <p:nvPr/>
        </p:nvPicPr>
        <p:blipFill>
          <a:blip r:embed="rId6"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3790187" y="2743155"/>
            <a:ext cx="1563624" cy="173736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358" y="2896317"/>
            <a:ext cx="2046260" cy="1554480"/>
          </a:xfrm>
          <a:prstGeom prst="rect">
            <a:avLst/>
          </a:prstGeom>
        </p:spPr>
      </p:pic>
      <p:pic>
        <p:nvPicPr>
          <p:cNvPr id="12" name="Picture 11"/>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17858" t="15001" r="24999" b="15101"/>
          <a:stretch/>
        </p:blipFill>
        <p:spPr>
          <a:xfrm>
            <a:off x="867703" y="4515050"/>
            <a:ext cx="1345570" cy="1645920"/>
          </a:xfrm>
          <a:prstGeom prst="rect">
            <a:avLst/>
          </a:prstGeom>
        </p:spPr>
      </p:pic>
      <p:pic>
        <p:nvPicPr>
          <p:cNvPr id="13" name="Picture 12"/>
          <p:cNvPicPr>
            <a:picLocks noChangeAspect="1"/>
          </p:cNvPicPr>
          <p:nvPr/>
        </p:nvPicPr>
        <p:blipFill rotWithShape="1">
          <a:blip r:embed="rId9">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Lingkungan Pengembang</a:t>
            </a:r>
            <a:endParaRPr lang="en-US" b="1">
              <a:solidFill>
                <a:schemeClr val="bg1"/>
              </a:solidFill>
            </a:endParaRPr>
          </a:p>
        </p:txBody>
      </p:sp>
      <p:sp>
        <p:nvSpPr>
          <p:cNvPr id="17" name="TextBox 16"/>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18</a:t>
            </a:r>
            <a:endParaRPr lang="en-US" sz="3200">
              <a:solidFill>
                <a:schemeClr val="bg1"/>
              </a:solidFill>
            </a:endParaRPr>
          </a:p>
        </p:txBody>
      </p:sp>
    </p:spTree>
    <p:extLst>
      <p:ext uri="{BB962C8B-B14F-4D97-AF65-F5344CB8AC3E}">
        <p14:creationId xmlns:p14="http://schemas.microsoft.com/office/powerpoint/2010/main" val="26681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58853022"/>
              </p:ext>
            </p:extLst>
          </p:nvPr>
        </p:nvGraphicFramePr>
        <p:xfrm>
          <a:off x="224590" y="1071305"/>
          <a:ext cx="7828547" cy="5786695"/>
        </p:xfrm>
        <a:graphic>
          <a:graphicData uri="http://schemas.openxmlformats.org/drawingml/2006/table">
            <a:tbl>
              <a:tblPr firstRow="1" firstCol="1" bandRow="1">
                <a:tableStyleId>{EB9631B5-78F2-41C9-869B-9F39066F8104}</a:tableStyleId>
              </a:tblPr>
              <a:tblGrid>
                <a:gridCol w="1433396"/>
                <a:gridCol w="814929"/>
                <a:gridCol w="704129"/>
                <a:gridCol w="704129"/>
                <a:gridCol w="792146"/>
                <a:gridCol w="792146"/>
                <a:gridCol w="655233"/>
                <a:gridCol w="677723"/>
                <a:gridCol w="677723"/>
                <a:gridCol w="576993"/>
              </a:tblGrid>
              <a:tr h="322213">
                <a:tc rowSpan="2">
                  <a:txBody>
                    <a:bodyPr/>
                    <a:lstStyle/>
                    <a:p>
                      <a:pPr algn="ctr">
                        <a:lnSpc>
                          <a:spcPct val="115000"/>
                        </a:lnSpc>
                      </a:pPr>
                      <a:r>
                        <a:rPr lang="en-US" sz="1800" smtClean="0">
                          <a:solidFill>
                            <a:schemeClr val="tx1"/>
                          </a:solidFill>
                          <a:effectLst/>
                          <a:latin typeface="Calibri" panose="020F0502020204030204" pitchFamily="34" charset="0"/>
                        </a:rPr>
                        <a:t>Kegiatan</a:t>
                      </a:r>
                      <a:endParaRPr lang="en-US" sz="1800">
                        <a:solidFill>
                          <a:schemeClr val="tx1"/>
                        </a:solidFill>
                        <a:effectLst/>
                        <a:latin typeface="Calibri" panose="020F0502020204030204" pitchFamily="34" charset="0"/>
                      </a:endParaRPr>
                    </a:p>
                  </a:txBody>
                  <a:tcPr marL="48928" marR="48928" marT="0" marB="0" anchor="ctr"/>
                </a:tc>
                <a:tc gridSpan="9">
                  <a:txBody>
                    <a:bodyPr/>
                    <a:lstStyle/>
                    <a:p>
                      <a:pPr marL="0" marR="0" indent="0" algn="ctr">
                        <a:lnSpc>
                          <a:spcPct val="115000"/>
                        </a:lnSpc>
                        <a:spcBef>
                          <a:spcPts val="0"/>
                        </a:spcBef>
                        <a:spcAft>
                          <a:spcPts val="0"/>
                        </a:spcAft>
                      </a:pPr>
                      <a:r>
                        <a:rPr lang="en-US" sz="2000">
                          <a:solidFill>
                            <a:schemeClr val="tx1"/>
                          </a:solidFill>
                          <a:effectLst/>
                        </a:rPr>
                        <a:t>Tahun 2015</a:t>
                      </a:r>
                      <a:endParaRPr lang="en-US" sz="20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2213">
                <a:tc vMerge="1">
                  <a:txBody>
                    <a:bodyPr/>
                    <a:lstStyle/>
                    <a:p>
                      <a:endParaRPr lang="en-US"/>
                    </a:p>
                  </a:txBody>
                  <a:tcPr/>
                </a:tc>
                <a:tc>
                  <a:txBody>
                    <a:bodyPr/>
                    <a:lstStyle/>
                    <a:p>
                      <a:pPr marL="0" marR="0" indent="0" algn="ctr">
                        <a:lnSpc>
                          <a:spcPct val="115000"/>
                        </a:lnSpc>
                        <a:spcBef>
                          <a:spcPts val="0"/>
                        </a:spcBef>
                        <a:spcAft>
                          <a:spcPts val="0"/>
                        </a:spcAft>
                      </a:pPr>
                      <a:r>
                        <a:rPr lang="en-US" sz="2000">
                          <a:effectLst/>
                        </a:rPr>
                        <a:t>April</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2000">
                          <a:effectLst/>
                        </a:rPr>
                        <a:t>Mei</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2000">
                          <a:effectLst/>
                        </a:rPr>
                        <a:t>Juni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2000">
                          <a:effectLst/>
                        </a:rPr>
                        <a:t>Juli</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2000">
                          <a:effectLst/>
                        </a:rPr>
                        <a:t>Agus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2000">
                          <a:effectLst/>
                        </a:rPr>
                        <a:t>Sept</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2000">
                          <a:effectLst/>
                        </a:rPr>
                        <a:t>Okt</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2000">
                          <a:effectLst/>
                        </a:rPr>
                        <a:t>Nov</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2000">
                          <a:effectLst/>
                        </a:rPr>
                        <a:t>Des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6368">
                <a:tc>
                  <a:txBody>
                    <a:bodyPr/>
                    <a:lstStyle/>
                    <a:p>
                      <a:pPr marL="0" marR="0" indent="0" algn="l">
                        <a:lnSpc>
                          <a:spcPct val="115000"/>
                        </a:lnSpc>
                        <a:spcBef>
                          <a:spcPts val="0"/>
                        </a:spcBef>
                        <a:spcAft>
                          <a:spcPts val="0"/>
                        </a:spcAft>
                      </a:pPr>
                      <a:r>
                        <a:rPr lang="en-US" sz="1400">
                          <a:solidFill>
                            <a:schemeClr val="tx1"/>
                          </a:solidFill>
                          <a:effectLst/>
                        </a:rPr>
                        <a:t>Penyusunan proposal</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6368">
                <a:tc>
                  <a:txBody>
                    <a:bodyPr/>
                    <a:lstStyle/>
                    <a:p>
                      <a:pPr marL="0" marR="0" indent="0" algn="l">
                        <a:lnSpc>
                          <a:spcPct val="115000"/>
                        </a:lnSpc>
                        <a:spcBef>
                          <a:spcPts val="0"/>
                        </a:spcBef>
                        <a:spcAft>
                          <a:spcPts val="0"/>
                        </a:spcAft>
                      </a:pPr>
                      <a:r>
                        <a:rPr lang="en-US" sz="1400">
                          <a:solidFill>
                            <a:schemeClr val="tx1"/>
                          </a:solidFill>
                          <a:effectLst/>
                        </a:rPr>
                        <a:t>Pengumpulan data</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213">
                <a:tc>
                  <a:txBody>
                    <a:bodyPr/>
                    <a:lstStyle/>
                    <a:p>
                      <a:pPr marL="0" marR="0" indent="0" algn="l">
                        <a:lnSpc>
                          <a:spcPct val="115000"/>
                        </a:lnSpc>
                        <a:spcBef>
                          <a:spcPts val="0"/>
                        </a:spcBef>
                        <a:spcAft>
                          <a:spcPts val="0"/>
                        </a:spcAft>
                      </a:pPr>
                      <a:r>
                        <a:rPr lang="en-US" sz="1400">
                          <a:solidFill>
                            <a:schemeClr val="tx1"/>
                          </a:solidFill>
                          <a:effectLst/>
                        </a:rPr>
                        <a:t>Praproses data</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213">
                <a:tc>
                  <a:txBody>
                    <a:bodyPr/>
                    <a:lstStyle/>
                    <a:p>
                      <a:pPr marL="0" marR="0" indent="0" algn="l">
                        <a:lnSpc>
                          <a:spcPct val="115000"/>
                        </a:lnSpc>
                        <a:spcBef>
                          <a:spcPts val="0"/>
                        </a:spcBef>
                        <a:spcAft>
                          <a:spcPts val="0"/>
                        </a:spcAft>
                      </a:pPr>
                      <a:r>
                        <a:rPr lang="en-US" sz="1400">
                          <a:solidFill>
                            <a:schemeClr val="tx1"/>
                          </a:solidFill>
                          <a:effectLst/>
                        </a:rPr>
                        <a:t>Kolokium</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7186">
                <a:tc>
                  <a:txBody>
                    <a:bodyPr/>
                    <a:lstStyle/>
                    <a:p>
                      <a:pPr marL="0" marR="0" indent="0" algn="l">
                        <a:lnSpc>
                          <a:spcPct val="115000"/>
                        </a:lnSpc>
                        <a:spcBef>
                          <a:spcPts val="0"/>
                        </a:spcBef>
                        <a:spcAft>
                          <a:spcPts val="0"/>
                        </a:spcAft>
                      </a:pPr>
                      <a:r>
                        <a:rPr lang="en-US" sz="1400">
                          <a:solidFill>
                            <a:schemeClr val="tx1"/>
                          </a:solidFill>
                          <a:effectLst/>
                        </a:rPr>
                        <a:t>Implementasi Local outlier factor</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6368">
                <a:tc>
                  <a:txBody>
                    <a:bodyPr/>
                    <a:lstStyle/>
                    <a:p>
                      <a:pPr marL="0" marR="0" indent="0" algn="l">
                        <a:lnSpc>
                          <a:spcPct val="115000"/>
                        </a:lnSpc>
                        <a:spcBef>
                          <a:spcPts val="0"/>
                        </a:spcBef>
                        <a:spcAft>
                          <a:spcPts val="0"/>
                        </a:spcAft>
                      </a:pPr>
                      <a:r>
                        <a:rPr lang="en-US" sz="1400">
                          <a:solidFill>
                            <a:schemeClr val="tx1"/>
                          </a:solidFill>
                          <a:effectLst/>
                        </a:rPr>
                        <a:t>Evaluasi hasil penelitian</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7186">
                <a:tc>
                  <a:txBody>
                    <a:bodyPr/>
                    <a:lstStyle/>
                    <a:p>
                      <a:pPr marL="0" marR="0" indent="0" algn="l">
                        <a:lnSpc>
                          <a:spcPct val="115000"/>
                        </a:lnSpc>
                        <a:spcBef>
                          <a:spcPts val="0"/>
                        </a:spcBef>
                        <a:spcAft>
                          <a:spcPts val="0"/>
                        </a:spcAft>
                      </a:pPr>
                      <a:r>
                        <a:rPr lang="en-US" sz="1400">
                          <a:solidFill>
                            <a:schemeClr val="tx1"/>
                          </a:solidFill>
                          <a:effectLst/>
                        </a:rPr>
                        <a:t>Penyusunan skripsi dan makalah seminar </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2213">
                <a:tc>
                  <a:txBody>
                    <a:bodyPr/>
                    <a:lstStyle/>
                    <a:p>
                      <a:pPr marL="0" marR="0" indent="0" algn="l">
                        <a:lnSpc>
                          <a:spcPct val="115000"/>
                        </a:lnSpc>
                        <a:spcBef>
                          <a:spcPts val="0"/>
                        </a:spcBef>
                        <a:spcAft>
                          <a:spcPts val="0"/>
                        </a:spcAft>
                      </a:pPr>
                      <a:r>
                        <a:rPr lang="en-US" sz="1400">
                          <a:solidFill>
                            <a:schemeClr val="tx1"/>
                          </a:solidFill>
                          <a:effectLst/>
                        </a:rPr>
                        <a:t>Seminar</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6368">
                <a:tc>
                  <a:txBody>
                    <a:bodyPr/>
                    <a:lstStyle/>
                    <a:p>
                      <a:pPr marL="0" marR="0" indent="0" algn="l">
                        <a:lnSpc>
                          <a:spcPct val="115000"/>
                        </a:lnSpc>
                        <a:spcBef>
                          <a:spcPts val="0"/>
                        </a:spcBef>
                        <a:spcAft>
                          <a:spcPts val="0"/>
                        </a:spcAft>
                      </a:pPr>
                      <a:r>
                        <a:rPr lang="en-US" sz="1400">
                          <a:solidFill>
                            <a:schemeClr val="tx1"/>
                          </a:solidFill>
                          <a:effectLst/>
                        </a:rPr>
                        <a:t>Sidang tugas akhir</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6368">
                <a:tc>
                  <a:txBody>
                    <a:bodyPr/>
                    <a:lstStyle/>
                    <a:p>
                      <a:pPr marL="0" marR="0" indent="0" algn="l">
                        <a:lnSpc>
                          <a:spcPct val="115000"/>
                        </a:lnSpc>
                        <a:spcBef>
                          <a:spcPts val="0"/>
                        </a:spcBef>
                        <a:spcAft>
                          <a:spcPts val="0"/>
                        </a:spcAft>
                      </a:pPr>
                      <a:r>
                        <a:rPr lang="en-US" sz="1400">
                          <a:solidFill>
                            <a:schemeClr val="tx1"/>
                          </a:solidFill>
                          <a:effectLst/>
                        </a:rPr>
                        <a:t>Revisi Skripsi dan penyelesaian</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r>
              <a:tr h="322213">
                <a:tc>
                  <a:txBody>
                    <a:bodyPr/>
                    <a:lstStyle/>
                    <a:p>
                      <a:pPr marL="0" marR="0" indent="0" algn="l">
                        <a:lnSpc>
                          <a:spcPct val="115000"/>
                        </a:lnSpc>
                        <a:spcBef>
                          <a:spcPts val="0"/>
                        </a:spcBef>
                        <a:spcAft>
                          <a:spcPts val="0"/>
                        </a:spcAft>
                      </a:pPr>
                      <a:r>
                        <a:rPr lang="en-US" sz="1400" smtClean="0">
                          <a:solidFill>
                            <a:schemeClr val="tx1"/>
                          </a:solidFill>
                          <a:effectLst/>
                        </a:rPr>
                        <a:t>Lulus </a:t>
                      </a:r>
                      <a:r>
                        <a:rPr lang="en-US" sz="1400">
                          <a:solidFill>
                            <a:schemeClr val="tx1"/>
                          </a:solidFill>
                          <a:effectLst/>
                        </a:rPr>
                        <a:t>(SKL)</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ctr">
                    <a:lnR w="12700" cap="flat" cmpd="sng" algn="ctr">
                      <a:solidFill>
                        <a:schemeClr val="tx1"/>
                      </a:solidFill>
                      <a:prstDash val="solid"/>
                      <a:round/>
                      <a:headEnd type="none" w="med" len="med"/>
                      <a:tailEnd type="none" w="med" len="med"/>
                    </a:lnR>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15000"/>
                        </a:lnSpc>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928" marR="48928"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r>
            </a:tbl>
          </a:graphicData>
        </a:graphic>
      </p:graphicFrame>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Lingkungan Pengembang</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19</a:t>
            </a:r>
            <a:endParaRPr lang="en-US" sz="3200">
              <a:solidFill>
                <a:schemeClr val="bg1"/>
              </a:solidFill>
            </a:endParaRPr>
          </a:p>
        </p:txBody>
      </p:sp>
    </p:spTree>
    <p:extLst>
      <p:ext uri="{BB962C8B-B14F-4D97-AF65-F5344CB8AC3E}">
        <p14:creationId xmlns:p14="http://schemas.microsoft.com/office/powerpoint/2010/main" val="3276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7"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Daftar Pustaka</a:t>
            </a:r>
            <a:endParaRPr lang="en-US" b="1">
              <a:solidFill>
                <a:schemeClr val="bg1"/>
              </a:solidFill>
            </a:endParaRPr>
          </a:p>
        </p:txBody>
      </p:sp>
      <p:sp>
        <p:nvSpPr>
          <p:cNvPr id="8" name="TextBox 7"/>
          <p:cNvSpPr txBox="1"/>
          <p:nvPr/>
        </p:nvSpPr>
        <p:spPr>
          <a:xfrm>
            <a:off x="8373979" y="6166017"/>
            <a:ext cx="625642"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20</a:t>
            </a:r>
            <a:endParaRPr lang="en-US" sz="3200">
              <a:solidFill>
                <a:schemeClr val="bg1"/>
              </a:solidFill>
            </a:endParaRPr>
          </a:p>
        </p:txBody>
      </p:sp>
      <p:sp>
        <p:nvSpPr>
          <p:cNvPr id="2" name="TextBox 1"/>
          <p:cNvSpPr txBox="1"/>
          <p:nvPr/>
        </p:nvSpPr>
        <p:spPr>
          <a:xfrm>
            <a:off x="0" y="1104348"/>
            <a:ext cx="9114970" cy="6009337"/>
          </a:xfrm>
          <a:prstGeom prst="rect">
            <a:avLst/>
          </a:prstGeom>
          <a:noFill/>
        </p:spPr>
        <p:txBody>
          <a:bodyPr wrap="square" rtlCol="0">
            <a:spAutoFit/>
          </a:bodyPr>
          <a:lstStyle/>
          <a:p>
            <a:pPr algn="just"/>
            <a:r>
              <a:rPr lang="en-US" sz="2200" smtClean="0"/>
              <a:t>Baehaki D. 2014. Deteksi pencilan data titik panas di provinsi Riau menggunakan algoritme  clustering K-Means [skripsi]. Bogor(ID): Insitut Pertanian Bogor.</a:t>
            </a:r>
          </a:p>
          <a:p>
            <a:pPr algn="just"/>
            <a:endParaRPr lang="en-US" sz="1050" smtClean="0"/>
          </a:p>
          <a:p>
            <a:pPr algn="just"/>
            <a:r>
              <a:rPr lang="en-US" sz="2200" smtClean="0"/>
              <a:t>Beunig Markus M, Kriegel Hans-Peter, Ng Raymond T, Sander J</a:t>
            </a:r>
            <a:r>
              <a:rPr lang="en-US" sz="2200" i="1" smtClean="0"/>
              <a:t>.</a:t>
            </a:r>
            <a:r>
              <a:rPr lang="en-US" sz="2200" smtClean="0"/>
              <a:t> 2000. LOF: Identifying Density-Based Local Outliers. ACM SIGMOD international conference on Management  of data; 2, June 2000; New York, USA. New York (USA): ACM SIGMOD Volume 29 Issue Pages 93-104  </a:t>
            </a:r>
          </a:p>
          <a:p>
            <a:pPr algn="just"/>
            <a:endParaRPr lang="en-US" sz="1000" smtClean="0"/>
          </a:p>
          <a:p>
            <a:pPr algn="just"/>
            <a:r>
              <a:rPr lang="en-US" sz="2200" smtClean="0"/>
              <a:t>Cahyadarena M B.2014. Deteksi Pencilan Pada Data Titik Panas Menggunakan Clustering  Berbasis Medoids [skripsi]. Bogor(ID): Insitut Pertanian Bogor.</a:t>
            </a:r>
          </a:p>
          <a:p>
            <a:endParaRPr lang="en-US" sz="1200" smtClean="0"/>
          </a:p>
          <a:p>
            <a:pPr algn="just"/>
            <a:r>
              <a:rPr lang="en-US" sz="2200" smtClean="0"/>
              <a:t>Sizer N, Anderson J, Stolle F, Minnemeyer S, Higgins M, Leach A, Alisjahbana A, Utami A. 2014. Kebakaran Hutan di Indonesia Mencapai Tingkat Tertinggi Sejak Kondisi Darurat 	Kabut Asap Juni 2013 [Internet]. [diunduh 2015 17 Mei]. Tersedia pada http</a:t>
            </a:r>
            <a:r>
              <a:rPr lang="en-US" sz="2200"/>
              <a:t>://</a:t>
            </a:r>
            <a:r>
              <a:rPr lang="en-US" sz="2200"/>
              <a:t>www.wri.org/blog/2014/03/kebakaran-hutan-di-indonesia-mencapai-tingkat-  </a:t>
            </a:r>
            <a:r>
              <a:rPr lang="en-US" sz="2200" smtClean="0"/>
              <a:t>tertinggi-sejak-kondisi-darurat-kabut</a:t>
            </a:r>
            <a:r>
              <a:rPr lang="en-US" sz="2200"/>
              <a:t>. </a:t>
            </a:r>
            <a:endParaRPr lang="en-US" sz="2200" smtClean="0"/>
          </a:p>
          <a:p>
            <a:endParaRPr lang="en-US" sz="2200" smtClean="0"/>
          </a:p>
          <a:p>
            <a:endParaRPr lang="en-US" sz="2200"/>
          </a:p>
        </p:txBody>
      </p:sp>
    </p:spTree>
    <p:extLst>
      <p:ext uri="{BB962C8B-B14F-4D97-AF65-F5344CB8AC3E}">
        <p14:creationId xmlns:p14="http://schemas.microsoft.com/office/powerpoint/2010/main" val="2385419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531940"/>
            <a:ext cx="7029450" cy="4824411"/>
          </a:xfrm>
        </p:spPr>
        <p:txBody>
          <a:bodyPr>
            <a:normAutofit/>
          </a:bodyPr>
          <a:lstStyle/>
          <a:p>
            <a:r>
              <a:rPr lang="en-US" smtClean="0"/>
              <a:t>Latar Belakang</a:t>
            </a:r>
          </a:p>
          <a:p>
            <a:r>
              <a:rPr lang="en-US"/>
              <a:t>Penelitian Sebelumnya</a:t>
            </a:r>
          </a:p>
          <a:p>
            <a:r>
              <a:rPr lang="en-US" smtClean="0"/>
              <a:t>Rumusan Masalah</a:t>
            </a:r>
          </a:p>
          <a:p>
            <a:r>
              <a:rPr lang="en-US" smtClean="0"/>
              <a:t>Tujuan dan Manfaat</a:t>
            </a:r>
          </a:p>
          <a:p>
            <a:r>
              <a:rPr lang="en-US" smtClean="0"/>
              <a:t>Ruang Lingkup</a:t>
            </a:r>
          </a:p>
          <a:p>
            <a:r>
              <a:rPr lang="en-US" smtClean="0"/>
              <a:t>Metode</a:t>
            </a:r>
          </a:p>
          <a:p>
            <a:r>
              <a:rPr lang="en-US" smtClean="0"/>
              <a:t>Lingkungan Pengembangan</a:t>
            </a:r>
            <a:endParaRPr lang="en-US"/>
          </a:p>
          <a:p>
            <a:r>
              <a:rPr lang="en-US" smtClean="0"/>
              <a:t>Jadwal Penelitian</a:t>
            </a:r>
          </a:p>
          <a:p>
            <a:r>
              <a:rPr lang="en-US" smtClean="0"/>
              <a:t>Daftar Pustaka</a:t>
            </a:r>
            <a:endParaRPr lang="en-US"/>
          </a:p>
        </p:txBody>
      </p:sp>
      <p:sp>
        <p:nvSpPr>
          <p:cNvPr id="11" name="Chevron 10"/>
          <p:cNvSpPr/>
          <p:nvPr/>
        </p:nvSpPr>
        <p:spPr>
          <a:xfrm>
            <a:off x="5263813" y="1706730"/>
            <a:ext cx="857251" cy="1338263"/>
          </a:xfrm>
          <a:prstGeom prst="chevron">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a:off x="5263813" y="3211679"/>
            <a:ext cx="857251" cy="2954338"/>
          </a:xfrm>
          <a:prstGeom prst="chevron">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6417031" y="1948330"/>
            <a:ext cx="1465466" cy="923330"/>
          </a:xfrm>
          <a:prstGeom prst="rect">
            <a:avLst/>
          </a:prstGeom>
          <a:noFill/>
        </p:spPr>
        <p:txBody>
          <a:bodyPr wrap="none" lIns="91440" tIns="45720" rIns="91440" bIns="45720">
            <a:spAutoFit/>
          </a:bodyPr>
          <a:lstStyle/>
          <a:p>
            <a:pPr algn="ctr"/>
            <a:r>
              <a:rPr lang="en-US" sz="5400" b="0" cap="none" spc="0" smtClean="0">
                <a:ln w="0"/>
                <a:solidFill>
                  <a:schemeClr val="tx1">
                    <a:lumMod val="75000"/>
                    <a:lumOff val="25000"/>
                  </a:schemeClr>
                </a:solidFill>
                <a:effectLst>
                  <a:outerShdw blurRad="38100" dist="19050" dir="2700000" algn="tl" rotWithShape="0">
                    <a:schemeClr val="dk1">
                      <a:alpha val="40000"/>
                    </a:schemeClr>
                  </a:outerShdw>
                </a:effectLst>
              </a:rPr>
              <a:t>Why</a:t>
            </a:r>
            <a:endParaRPr lang="en-US" sz="5400" b="0" cap="none" spc="0">
              <a:ln w="0"/>
              <a:solidFill>
                <a:schemeClr val="tx1">
                  <a:lumMod val="75000"/>
                  <a:lumOff val="25000"/>
                </a:schemeClr>
              </a:solidFill>
              <a:effectLst>
                <a:outerShdw blurRad="38100" dist="19050" dir="2700000" algn="tl" rotWithShape="0">
                  <a:schemeClr val="dk1">
                    <a:alpha val="40000"/>
                  </a:schemeClr>
                </a:outerShdw>
              </a:effectLst>
            </a:endParaRPr>
          </a:p>
        </p:txBody>
      </p:sp>
      <p:sp>
        <p:nvSpPr>
          <p:cNvPr id="14" name="Rectangle 13"/>
          <p:cNvSpPr/>
          <p:nvPr/>
        </p:nvSpPr>
        <p:spPr>
          <a:xfrm>
            <a:off x="6408503" y="4247029"/>
            <a:ext cx="1473994" cy="923330"/>
          </a:xfrm>
          <a:prstGeom prst="rect">
            <a:avLst/>
          </a:prstGeom>
          <a:noFill/>
        </p:spPr>
        <p:txBody>
          <a:bodyPr wrap="none" lIns="91440" tIns="45720" rIns="91440" bIns="45720">
            <a:spAutoFit/>
          </a:bodyPr>
          <a:lstStyle/>
          <a:p>
            <a:pPr algn="ctr"/>
            <a:r>
              <a:rPr lang="en-US" sz="5400" b="0" cap="none" spc="0" smtClean="0">
                <a:ln w="0"/>
                <a:solidFill>
                  <a:schemeClr val="tx1">
                    <a:lumMod val="75000"/>
                    <a:lumOff val="25000"/>
                  </a:schemeClr>
                </a:solidFill>
                <a:effectLst>
                  <a:outerShdw blurRad="38100" dist="19050" dir="2700000" algn="tl" rotWithShape="0">
                    <a:schemeClr val="dk1">
                      <a:alpha val="40000"/>
                    </a:schemeClr>
                  </a:outerShdw>
                </a:effectLst>
              </a:rPr>
              <a:t>How</a:t>
            </a:r>
            <a:endParaRPr lang="en-US" sz="5400" b="0" cap="none" spc="0">
              <a:ln w="0"/>
              <a:solidFill>
                <a:schemeClr val="tx1">
                  <a:lumMod val="75000"/>
                  <a:lumOff val="25000"/>
                </a:schemeClr>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Outline</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2</a:t>
            </a:r>
            <a:endParaRPr lang="en-US" sz="3200">
              <a:solidFill>
                <a:schemeClr val="bg1"/>
              </a:solidFill>
            </a:endParaRPr>
          </a:p>
        </p:txBody>
      </p:sp>
    </p:spTree>
    <p:extLst>
      <p:ext uri="{BB962C8B-B14F-4D97-AF65-F5344CB8AC3E}">
        <p14:creationId xmlns:p14="http://schemas.microsoft.com/office/powerpoint/2010/main" val="130980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500"/>
                                        <p:tgtEl>
                                          <p:spTgt spid="8">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500"/>
                                        <p:tgtEl>
                                          <p:spTgt spid="8">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500"/>
                                        <p:tgtEl>
                                          <p:spTgt spid="8">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7315200"/>
          </a:xfrm>
          <a:prstGeom prst="rect">
            <a:avLst/>
          </a:prstGeom>
        </p:spPr>
      </p:pic>
      <p:sp>
        <p:nvSpPr>
          <p:cNvPr id="4" name="TextBox 3"/>
          <p:cNvSpPr txBox="1"/>
          <p:nvPr/>
        </p:nvSpPr>
        <p:spPr>
          <a:xfrm>
            <a:off x="0" y="5504543"/>
            <a:ext cx="9144000" cy="707886"/>
          </a:xfrm>
          <a:prstGeom prst="rect">
            <a:avLst/>
          </a:prstGeom>
          <a:solidFill>
            <a:srgbClr val="000000">
              <a:alpha val="54118"/>
            </a:srgbClr>
          </a:solidFill>
        </p:spPr>
        <p:txBody>
          <a:bodyPr wrap="square" rtlCol="0">
            <a:spAutoFit/>
          </a:bodyPr>
          <a:lstStyle/>
          <a:p>
            <a:pPr algn="ctr"/>
            <a:r>
              <a:rPr lang="en-US" sz="4000" b="1" smtClean="0">
                <a:solidFill>
                  <a:schemeClr val="bg1"/>
                </a:solidFill>
                <a:latin typeface="Cambria" panose="02040503050406030204" pitchFamily="18" charset="0"/>
              </a:rPr>
              <a:t>Terima kasih</a:t>
            </a:r>
            <a:endParaRPr lang="en-US" sz="4000" b="1">
              <a:solidFill>
                <a:schemeClr val="bg1"/>
              </a:solidFill>
              <a:latin typeface="Cambria" panose="02040503050406030204" pitchFamily="18" charset="0"/>
            </a:endParaRPr>
          </a:p>
        </p:txBody>
      </p:sp>
    </p:spTree>
    <p:extLst>
      <p:ext uri="{BB962C8B-B14F-4D97-AF65-F5344CB8AC3E}">
        <p14:creationId xmlns:p14="http://schemas.microsoft.com/office/powerpoint/2010/main" val="302585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240" y="4666760"/>
            <a:ext cx="1844864" cy="184486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985" y="1117818"/>
            <a:ext cx="3861026" cy="346063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9147" y="4666760"/>
            <a:ext cx="1844864" cy="1844864"/>
          </a:xfrm>
          <a:prstGeom prst="rect">
            <a:avLst/>
          </a:prstGeom>
        </p:spPr>
      </p:pic>
      <p:sp>
        <p:nvSpPr>
          <p:cNvPr id="3" name="Title 2"/>
          <p:cNvSpPr>
            <a:spLocks noGrp="1"/>
          </p:cNvSpPr>
          <p:nvPr>
            <p:ph type="title"/>
          </p:nvPr>
        </p:nvSpPr>
        <p:spPr>
          <a:xfrm>
            <a:off x="-1" y="219984"/>
            <a:ext cx="9144001" cy="664380"/>
          </a:xfr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a:normAutofit fontScale="90000"/>
          </a:bodyPr>
          <a:lstStyle/>
          <a:p>
            <a:r>
              <a:rPr lang="en-US" b="1" smtClean="0">
                <a:solidFill>
                  <a:schemeClr val="bg1"/>
                </a:solidFill>
              </a:rPr>
              <a:t> Latar Belakang</a:t>
            </a:r>
            <a:endParaRPr lang="en-US" b="1">
              <a:solidFill>
                <a:schemeClr val="bg1"/>
              </a:solidFill>
            </a:endParaRPr>
          </a:p>
        </p:txBody>
      </p:sp>
      <p:sp>
        <p:nvSpPr>
          <p:cNvPr id="10" name="TextBox 9"/>
          <p:cNvSpPr txBox="1"/>
          <p:nvPr/>
        </p:nvSpPr>
        <p:spPr>
          <a:xfrm>
            <a:off x="4259007" y="1147333"/>
            <a:ext cx="4740614" cy="892552"/>
          </a:xfrm>
          <a:prstGeom prst="rect">
            <a:avLst/>
          </a:prstGeom>
          <a:noFill/>
        </p:spPr>
        <p:txBody>
          <a:bodyPr wrap="square" rtlCol="0">
            <a:spAutoFit/>
          </a:bodyPr>
          <a:lstStyle/>
          <a:p>
            <a:pPr algn="ctr"/>
            <a:r>
              <a:rPr lang="en-US" sz="2600" i="1"/>
              <a:t>World Resources Institute </a:t>
            </a:r>
            <a:r>
              <a:rPr lang="en-US" sz="2600"/>
              <a:t>(</a:t>
            </a:r>
            <a:r>
              <a:rPr lang="en-US" sz="2600"/>
              <a:t>WRI</a:t>
            </a:r>
            <a:r>
              <a:rPr lang="en-US" sz="2600" smtClean="0"/>
              <a:t>)</a:t>
            </a:r>
          </a:p>
          <a:p>
            <a:pPr algn="ctr"/>
            <a:r>
              <a:rPr lang="en-US" sz="2600" smtClean="0"/>
              <a:t>Sizer 2014 </a:t>
            </a:r>
            <a:endParaRPr lang="en-US" sz="2600"/>
          </a:p>
        </p:txBody>
      </p:sp>
      <p:sp>
        <p:nvSpPr>
          <p:cNvPr id="15" name="Rectangle 14"/>
          <p:cNvSpPr/>
          <p:nvPr/>
        </p:nvSpPr>
        <p:spPr>
          <a:xfrm>
            <a:off x="4407376" y="5645814"/>
            <a:ext cx="4572000" cy="923330"/>
          </a:xfrm>
          <a:prstGeom prst="rect">
            <a:avLst/>
          </a:prstGeom>
        </p:spPr>
        <p:txBody>
          <a:bodyPr>
            <a:spAutoFit/>
          </a:bodyPr>
          <a:lstStyle/>
          <a:p>
            <a:r>
              <a:rPr lang="en-US">
                <a:latin typeface="Times New Roman" panose="02020603050405020304" pitchFamily="18" charset="0"/>
                <a:ea typeface="Times New Roman" panose="02020603050405020304" pitchFamily="18" charset="0"/>
              </a:rPr>
              <a:t>http://www.wri.org/blog/2014/03/kebakaran-hutan-di-indonesia-mencapai-tingkat-  tertinggi-sejak-kondisi-darurat-kabut. </a:t>
            </a:r>
            <a:endParaRPr lang="en-US"/>
          </a:p>
        </p:txBody>
      </p:sp>
      <p:grpSp>
        <p:nvGrpSpPr>
          <p:cNvPr id="18" name="Group 17"/>
          <p:cNvGrpSpPr/>
          <p:nvPr/>
        </p:nvGrpSpPr>
        <p:grpSpPr>
          <a:xfrm>
            <a:off x="4442590" y="1820893"/>
            <a:ext cx="4202922" cy="1719932"/>
            <a:chOff x="4435814" y="1863094"/>
            <a:chExt cx="4202922" cy="1719932"/>
          </a:xfrm>
        </p:grpSpPr>
        <p:sp>
          <p:nvSpPr>
            <p:cNvPr id="11" name="Rectangle 10"/>
            <p:cNvSpPr/>
            <p:nvPr/>
          </p:nvSpPr>
          <p:spPr>
            <a:xfrm>
              <a:off x="4435814" y="1863094"/>
              <a:ext cx="2954655" cy="1569660"/>
            </a:xfrm>
            <a:prstGeom prst="rect">
              <a:avLst/>
            </a:prstGeom>
          </p:spPr>
          <p:txBody>
            <a:bodyPr wrap="none">
              <a:spAutoFit/>
            </a:bodyPr>
            <a:lstStyle/>
            <a:p>
              <a:r>
                <a:rPr lang="en-US" sz="9600">
                  <a:latin typeface="Calibri Light" panose="020F0302020204030204" pitchFamily="34" charset="0"/>
                  <a:ea typeface="Times New Roman" panose="02020603050405020304" pitchFamily="18" charset="0"/>
                  <a:cs typeface="Times New Roman" panose="02020603050405020304" pitchFamily="18" charset="0"/>
                </a:rPr>
                <a:t>2643 </a:t>
              </a:r>
              <a:endParaRPr lang="en-US" sz="9600">
                <a:latin typeface="Calibri Light" panose="020F0302020204030204" pitchFamily="34" charset="0"/>
                <a:cs typeface="Times New Roman" panose="02020603050405020304" pitchFamily="18" charset="0"/>
              </a:endParaRPr>
            </a:p>
          </p:txBody>
        </p:sp>
        <p:sp>
          <p:nvSpPr>
            <p:cNvPr id="12" name="Rectangle 11"/>
            <p:cNvSpPr/>
            <p:nvPr/>
          </p:nvSpPr>
          <p:spPr>
            <a:xfrm>
              <a:off x="4540222" y="3121361"/>
              <a:ext cx="2153154" cy="461665"/>
            </a:xfrm>
            <a:prstGeom prst="rect">
              <a:avLst/>
            </a:prstGeom>
          </p:spPr>
          <p:txBody>
            <a:bodyPr wrap="none">
              <a:spAutoFit/>
            </a:bodyPr>
            <a:lstStyle/>
            <a:p>
              <a:r>
                <a:rPr lang="en-US" sz="2400"/>
                <a:t>13-30 Juni 2013</a:t>
              </a:r>
              <a:endParaRPr lang="en-US" sz="2400">
                <a:latin typeface="Calibri Light" panose="020F0302020204030204" pitchFamily="34" charset="0"/>
              </a:endParaRPr>
            </a:p>
          </p:txBody>
        </p:sp>
        <p:sp>
          <p:nvSpPr>
            <p:cNvPr id="16" name="TextBox 15"/>
            <p:cNvSpPr txBox="1"/>
            <p:nvPr/>
          </p:nvSpPr>
          <p:spPr>
            <a:xfrm>
              <a:off x="6985808" y="2424447"/>
              <a:ext cx="1652928" cy="461665"/>
            </a:xfrm>
            <a:prstGeom prst="rect">
              <a:avLst/>
            </a:prstGeom>
            <a:noFill/>
          </p:spPr>
          <p:txBody>
            <a:bodyPr wrap="square" rtlCol="0">
              <a:spAutoFit/>
            </a:bodyPr>
            <a:lstStyle/>
            <a:p>
              <a:r>
                <a:rPr lang="en-US" sz="2400" smtClean="0"/>
                <a:t>Titik Panas</a:t>
              </a:r>
              <a:endParaRPr lang="en-US" sz="2400"/>
            </a:p>
          </p:txBody>
        </p:sp>
      </p:grpSp>
      <p:grpSp>
        <p:nvGrpSpPr>
          <p:cNvPr id="19" name="Group 18"/>
          <p:cNvGrpSpPr/>
          <p:nvPr/>
        </p:nvGrpSpPr>
        <p:grpSpPr>
          <a:xfrm>
            <a:off x="4540222" y="3429825"/>
            <a:ext cx="4150495" cy="1800492"/>
            <a:chOff x="4533446" y="3549034"/>
            <a:chExt cx="4150495" cy="1800492"/>
          </a:xfrm>
        </p:grpSpPr>
        <p:sp>
          <p:nvSpPr>
            <p:cNvPr id="13" name="Rectangle 12"/>
            <p:cNvSpPr/>
            <p:nvPr/>
          </p:nvSpPr>
          <p:spPr>
            <a:xfrm>
              <a:off x="4533446" y="3549034"/>
              <a:ext cx="2670629" cy="1569660"/>
            </a:xfrm>
            <a:prstGeom prst="rect">
              <a:avLst/>
            </a:prstGeom>
          </p:spPr>
          <p:txBody>
            <a:bodyPr wrap="square">
              <a:spAutoFit/>
            </a:bodyPr>
            <a:lstStyle/>
            <a:p>
              <a:r>
                <a:rPr lang="en-US" sz="9600" smtClean="0">
                  <a:latin typeface="Calibri Light" panose="020F0302020204030204" pitchFamily="34" charset="0"/>
                </a:rPr>
                <a:t>3101 </a:t>
              </a:r>
              <a:r>
                <a:rPr lang="en-US" sz="9600" smtClean="0">
                  <a:latin typeface="Calibri Light" panose="020F0302020204030204" pitchFamily="34" charset="0"/>
                  <a:ea typeface="Times New Roman" panose="02020603050405020304" pitchFamily="18" charset="0"/>
                  <a:cs typeface="Times New Roman" panose="02020603050405020304" pitchFamily="18" charset="0"/>
                </a:rPr>
                <a:t> </a:t>
              </a:r>
              <a:endParaRPr lang="en-US" sz="9600">
                <a:latin typeface="Calibri Light" panose="020F0302020204030204" pitchFamily="34" charset="0"/>
                <a:cs typeface="Times New Roman" panose="02020603050405020304" pitchFamily="18" charset="0"/>
              </a:endParaRPr>
            </a:p>
          </p:txBody>
        </p:sp>
        <p:sp>
          <p:nvSpPr>
            <p:cNvPr id="14" name="Rectangle 13"/>
            <p:cNvSpPr/>
            <p:nvPr/>
          </p:nvSpPr>
          <p:spPr>
            <a:xfrm>
              <a:off x="4533446" y="4887861"/>
              <a:ext cx="4150495" cy="461665"/>
            </a:xfrm>
            <a:prstGeom prst="rect">
              <a:avLst/>
            </a:prstGeom>
          </p:spPr>
          <p:txBody>
            <a:bodyPr wrap="none">
              <a:spAutoFit/>
            </a:bodyPr>
            <a:lstStyle/>
            <a:p>
              <a:r>
                <a:rPr lang="en-US" sz="2400" smtClean="0"/>
                <a:t>20-02-2014 sampai 11-03-2014 </a:t>
              </a:r>
              <a:endParaRPr lang="en-US" sz="2400">
                <a:latin typeface="Calibri Light" panose="020F0302020204030204" pitchFamily="34" charset="0"/>
              </a:endParaRPr>
            </a:p>
          </p:txBody>
        </p:sp>
        <p:sp>
          <p:nvSpPr>
            <p:cNvPr id="17" name="TextBox 16"/>
            <p:cNvSpPr txBox="1"/>
            <p:nvPr/>
          </p:nvSpPr>
          <p:spPr>
            <a:xfrm>
              <a:off x="6985808" y="4075531"/>
              <a:ext cx="1652928" cy="461665"/>
            </a:xfrm>
            <a:prstGeom prst="rect">
              <a:avLst/>
            </a:prstGeom>
            <a:noFill/>
          </p:spPr>
          <p:txBody>
            <a:bodyPr wrap="square" rtlCol="0">
              <a:spAutoFit/>
            </a:bodyPr>
            <a:lstStyle/>
            <a:p>
              <a:r>
                <a:rPr lang="en-US" sz="2400" smtClean="0"/>
                <a:t>Titik Panas</a:t>
              </a:r>
              <a:endParaRPr lang="en-US" sz="2400"/>
            </a:p>
          </p:txBody>
        </p:sp>
      </p:grpSp>
      <p:sp>
        <p:nvSpPr>
          <p:cNvPr id="21" name="TextBox 20"/>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3</a:t>
            </a:r>
            <a:endParaRPr lang="en-US" sz="3200">
              <a:solidFill>
                <a:schemeClr val="bg1"/>
              </a:solidFill>
            </a:endParaRPr>
          </a:p>
        </p:txBody>
      </p:sp>
    </p:spTree>
    <p:extLst>
      <p:ext uri="{BB962C8B-B14F-4D97-AF65-F5344CB8AC3E}">
        <p14:creationId xmlns:p14="http://schemas.microsoft.com/office/powerpoint/2010/main" val="32123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60421" y="1235984"/>
            <a:ext cx="8542421" cy="4824411"/>
          </a:xfrm>
        </p:spPr>
        <p:txBody>
          <a:bodyPr>
            <a:normAutofit/>
          </a:bodyPr>
          <a:lstStyle/>
          <a:p>
            <a:pPr algn="just"/>
            <a:r>
              <a:rPr lang="en-US" smtClean="0"/>
              <a:t>Baehaki D. 2014. Deteksi Pencilan Data Titik Panas Di Provinsi Riau Menggunakan Algoritme  </a:t>
            </a:r>
            <a:r>
              <a:rPr lang="en-US" i="1" smtClean="0"/>
              <a:t>Clustering</a:t>
            </a:r>
            <a:r>
              <a:rPr lang="en-US" smtClean="0"/>
              <a:t> K-means [Skripsi]. Bogor(id): Insitut Pertanian Bogor.</a:t>
            </a:r>
          </a:p>
          <a:p>
            <a:pPr marL="0" indent="0" algn="just">
              <a:buNone/>
            </a:pPr>
            <a:endParaRPr lang="en-US"/>
          </a:p>
          <a:p>
            <a:pPr algn="just"/>
            <a:r>
              <a:rPr lang="en-US" smtClean="0"/>
              <a:t>Cahyadarena M B. 2014. Deteksi Pencilan Pada Data Titik Panas Menggunakan Clustering Berbasis Medoids [Skripsi]. Bogor(id): Insitut Pertanian Bogor.</a:t>
            </a:r>
          </a:p>
          <a:p>
            <a:pPr marL="0" indent="0" algn="just">
              <a:buNone/>
            </a:pPr>
            <a:endParaRPr lang="en-US" smtClean="0"/>
          </a:p>
          <a:p>
            <a:pPr algn="just"/>
            <a:r>
              <a:rPr lang="en-US" smtClean="0"/>
              <a:t>Risti. 2015. Deteksi Pencilan Pada Data Titik Panas Menggunakan </a:t>
            </a:r>
            <a:r>
              <a:rPr lang="en-US" i="1" smtClean="0"/>
              <a:t>DB Scan </a:t>
            </a:r>
            <a:r>
              <a:rPr lang="en-US" smtClean="0"/>
              <a:t>[Skripsi]. Bogor(id): Insitut Pertanian Bogor.</a:t>
            </a:r>
            <a:endParaRPr lang="en-US"/>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Penelitian Sebelumnya</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4</a:t>
            </a:r>
            <a:endParaRPr lang="en-US" sz="3200">
              <a:solidFill>
                <a:schemeClr val="bg1"/>
              </a:solidFill>
            </a:endParaRPr>
          </a:p>
        </p:txBody>
      </p:sp>
    </p:spTree>
    <p:extLst>
      <p:ext uri="{BB962C8B-B14F-4D97-AF65-F5344CB8AC3E}">
        <p14:creationId xmlns:p14="http://schemas.microsoft.com/office/powerpoint/2010/main" val="345676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charRg st="308" end="427"/>
                                            </p:txEl>
                                          </p:spTgt>
                                        </p:tgtEl>
                                        <p:attrNameLst>
                                          <p:attrName>style.visibility</p:attrName>
                                        </p:attrNameLst>
                                      </p:cBhvr>
                                      <p:to>
                                        <p:strVal val="visible"/>
                                      </p:to>
                                    </p:set>
                                    <p:animEffect transition="in" filter="fade">
                                      <p:cBhvr>
                                        <p:cTn id="17" dur="500"/>
                                        <p:tgtEl>
                                          <p:spTgt spid="8">
                                            <p:txEl>
                                              <p:charRg st="308" end="4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60421" y="1957878"/>
            <a:ext cx="8839200" cy="1924311"/>
          </a:xfrm>
        </p:spPr>
        <p:txBody>
          <a:bodyPr>
            <a:normAutofit/>
          </a:bodyPr>
          <a:lstStyle/>
          <a:p>
            <a:r>
              <a:rPr lang="en-US"/>
              <a:t>B</a:t>
            </a:r>
            <a:r>
              <a:rPr lang="en-US" smtClean="0"/>
              <a:t>agaimana </a:t>
            </a:r>
            <a:r>
              <a:rPr lang="en-US" sz="4000" b="1">
                <a:solidFill>
                  <a:schemeClr val="accent4">
                    <a:lumMod val="75000"/>
                  </a:schemeClr>
                </a:solidFill>
              </a:rPr>
              <a:t>pencilan</a:t>
            </a:r>
            <a:r>
              <a:rPr lang="en-US" sz="4000">
                <a:solidFill>
                  <a:schemeClr val="accent4">
                    <a:lumMod val="75000"/>
                  </a:schemeClr>
                </a:solidFill>
              </a:rPr>
              <a:t> </a:t>
            </a:r>
            <a:r>
              <a:rPr lang="en-US"/>
              <a:t>diidentifikasi dari data titik panas menggunakan metode </a:t>
            </a:r>
            <a:r>
              <a:rPr lang="en-US" sz="3600" b="1" i="1">
                <a:solidFill>
                  <a:srgbClr val="026A13"/>
                </a:solidFill>
              </a:rPr>
              <a:t>local outlier factor</a:t>
            </a:r>
            <a:r>
              <a:rPr lang="en-US" sz="3200">
                <a:solidFill>
                  <a:srgbClr val="026A13"/>
                </a:solidFill>
              </a:rPr>
              <a:t>  </a:t>
            </a:r>
            <a:r>
              <a:rPr lang="en-US"/>
              <a:t>dan  informasi tentang </a:t>
            </a:r>
            <a:r>
              <a:rPr lang="en-US"/>
              <a:t>karakteristik </a:t>
            </a:r>
            <a:r>
              <a:rPr lang="en-US" smtClean="0"/>
              <a:t>pencilan </a:t>
            </a:r>
            <a:r>
              <a:rPr lang="en-US" sz="3600" b="1">
                <a:solidFill>
                  <a:schemeClr val="accent2">
                    <a:lumMod val="75000"/>
                  </a:schemeClr>
                </a:solidFill>
              </a:rPr>
              <a:t>titik panas</a:t>
            </a:r>
            <a:r>
              <a:rPr lang="en-US"/>
              <a:t>. </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Rumusan Masalah</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5</a:t>
            </a:r>
            <a:endParaRPr lang="en-US" sz="3200">
              <a:solidFill>
                <a:schemeClr val="bg1"/>
              </a:solidFill>
            </a:endParaRPr>
          </a:p>
        </p:txBody>
      </p:sp>
    </p:spTree>
    <p:extLst>
      <p:ext uri="{BB962C8B-B14F-4D97-AF65-F5344CB8AC3E}">
        <p14:creationId xmlns:p14="http://schemas.microsoft.com/office/powerpoint/2010/main" val="32138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88757" y="1893709"/>
            <a:ext cx="8542421" cy="3047259"/>
          </a:xfrm>
        </p:spPr>
        <p:txBody>
          <a:bodyPr>
            <a:normAutofit/>
          </a:bodyPr>
          <a:lstStyle/>
          <a:p>
            <a:pPr lvl="0"/>
            <a:r>
              <a:rPr lang="en-US" smtClean="0"/>
              <a:t>Menentukan </a:t>
            </a:r>
            <a:r>
              <a:rPr lang="en-US"/>
              <a:t>pencilan pada data titik panas di Provinsi Riau berdasarkan hasil algoritme </a:t>
            </a:r>
            <a:r>
              <a:rPr lang="en-US" i="1"/>
              <a:t>local outlier factor</a:t>
            </a:r>
            <a:r>
              <a:rPr lang="en-US"/>
              <a:t> data titik panas di </a:t>
            </a:r>
            <a:r>
              <a:rPr lang="en-US"/>
              <a:t>Provinsi </a:t>
            </a:r>
            <a:r>
              <a:rPr lang="en-US" smtClean="0"/>
              <a:t>Riau.</a:t>
            </a:r>
          </a:p>
          <a:p>
            <a:pPr marL="0" lvl="0" indent="0">
              <a:buNone/>
            </a:pPr>
            <a:endParaRPr lang="en-US" smtClean="0"/>
          </a:p>
          <a:p>
            <a:pPr lvl="0"/>
            <a:r>
              <a:rPr lang="en-US" smtClean="0"/>
              <a:t>Analisis </a:t>
            </a:r>
            <a:r>
              <a:rPr lang="en-US"/>
              <a:t>pencilan data titik panas yang dihasilkan berdasarkan aspek lokasi dan </a:t>
            </a:r>
            <a:r>
              <a:rPr lang="en-US"/>
              <a:t>waktu</a:t>
            </a:r>
            <a:r>
              <a:rPr lang="en-US" smtClean="0"/>
              <a:t>.</a:t>
            </a:r>
          </a:p>
          <a:p>
            <a:pPr marL="0" indent="0" algn="just">
              <a:buNone/>
            </a:pPr>
            <a:endParaRPr lang="en-US"/>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Tujuan</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6</a:t>
            </a:r>
            <a:endParaRPr lang="en-US" sz="3200">
              <a:solidFill>
                <a:schemeClr val="bg1"/>
              </a:solidFill>
            </a:endParaRPr>
          </a:p>
        </p:txBody>
      </p:sp>
    </p:spTree>
    <p:extLst>
      <p:ext uri="{BB962C8B-B14F-4D97-AF65-F5344CB8AC3E}">
        <p14:creationId xmlns:p14="http://schemas.microsoft.com/office/powerpoint/2010/main" val="40883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60421" y="5879433"/>
            <a:ext cx="7114011" cy="978567"/>
          </a:xfrm>
        </p:spPr>
        <p:txBody>
          <a:bodyPr>
            <a:normAutofit/>
          </a:bodyPr>
          <a:lstStyle/>
          <a:p>
            <a:pPr marL="0" indent="0">
              <a:buNone/>
            </a:pPr>
            <a:r>
              <a:rPr lang="en-US" smtClean="0"/>
              <a:t>Mengidentifikasi </a:t>
            </a:r>
            <a:r>
              <a:rPr lang="en-US"/>
              <a:t>wilayah yang beresiko terjadi kebaharan hutan</a:t>
            </a:r>
          </a:p>
          <a:p>
            <a:pPr algn="just"/>
            <a:endParaRPr lang="en-US"/>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Manfaat</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7</a:t>
            </a:r>
            <a:endParaRPr lang="en-US" sz="3200">
              <a:solidFill>
                <a:schemeClr val="bg1"/>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74"/>
          <a:stretch/>
        </p:blipFill>
        <p:spPr>
          <a:xfrm>
            <a:off x="160421" y="1104348"/>
            <a:ext cx="7114011" cy="4703307"/>
          </a:xfrm>
          <a:prstGeom prst="rect">
            <a:avLst/>
          </a:prstGeom>
        </p:spPr>
      </p:pic>
    </p:spTree>
    <p:extLst>
      <p:ext uri="{BB962C8B-B14F-4D97-AF65-F5344CB8AC3E}">
        <p14:creationId xmlns:p14="http://schemas.microsoft.com/office/powerpoint/2010/main" val="391931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Ruang Lingkup</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8</a:t>
            </a:r>
            <a:endParaRPr lang="en-US" sz="3200">
              <a:solidFill>
                <a:schemeClr val="bg1"/>
              </a:solidFill>
            </a:endParaRPr>
          </a:p>
        </p:txBody>
      </p:sp>
      <p:sp>
        <p:nvSpPr>
          <p:cNvPr id="2" name="Rounded Rectangle 1"/>
          <p:cNvSpPr/>
          <p:nvPr/>
        </p:nvSpPr>
        <p:spPr>
          <a:xfrm>
            <a:off x="433137" y="2213812"/>
            <a:ext cx="3801979" cy="3433009"/>
          </a:xfrm>
          <a:prstGeom prst="round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path path="circle">
              <a:fillToRect r="100000" b="100000"/>
            </a:path>
            <a:tileRect l="-100000" t="-100000"/>
          </a:gradFill>
        </p:spPr>
        <p:style>
          <a:lnRef idx="3">
            <a:schemeClr val="lt1"/>
          </a:lnRef>
          <a:fillRef idx="1">
            <a:schemeClr val="accent6"/>
          </a:fillRef>
          <a:effectRef idx="1">
            <a:schemeClr val="accent6"/>
          </a:effectRef>
          <a:fontRef idx="minor">
            <a:schemeClr val="lt1"/>
          </a:fontRef>
        </p:style>
        <p:txBody>
          <a:bodyPr rtlCol="0" anchor="ctr"/>
          <a:lstStyle/>
          <a:p>
            <a:pPr marL="571486" indent="-571486" algn="ctr"/>
            <a:r>
              <a:rPr lang="en-US" sz="4000" b="1"/>
              <a:t>Pencilan local</a:t>
            </a:r>
            <a:endParaRPr lang="en-US" sz="4000"/>
          </a:p>
        </p:txBody>
      </p:sp>
      <p:sp>
        <p:nvSpPr>
          <p:cNvPr id="9" name="Rounded Rectangle 8"/>
          <p:cNvSpPr/>
          <p:nvPr/>
        </p:nvSpPr>
        <p:spPr>
          <a:xfrm>
            <a:off x="4557484" y="2213812"/>
            <a:ext cx="3801979" cy="3433009"/>
          </a:xfrm>
          <a:prstGeom prst="round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path path="circle">
              <a:fillToRect r="100000" b="100000"/>
            </a:path>
            <a:tileRect l="-100000" t="-100000"/>
          </a:gradFill>
        </p:spPr>
        <p:style>
          <a:lnRef idx="3">
            <a:schemeClr val="lt1"/>
          </a:lnRef>
          <a:fillRef idx="1">
            <a:schemeClr val="accent6"/>
          </a:fillRef>
          <a:effectRef idx="1">
            <a:schemeClr val="accent6"/>
          </a:effectRef>
          <a:fontRef idx="minor">
            <a:schemeClr val="lt1"/>
          </a:fontRef>
        </p:style>
        <p:txBody>
          <a:bodyPr rtlCol="0" anchor="ctr"/>
          <a:lstStyle/>
          <a:p>
            <a:pPr marL="571486" indent="-571486"/>
            <a:r>
              <a:rPr lang="en-US" sz="4000" b="1" i="1"/>
              <a:t>Library</a:t>
            </a:r>
            <a:r>
              <a:rPr lang="en-US" sz="4000" b="1"/>
              <a:t> DMwR </a:t>
            </a:r>
            <a:r>
              <a:rPr lang="en-US" sz="4000" b="1" i="1"/>
              <a:t>package</a:t>
            </a:r>
            <a:r>
              <a:rPr lang="en-US" sz="4000" b="1"/>
              <a:t> R</a:t>
            </a:r>
            <a:endParaRPr lang="en-US" sz="4000" b="1"/>
          </a:p>
        </p:txBody>
      </p:sp>
    </p:spTree>
    <p:extLst>
      <p:ext uri="{BB962C8B-B14F-4D97-AF65-F5344CB8AC3E}">
        <p14:creationId xmlns:p14="http://schemas.microsoft.com/office/powerpoint/2010/main" val="425755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1" r="318" b="85185"/>
          <a:stretch/>
        </p:blipFill>
        <p:spPr>
          <a:xfrm>
            <a:off x="-1" y="0"/>
            <a:ext cx="9114971" cy="1016000"/>
          </a:xfrm>
          <a:prstGeom prst="rect">
            <a:avLst/>
          </a:prstGeom>
        </p:spPr>
      </p:pic>
      <p:sp>
        <p:nvSpPr>
          <p:cNvPr id="16" name="Title 2"/>
          <p:cNvSpPr txBox="1">
            <a:spLocks/>
          </p:cNvSpPr>
          <p:nvPr/>
        </p:nvSpPr>
        <p:spPr>
          <a:xfrm>
            <a:off x="-1" y="219984"/>
            <a:ext cx="9144001" cy="664380"/>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0" scaled="1"/>
            <a:tileRect/>
          </a:gra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bg1"/>
                </a:solidFill>
              </a:rPr>
              <a:t> Tahapan Penelitian</a:t>
            </a:r>
            <a:endParaRPr lang="en-US" b="1">
              <a:solidFill>
                <a:schemeClr val="bg1"/>
              </a:solidFill>
            </a:endParaRPr>
          </a:p>
        </p:txBody>
      </p:sp>
      <p:sp>
        <p:nvSpPr>
          <p:cNvPr id="18" name="TextBox 17"/>
          <p:cNvSpPr txBox="1"/>
          <p:nvPr/>
        </p:nvSpPr>
        <p:spPr>
          <a:xfrm>
            <a:off x="8406063" y="6166017"/>
            <a:ext cx="593558" cy="584775"/>
          </a:xfrm>
          <a:prstGeom prst="rect">
            <a:avLst/>
          </a:prstGeom>
          <a:gradFill flip="none" rotWithShape="1">
            <a:gsLst>
              <a:gs pos="0">
                <a:srgbClr val="026A13">
                  <a:shade val="30000"/>
                  <a:satMod val="115000"/>
                </a:srgbClr>
              </a:gs>
              <a:gs pos="50000">
                <a:srgbClr val="026A13">
                  <a:shade val="67500"/>
                  <a:satMod val="115000"/>
                </a:srgbClr>
              </a:gs>
              <a:gs pos="100000">
                <a:srgbClr val="026A13">
                  <a:shade val="100000"/>
                  <a:satMod val="115000"/>
                </a:srgbClr>
              </a:gs>
            </a:gsLst>
            <a:lin ang="13500000" scaled="1"/>
            <a:tileRect/>
          </a:gradFill>
        </p:spPr>
        <p:txBody>
          <a:bodyPr wrap="square" rtlCol="0">
            <a:spAutoFit/>
          </a:bodyPr>
          <a:lstStyle/>
          <a:p>
            <a:r>
              <a:rPr lang="en-US" sz="3200" smtClean="0">
                <a:solidFill>
                  <a:schemeClr val="bg1"/>
                </a:solidFill>
              </a:rPr>
              <a:t> 9</a:t>
            </a:r>
            <a:endParaRPr lang="en-US" sz="3200">
              <a:solidFill>
                <a:schemeClr val="bg1"/>
              </a:solidFill>
            </a:endParaRPr>
          </a:p>
        </p:txBody>
      </p:sp>
      <p:sp>
        <p:nvSpPr>
          <p:cNvPr id="7" name="Rectangle 6"/>
          <p:cNvSpPr/>
          <p:nvPr/>
        </p:nvSpPr>
        <p:spPr>
          <a:xfrm>
            <a:off x="6402670" y="2815877"/>
            <a:ext cx="2398884" cy="184324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Deteksi pencilan titik panas menggunakan algoritme  </a:t>
            </a:r>
            <a:r>
              <a:rPr lang="en-US" sz="2000" b="1" i="1">
                <a:solidFill>
                  <a:schemeClr val="tx1"/>
                </a:solidFill>
                <a:ea typeface="Times New Roman" panose="02020603050405020304" pitchFamily="18" charset="0"/>
                <a:cs typeface="Times New Roman" panose="02020603050405020304" pitchFamily="18" charset="0"/>
              </a:rPr>
              <a:t>local outlier factor</a:t>
            </a:r>
            <a:endParaRPr lang="en-US" sz="2000" b="1">
              <a:solidFill>
                <a:schemeClr val="tx1"/>
              </a:solidFill>
              <a:ea typeface="Times New Roman" panose="02020603050405020304" pitchFamily="18" charset="0"/>
              <a:cs typeface="Times New Roman" panose="02020603050405020304" pitchFamily="18" charset="0"/>
            </a:endParaRPr>
          </a:p>
        </p:txBody>
      </p:sp>
      <p:sp>
        <p:nvSpPr>
          <p:cNvPr id="9" name="Rectangle 8"/>
          <p:cNvSpPr/>
          <p:nvPr/>
        </p:nvSpPr>
        <p:spPr>
          <a:xfrm>
            <a:off x="7283591" y="1535653"/>
            <a:ext cx="1517964" cy="670231"/>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Praproses data</a:t>
            </a:r>
          </a:p>
        </p:txBody>
      </p:sp>
      <p:sp>
        <p:nvSpPr>
          <p:cNvPr id="10" name="Oval 9"/>
          <p:cNvSpPr/>
          <p:nvPr/>
        </p:nvSpPr>
        <p:spPr>
          <a:xfrm>
            <a:off x="287453" y="1425194"/>
            <a:ext cx="1988287" cy="862279"/>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Mulai</a:t>
            </a:r>
          </a:p>
        </p:txBody>
      </p:sp>
      <p:sp>
        <p:nvSpPr>
          <p:cNvPr id="11" name="Flowchart: Data 10"/>
          <p:cNvSpPr/>
          <p:nvPr/>
        </p:nvSpPr>
        <p:spPr>
          <a:xfrm>
            <a:off x="2816396" y="1463803"/>
            <a:ext cx="3801136" cy="823669"/>
          </a:xfrm>
          <a:prstGeom prst="flowChartInputOutpu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Pengumpulan</a:t>
            </a:r>
          </a:p>
          <a:p>
            <a:pPr algn="ctr"/>
            <a:r>
              <a:rPr lang="en-US" sz="2000" b="1">
                <a:solidFill>
                  <a:schemeClr val="tx1"/>
                </a:solidFill>
                <a:ea typeface="Times New Roman" panose="02020603050405020304" pitchFamily="18" charset="0"/>
                <a:cs typeface="Times New Roman" panose="02020603050405020304" pitchFamily="18" charset="0"/>
              </a:rPr>
              <a:t>data titik panas</a:t>
            </a:r>
          </a:p>
        </p:txBody>
      </p:sp>
      <p:sp>
        <p:nvSpPr>
          <p:cNvPr id="12" name="Rectangle 11"/>
          <p:cNvSpPr/>
          <p:nvPr/>
        </p:nvSpPr>
        <p:spPr>
          <a:xfrm>
            <a:off x="3317774" y="2902779"/>
            <a:ext cx="2398884" cy="583432"/>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000" b="1">
                <a:solidFill>
                  <a:schemeClr val="tx1"/>
                </a:solidFill>
                <a:ea typeface="Times New Roman" panose="02020603050405020304" pitchFamily="18" charset="0"/>
                <a:cs typeface="Times New Roman" panose="02020603050405020304" pitchFamily="18" charset="0"/>
              </a:rPr>
              <a:t> Visualisasi data</a:t>
            </a:r>
          </a:p>
        </p:txBody>
      </p:sp>
      <p:sp>
        <p:nvSpPr>
          <p:cNvPr id="13" name="Oval 12"/>
          <p:cNvSpPr/>
          <p:nvPr/>
        </p:nvSpPr>
        <p:spPr>
          <a:xfrm>
            <a:off x="484612" y="4221324"/>
            <a:ext cx="1872573" cy="983827"/>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ea typeface="Times New Roman" panose="02020603050405020304" pitchFamily="18" charset="0"/>
                <a:cs typeface="Times New Roman" panose="02020603050405020304" pitchFamily="18" charset="0"/>
              </a:rPr>
              <a:t>Selesai</a:t>
            </a:r>
          </a:p>
        </p:txBody>
      </p:sp>
      <p:sp>
        <p:nvSpPr>
          <p:cNvPr id="14" name="Rectangle 13"/>
          <p:cNvSpPr/>
          <p:nvPr/>
        </p:nvSpPr>
        <p:spPr>
          <a:xfrm>
            <a:off x="190080" y="2885796"/>
            <a:ext cx="2461636" cy="598851"/>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000" b="1">
                <a:solidFill>
                  <a:schemeClr val="tx1"/>
                </a:solidFill>
                <a:ea typeface="Times New Roman" panose="02020603050405020304" pitchFamily="18" charset="0"/>
                <a:cs typeface="Times New Roman" panose="02020603050405020304" pitchFamily="18" charset="0"/>
              </a:rPr>
              <a:t>Analisis pencilan</a:t>
            </a:r>
          </a:p>
        </p:txBody>
      </p:sp>
      <p:cxnSp>
        <p:nvCxnSpPr>
          <p:cNvPr id="17" name="Straight Arrow Connector 16"/>
          <p:cNvCxnSpPr/>
          <p:nvPr/>
        </p:nvCxnSpPr>
        <p:spPr>
          <a:xfrm>
            <a:off x="1976344" y="1778507"/>
            <a:ext cx="1222269" cy="35708"/>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19" name="Straight Arrow Connector 18"/>
          <p:cNvCxnSpPr/>
          <p:nvPr/>
        </p:nvCxnSpPr>
        <p:spPr>
          <a:xfrm>
            <a:off x="5623296" y="1875637"/>
            <a:ext cx="994237" cy="17856"/>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0" name="Straight Arrow Connector 19"/>
          <p:cNvCxnSpPr/>
          <p:nvPr/>
        </p:nvCxnSpPr>
        <p:spPr>
          <a:xfrm>
            <a:off x="7483986" y="2205881"/>
            <a:ext cx="0" cy="618940"/>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1" name="Straight Arrow Connector 20"/>
          <p:cNvCxnSpPr/>
          <p:nvPr/>
        </p:nvCxnSpPr>
        <p:spPr>
          <a:xfrm>
            <a:off x="5732571" y="3235467"/>
            <a:ext cx="91467" cy="0"/>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2" name="Straight Arrow Connector 21"/>
          <p:cNvCxnSpPr/>
          <p:nvPr/>
        </p:nvCxnSpPr>
        <p:spPr>
          <a:xfrm>
            <a:off x="2908170" y="3254893"/>
            <a:ext cx="75849" cy="0"/>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3" name="Straight Arrow Connector 22"/>
          <p:cNvCxnSpPr/>
          <p:nvPr/>
        </p:nvCxnSpPr>
        <p:spPr>
          <a:xfrm>
            <a:off x="1225554" y="3519575"/>
            <a:ext cx="0" cy="464205"/>
          </a:xfrm>
          <a:prstGeom prst="straightConnector1">
            <a:avLst/>
          </a:prstGeom>
          <a:ln>
            <a:no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24" name="Straight Arrow Connector 23"/>
          <p:cNvCxnSpPr>
            <a:stCxn id="10" idx="6"/>
            <a:endCxn id="11" idx="2"/>
          </p:cNvCxnSpPr>
          <p:nvPr/>
        </p:nvCxnSpPr>
        <p:spPr>
          <a:xfrm>
            <a:off x="2275738" y="1856335"/>
            <a:ext cx="920772" cy="1930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5"/>
            <a:endCxn id="9" idx="1"/>
          </p:cNvCxnSpPr>
          <p:nvPr/>
        </p:nvCxnSpPr>
        <p:spPr>
          <a:xfrm flipV="1">
            <a:off x="6237418" y="1870769"/>
            <a:ext cx="1046173" cy="486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p:cNvCxnSpPr>
          <p:nvPr/>
        </p:nvCxnSpPr>
        <p:spPr>
          <a:xfrm>
            <a:off x="8042573" y="2205884"/>
            <a:ext cx="20046" cy="6099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2" idx="3"/>
          </p:cNvCxnSpPr>
          <p:nvPr/>
        </p:nvCxnSpPr>
        <p:spPr>
          <a:xfrm flipH="1">
            <a:off x="5716658" y="3194495"/>
            <a:ext cx="68601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631762" y="3185221"/>
            <a:ext cx="68601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3" idx="0"/>
          </p:cNvCxnSpPr>
          <p:nvPr/>
        </p:nvCxnSpPr>
        <p:spPr>
          <a:xfrm>
            <a:off x="1420898" y="3484648"/>
            <a:ext cx="0" cy="7366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92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726</TotalTime>
  <Words>651</Words>
  <Application>Microsoft Office PowerPoint</Application>
  <PresentationFormat>On-screen Show (4:3)</PresentationFormat>
  <Paragraphs>296</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ＭＳ Ｐゴシック</vt:lpstr>
      <vt:lpstr>Arial</vt:lpstr>
      <vt:lpstr>Calibri</vt:lpstr>
      <vt:lpstr>Calibri Light</vt:lpstr>
      <vt:lpstr>Cambria</vt:lpstr>
      <vt:lpstr>Corbel</vt:lpstr>
      <vt:lpstr>Segoe UI Semilight</vt:lpstr>
      <vt:lpstr>Times New Roman</vt:lpstr>
      <vt:lpstr>Office Theme</vt:lpstr>
      <vt:lpstr>Deteksi Pencilan Data Titik Api di Provinsi Riau Menggunakan Algoritme  Local Outlier Factor</vt:lpstr>
      <vt:lpstr>PowerPoint Presentation</vt:lpstr>
      <vt:lpstr> Latar Belakang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Deteksi Pencilan Data Titik Api di Provinsi Riau Menggunakan Algoritme  Local Outlier Factor </dc:title>
  <dc:creator>shofyan sky</dc:creator>
  <cp:lastModifiedBy>shofyan sky</cp:lastModifiedBy>
  <cp:revision>62</cp:revision>
  <dcterms:created xsi:type="dcterms:W3CDTF">2015-05-19T11:55:05Z</dcterms:created>
  <dcterms:modified xsi:type="dcterms:W3CDTF">2015-06-17T17:15:53Z</dcterms:modified>
</cp:coreProperties>
</file>