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5"/>
  </p:notesMasterIdLst>
  <p:sldIdLst>
    <p:sldId id="256" r:id="rId2"/>
    <p:sldId id="291" r:id="rId3"/>
    <p:sldId id="258" r:id="rId4"/>
    <p:sldId id="290" r:id="rId5"/>
    <p:sldId id="292" r:id="rId6"/>
    <p:sldId id="293" r:id="rId7"/>
    <p:sldId id="294" r:id="rId8"/>
    <p:sldId id="295" r:id="rId9"/>
    <p:sldId id="296" r:id="rId10"/>
    <p:sldId id="298" r:id="rId11"/>
    <p:sldId id="299" r:id="rId12"/>
    <p:sldId id="281" r:id="rId13"/>
    <p:sldId id="271" r:id="rId14"/>
    <p:sldId id="264" r:id="rId15"/>
    <p:sldId id="265" r:id="rId16"/>
    <p:sldId id="288" r:id="rId17"/>
    <p:sldId id="273" r:id="rId18"/>
    <p:sldId id="300" r:id="rId19"/>
    <p:sldId id="272" r:id="rId20"/>
    <p:sldId id="301" r:id="rId21"/>
    <p:sldId id="320"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6" r:id="rId36"/>
    <p:sldId id="315" r:id="rId37"/>
    <p:sldId id="317" r:id="rId38"/>
    <p:sldId id="318" r:id="rId39"/>
    <p:sldId id="319" r:id="rId40"/>
    <p:sldId id="321" r:id="rId41"/>
    <p:sldId id="322" r:id="rId42"/>
    <p:sldId id="324" r:id="rId43"/>
    <p:sldId id="32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0AD47"/>
    <a:srgbClr val="026A13"/>
    <a:srgbClr val="CC99FF"/>
    <a:srgbClr val="66FF33"/>
    <a:srgbClr val="0000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78456" autoAdjust="0"/>
  </p:normalViewPr>
  <p:slideViewPr>
    <p:cSldViewPr snapToGrid="0">
      <p:cViewPr varScale="1">
        <p:scale>
          <a:sx n="58" d="100"/>
          <a:sy n="58" d="100"/>
        </p:scale>
        <p:origin x="93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07326-469D-4080-BFDB-1EB12B78A64B}" type="datetimeFigureOut">
              <a:rPr lang="en-US" smtClean="0"/>
              <a:t>6/19/2015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22D7D-6939-4EB7-8F0F-A66F1A7686D7}" type="slidenum">
              <a:rPr lang="en-US" smtClean="0"/>
              <a:t>‹#›</a:t>
            </a:fld>
            <a:endParaRPr lang="en-US"/>
          </a:p>
        </p:txBody>
      </p:sp>
    </p:spTree>
    <p:extLst>
      <p:ext uri="{BB962C8B-B14F-4D97-AF65-F5344CB8AC3E}">
        <p14:creationId xmlns:p14="http://schemas.microsoft.com/office/powerpoint/2010/main" val="186105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gnu.org/licenses/gpl-2.0.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a:t>
            </a:fld>
            <a:endParaRPr lang="en-US"/>
          </a:p>
        </p:txBody>
      </p:sp>
    </p:spTree>
    <p:extLst>
      <p:ext uri="{BB962C8B-B14F-4D97-AF65-F5344CB8AC3E}">
        <p14:creationId xmlns:p14="http://schemas.microsoft.com/office/powerpoint/2010/main" val="201409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21</a:t>
            </a:fld>
            <a:endParaRPr lang="en-US"/>
          </a:p>
        </p:txBody>
      </p:sp>
    </p:spTree>
    <p:extLst>
      <p:ext uri="{BB962C8B-B14F-4D97-AF65-F5344CB8AC3E}">
        <p14:creationId xmlns:p14="http://schemas.microsoft.com/office/powerpoint/2010/main" val="302670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22</a:t>
            </a:fld>
            <a:endParaRPr lang="en-US"/>
          </a:p>
        </p:txBody>
      </p:sp>
    </p:spTree>
    <p:extLst>
      <p:ext uri="{BB962C8B-B14F-4D97-AF65-F5344CB8AC3E}">
        <p14:creationId xmlns:p14="http://schemas.microsoft.com/office/powerpoint/2010/main" val="135206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23</a:t>
            </a:fld>
            <a:endParaRPr lang="en-US"/>
          </a:p>
        </p:txBody>
      </p:sp>
    </p:spTree>
    <p:extLst>
      <p:ext uri="{BB962C8B-B14F-4D97-AF65-F5344CB8AC3E}">
        <p14:creationId xmlns:p14="http://schemas.microsoft.com/office/powerpoint/2010/main" val="713288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24</a:t>
            </a:fld>
            <a:endParaRPr lang="en-US"/>
          </a:p>
        </p:txBody>
      </p:sp>
    </p:spTree>
    <p:extLst>
      <p:ext uri="{BB962C8B-B14F-4D97-AF65-F5344CB8AC3E}">
        <p14:creationId xmlns:p14="http://schemas.microsoft.com/office/powerpoint/2010/main" val="349854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25</a:t>
            </a:fld>
            <a:endParaRPr lang="en-US"/>
          </a:p>
        </p:txBody>
      </p:sp>
    </p:spTree>
    <p:extLst>
      <p:ext uri="{BB962C8B-B14F-4D97-AF65-F5344CB8AC3E}">
        <p14:creationId xmlns:p14="http://schemas.microsoft.com/office/powerpoint/2010/main" val="376823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26</a:t>
            </a:fld>
            <a:endParaRPr lang="en-US"/>
          </a:p>
        </p:txBody>
      </p:sp>
    </p:spTree>
    <p:extLst>
      <p:ext uri="{BB962C8B-B14F-4D97-AF65-F5344CB8AC3E}">
        <p14:creationId xmlns:p14="http://schemas.microsoft.com/office/powerpoint/2010/main" val="21365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27</a:t>
            </a:fld>
            <a:endParaRPr lang="en-US"/>
          </a:p>
        </p:txBody>
      </p:sp>
    </p:spTree>
    <p:extLst>
      <p:ext uri="{BB962C8B-B14F-4D97-AF65-F5344CB8AC3E}">
        <p14:creationId xmlns:p14="http://schemas.microsoft.com/office/powerpoint/2010/main" val="304469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28</a:t>
            </a:fld>
            <a:endParaRPr lang="en-US"/>
          </a:p>
        </p:txBody>
      </p:sp>
    </p:spTree>
    <p:extLst>
      <p:ext uri="{BB962C8B-B14F-4D97-AF65-F5344CB8AC3E}">
        <p14:creationId xmlns:p14="http://schemas.microsoft.com/office/powerpoint/2010/main" val="216545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29</a:t>
            </a:fld>
            <a:endParaRPr lang="en-US"/>
          </a:p>
        </p:txBody>
      </p:sp>
    </p:spTree>
    <p:extLst>
      <p:ext uri="{BB962C8B-B14F-4D97-AF65-F5344CB8AC3E}">
        <p14:creationId xmlns:p14="http://schemas.microsoft.com/office/powerpoint/2010/main" val="410917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30</a:t>
            </a:fld>
            <a:endParaRPr lang="en-US"/>
          </a:p>
        </p:txBody>
      </p:sp>
    </p:spTree>
    <p:extLst>
      <p:ext uri="{BB962C8B-B14F-4D97-AF65-F5344CB8AC3E}">
        <p14:creationId xmlns:p14="http://schemas.microsoft.com/office/powerpoint/2010/main" val="369425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a:t>
            </a:fld>
            <a:endParaRPr lang="en-US"/>
          </a:p>
        </p:txBody>
      </p:sp>
    </p:spTree>
    <p:extLst>
      <p:ext uri="{BB962C8B-B14F-4D97-AF65-F5344CB8AC3E}">
        <p14:creationId xmlns:p14="http://schemas.microsoft.com/office/powerpoint/2010/main" val="112321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31</a:t>
            </a:fld>
            <a:endParaRPr lang="en-US"/>
          </a:p>
        </p:txBody>
      </p:sp>
    </p:spTree>
    <p:extLst>
      <p:ext uri="{BB962C8B-B14F-4D97-AF65-F5344CB8AC3E}">
        <p14:creationId xmlns:p14="http://schemas.microsoft.com/office/powerpoint/2010/main" val="1889540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32</a:t>
            </a:fld>
            <a:endParaRPr lang="en-US"/>
          </a:p>
        </p:txBody>
      </p:sp>
    </p:spTree>
    <p:extLst>
      <p:ext uri="{BB962C8B-B14F-4D97-AF65-F5344CB8AC3E}">
        <p14:creationId xmlns:p14="http://schemas.microsoft.com/office/powerpoint/2010/main" val="63446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33</a:t>
            </a:fld>
            <a:endParaRPr lang="en-US"/>
          </a:p>
        </p:txBody>
      </p:sp>
    </p:spTree>
    <p:extLst>
      <p:ext uri="{BB962C8B-B14F-4D97-AF65-F5344CB8AC3E}">
        <p14:creationId xmlns:p14="http://schemas.microsoft.com/office/powerpoint/2010/main" val="331790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Why use R?</a:t>
            </a:r>
          </a:p>
          <a:p>
            <a:r>
              <a:rPr lang="en-US" sz="1200" b="0" i="0" kern="1200" smtClean="0">
                <a:solidFill>
                  <a:schemeClr val="tx1"/>
                </a:solidFill>
                <a:effectLst/>
                <a:latin typeface="+mn-lt"/>
                <a:ea typeface="+mn-ea"/>
                <a:cs typeface="+mn-cs"/>
              </a:rPr>
              <a:t>There's lots of software available for data analysis today: spreadsheets like Excel, batch-oriented procedure-based systems like SAS; point-and-click GUI-based systems like SPSS; data mining systems, and so on. What makes R different? </a:t>
            </a:r>
          </a:p>
          <a:p>
            <a:r>
              <a:rPr lang="en-US" sz="1200" b="1" i="0" kern="1200" smtClean="0">
                <a:solidFill>
                  <a:schemeClr val="tx1"/>
                </a:solidFill>
                <a:effectLst/>
                <a:latin typeface="+mn-lt"/>
                <a:ea typeface="+mn-ea"/>
                <a:cs typeface="+mn-cs"/>
              </a:rPr>
              <a:t>R is free</a:t>
            </a:r>
            <a:r>
              <a:rPr lang="en-US" sz="1200" b="0" i="0" kern="1200" smtClean="0">
                <a:solidFill>
                  <a:schemeClr val="tx1"/>
                </a:solidFill>
                <a:effectLst/>
                <a:latin typeface="+mn-lt"/>
                <a:ea typeface="+mn-ea"/>
                <a:cs typeface="+mn-cs"/>
              </a:rPr>
              <a:t>. As an open-source project, you can use R free of charge: no worries about subscription fees, license managers, or user limits. But just as importantly, R is open: you can inspect the code and tinker with it as much as you like (provided you respect the terms of the </a:t>
            </a:r>
            <a:r>
              <a:rPr lang="en-US" sz="1200" b="0" i="0" u="none" strike="noStrike" kern="1200" smtClean="0">
                <a:solidFill>
                  <a:schemeClr val="tx1"/>
                </a:solidFill>
                <a:effectLst/>
                <a:latin typeface="+mn-lt"/>
                <a:ea typeface="+mn-ea"/>
                <a:cs typeface="+mn-cs"/>
                <a:hlinkClick r:id="rId3"/>
              </a:rPr>
              <a:t>GNU General Public License version 2</a:t>
            </a:r>
            <a:r>
              <a:rPr lang="en-US" sz="1200" b="0" i="0" kern="1200" smtClean="0">
                <a:solidFill>
                  <a:schemeClr val="tx1"/>
                </a:solidFill>
                <a:effectLst/>
                <a:latin typeface="+mn-lt"/>
                <a:ea typeface="+mn-ea"/>
                <a:cs typeface="+mn-cs"/>
              </a:rPr>
              <a:t> under which it is distributed). Thousands of experts around the world have done just that, and their contributions benefit the millions of people who use R today.</a:t>
            </a:r>
          </a:p>
          <a:p>
            <a:r>
              <a:rPr lang="en-US" sz="1200" b="1" i="0" kern="1200" smtClean="0">
                <a:solidFill>
                  <a:schemeClr val="tx1"/>
                </a:solidFill>
                <a:effectLst/>
                <a:latin typeface="+mn-lt"/>
                <a:ea typeface="+mn-ea"/>
                <a:cs typeface="+mn-cs"/>
              </a:rPr>
              <a:t>R is a language</a:t>
            </a:r>
            <a:r>
              <a:rPr lang="en-US" sz="1200" b="0" i="0" kern="1200" smtClean="0">
                <a:solidFill>
                  <a:schemeClr val="tx1"/>
                </a:solidFill>
                <a:effectLst/>
                <a:latin typeface="+mn-lt"/>
                <a:ea typeface="+mn-ea"/>
                <a:cs typeface="+mn-cs"/>
              </a:rPr>
              <a:t>. In R, you do data analysis by writing functions and scripts, not by pointing and clicking. That may sound daunting, but it's an easy language to learn, and a very natural and expressive one for data analysis. But once you learn the language, there are many benefits. As an interactive language (as opposed to a data-in-data-out black-box procedures), R promotes experimentation and exploration, which improves data analysis and often leads to discoveries that wouldn't be made otherwise. A script documents all your work, from data access to reporting, and can instantly be re-run at any time. (This makes it much easier to update results when the data change.) Scripts also make it easy to automate a sequence of tasks that can be integrated into other processes. Many R users who have used other software report that they can do their data analyses in a fraction of the time.</a:t>
            </a:r>
          </a:p>
          <a:p>
            <a:r>
              <a:rPr lang="en-US" sz="1200" b="1" i="0" kern="1200" smtClean="0">
                <a:solidFill>
                  <a:schemeClr val="tx1"/>
                </a:solidFill>
                <a:effectLst/>
                <a:latin typeface="+mn-lt"/>
                <a:ea typeface="+mn-ea"/>
                <a:cs typeface="+mn-cs"/>
              </a:rPr>
              <a:t>Graphics and data visualization</a:t>
            </a:r>
            <a:r>
              <a:rPr lang="en-US" sz="1200" b="0" i="0" kern="1200" smtClean="0">
                <a:solidFill>
                  <a:schemeClr val="tx1"/>
                </a:solidFill>
                <a:effectLst/>
                <a:latin typeface="+mn-lt"/>
                <a:ea typeface="+mn-ea"/>
                <a:cs typeface="+mn-cs"/>
              </a:rPr>
              <a:t>. One of the design principles of R was that visualization of data through charts and graphs is an essential part of the data analysis process. As a result, it has excellent tools for creating graphics, from staples like bar charts and scatterplots to multi-panel Lattice charts to brand new graphics of your own devising. R's graphical system is heavily influenced by thought leaders in data visualization like Bill Cleveland and Edward Tufte, and as a result graphics based on R appear regularly in venues like the New York Times, the Economist, and the FlowingData blog.</a:t>
            </a:r>
          </a:p>
          <a:p>
            <a:r>
              <a:rPr lang="en-US" sz="1200" b="1" i="0" kern="1200" smtClean="0">
                <a:solidFill>
                  <a:schemeClr val="tx1"/>
                </a:solidFill>
                <a:effectLst/>
                <a:latin typeface="+mn-lt"/>
                <a:ea typeface="+mn-ea"/>
                <a:cs typeface="+mn-cs"/>
              </a:rPr>
              <a:t>A flexible statistical analysis toolkit</a:t>
            </a:r>
            <a:r>
              <a:rPr lang="en-US" sz="1200" b="0" i="0" kern="1200" smtClean="0">
                <a:solidFill>
                  <a:schemeClr val="tx1"/>
                </a:solidFill>
                <a:effectLst/>
                <a:latin typeface="+mn-lt"/>
                <a:ea typeface="+mn-ea"/>
                <a:cs typeface="+mn-cs"/>
              </a:rPr>
              <a:t>. All of the standard data analysis tools are built right into the R language: from accessing data in various formats, to data manipulation (transforms, merges, aggregations, etc.), to traditional and modern statistical models (regression, ANOVA, GLM, tree models, etc). All are included in an object-oriented framework that makes it easy to programatically extract out and combine just the information you need from the results, rather than having to cut-and-paste from a static report.</a:t>
            </a:r>
          </a:p>
          <a:p>
            <a:r>
              <a:rPr lang="en-US" sz="1200" b="1" i="0" kern="1200" smtClean="0">
                <a:solidFill>
                  <a:schemeClr val="tx1"/>
                </a:solidFill>
                <a:effectLst/>
                <a:latin typeface="+mn-lt"/>
                <a:ea typeface="+mn-ea"/>
                <a:cs typeface="+mn-cs"/>
              </a:rPr>
              <a:t>Access to powerful, cutting-edge analytics</a:t>
            </a:r>
            <a:r>
              <a:rPr lang="en-US" sz="1200" b="0" i="0" kern="1200" smtClean="0">
                <a:solidFill>
                  <a:schemeClr val="tx1"/>
                </a:solidFill>
                <a:effectLst/>
                <a:latin typeface="+mn-lt"/>
                <a:ea typeface="+mn-ea"/>
                <a:cs typeface="+mn-cs"/>
              </a:rPr>
              <a:t>. Leading academics and researches from around the world use R to develop the latest methods in statistics, machine learning, and predictive modeling. There are expansive, cutting-edge edge extensions to R in finance, genomics, and dozens of other fields. To date, more than 2000 packages extending the R language in every domain are available for free download, with more added every day.</a:t>
            </a:r>
          </a:p>
          <a:p>
            <a:r>
              <a:rPr lang="en-US" sz="1200" b="1" i="0" kern="1200" smtClean="0">
                <a:solidFill>
                  <a:schemeClr val="tx1"/>
                </a:solidFill>
                <a:effectLst/>
                <a:latin typeface="+mn-lt"/>
                <a:ea typeface="+mn-ea"/>
                <a:cs typeface="+mn-cs"/>
              </a:rPr>
              <a:t>A robust, vibrant community</a:t>
            </a:r>
            <a:r>
              <a:rPr lang="en-US" sz="1200" b="0" i="0" kern="1200" smtClean="0">
                <a:solidFill>
                  <a:schemeClr val="tx1"/>
                </a:solidFill>
                <a:effectLst/>
                <a:latin typeface="+mn-lt"/>
                <a:ea typeface="+mn-ea"/>
                <a:cs typeface="+mn-cs"/>
              </a:rPr>
              <a:t>. With thousands of contributors and more than two million users around the world, if you've got a question about R chances are, someone's answered it (or can). There's a wealth of community resources for R available on the Web, for help in just about every domain.</a:t>
            </a:r>
          </a:p>
          <a:p>
            <a:r>
              <a:rPr lang="en-US" sz="1200" b="1" i="0" kern="1200" smtClean="0">
                <a:solidFill>
                  <a:schemeClr val="tx1"/>
                </a:solidFill>
                <a:effectLst/>
                <a:latin typeface="+mn-lt"/>
                <a:ea typeface="+mn-ea"/>
                <a:cs typeface="+mn-cs"/>
              </a:rPr>
              <a:t>Unlimited possibilities</a:t>
            </a:r>
            <a:r>
              <a:rPr lang="en-US" sz="1200" b="0" i="0" kern="1200" smtClean="0">
                <a:solidFill>
                  <a:schemeClr val="tx1"/>
                </a:solidFill>
                <a:effectLst/>
                <a:latin typeface="+mn-lt"/>
                <a:ea typeface="+mn-ea"/>
                <a:cs typeface="+mn-cs"/>
              </a:rPr>
              <a:t>. With R, you're not restricted to choosing a pre-defined set of routines. You can use code contributed by others in the open-source community, or extend R with your own functions. And R is excellent for "mash-ups" with other applications: combine R with a MySQL database, an Apache web-server, and the Google Maps API and you've got yourself a real-time GIS analysis toolkit. That's just one big idea -- what's yours?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34</a:t>
            </a:fld>
            <a:endParaRPr lang="en-US"/>
          </a:p>
        </p:txBody>
      </p:sp>
    </p:spTree>
    <p:extLst>
      <p:ext uri="{BB962C8B-B14F-4D97-AF65-F5344CB8AC3E}">
        <p14:creationId xmlns:p14="http://schemas.microsoft.com/office/powerpoint/2010/main" val="120060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35</a:t>
            </a:fld>
            <a:endParaRPr lang="en-US"/>
          </a:p>
        </p:txBody>
      </p:sp>
    </p:spTree>
    <p:extLst>
      <p:ext uri="{BB962C8B-B14F-4D97-AF65-F5344CB8AC3E}">
        <p14:creationId xmlns:p14="http://schemas.microsoft.com/office/powerpoint/2010/main" val="2609348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36</a:t>
            </a:fld>
            <a:endParaRPr lang="en-US"/>
          </a:p>
        </p:txBody>
      </p:sp>
    </p:spTree>
    <p:extLst>
      <p:ext uri="{BB962C8B-B14F-4D97-AF65-F5344CB8AC3E}">
        <p14:creationId xmlns:p14="http://schemas.microsoft.com/office/powerpoint/2010/main" val="1046867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37</a:t>
            </a:fld>
            <a:endParaRPr lang="en-US"/>
          </a:p>
        </p:txBody>
      </p:sp>
    </p:spTree>
    <p:extLst>
      <p:ext uri="{BB962C8B-B14F-4D97-AF65-F5344CB8AC3E}">
        <p14:creationId xmlns:p14="http://schemas.microsoft.com/office/powerpoint/2010/main" val="1591258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38</a:t>
            </a:fld>
            <a:endParaRPr lang="en-US"/>
          </a:p>
        </p:txBody>
      </p:sp>
    </p:spTree>
    <p:extLst>
      <p:ext uri="{BB962C8B-B14F-4D97-AF65-F5344CB8AC3E}">
        <p14:creationId xmlns:p14="http://schemas.microsoft.com/office/powerpoint/2010/main" val="158784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39</a:t>
            </a:fld>
            <a:endParaRPr lang="en-US"/>
          </a:p>
        </p:txBody>
      </p:sp>
    </p:spTree>
    <p:extLst>
      <p:ext uri="{BB962C8B-B14F-4D97-AF65-F5344CB8AC3E}">
        <p14:creationId xmlns:p14="http://schemas.microsoft.com/office/powerpoint/2010/main" val="2672626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40</a:t>
            </a:fld>
            <a:endParaRPr lang="en-US"/>
          </a:p>
        </p:txBody>
      </p:sp>
    </p:spTree>
    <p:extLst>
      <p:ext uri="{BB962C8B-B14F-4D97-AF65-F5344CB8AC3E}">
        <p14:creationId xmlns:p14="http://schemas.microsoft.com/office/powerpoint/2010/main" val="15273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44" indent="-285744">
              <a:buFont typeface="Arial" panose="020B0604020202020204" pitchFamily="34" charset="0"/>
              <a:buChar char="•"/>
            </a:pPr>
            <a:r>
              <a:rPr lang="en-US" sz="1200" smtClean="0">
                <a:latin typeface="Corbel" panose="020B0503020204020204" pitchFamily="34" charset="0"/>
              </a:rPr>
              <a:t>Membersihkan data titik api dari wilayah selain Provinsi Riau pada waktu 2002 hingga 2015</a:t>
            </a: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mtClean="0">
                <a:latin typeface="Corbel" panose="020B0503020204020204" pitchFamily="34" charset="0"/>
              </a:rPr>
              <a:t>Memilih atribut data titik api </a:t>
            </a: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mtClean="0">
                <a:latin typeface="Corbel" panose="020B0503020204020204" pitchFamily="34" charset="0"/>
              </a:rPr>
              <a:t>Agregasi</a:t>
            </a:r>
            <a:r>
              <a:rPr lang="en-US" sz="1600" smtClean="0">
                <a:latin typeface="Corbel" panose="020B0503020204020204" pitchFamily="34" charset="0"/>
              </a:rPr>
              <a:t> </a:t>
            </a:r>
            <a:r>
              <a:rPr lang="en-US" sz="1200" smtClean="0">
                <a:latin typeface="Corbel" panose="020B0503020204020204" pitchFamily="34" charset="0"/>
              </a:rPr>
              <a:t>data</a:t>
            </a:r>
            <a:endParaRPr lang="en-US" sz="1600" smtClean="0">
              <a:latin typeface="Corbel" panose="020B0503020204020204" pitchFamily="34" charset="0"/>
            </a:endParaRP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smtClean="0">
              <a:latin typeface="Corbel" panose="020B0503020204020204" pitchFamily="34" charset="0"/>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11</a:t>
            </a:fld>
            <a:endParaRPr lang="en-US"/>
          </a:p>
        </p:txBody>
      </p:sp>
    </p:spTree>
    <p:extLst>
      <p:ext uri="{BB962C8B-B14F-4D97-AF65-F5344CB8AC3E}">
        <p14:creationId xmlns:p14="http://schemas.microsoft.com/office/powerpoint/2010/main" val="2755448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41</a:t>
            </a:fld>
            <a:endParaRPr lang="en-US"/>
          </a:p>
        </p:txBody>
      </p:sp>
    </p:spTree>
    <p:extLst>
      <p:ext uri="{BB962C8B-B14F-4D97-AF65-F5344CB8AC3E}">
        <p14:creationId xmlns:p14="http://schemas.microsoft.com/office/powerpoint/2010/main" val="2789256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42</a:t>
            </a:fld>
            <a:endParaRPr lang="en-US"/>
          </a:p>
        </p:txBody>
      </p:sp>
    </p:spTree>
    <p:extLst>
      <p:ext uri="{BB962C8B-B14F-4D97-AF65-F5344CB8AC3E}">
        <p14:creationId xmlns:p14="http://schemas.microsoft.com/office/powerpoint/2010/main" val="820723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43</a:t>
            </a:fld>
            <a:endParaRPr lang="en-US"/>
          </a:p>
        </p:txBody>
      </p:sp>
    </p:spTree>
    <p:extLst>
      <p:ext uri="{BB962C8B-B14F-4D97-AF65-F5344CB8AC3E}">
        <p14:creationId xmlns:p14="http://schemas.microsoft.com/office/powerpoint/2010/main" val="336144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Dibikin besar</a:t>
            </a:r>
            <a:r>
              <a:rPr lang="en-US" baseline="0" smtClean="0"/>
              <a:t> ilustrasinya</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12</a:t>
            </a:fld>
            <a:endParaRPr lang="en-US"/>
          </a:p>
        </p:txBody>
      </p:sp>
    </p:spTree>
    <p:extLst>
      <p:ext uri="{BB962C8B-B14F-4D97-AF65-F5344CB8AC3E}">
        <p14:creationId xmlns:p14="http://schemas.microsoft.com/office/powerpoint/2010/main" val="121705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Dibikin besar</a:t>
            </a:r>
            <a:r>
              <a:rPr lang="en-US" baseline="0" smtClean="0"/>
              <a:t> ilustrasinya</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13</a:t>
            </a:fld>
            <a:endParaRPr lang="en-US"/>
          </a:p>
        </p:txBody>
      </p:sp>
    </p:spTree>
    <p:extLst>
      <p:ext uri="{BB962C8B-B14F-4D97-AF65-F5344CB8AC3E}">
        <p14:creationId xmlns:p14="http://schemas.microsoft.com/office/powerpoint/2010/main" val="20639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Ambil</a:t>
            </a:r>
            <a:r>
              <a:rPr lang="en-US" baseline="0" smtClean="0"/>
              <a:t> visualisasi data dari skripsi bentar</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14</a:t>
            </a:fld>
            <a:endParaRPr lang="en-US"/>
          </a:p>
        </p:txBody>
      </p:sp>
    </p:spTree>
    <p:extLst>
      <p:ext uri="{BB962C8B-B14F-4D97-AF65-F5344CB8AC3E}">
        <p14:creationId xmlns:p14="http://schemas.microsoft.com/office/powerpoint/2010/main" val="24622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17</a:t>
            </a:fld>
            <a:endParaRPr lang="en-US"/>
          </a:p>
        </p:txBody>
      </p:sp>
    </p:spTree>
    <p:extLst>
      <p:ext uri="{BB962C8B-B14F-4D97-AF65-F5344CB8AC3E}">
        <p14:creationId xmlns:p14="http://schemas.microsoft.com/office/powerpoint/2010/main" val="166675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18</a:t>
            </a:fld>
            <a:endParaRPr lang="en-US"/>
          </a:p>
        </p:txBody>
      </p:sp>
    </p:spTree>
    <p:extLst>
      <p:ext uri="{BB962C8B-B14F-4D97-AF65-F5344CB8AC3E}">
        <p14:creationId xmlns:p14="http://schemas.microsoft.com/office/powerpoint/2010/main" val="3260258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20</a:t>
            </a:fld>
            <a:endParaRPr lang="en-US"/>
          </a:p>
        </p:txBody>
      </p:sp>
    </p:spTree>
    <p:extLst>
      <p:ext uri="{BB962C8B-B14F-4D97-AF65-F5344CB8AC3E}">
        <p14:creationId xmlns:p14="http://schemas.microsoft.com/office/powerpoint/2010/main" val="214636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F353C-AAB0-483E-819F-E455F7D854CF}" type="datetime1">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085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667D6B-FA60-4B98-9E60-7CD762C077EC}" type="datetime1">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7062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D37E6-1A0E-4047-8F1F-88A89BAD8DAD}" type="datetime1">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3322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AAFF2-8239-4CB0-8C2D-91651D1D632D}" type="datetime1">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737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625E1-44CF-42DA-A761-040221F9633E}" type="datetime1">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163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5505F3-25B7-4170-A769-E4BDEBA1DC5B}" type="datetime1">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88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BC0976-AE08-45A0-95BA-843DAD79C554}" type="datetime1">
              <a:rPr lang="en-US" smtClean="0"/>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76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215F40-7B72-440A-AD97-BA6D628AFC14}" type="datetime1">
              <a:rPr lang="en-US" smtClean="0"/>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0904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5E692-C5CF-4F7B-966B-6775CD1EF6D9}" type="datetime1">
              <a:rPr lang="en-US" smtClean="0"/>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3349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549064-E981-411A-8519-B95A9115B603}" type="datetime1">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851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F4BE8-20EC-4A3F-A3E0-CCC1EC4BBE03}" type="datetime1">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6551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4C44B-8700-485A-AC45-EE9C5836077C}" type="datetime1">
              <a:rPr lang="en-US" smtClean="0"/>
              <a:t>6/19/2015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784916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earthdata.nasa.gov/earth-observation-data/near-real-time/firms/active-fire-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geospasial.bnpb.go.id/monitoring/hotspot/"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1.jpg"/><Relationship Id="rId7" Type="http://schemas.openxmlformats.org/officeDocument/2006/relationships/slide" Target="slide3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2.xml"/><Relationship Id="rId4" Type="http://schemas.openxmlformats.org/officeDocument/2006/relationships/slide" Target="slide35.xml"/><Relationship Id="rId9" Type="http://schemas.openxmlformats.org/officeDocument/2006/relationships/slide" Target="slide39.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hyperlink" Target="http://www.crisp.nus.edu.sg/browsedata/data_viewgmap.php?image_id=WV022014031103484280" TargetMode="External"/><Relationship Id="rId3" Type="http://schemas.openxmlformats.org/officeDocument/2006/relationships/image" Target="../media/image1.jpg"/><Relationship Id="rId7" Type="http://schemas.openxmlformats.org/officeDocument/2006/relationships/hyperlink" Target="http://geospasial.bnpb.go.id/monitoring/hotspo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26.png"/><Relationship Id="rId4" Type="http://schemas.openxmlformats.org/officeDocument/2006/relationships/hyperlink" Target="https://upload.wikimedia.org/wikipedia/commons/4/4e/LOF-idea.sv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flickr.com/photos/gpsea/3813694681/in/album-72157621893775165/"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0" y="-1"/>
            <a:ext cx="9144000" cy="6858001"/>
          </a:xfrm>
          <a:prstGeom prst="rect">
            <a:avLst/>
          </a:prstGeom>
          <a:solidFill>
            <a:srgbClr val="000000">
              <a:alpha val="7215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869138" y="3186556"/>
            <a:ext cx="5405717" cy="1087126"/>
          </a:xfrm>
        </p:spPr>
        <p:txBody>
          <a:bodyPr>
            <a:noAutofit/>
          </a:bodyPr>
          <a:lstStyle/>
          <a:p>
            <a:pPr>
              <a:spcBef>
                <a:spcPts val="0"/>
              </a:spcBef>
            </a:pPr>
            <a:r>
              <a:rPr lang="en-US">
                <a:solidFill>
                  <a:schemeClr val="bg1"/>
                </a:solidFill>
                <a:latin typeface="+mj-lt"/>
              </a:rPr>
              <a:t>Shofyan  G64134009</a:t>
            </a:r>
          </a:p>
          <a:p>
            <a:pPr>
              <a:spcBef>
                <a:spcPts val="0"/>
              </a:spcBef>
            </a:pPr>
            <a:r>
              <a:rPr lang="en-US">
                <a:solidFill>
                  <a:schemeClr val="bg1"/>
                </a:solidFill>
                <a:latin typeface="+mj-lt"/>
              </a:rPr>
              <a:t>Dibimbing oleh </a:t>
            </a:r>
            <a:endParaRPr lang="en-US" smtClean="0">
              <a:solidFill>
                <a:schemeClr val="bg1"/>
              </a:solidFill>
              <a:latin typeface="+mj-lt"/>
            </a:endParaRPr>
          </a:p>
          <a:p>
            <a:pPr>
              <a:spcBef>
                <a:spcPts val="0"/>
              </a:spcBef>
            </a:pPr>
            <a:r>
              <a:rPr lang="id-ID">
                <a:solidFill>
                  <a:schemeClr val="bg1"/>
                </a:solidFill>
                <a:latin typeface="+mj-lt"/>
              </a:rPr>
              <a:t>Dr Imas Sukaesih Sitanggang, S</a:t>
            </a:r>
            <a:r>
              <a:rPr lang="en-US">
                <a:solidFill>
                  <a:schemeClr val="bg1"/>
                </a:solidFill>
                <a:latin typeface="+mj-lt"/>
              </a:rPr>
              <a:t>S</a:t>
            </a:r>
            <a:r>
              <a:rPr lang="id-ID">
                <a:solidFill>
                  <a:schemeClr val="bg1"/>
                </a:solidFill>
                <a:latin typeface="+mj-lt"/>
              </a:rPr>
              <a:t>i </a:t>
            </a:r>
            <a:r>
              <a:rPr lang="en-US">
                <a:solidFill>
                  <a:schemeClr val="bg1"/>
                </a:solidFill>
                <a:latin typeface="+mj-lt"/>
              </a:rPr>
              <a:t>MKom</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19" y="5627114"/>
            <a:ext cx="1099178" cy="1088274"/>
          </a:xfrm>
          <a:prstGeom prst="rect">
            <a:avLst/>
          </a:prstGeom>
        </p:spPr>
      </p:pic>
      <p:sp>
        <p:nvSpPr>
          <p:cNvPr id="7" name="Subtitle 2"/>
          <p:cNvSpPr txBox="1">
            <a:spLocks/>
          </p:cNvSpPr>
          <p:nvPr/>
        </p:nvSpPr>
        <p:spPr>
          <a:xfrm>
            <a:off x="1466498" y="5698683"/>
            <a:ext cx="6935097" cy="945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a:solidFill>
                  <a:schemeClr val="bg1"/>
                </a:solidFill>
                <a:latin typeface="+mj-lt"/>
              </a:rPr>
              <a:t>Departemen Ilmu Kompputer</a:t>
            </a:r>
          </a:p>
          <a:p>
            <a:pPr algn="l">
              <a:spcBef>
                <a:spcPts val="0"/>
              </a:spcBef>
            </a:pPr>
            <a:r>
              <a:rPr lang="en-US" sz="2000">
                <a:solidFill>
                  <a:schemeClr val="bg1"/>
                </a:solidFill>
                <a:latin typeface="+mj-lt"/>
              </a:rPr>
              <a:t>Fakultas Ilmu Pengetahuan Alam dan Matematika</a:t>
            </a:r>
          </a:p>
          <a:p>
            <a:pPr algn="l">
              <a:spcBef>
                <a:spcPts val="0"/>
              </a:spcBef>
            </a:pPr>
            <a:r>
              <a:rPr lang="en-US" sz="2000">
                <a:solidFill>
                  <a:schemeClr val="bg1"/>
                </a:solidFill>
                <a:latin typeface="+mj-lt"/>
              </a:rPr>
              <a:t>Institut Pertanian </a:t>
            </a:r>
            <a:r>
              <a:rPr lang="en-US" sz="2000" smtClean="0">
                <a:solidFill>
                  <a:schemeClr val="bg1"/>
                </a:solidFill>
                <a:latin typeface="+mj-lt"/>
              </a:rPr>
              <a:t>Bogor 2015</a:t>
            </a:r>
            <a:endParaRPr lang="en-US" sz="2000">
              <a:solidFill>
                <a:schemeClr val="bg1"/>
              </a:solidFill>
              <a:latin typeface="+mj-lt"/>
            </a:endParaRPr>
          </a:p>
        </p:txBody>
      </p:sp>
      <p:sp>
        <p:nvSpPr>
          <p:cNvPr id="2" name="Title 1"/>
          <p:cNvSpPr>
            <a:spLocks noGrp="1"/>
          </p:cNvSpPr>
          <p:nvPr>
            <p:ph type="ctrTitle"/>
          </p:nvPr>
        </p:nvSpPr>
        <p:spPr>
          <a:xfrm>
            <a:off x="0" y="615912"/>
            <a:ext cx="9144000" cy="1581810"/>
          </a:xfrm>
        </p:spPr>
        <p:txBody>
          <a:bodyPr>
            <a:noAutofit/>
          </a:bodyPr>
          <a:lstStyle/>
          <a:p>
            <a:r>
              <a:rPr lang="en-US" sz="4000" b="1" err="1">
                <a:solidFill>
                  <a:schemeClr val="bg1"/>
                </a:solidFill>
                <a:cs typeface="Segoe UI Semilight" panose="020B0402040204020203" pitchFamily="34" charset="0"/>
              </a:rPr>
              <a:t>Deteksi</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Pencilan</a:t>
            </a:r>
            <a:r>
              <a:rPr lang="en-US" sz="4000" b="1">
                <a:solidFill>
                  <a:schemeClr val="bg1"/>
                </a:solidFill>
                <a:cs typeface="Segoe UI Semilight" panose="020B0402040204020203" pitchFamily="34" charset="0"/>
              </a:rPr>
              <a:t> Data </a:t>
            </a:r>
            <a:r>
              <a:rPr lang="en-US" sz="4000" b="1" err="1">
                <a:solidFill>
                  <a:schemeClr val="bg1"/>
                </a:solidFill>
                <a:cs typeface="Segoe UI Semilight" panose="020B0402040204020203" pitchFamily="34" charset="0"/>
              </a:rPr>
              <a:t>Titik</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Api</a:t>
            </a:r>
            <a:r>
              <a:rPr lang="en-US" sz="4000" b="1">
                <a:solidFill>
                  <a:schemeClr val="bg1"/>
                </a:solidFill>
                <a:cs typeface="Segoe UI Semilight" panose="020B0402040204020203" pitchFamily="34" charset="0"/>
              </a:rPr>
              <a:t> di </a:t>
            </a:r>
            <a:r>
              <a:rPr lang="en-US" sz="4000" b="1" err="1">
                <a:solidFill>
                  <a:schemeClr val="bg1"/>
                </a:solidFill>
                <a:cs typeface="Segoe UI Semilight" panose="020B0402040204020203" pitchFamily="34" charset="0"/>
              </a:rPr>
              <a:t>Provinsi</a:t>
            </a:r>
            <a:r>
              <a:rPr lang="en-US" sz="4000" b="1">
                <a:solidFill>
                  <a:schemeClr val="bg1"/>
                </a:solidFill>
                <a:cs typeface="Segoe UI Semilight" panose="020B0402040204020203" pitchFamily="34" charset="0"/>
              </a:rPr>
              <a:t> Riau </a:t>
            </a:r>
            <a:r>
              <a:rPr lang="en-US" sz="4000" b="1" err="1">
                <a:solidFill>
                  <a:schemeClr val="bg1"/>
                </a:solidFill>
                <a:cs typeface="Segoe UI Semilight" panose="020B0402040204020203" pitchFamily="34" charset="0"/>
              </a:rPr>
              <a:t>Menggunakan</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Algoritme</a:t>
            </a:r>
            <a:r>
              <a:rPr lang="en-US" sz="4000" b="1">
                <a:solidFill>
                  <a:schemeClr val="bg1"/>
                </a:solidFill>
                <a:cs typeface="Segoe UI Semilight" panose="020B0402040204020203" pitchFamily="34" charset="0"/>
              </a:rPr>
              <a:t> </a:t>
            </a:r>
            <a:br>
              <a:rPr lang="en-US" sz="4000" b="1">
                <a:solidFill>
                  <a:schemeClr val="bg1"/>
                </a:solidFill>
                <a:cs typeface="Segoe UI Semilight" panose="020B0402040204020203" pitchFamily="34" charset="0"/>
              </a:rPr>
            </a:br>
            <a:r>
              <a:rPr lang="en-US" sz="4000" b="1" i="1">
                <a:solidFill>
                  <a:schemeClr val="bg1"/>
                </a:solidFill>
                <a:cs typeface="Segoe UI Semilight" panose="020B0402040204020203" pitchFamily="34" charset="0"/>
              </a:rPr>
              <a:t>Local Outlier </a:t>
            </a:r>
            <a:r>
              <a:rPr lang="en-US" sz="4000" b="1" i="1" smtClean="0">
                <a:solidFill>
                  <a:schemeClr val="bg1"/>
                </a:solidFill>
                <a:cs typeface="Segoe UI Semilight" panose="020B0402040204020203" pitchFamily="34" charset="0"/>
              </a:rPr>
              <a:t>Factor</a:t>
            </a:r>
            <a:endParaRPr lang="en-US" sz="6600">
              <a:solidFill>
                <a:schemeClr val="bg1"/>
              </a:solidFill>
              <a:cs typeface="Segoe UI Semilight" panose="020B0402040204020203" pitchFamily="34" charset="0"/>
            </a:endParaRPr>
          </a:p>
        </p:txBody>
      </p:sp>
    </p:spTree>
    <p:extLst>
      <p:ext uri="{BB962C8B-B14F-4D97-AF65-F5344CB8AC3E}">
        <p14:creationId xmlns:p14="http://schemas.microsoft.com/office/powerpoint/2010/main" val="14019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Pengumpulan Data Titik Panas</a:t>
            </a:r>
            <a:endParaRPr lang="en-US" b="1">
              <a:solidFill>
                <a:schemeClr val="bg1"/>
              </a:solidFill>
            </a:endParaRPr>
          </a:p>
        </p:txBody>
      </p:sp>
      <p:sp>
        <p:nvSpPr>
          <p:cNvPr id="18" name="TextBox 1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10</a:t>
            </a:r>
            <a:endParaRPr lang="en-US" sz="3200">
              <a:solidFill>
                <a:schemeClr val="bg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99942457"/>
              </p:ext>
            </p:extLst>
          </p:nvPr>
        </p:nvGraphicFramePr>
        <p:xfrm>
          <a:off x="5152994" y="1446193"/>
          <a:ext cx="3346314" cy="4389120"/>
        </p:xfrm>
        <a:graphic>
          <a:graphicData uri="http://schemas.openxmlformats.org/drawingml/2006/table">
            <a:tbl>
              <a:tblPr>
                <a:tableStyleId>{2D5ABB26-0587-4C30-8999-92F81FD0307C}</a:tableStyleId>
              </a:tblPr>
              <a:tblGrid>
                <a:gridCol w="1673157"/>
                <a:gridCol w="1673157"/>
              </a:tblGrid>
              <a:tr h="365760">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BRIGHTNESS</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314.4000000000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SCAN</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TRACK</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ACQ_TIME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0358</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SATELLITE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T</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CONFIDENCE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61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VERSION</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5.1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BRIGHT_T31</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300.4000000000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FRP</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10.3000000000</a:t>
                      </a:r>
                      <a:endParaRPr lang="en-US" sz="1800" b="1" i="0" u="none" strike="noStrike" dirty="0">
                        <a:solidFill>
                          <a:srgbClr val="000000"/>
                        </a:solidFill>
                        <a:effectLst/>
                        <a:latin typeface="Calibri"/>
                      </a:endParaRPr>
                    </a:p>
                  </a:txBody>
                  <a:tcPr marL="9525" marR="9525" marT="9525" marB="0" anchor="b"/>
                </a:tc>
              </a:tr>
            </a:tbl>
          </a:graphicData>
        </a:graphic>
      </p:graphicFrame>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93" y="1748733"/>
            <a:ext cx="4366139" cy="1459150"/>
          </a:xfrm>
          <a:prstGeom prst="rect">
            <a:avLst/>
          </a:prstGeom>
        </p:spPr>
      </p:pic>
      <p:sp>
        <p:nvSpPr>
          <p:cNvPr id="10" name="TextBox 9"/>
          <p:cNvSpPr txBox="1"/>
          <p:nvPr/>
        </p:nvSpPr>
        <p:spPr>
          <a:xfrm>
            <a:off x="418963" y="3316200"/>
            <a:ext cx="4285469" cy="523220"/>
          </a:xfrm>
          <a:prstGeom prst="rect">
            <a:avLst/>
          </a:prstGeom>
          <a:noFill/>
        </p:spPr>
        <p:txBody>
          <a:bodyPr wrap="square" rtlCol="0">
            <a:spAutoFit/>
          </a:bodyPr>
          <a:lstStyle/>
          <a:p>
            <a:r>
              <a:rPr lang="en-US" sz="2800" b="1">
                <a:latin typeface="+mj-lt"/>
              </a:rPr>
              <a:t>Januari </a:t>
            </a:r>
            <a:r>
              <a:rPr lang="en-US" sz="2800" b="1" smtClean="0">
                <a:latin typeface="+mj-lt"/>
              </a:rPr>
              <a:t>2001 </a:t>
            </a:r>
            <a:r>
              <a:rPr lang="en-US" sz="2800" b="1">
                <a:latin typeface="+mj-lt"/>
              </a:rPr>
              <a:t>– Maret 2015</a:t>
            </a:r>
          </a:p>
        </p:txBody>
      </p:sp>
      <p:sp>
        <p:nvSpPr>
          <p:cNvPr id="2" name="Rectangle 1"/>
          <p:cNvSpPr/>
          <p:nvPr/>
        </p:nvSpPr>
        <p:spPr>
          <a:xfrm>
            <a:off x="338293" y="3947737"/>
            <a:ext cx="4366138" cy="1631216"/>
          </a:xfrm>
          <a:prstGeom prst="rect">
            <a:avLst/>
          </a:prstGeom>
        </p:spPr>
        <p:txBody>
          <a:bodyPr wrap="square">
            <a:spAutoFit/>
          </a:bodyPr>
          <a:lstStyle/>
          <a:p>
            <a:pPr algn="just"/>
            <a:r>
              <a:rPr lang="en-US" sz="2000" smtClean="0"/>
              <a:t>Source: </a:t>
            </a:r>
            <a:r>
              <a:rPr lang="en-US" sz="2000" smtClean="0">
                <a:hlinkClick r:id="rId4"/>
              </a:rPr>
              <a:t>https</a:t>
            </a:r>
            <a:r>
              <a:rPr lang="en-US" sz="2000">
                <a:hlinkClick r:id="rId4"/>
              </a:rPr>
              <a:t>://</a:t>
            </a:r>
            <a:r>
              <a:rPr lang="en-US" sz="2000" smtClean="0">
                <a:hlinkClick r:id="rId4"/>
              </a:rPr>
              <a:t>earthdata.nasa.gov/earth-observation-data/near-real-time/firms/active-fire-data</a:t>
            </a:r>
            <a:endParaRPr lang="en-US" sz="2000" smtClean="0"/>
          </a:p>
          <a:p>
            <a:pPr algn="just"/>
            <a:endParaRPr lang="en-US" sz="2000"/>
          </a:p>
        </p:txBody>
      </p:sp>
    </p:spTree>
    <p:extLst>
      <p:ext uri="{BB962C8B-B14F-4D97-AF65-F5344CB8AC3E}">
        <p14:creationId xmlns:p14="http://schemas.microsoft.com/office/powerpoint/2010/main" val="248976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7072532" y="6370420"/>
            <a:ext cx="2743200" cy="365125"/>
          </a:xfrm>
        </p:spPr>
        <p:txBody>
          <a:bodyPr/>
          <a:lstStyle/>
          <a:p>
            <a:fld id="{D57F1E4F-1CFF-5643-939E-217C01CDF565}" type="slidenum">
              <a:rPr lang="en-US" sz="1600">
                <a:solidFill>
                  <a:schemeClr val="tx1"/>
                </a:solidFill>
              </a:rPr>
              <a:pPr/>
              <a:t>11</a:t>
            </a:fld>
            <a:endParaRPr lang="en-US" sz="1600">
              <a:solidFill>
                <a:schemeClr val="tx1"/>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3"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Praproses Data</a:t>
            </a:r>
            <a:endParaRPr lang="en-US" b="1">
              <a:solidFill>
                <a:schemeClr val="bg1"/>
              </a:solidFill>
            </a:endParaRPr>
          </a:p>
        </p:txBody>
      </p:sp>
      <p:sp>
        <p:nvSpPr>
          <p:cNvPr id="14" name="TextBox 13"/>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11</a:t>
            </a:r>
            <a:endParaRPr lang="en-US" sz="3200">
              <a:solidFill>
                <a:schemeClr val="bg1"/>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3161315633"/>
              </p:ext>
            </p:extLst>
          </p:nvPr>
        </p:nvGraphicFramePr>
        <p:xfrm>
          <a:off x="406589" y="2556392"/>
          <a:ext cx="3346314" cy="4018330"/>
        </p:xfrm>
        <a:graphic>
          <a:graphicData uri="http://schemas.openxmlformats.org/drawingml/2006/table">
            <a:tbl>
              <a:tblPr>
                <a:tableStyleId>{2D5ABB26-0587-4C30-8999-92F81FD0307C}</a:tableStyleId>
              </a:tblPr>
              <a:tblGrid>
                <a:gridCol w="1673157"/>
                <a:gridCol w="1673157"/>
              </a:tblGrid>
              <a:tr h="509781">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BRIGHTNESS</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314.4000000000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SCAN</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TRACK</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ACQ_TIME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0358</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SATELLITE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T</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CONFIDENCE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61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VERSION</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5.1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BRIGHT_T31</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300.4000000000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FRP</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10.3000000000</a:t>
                      </a:r>
                      <a:endParaRPr lang="en-US" sz="1800" b="1" i="0" u="none" strike="noStrike" dirty="0">
                        <a:solidFill>
                          <a:srgbClr val="000000"/>
                        </a:solidFill>
                        <a:effectLst/>
                        <a:latin typeface="Calibri"/>
                      </a:endParaRPr>
                    </a:p>
                  </a:txBody>
                  <a:tcPr marL="9525" marR="9525" marT="9525" marB="0" anchor="b"/>
                </a:tc>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2106209180"/>
              </p:ext>
            </p:extLst>
          </p:nvPr>
        </p:nvGraphicFramePr>
        <p:xfrm>
          <a:off x="5399375" y="3756079"/>
          <a:ext cx="3346314" cy="1015365"/>
        </p:xfrm>
        <a:graphic>
          <a:graphicData uri="http://schemas.openxmlformats.org/drawingml/2006/table">
            <a:tbl>
              <a:tblPr>
                <a:tableStyleId>{2D5ABB26-0587-4C30-8999-92F81FD0307C}</a:tableStyleId>
              </a:tblPr>
              <a:tblGrid>
                <a:gridCol w="1673157"/>
                <a:gridCol w="1673157"/>
              </a:tblGrid>
              <a:tr h="266286">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bl>
          </a:graphicData>
        </a:graphic>
      </p:graphicFrame>
      <p:sp>
        <p:nvSpPr>
          <p:cNvPr id="15" name="Right Arrow 14"/>
          <p:cNvSpPr/>
          <p:nvPr/>
        </p:nvSpPr>
        <p:spPr>
          <a:xfrm>
            <a:off x="3971494" y="4011766"/>
            <a:ext cx="1171978" cy="553791"/>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
          <p:cNvSpPr/>
          <p:nvPr/>
        </p:nvSpPr>
        <p:spPr>
          <a:xfrm>
            <a:off x="230126" y="1235984"/>
            <a:ext cx="8769495" cy="1200329"/>
          </a:xfrm>
          <a:prstGeom prst="rect">
            <a:avLst/>
          </a:prstGeom>
        </p:spPr>
        <p:txBody>
          <a:bodyPr wrap="square">
            <a:spAutoFit/>
          </a:bodyPr>
          <a:lstStyle/>
          <a:p>
            <a:pPr marL="285744" indent="-285744">
              <a:buFont typeface="Arial" panose="020B0604020202020204" pitchFamily="34" charset="0"/>
              <a:buChar char="•"/>
            </a:pPr>
            <a:r>
              <a:rPr lang="en-US" sz="2400"/>
              <a:t>Membersihkan data titik api dari wilayah selain Provinsi </a:t>
            </a:r>
            <a:r>
              <a:rPr lang="en-US" sz="2400" smtClean="0"/>
              <a:t>Riau </a:t>
            </a:r>
          </a:p>
          <a:p>
            <a:pPr marL="285744" indent="-285744">
              <a:buFont typeface="Arial" panose="020B0604020202020204" pitchFamily="34" charset="0"/>
              <a:buChar char="•"/>
            </a:pPr>
            <a:r>
              <a:rPr lang="en-US" sz="2400" smtClean="0"/>
              <a:t>Memilih </a:t>
            </a:r>
            <a:r>
              <a:rPr lang="en-US" sz="2400"/>
              <a:t>atribut data titik api </a:t>
            </a:r>
            <a:endParaRPr lang="en-US" sz="2400" smtClean="0"/>
          </a:p>
          <a:p>
            <a:pPr marL="285744" indent="-285744">
              <a:buFont typeface="Arial" panose="020B0604020202020204" pitchFamily="34" charset="0"/>
              <a:buChar char="•"/>
            </a:pPr>
            <a:r>
              <a:rPr lang="en-US" sz="2400"/>
              <a:t>Agregasi </a:t>
            </a:r>
            <a:r>
              <a:rPr lang="en-US" sz="2400" smtClean="0"/>
              <a:t>data</a:t>
            </a:r>
            <a:endParaRPr lang="en-US" sz="2400"/>
          </a:p>
        </p:txBody>
      </p:sp>
    </p:spTree>
    <p:extLst>
      <p:ext uri="{BB962C8B-B14F-4D97-AF65-F5344CB8AC3E}">
        <p14:creationId xmlns:p14="http://schemas.microsoft.com/office/powerpoint/2010/main" val="5136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8984" y="1792422"/>
            <a:ext cx="7496175" cy="4810125"/>
          </a:xfrm>
          <a:prstGeom prst="rect">
            <a:avLst/>
          </a:prstGeom>
        </p:spPr>
      </p:pic>
      <p:sp>
        <p:nvSpPr>
          <p:cNvPr id="3" name="Oval 2"/>
          <p:cNvSpPr/>
          <p:nvPr/>
        </p:nvSpPr>
        <p:spPr>
          <a:xfrm>
            <a:off x="229642" y="1536970"/>
            <a:ext cx="5837085" cy="521382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1229" y="2462619"/>
            <a:ext cx="1758448" cy="173486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28529" y="4409485"/>
            <a:ext cx="1426630" cy="1445217"/>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7664" y="3318224"/>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05944" y="2724333"/>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9858" y="2852466"/>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2"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Deteksi Pencilan dengan Local Outlier Factor (Beunig 2000)</a:t>
            </a:r>
            <a:endParaRPr lang="en-US" b="1">
              <a:solidFill>
                <a:schemeClr val="bg1"/>
              </a:solidFill>
            </a:endParaRPr>
          </a:p>
        </p:txBody>
      </p:sp>
      <p:sp>
        <p:nvSpPr>
          <p:cNvPr id="14" name="TextBox 13"/>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12</a:t>
            </a:r>
            <a:endParaRPr lang="en-US" sz="3200">
              <a:solidFill>
                <a:schemeClr val="bg1"/>
              </a:solidFill>
            </a:endParaRPr>
          </a:p>
        </p:txBody>
      </p:sp>
      <p:sp>
        <p:nvSpPr>
          <p:cNvPr id="13" name="Oval Callout 12"/>
          <p:cNvSpPr/>
          <p:nvPr/>
        </p:nvSpPr>
        <p:spPr>
          <a:xfrm>
            <a:off x="6981312" y="3447196"/>
            <a:ext cx="1916001" cy="1212758"/>
          </a:xfrm>
          <a:prstGeom prst="wedgeEllipseCallout">
            <a:avLst/>
          </a:prstGeom>
          <a:solidFill>
            <a:schemeClr val="accent6">
              <a:lumMod val="20000"/>
              <a:lumOff val="8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Pencilan</a:t>
            </a:r>
          </a:p>
          <a:p>
            <a:pPr algn="ctr"/>
            <a:r>
              <a:rPr lang="en-US" sz="2400" b="1" smtClean="0">
                <a:solidFill>
                  <a:schemeClr val="tx1"/>
                </a:solidFill>
              </a:rPr>
              <a:t>Global</a:t>
            </a:r>
            <a:endParaRPr lang="en-US" sz="2400" b="1">
              <a:solidFill>
                <a:schemeClr val="tx1"/>
              </a:solidFill>
            </a:endParaRPr>
          </a:p>
        </p:txBody>
      </p:sp>
      <p:sp>
        <p:nvSpPr>
          <p:cNvPr id="15" name="Oval 14"/>
          <p:cNvSpPr/>
          <p:nvPr/>
        </p:nvSpPr>
        <p:spPr>
          <a:xfrm>
            <a:off x="5136470" y="1058116"/>
            <a:ext cx="2804372" cy="927073"/>
          </a:xfrm>
          <a:prstGeom prst="ellipse">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Pencilan Local</a:t>
            </a:r>
            <a:endParaRPr lang="en-US" sz="2400" b="1">
              <a:solidFill>
                <a:schemeClr val="tx1"/>
              </a:solidFill>
            </a:endParaRPr>
          </a:p>
        </p:txBody>
      </p:sp>
      <p:cxnSp>
        <p:nvCxnSpPr>
          <p:cNvPr id="17" name="Straight Arrow Connector 16"/>
          <p:cNvCxnSpPr>
            <a:endCxn id="10" idx="7"/>
          </p:cNvCxnSpPr>
          <p:nvPr/>
        </p:nvCxnSpPr>
        <p:spPr>
          <a:xfrm flipH="1">
            <a:off x="1288925" y="1694341"/>
            <a:ext cx="3976210" cy="126398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flipH="1">
            <a:off x="5810443" y="1974044"/>
            <a:ext cx="60435" cy="85615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4"/>
          </p:cNvCxnSpPr>
          <p:nvPr/>
        </p:nvCxnSpPr>
        <p:spPr>
          <a:xfrm>
            <a:off x="6538656" y="1985189"/>
            <a:ext cx="0" cy="127793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62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3"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154128" y="1086156"/>
            <a:ext cx="943752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57189" defTabSz="914377"/>
            <a:r>
              <a:rPr lang="en-US" altLang="ja-JP" sz="2400">
                <a:latin typeface="+mn-lt"/>
                <a:ea typeface="Times New Roman" panose="02020603050405020304" pitchFamily="18" charset="0"/>
                <a:cs typeface="Times New Roman" panose="02020603050405020304" pitchFamily="18" charset="0"/>
              </a:rPr>
              <a:t>Sebuah objek </a:t>
            </a:r>
            <a:r>
              <a:rPr lang="en-US" altLang="ja-JP" sz="2400" i="1">
                <a:latin typeface="+mn-lt"/>
                <a:ea typeface="Times New Roman" panose="02020603050405020304" pitchFamily="18" charset="0"/>
                <a:cs typeface="Times New Roman" panose="02020603050405020304" pitchFamily="18" charset="0"/>
              </a:rPr>
              <a:t>local outlier factor </a:t>
            </a:r>
            <a:r>
              <a:rPr lang="en-US" altLang="ja-JP" sz="2400">
                <a:latin typeface="+mn-lt"/>
                <a:ea typeface="Times New Roman" panose="02020603050405020304" pitchFamily="18" charset="0"/>
                <a:cs typeface="Times New Roman" panose="02020603050405020304" pitchFamily="18" charset="0"/>
              </a:rPr>
              <a:t> adalah rasio rataan dari o </a:t>
            </a:r>
          </a:p>
          <a:p>
            <a:pPr defTabSz="914377"/>
            <a:r>
              <a:rPr lang="en-US" altLang="ja-JP" sz="2400">
                <a:latin typeface="+mn-lt"/>
                <a:ea typeface="Times New Roman" panose="02020603050405020304" pitchFamily="18" charset="0"/>
                <a:cs typeface="Times New Roman" panose="02020603050405020304" pitchFamily="18" charset="0"/>
              </a:rPr>
              <a:t>degan jarak k-ketetanggan lokal terdekat. Beunig (2000):</a:t>
            </a:r>
            <a:endParaRPr lang="en-US" altLang="ja-JP" sz="2400">
              <a:latin typeface="+mn-lt"/>
            </a:endParaRPr>
          </a:p>
          <a:p>
            <a:pPr indent="457189" defTabSz="914377"/>
            <a:endParaRPr lang="en-US" altLang="ja-JP" sz="2000">
              <a:latin typeface="Cambria" panose="02040503050406030204" pitchFamily="18"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0"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smtClean="0">
                <a:solidFill>
                  <a:schemeClr val="bg1"/>
                </a:solidFill>
              </a:rPr>
              <a:t>Local Outlier Factor </a:t>
            </a:r>
            <a:r>
              <a:rPr lang="en-US" b="1" smtClean="0">
                <a:solidFill>
                  <a:schemeClr val="bg1"/>
                </a:solidFill>
              </a:rPr>
              <a:t>(Beunig 2000)</a:t>
            </a:r>
            <a:endParaRPr lang="en-US" b="1">
              <a:solidFill>
                <a:schemeClr val="bg1"/>
              </a:solidFill>
            </a:endParaRPr>
          </a:p>
        </p:txBody>
      </p:sp>
      <p:sp>
        <p:nvSpPr>
          <p:cNvPr id="11" name="TextBox 10"/>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13</a:t>
            </a:r>
            <a:endParaRPr lang="en-US" sz="3200">
              <a:solidFill>
                <a:schemeClr val="bg1"/>
              </a:solidFill>
            </a:endParaRPr>
          </a:p>
        </p:txBody>
      </p:sp>
      <mc:AlternateContent xmlns:mc="http://schemas.openxmlformats.org/markup-compatibility/2006" xmlns:a14="http://schemas.microsoft.com/office/drawing/2010/main">
        <mc:Choice Requires="a14">
          <p:sp>
            <p:nvSpPr>
              <p:cNvPr id="4" name="Rectangle 3"/>
              <p:cNvSpPr/>
              <p:nvPr/>
            </p:nvSpPr>
            <p:spPr>
              <a:xfrm>
                <a:off x="746973" y="2630955"/>
                <a:ext cx="7192851" cy="2468176"/>
              </a:xfrm>
              <a:prstGeom prst="rect">
                <a:avLst/>
              </a:prstGeom>
            </p:spPr>
            <p:txBody>
              <a:bodyPr wrap="square">
                <a:spAutoFit/>
              </a:bodyPr>
              <a:lstStyle/>
              <a:p>
                <a:pPr algn="just"/>
                <a:r>
                  <a:rPr lang="en-US" sz="2000" b="1">
                    <a:ea typeface="Times New Roman" panose="02020603050405020304" pitchFamily="18" charset="0"/>
                    <a:cs typeface="Times New Roman" panose="02020603050405020304" pitchFamily="18" charset="0"/>
                  </a:rPr>
                  <a:t> </a:t>
                </a:r>
              </a:p>
              <a:p>
                <a:pPr algn="ctr"/>
                <a14:m>
                  <m:oMathPara xmlns:m="http://schemas.openxmlformats.org/officeDocument/2006/math">
                    <m:oMathParaPr>
                      <m:jc m:val="centerGroup"/>
                    </m:oMathParaPr>
                    <m:oMath xmlns:m="http://schemas.openxmlformats.org/officeDocument/2006/math">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lrd</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)=1/</m:t>
                      </m:r>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000" b="1">
                                      <a:effectLst/>
                                      <a:ea typeface="Times New Roman" panose="02020603050405020304" pitchFamily="18" charset="0"/>
                                      <a:cs typeface="Times New Roman" panose="02020603050405020304" pitchFamily="18" charset="0"/>
                                    </a:rPr>
                                    <m:t> </m:t>
                                  </m:r>
                                  <m:r>
                                    <m:rPr>
                                      <m:nor/>
                                    </m:rPr>
                                    <a:rPr lang="en-US" sz="2000" b="1">
                                      <a:effectLst/>
                                      <a:ea typeface="Times New Roman" panose="02020603050405020304" pitchFamily="18" charset="0"/>
                                      <a:cs typeface="Times New Roman" panose="02020603050405020304" pitchFamily="18" charset="0"/>
                                    </a:rPr>
                                    <m:t>o</m:t>
                                  </m:r>
                                  <m:r>
                                    <m:rPr>
                                      <m:nor/>
                                    </m:rPr>
                                    <a:rPr lang="en-US" sz="2000" b="1">
                                      <a:effectLst/>
                                      <a:ea typeface="Times New Roman" panose="02020603050405020304" pitchFamily="18" charset="0"/>
                                      <a:cs typeface="Times New Roman" panose="02020603050405020304" pitchFamily="18" charset="0"/>
                                    </a:rPr>
                                    <m:t> ∈ </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N</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sub>
                                <m:sup/>
                                <m:e>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reach</m:t>
                                      </m:r>
                                      <m:r>
                                        <m:rPr>
                                          <m:nor/>
                                        </m:rPr>
                                        <a:rPr lang="en-US" sz="2000" b="1" i="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dist</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o</m:t>
                                  </m:r>
                                  <m:r>
                                    <m:rPr>
                                      <m:nor/>
                                    </m:rPr>
                                    <a:rPr lang="en-US" sz="2000" b="1">
                                      <a:effectLst/>
                                      <a:ea typeface="Times New Roman" panose="02020603050405020304" pitchFamily="18" charset="0"/>
                                      <a:cs typeface="Times New Roman" panose="02020603050405020304" pitchFamily="18" charset="0"/>
                                    </a:rPr>
                                    <m:t>)</m:t>
                                  </m:r>
                                </m:e>
                              </m:nary>
                            </m:num>
                            <m:den>
                              <m:r>
                                <m:rPr>
                                  <m:nor/>
                                </m:rPr>
                                <a:rPr lang="en-US" sz="2000" b="1">
                                  <a:effectLst/>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N</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den>
                          </m:f>
                        </m:e>
                      </m:d>
                    </m:oMath>
                  </m:oMathPara>
                </a14:m>
                <a:endParaRPr lang="en-US" sz="2000" b="1">
                  <a:effectLst/>
                  <a:ea typeface="Times New Roman" panose="02020603050405020304" pitchFamily="18" charset="0"/>
                  <a:cs typeface="Times New Roman" panose="02020603050405020304" pitchFamily="18" charset="0"/>
                </a:endParaRPr>
              </a:p>
              <a:p>
                <a:pPr algn="just"/>
                <a:r>
                  <a:rPr lang="en-US" sz="2000" b="1">
                    <a:effectLst/>
                    <a:ea typeface="Times New Roman" panose="02020603050405020304" pitchFamily="18" charset="0"/>
                    <a:cs typeface="Times New Roman" panose="02020603050405020304" pitchFamily="18" charset="0"/>
                  </a:rPr>
                  <a:t> </a:t>
                </a:r>
              </a:p>
              <a:p>
                <a:pPr algn="ctr"/>
                <a14:m>
                  <m:oMathPara xmlns:m="http://schemas.openxmlformats.org/officeDocument/2006/math">
                    <m:oMathParaPr>
                      <m:jc m:val="centerGroup"/>
                    </m:oMathParaPr>
                    <m:oMath xmlns:m="http://schemas.openxmlformats.org/officeDocument/2006/math">
                      <m:sSub>
                        <m:sSubPr>
                          <m:ctrlP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𝑳𝑶𝑭</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𝑴𝒊𝒏𝑷𝒕𝒔</m:t>
                          </m:r>
                        </m:sub>
                      </m:sSub>
                      <m:d>
                        <m:d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d>
                      <m:r>
                        <a:rPr lang="en-US" sz="2000" b="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000" b="1">
                                  <a:effectLst/>
                                  <a:ea typeface="Times New Roman" panose="02020603050405020304" pitchFamily="18" charset="0"/>
                                  <a:cs typeface="Times New Roman" panose="02020603050405020304" pitchFamily="18" charset="0"/>
                                </a:rPr>
                                <m:t> </m:t>
                              </m:r>
                              <m:r>
                                <m:rPr>
                                  <m:nor/>
                                </m:rPr>
                                <a:rPr lang="en-US" sz="2000" b="1">
                                  <a:effectLst/>
                                  <a:ea typeface="Times New Roman" panose="02020603050405020304" pitchFamily="18" charset="0"/>
                                  <a:cs typeface="Times New Roman" panose="02020603050405020304" pitchFamily="18" charset="0"/>
                                </a:rPr>
                                <m:t>o</m:t>
                              </m:r>
                              <m:r>
                                <m:rPr>
                                  <m:nor/>
                                </m:rPr>
                                <a:rPr lang="en-US" sz="2000" b="1">
                                  <a:effectLst/>
                                  <a:ea typeface="Times New Roman" panose="02020603050405020304" pitchFamily="18" charset="0"/>
                                  <a:cs typeface="Times New Roman" panose="02020603050405020304" pitchFamily="18" charset="0"/>
                                </a:rPr>
                                <m:t> ∈ </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N</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sub>
                            <m:sup/>
                            <m:e>
                              <m:f>
                                <m:f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lrd</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o</m:t>
                                  </m:r>
                                  <m:r>
                                    <m:rPr>
                                      <m:nor/>
                                    </m:rPr>
                                    <a:rPr lang="en-US" sz="2000" b="1">
                                      <a:effectLst/>
                                      <a:ea typeface="Times New Roman" panose="02020603050405020304" pitchFamily="18" charset="0"/>
                                      <a:cs typeface="Times New Roman" panose="02020603050405020304" pitchFamily="18" charset="0"/>
                                    </a:rPr>
                                    <m:t>)</m:t>
                                  </m:r>
                                </m:num>
                                <m:den>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lrd</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den>
                              </m:f>
                            </m:e>
                          </m:nary>
                        </m:num>
                        <m:den>
                          <m:r>
                            <m:rPr>
                              <m:nor/>
                            </m:rPr>
                            <a:rPr lang="en-US" sz="2000" b="1">
                              <a:effectLst/>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000" b="1">
                                  <a:effectLst/>
                                  <a:ea typeface="Times New Roman" panose="02020603050405020304" pitchFamily="18" charset="0"/>
                                  <a:cs typeface="Times New Roman" panose="02020603050405020304" pitchFamily="18" charset="0"/>
                                </a:rPr>
                                <m:t>N</m:t>
                              </m:r>
                            </m:e>
                            <m:sub>
                              <m:r>
                                <m:rPr>
                                  <m:nor/>
                                </m:rPr>
                                <a:rPr lang="en-US" sz="2000" b="1">
                                  <a:effectLst/>
                                  <a:ea typeface="Times New Roman" panose="02020603050405020304" pitchFamily="18" charset="0"/>
                                  <a:cs typeface="Times New Roman" panose="02020603050405020304" pitchFamily="18" charset="0"/>
                                </a:rPr>
                                <m:t>MinPts</m:t>
                              </m:r>
                            </m:sub>
                          </m:sSub>
                          <m:r>
                            <m:rPr>
                              <m:nor/>
                            </m:rPr>
                            <a:rPr lang="en-US" sz="2000" b="1">
                              <a:effectLst/>
                              <a:ea typeface="Times New Roman" panose="02020603050405020304" pitchFamily="18" charset="0"/>
                              <a:cs typeface="Times New Roman" panose="02020603050405020304" pitchFamily="18" charset="0"/>
                            </a:rPr>
                            <m:t>(</m:t>
                          </m:r>
                          <m:r>
                            <m:rPr>
                              <m:nor/>
                            </m:rPr>
                            <a:rPr lang="en-US" sz="2000" b="1">
                              <a:effectLst/>
                              <a:ea typeface="Times New Roman" panose="02020603050405020304" pitchFamily="18" charset="0"/>
                              <a:cs typeface="Times New Roman" panose="02020603050405020304" pitchFamily="18" charset="0"/>
                            </a:rPr>
                            <m:t>p</m:t>
                          </m:r>
                          <m:r>
                            <m:rPr>
                              <m:nor/>
                            </m:rPr>
                            <a:rPr lang="en-US" sz="2000" b="1">
                              <a:effectLst/>
                              <a:ea typeface="Times New Roman" panose="02020603050405020304" pitchFamily="18" charset="0"/>
                              <a:cs typeface="Times New Roman" panose="02020603050405020304" pitchFamily="18" charset="0"/>
                            </a:rPr>
                            <m:t>)|</m:t>
                          </m:r>
                        </m:den>
                      </m:f>
                    </m:oMath>
                  </m:oMathPara>
                </a14:m>
                <a:endParaRPr lang="en-US" sz="2000" b="1">
                  <a:effectLst/>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46973" y="2630955"/>
                <a:ext cx="7192851" cy="2468176"/>
              </a:xfrm>
              <a:prstGeom prst="rect">
                <a:avLst/>
              </a:prstGeom>
              <a:blipFill rotWithShape="0">
                <a:blip r:embed="rId4"/>
                <a:stretch>
                  <a:fillRect/>
                </a:stretch>
              </a:blipFill>
            </p:spPr>
            <p:txBody>
              <a:bodyPr/>
              <a:lstStyle/>
              <a:p>
                <a:r>
                  <a:rPr lang="en-US">
                    <a:noFill/>
                  </a:rPr>
                  <a:t> </a:t>
                </a:r>
              </a:p>
            </p:txBody>
          </p:sp>
        </mc:Fallback>
      </mc:AlternateContent>
      <p:sp>
        <p:nvSpPr>
          <p:cNvPr id="6" name="Rectangle 5"/>
          <p:cNvSpPr/>
          <p:nvPr/>
        </p:nvSpPr>
        <p:spPr>
          <a:xfrm>
            <a:off x="746973" y="2090632"/>
            <a:ext cx="7527702" cy="461665"/>
          </a:xfrm>
          <a:prstGeom prst="rect">
            <a:avLst/>
          </a:prstGeom>
        </p:spPr>
        <p:txBody>
          <a:bodyPr wrap="square">
            <a:spAutoFit/>
          </a:bodyPr>
          <a:lstStyle/>
          <a:p>
            <a:pPr algn="ctr"/>
            <a:r>
              <a:rPr lang="en-US" sz="2400" b="1" i="1">
                <a:ea typeface="Times New Roman" panose="02020603050405020304" pitchFamily="18" charset="0"/>
                <a:cs typeface="Times New Roman" panose="02020603050405020304" pitchFamily="18" charset="0"/>
              </a:rPr>
              <a:t>reach-dist</a:t>
            </a:r>
            <a:r>
              <a:rPr lang="en-US" sz="2400" b="1">
                <a:ea typeface="Times New Roman" panose="02020603050405020304" pitchFamily="18" charset="0"/>
                <a:cs typeface="Times New Roman" panose="02020603050405020304" pitchFamily="18" charset="0"/>
              </a:rPr>
              <a:t> k (p, o) = max { </a:t>
            </a:r>
            <a:r>
              <a:rPr lang="en-US" sz="2400" b="1" i="1">
                <a:ea typeface="Times New Roman" panose="02020603050405020304" pitchFamily="18" charset="0"/>
                <a:cs typeface="Times New Roman" panose="02020603050405020304" pitchFamily="18" charset="0"/>
              </a:rPr>
              <a:t>k-distance</a:t>
            </a:r>
            <a:r>
              <a:rPr lang="en-US" sz="2400" b="1">
                <a:ea typeface="Times New Roman" panose="02020603050405020304" pitchFamily="18" charset="0"/>
                <a:cs typeface="Times New Roman" panose="02020603050405020304" pitchFamily="18" charset="0"/>
              </a:rPr>
              <a:t>(o), d(p, o) }.</a:t>
            </a:r>
            <a:endParaRPr lang="en-US" sz="2400" b="1">
              <a:effectLst/>
              <a:ea typeface="Times New Roman" panose="02020603050405020304" pitchFamily="18" charset="0"/>
              <a:cs typeface="Times New Roman" panose="02020603050405020304" pitchFamily="18" charset="0"/>
            </a:endParaRPr>
          </a:p>
        </p:txBody>
      </p:sp>
      <p:sp>
        <p:nvSpPr>
          <p:cNvPr id="12" name="Rectangle 11"/>
          <p:cNvSpPr/>
          <p:nvPr/>
        </p:nvSpPr>
        <p:spPr>
          <a:xfrm>
            <a:off x="405685" y="5099131"/>
            <a:ext cx="4572000" cy="1938992"/>
          </a:xfrm>
          <a:prstGeom prst="rect">
            <a:avLst/>
          </a:prstGeom>
        </p:spPr>
        <p:txBody>
          <a:bodyPr>
            <a:spAutoFit/>
          </a:bodyPr>
          <a:lstStyle/>
          <a:p>
            <a:r>
              <a:rPr lang="en-US" sz="2000">
                <a:ea typeface="Times New Roman" panose="02020603050405020304" pitchFamily="18" charset="0"/>
                <a:cs typeface="Times New Roman" panose="02020603050405020304" pitchFamily="18" charset="0"/>
              </a:rPr>
              <a:t>dengan</a:t>
            </a:r>
          </a:p>
          <a:p>
            <a:r>
              <a:rPr lang="en-US" sz="2000">
                <a:ea typeface="Times New Roman" panose="02020603050405020304" pitchFamily="18" charset="0"/>
                <a:cs typeface="Times New Roman" panose="02020603050405020304" pitchFamily="18" charset="0"/>
              </a:rPr>
              <a:t>	k 		= jumlah tetangga</a:t>
            </a:r>
          </a:p>
          <a:p>
            <a:r>
              <a:rPr lang="en-US" sz="2000">
                <a:ea typeface="Times New Roman" panose="02020603050405020304" pitchFamily="18" charset="0"/>
                <a:cs typeface="Times New Roman" panose="02020603050405020304" pitchFamily="18" charset="0"/>
              </a:rPr>
              <a:t>	</a:t>
            </a:r>
            <a:r>
              <a:rPr lang="en-US" sz="2000" i="1">
                <a:ea typeface="Times New Roman" panose="02020603050405020304" pitchFamily="18" charset="0"/>
                <a:cs typeface="Times New Roman" panose="02020603050405020304" pitchFamily="18" charset="0"/>
              </a:rPr>
              <a:t>distance</a:t>
            </a:r>
            <a:r>
              <a:rPr lang="en-US" sz="2000">
                <a:ea typeface="Times New Roman" panose="02020603050405020304" pitchFamily="18" charset="0"/>
                <a:cs typeface="Times New Roman" panose="02020603050405020304" pitchFamily="18" charset="0"/>
              </a:rPr>
              <a:t>	= fungsi </a:t>
            </a:r>
            <a:r>
              <a:rPr lang="en-US" sz="2000" smtClean="0">
                <a:ea typeface="Times New Roman" panose="02020603050405020304" pitchFamily="18" charset="0"/>
                <a:cs typeface="Times New Roman" panose="02020603050405020304" pitchFamily="18" charset="0"/>
              </a:rPr>
              <a:t>jarak</a:t>
            </a:r>
          </a:p>
          <a:p>
            <a:r>
              <a:rPr lang="en-US" sz="2000" smtClean="0"/>
              <a:t>	lrd 		= </a:t>
            </a:r>
            <a:r>
              <a:rPr lang="en-US" sz="2000" i="1"/>
              <a:t>local reachability density</a:t>
            </a:r>
            <a:endParaRPr lang="en-US" sz="2000"/>
          </a:p>
          <a:p>
            <a:r>
              <a:rPr lang="en-US" sz="2000" smtClean="0"/>
              <a:t>	LOF 		= </a:t>
            </a:r>
            <a:r>
              <a:rPr lang="en-US" sz="2000" i="1"/>
              <a:t>local outlier factor</a:t>
            </a:r>
            <a:r>
              <a:rPr lang="en-US" sz="2000"/>
              <a:t> </a:t>
            </a:r>
          </a:p>
          <a:p>
            <a:endParaRPr lang="en-US" sz="200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7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Visualisasi Data</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14</a:t>
            </a:r>
            <a:endParaRPr lang="en-US" sz="3200">
              <a:solidFill>
                <a:schemeClr val="bg1"/>
              </a:solidFill>
            </a:endParaRPr>
          </a:p>
        </p:txBody>
      </p:sp>
      <p:sp>
        <p:nvSpPr>
          <p:cNvPr id="2" name="TextBox 1"/>
          <p:cNvSpPr txBox="1"/>
          <p:nvPr/>
        </p:nvSpPr>
        <p:spPr>
          <a:xfrm>
            <a:off x="405684" y="5456924"/>
            <a:ext cx="8638505" cy="461665"/>
          </a:xfrm>
          <a:prstGeom prst="rect">
            <a:avLst/>
          </a:prstGeom>
          <a:noFill/>
        </p:spPr>
        <p:txBody>
          <a:bodyPr wrap="square" rtlCol="0">
            <a:spAutoFit/>
          </a:bodyPr>
          <a:lstStyle/>
          <a:p>
            <a:r>
              <a:rPr lang="en-US" sz="2400" smtClean="0"/>
              <a:t>Visualisasi dengan titik panas menggunakan pendekatan spasial</a:t>
            </a:r>
          </a:p>
        </p:txBody>
      </p:sp>
      <p:pic>
        <p:nvPicPr>
          <p:cNvPr id="3" name="Picture 2"/>
          <p:cNvPicPr>
            <a:picLocks noChangeAspect="1"/>
          </p:cNvPicPr>
          <p:nvPr/>
        </p:nvPicPr>
        <p:blipFill>
          <a:blip r:embed="rId4"/>
          <a:stretch>
            <a:fillRect/>
          </a:stretch>
        </p:blipFill>
        <p:spPr>
          <a:xfrm>
            <a:off x="1106516" y="1181449"/>
            <a:ext cx="6901936" cy="4110025"/>
          </a:xfrm>
          <a:prstGeom prst="rect">
            <a:avLst/>
          </a:prstGeom>
        </p:spPr>
      </p:pic>
      <p:sp>
        <p:nvSpPr>
          <p:cNvPr id="5" name="Rectangle 4"/>
          <p:cNvSpPr/>
          <p:nvPr/>
        </p:nvSpPr>
        <p:spPr>
          <a:xfrm>
            <a:off x="405684" y="6135238"/>
            <a:ext cx="6007994" cy="923330"/>
          </a:xfrm>
          <a:prstGeom prst="rect">
            <a:avLst/>
          </a:prstGeom>
        </p:spPr>
        <p:txBody>
          <a:bodyPr wrap="square">
            <a:spAutoFit/>
          </a:bodyPr>
          <a:lstStyle/>
          <a:p>
            <a:r>
              <a:rPr lang="en-US" smtClean="0"/>
              <a:t>Sumber gambar:</a:t>
            </a:r>
          </a:p>
          <a:p>
            <a:r>
              <a:rPr lang="en-US" smtClean="0">
                <a:hlinkClick r:id="rId5"/>
              </a:rPr>
              <a:t>http</a:t>
            </a:r>
            <a:r>
              <a:rPr lang="en-US">
                <a:hlinkClick r:id="rId5"/>
              </a:rPr>
              <a:t>://geospasial.bnpb.go.id/monitoring/hotspot</a:t>
            </a:r>
            <a:r>
              <a:rPr lang="en-US" smtClean="0">
                <a:hlinkClick r:id="rId5"/>
              </a:rPr>
              <a:t>/</a:t>
            </a:r>
            <a:endParaRPr lang="en-US" smtClean="0"/>
          </a:p>
          <a:p>
            <a:endParaRPr lang="en-US"/>
          </a:p>
        </p:txBody>
      </p:sp>
    </p:spTree>
    <p:extLst>
      <p:ext uri="{BB962C8B-B14F-4D97-AF65-F5344CB8AC3E}">
        <p14:creationId xmlns:p14="http://schemas.microsoft.com/office/powerpoint/2010/main" val="24122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2"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Analisis Pencilan</a:t>
            </a:r>
            <a:endParaRPr lang="en-US" b="1">
              <a:solidFill>
                <a:schemeClr val="bg1"/>
              </a:solidFill>
            </a:endParaRPr>
          </a:p>
        </p:txBody>
      </p:sp>
      <p:sp>
        <p:nvSpPr>
          <p:cNvPr id="13" name="TextBox 12"/>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15</a:t>
            </a:r>
            <a:endParaRPr lang="en-US" sz="3200">
              <a:solidFill>
                <a:schemeClr val="bg1"/>
              </a:solidFill>
            </a:endParaRPr>
          </a:p>
        </p:txBody>
      </p:sp>
      <p:pic>
        <p:nvPicPr>
          <p:cNvPr id="5" name="Picture 4"/>
          <p:cNvPicPr>
            <a:picLocks noChangeAspect="1"/>
          </p:cNvPicPr>
          <p:nvPr/>
        </p:nvPicPr>
        <p:blipFill rotWithShape="1">
          <a:blip r:embed="rId3"/>
          <a:srcRect l="65389" b="47837"/>
          <a:stretch/>
        </p:blipFill>
        <p:spPr>
          <a:xfrm>
            <a:off x="837168" y="2336447"/>
            <a:ext cx="2594517" cy="2509122"/>
          </a:xfrm>
          <a:prstGeom prst="rect">
            <a:avLst/>
          </a:prstGeom>
        </p:spPr>
      </p:pic>
      <p:sp>
        <p:nvSpPr>
          <p:cNvPr id="6" name="Oval 5"/>
          <p:cNvSpPr/>
          <p:nvPr/>
        </p:nvSpPr>
        <p:spPr>
          <a:xfrm>
            <a:off x="1474190" y="3862248"/>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82470" y="3268357"/>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08068" y="3249584"/>
            <a:ext cx="2804372" cy="927073"/>
          </a:xfrm>
          <a:prstGeom prst="ellips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bg1"/>
                </a:solidFill>
              </a:rPr>
              <a:t>Pencilan Local</a:t>
            </a:r>
            <a:endParaRPr lang="en-US" sz="2400" b="1">
              <a:solidFill>
                <a:schemeClr val="bg1"/>
              </a:solidFill>
            </a:endParaRPr>
          </a:p>
        </p:txBody>
      </p:sp>
      <p:sp>
        <p:nvSpPr>
          <p:cNvPr id="4" name="TextBox 3"/>
          <p:cNvSpPr txBox="1"/>
          <p:nvPr/>
        </p:nvSpPr>
        <p:spPr>
          <a:xfrm>
            <a:off x="837168" y="5035623"/>
            <a:ext cx="6487293" cy="1569660"/>
          </a:xfrm>
          <a:prstGeom prst="rect">
            <a:avLst/>
          </a:prstGeom>
          <a:solidFill>
            <a:srgbClr val="FFFFFF"/>
          </a:solidFill>
        </p:spPr>
        <p:txBody>
          <a:bodyPr wrap="square" rtlCol="0">
            <a:spAutoFit/>
          </a:bodyPr>
          <a:lstStyle/>
          <a:p>
            <a:pPr marL="285750" indent="-285750">
              <a:buFont typeface="Arial" panose="020B0604020202020204" pitchFamily="34" charset="0"/>
              <a:buChar char="•"/>
            </a:pPr>
            <a:r>
              <a:rPr lang="en-US" sz="3200" smtClean="0"/>
              <a:t>Ukuran Pemusatan Pencilan</a:t>
            </a:r>
          </a:p>
          <a:p>
            <a:pPr marL="285750" indent="-285750">
              <a:buFont typeface="Arial" panose="020B0604020202020204" pitchFamily="34" charset="0"/>
              <a:buChar char="•"/>
            </a:pPr>
            <a:r>
              <a:rPr lang="en-US" sz="3200" smtClean="0"/>
              <a:t>Waktu Terjadinya Pencilan</a:t>
            </a:r>
          </a:p>
          <a:p>
            <a:endParaRPr lang="en-US" sz="3200"/>
          </a:p>
        </p:txBody>
      </p:sp>
      <p:sp>
        <p:nvSpPr>
          <p:cNvPr id="16" name="Rectangle 15"/>
          <p:cNvSpPr/>
          <p:nvPr/>
        </p:nvSpPr>
        <p:spPr>
          <a:xfrm>
            <a:off x="837168" y="1361563"/>
            <a:ext cx="7536811" cy="1200329"/>
          </a:xfrm>
          <a:prstGeom prst="rect">
            <a:avLst/>
          </a:prstGeom>
        </p:spPr>
        <p:txBody>
          <a:bodyPr wrap="square">
            <a:spAutoFit/>
          </a:bodyPr>
          <a:lstStyle/>
          <a:p>
            <a:r>
              <a:rPr lang="en-US" sz="2400">
                <a:ea typeface="Times New Roman" panose="02020603050405020304" pitchFamily="18" charset="0"/>
              </a:rPr>
              <a:t>Pada tahap ini diperlihatkan objek-objek pencilan dari data penelitian. Data hasil deteksi pencilan dianalisis untuk mengetahui informasi yang terdapat pada data </a:t>
            </a:r>
            <a:endParaRPr lang="en-US" sz="2400"/>
          </a:p>
        </p:txBody>
      </p:sp>
      <p:sp>
        <p:nvSpPr>
          <p:cNvPr id="17" name="Right Arrow 16"/>
          <p:cNvSpPr/>
          <p:nvPr/>
        </p:nvSpPr>
        <p:spPr>
          <a:xfrm>
            <a:off x="3644202" y="3358432"/>
            <a:ext cx="1210614" cy="662011"/>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8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7358" y="1219155"/>
            <a:ext cx="1524000" cy="1524000"/>
          </a:xfrm>
        </p:spPr>
      </p:pic>
      <p:sp>
        <p:nvSpPr>
          <p:cNvPr id="6" name="TextBox 5"/>
          <p:cNvSpPr txBox="1"/>
          <p:nvPr/>
        </p:nvSpPr>
        <p:spPr>
          <a:xfrm>
            <a:off x="2386263" y="1433444"/>
            <a:ext cx="5893858" cy="954107"/>
          </a:xfrm>
          <a:prstGeom prst="rect">
            <a:avLst/>
          </a:prstGeom>
          <a:noFill/>
        </p:spPr>
        <p:txBody>
          <a:bodyPr wrap="none" rtlCol="0">
            <a:spAutoFit/>
          </a:bodyPr>
          <a:lstStyle/>
          <a:p>
            <a:pPr marL="285750" indent="-285750">
              <a:buFont typeface="Arial" panose="020B0604020202020204" pitchFamily="34" charset="0"/>
              <a:buChar char="•"/>
            </a:pPr>
            <a:r>
              <a:rPr lang="en-US" sz="2800"/>
              <a:t>Intel(R) Core(TM) i7-5500U  2.40GHz </a:t>
            </a:r>
            <a:endParaRPr lang="en-US" sz="2800" smtClean="0"/>
          </a:p>
          <a:p>
            <a:pPr marL="285750" indent="-285750">
              <a:buFont typeface="Arial" panose="020B0604020202020204" pitchFamily="34" charset="0"/>
              <a:buChar char="•"/>
            </a:pPr>
            <a:r>
              <a:rPr lang="en-US" sz="2800" smtClean="0"/>
              <a:t>RAM </a:t>
            </a:r>
            <a:r>
              <a:rPr lang="en-US" sz="2800"/>
              <a:t>12288 MB.</a:t>
            </a:r>
            <a:endParaRPr lang="en-US" sz="2800" dirty="0"/>
          </a:p>
        </p:txBody>
      </p:sp>
      <p:pic>
        <p:nvPicPr>
          <p:cNvPr id="7" name="Picture 6"/>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552883" y="2912319"/>
            <a:ext cx="1196411" cy="1280160"/>
          </a:xfrm>
          <a:prstGeom prst="rect">
            <a:avLst/>
          </a:prstGeom>
        </p:spPr>
      </p:pic>
      <p:pic>
        <p:nvPicPr>
          <p:cNvPr id="8" name="Picture 7"/>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605596" y="4743650"/>
            <a:ext cx="1394509" cy="1280160"/>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20873" y="4606490"/>
            <a:ext cx="1554480" cy="1554480"/>
          </a:xfrm>
          <a:prstGeom prst="rect">
            <a:avLst/>
          </a:prstGeom>
        </p:spPr>
      </p:pic>
      <p:pic>
        <p:nvPicPr>
          <p:cNvPr id="10" name="Picture 9"/>
          <p:cNvPicPr>
            <a:picLocks noChangeAspect="1"/>
          </p:cNvPicPr>
          <p:nvPr/>
        </p:nvPicPr>
        <p:blipFill>
          <a:blip r:embed="rId6"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3711729" y="2743155"/>
            <a:ext cx="1563624" cy="173736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358" y="2896317"/>
            <a:ext cx="2046260" cy="1554480"/>
          </a:xfrm>
          <a:prstGeom prst="rect">
            <a:avLst/>
          </a:prstGeom>
        </p:spPr>
      </p:pic>
      <p:pic>
        <p:nvPicPr>
          <p:cNvPr id="12" name="Picture 11"/>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7858" t="15001" r="24999" b="15101"/>
          <a:stretch/>
        </p:blipFill>
        <p:spPr>
          <a:xfrm>
            <a:off x="867703" y="4685194"/>
            <a:ext cx="1345570" cy="1645920"/>
          </a:xfrm>
          <a:prstGeom prst="rect">
            <a:avLst/>
          </a:prstGeom>
        </p:spPr>
      </p:pic>
      <p:pic>
        <p:nvPicPr>
          <p:cNvPr id="13" name="Picture 12"/>
          <p:cNvPicPr>
            <a:picLocks noChangeAspect="1"/>
          </p:cNvPicPr>
          <p:nvPr/>
        </p:nvPicPr>
        <p:blipFill rotWithShape="1">
          <a:blip r:embed="rId9">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Lingkungan Pengembang</a:t>
            </a:r>
            <a:endParaRPr lang="en-US" b="1">
              <a:solidFill>
                <a:schemeClr val="bg1"/>
              </a:solidFill>
            </a:endParaRPr>
          </a:p>
        </p:txBody>
      </p:sp>
      <p:sp>
        <p:nvSpPr>
          <p:cNvPr id="17" name="TextBox 16"/>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16</a:t>
            </a:r>
            <a:endParaRPr lang="en-US" sz="3200">
              <a:solidFill>
                <a:schemeClr val="bg1"/>
              </a:solidFill>
            </a:endParaRPr>
          </a:p>
        </p:txBody>
      </p:sp>
    </p:spTree>
    <p:extLst>
      <p:ext uri="{BB962C8B-B14F-4D97-AF65-F5344CB8AC3E}">
        <p14:creationId xmlns:p14="http://schemas.microsoft.com/office/powerpoint/2010/main" val="26681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77828445"/>
              </p:ext>
            </p:extLst>
          </p:nvPr>
        </p:nvGraphicFramePr>
        <p:xfrm>
          <a:off x="257577" y="1277363"/>
          <a:ext cx="7959143" cy="5092455"/>
        </p:xfrm>
        <a:graphic>
          <a:graphicData uri="http://schemas.openxmlformats.org/drawingml/2006/table">
            <a:tbl>
              <a:tblPr firstRow="1" firstCol="1" bandRow="1">
                <a:tableStyleId>{EB9631B5-78F2-41C9-869B-9F39066F8104}</a:tableStyleId>
              </a:tblPr>
              <a:tblGrid>
                <a:gridCol w="3512168"/>
                <a:gridCol w="463396"/>
                <a:gridCol w="456832"/>
                <a:gridCol w="402012"/>
                <a:gridCol w="511653"/>
                <a:gridCol w="493378"/>
                <a:gridCol w="438560"/>
                <a:gridCol w="511653"/>
                <a:gridCol w="603019"/>
                <a:gridCol w="566472"/>
              </a:tblGrid>
              <a:tr h="189304">
                <a:tc rowSpan="2">
                  <a:txBody>
                    <a:bodyPr/>
                    <a:lstStyle/>
                    <a:p>
                      <a:pPr algn="ctr">
                        <a:lnSpc>
                          <a:spcPct val="115000"/>
                        </a:lnSpc>
                      </a:pPr>
                      <a:r>
                        <a:rPr lang="en-US" sz="1800" smtClean="0">
                          <a:solidFill>
                            <a:schemeClr val="tx1"/>
                          </a:solidFill>
                          <a:effectLst/>
                          <a:latin typeface="Calibri" panose="020F0502020204030204" pitchFamily="34" charset="0"/>
                        </a:rPr>
                        <a:t>Kegiatan</a:t>
                      </a:r>
                      <a:endParaRPr lang="en-US" sz="1800">
                        <a:solidFill>
                          <a:schemeClr val="tx1"/>
                        </a:solidFill>
                        <a:effectLst/>
                        <a:latin typeface="Calibri" panose="020F0502020204030204" pitchFamily="34" charset="0"/>
                      </a:endParaRPr>
                    </a:p>
                  </a:txBody>
                  <a:tcPr marL="48928" marR="48928" marT="0" marB="0" anchor="ctr">
                    <a:lnB w="12700" cap="flat" cmpd="sng" algn="ctr">
                      <a:solidFill>
                        <a:schemeClr val="tx1"/>
                      </a:solidFill>
                      <a:prstDash val="solid"/>
                      <a:round/>
                      <a:headEnd type="none" w="med" len="med"/>
                      <a:tailEnd type="none" w="med" len="med"/>
                    </a:lnB>
                  </a:tcPr>
                </a:tc>
                <a:tc gridSpan="9">
                  <a:txBody>
                    <a:bodyPr/>
                    <a:lstStyle/>
                    <a:p>
                      <a:pPr marL="0" marR="0" indent="0" algn="ctr">
                        <a:lnSpc>
                          <a:spcPct val="115000"/>
                        </a:lnSpc>
                        <a:spcBef>
                          <a:spcPts val="0"/>
                        </a:spcBef>
                        <a:spcAft>
                          <a:spcPts val="0"/>
                        </a:spcAft>
                      </a:pPr>
                      <a:r>
                        <a:rPr lang="en-US" sz="1800">
                          <a:solidFill>
                            <a:schemeClr val="tx1"/>
                          </a:solidFill>
                          <a:effectLst/>
                        </a:rPr>
                        <a:t>Tahun 2015</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9304">
                <a:tc vMerge="1">
                  <a:txBody>
                    <a:bodyPr/>
                    <a:lstStyle/>
                    <a:p>
                      <a:endParaRPr lang="en-US"/>
                    </a:p>
                  </a:txBody>
                  <a:tcPr/>
                </a:tc>
                <a:tc>
                  <a:txBody>
                    <a:bodyPr/>
                    <a:lstStyle/>
                    <a:p>
                      <a:pPr marL="0" marR="0" indent="0" algn="ctr">
                        <a:lnSpc>
                          <a:spcPct val="115000"/>
                        </a:lnSpc>
                        <a:spcBef>
                          <a:spcPts val="0"/>
                        </a:spcBef>
                        <a:spcAft>
                          <a:spcPts val="0"/>
                        </a:spcAft>
                      </a:pPr>
                      <a:r>
                        <a:rPr lang="en-US" sz="1800" smtClean="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10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11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800" smtClean="0">
                          <a:effectLst/>
                        </a:rPr>
                        <a:t>12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8">
                <a:tc>
                  <a:txBody>
                    <a:bodyPr/>
                    <a:lstStyle/>
                    <a:p>
                      <a:pPr marL="0" marR="0" indent="0" algn="l">
                        <a:lnSpc>
                          <a:spcPct val="115000"/>
                        </a:lnSpc>
                        <a:spcBef>
                          <a:spcPts val="0"/>
                        </a:spcBef>
                        <a:spcAft>
                          <a:spcPts val="0"/>
                        </a:spcAft>
                      </a:pPr>
                      <a:r>
                        <a:rPr lang="en-US" sz="1800" b="1">
                          <a:solidFill>
                            <a:schemeClr val="tx1"/>
                          </a:solidFill>
                          <a:effectLst/>
                        </a:rPr>
                        <a:t>Penyusunan proposal</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4238">
                <a:tc>
                  <a:txBody>
                    <a:bodyPr/>
                    <a:lstStyle/>
                    <a:p>
                      <a:pPr marL="0" marR="0" indent="0" algn="l">
                        <a:lnSpc>
                          <a:spcPct val="115000"/>
                        </a:lnSpc>
                        <a:spcBef>
                          <a:spcPts val="0"/>
                        </a:spcBef>
                        <a:spcAft>
                          <a:spcPts val="0"/>
                        </a:spcAft>
                      </a:pPr>
                      <a:r>
                        <a:rPr lang="en-US" sz="1800" b="1">
                          <a:solidFill>
                            <a:schemeClr val="tx1"/>
                          </a:solidFill>
                          <a:effectLst/>
                        </a:rPr>
                        <a:t>Pengumpulan data</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4238">
                <a:tc>
                  <a:txBody>
                    <a:bodyPr/>
                    <a:lstStyle/>
                    <a:p>
                      <a:pPr marL="0" marR="0" indent="0" algn="l">
                        <a:lnSpc>
                          <a:spcPct val="115000"/>
                        </a:lnSpc>
                        <a:spcBef>
                          <a:spcPts val="0"/>
                        </a:spcBef>
                        <a:spcAft>
                          <a:spcPts val="0"/>
                        </a:spcAft>
                      </a:pPr>
                      <a:r>
                        <a:rPr lang="en-US" sz="1800" b="1">
                          <a:solidFill>
                            <a:schemeClr val="tx1"/>
                          </a:solidFill>
                          <a:effectLst/>
                        </a:rPr>
                        <a:t>Praproses data</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4577">
                <a:tc>
                  <a:txBody>
                    <a:bodyPr/>
                    <a:lstStyle/>
                    <a:p>
                      <a:pPr marL="0" marR="0" indent="0" algn="l">
                        <a:lnSpc>
                          <a:spcPct val="115000"/>
                        </a:lnSpc>
                        <a:spcBef>
                          <a:spcPts val="0"/>
                        </a:spcBef>
                        <a:spcAft>
                          <a:spcPts val="0"/>
                        </a:spcAft>
                      </a:pPr>
                      <a:r>
                        <a:rPr lang="en-US" sz="1800" b="1">
                          <a:solidFill>
                            <a:schemeClr val="tx1"/>
                          </a:solidFill>
                          <a:effectLst/>
                        </a:rPr>
                        <a:t>Kolokium</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371">
                <a:tc>
                  <a:txBody>
                    <a:bodyPr/>
                    <a:lstStyle/>
                    <a:p>
                      <a:pPr marL="0" marR="0" indent="0" algn="l">
                        <a:lnSpc>
                          <a:spcPct val="115000"/>
                        </a:lnSpc>
                        <a:spcBef>
                          <a:spcPts val="0"/>
                        </a:spcBef>
                        <a:spcAft>
                          <a:spcPts val="0"/>
                        </a:spcAft>
                      </a:pPr>
                      <a:r>
                        <a:rPr lang="en-US" sz="1800" b="1">
                          <a:solidFill>
                            <a:schemeClr val="tx1"/>
                          </a:solidFill>
                          <a:effectLst/>
                        </a:rPr>
                        <a:t>Implementasi Local outlier factor</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4238">
                <a:tc>
                  <a:txBody>
                    <a:bodyPr/>
                    <a:lstStyle/>
                    <a:p>
                      <a:pPr marL="0" marR="0" indent="0" algn="l">
                        <a:lnSpc>
                          <a:spcPct val="115000"/>
                        </a:lnSpc>
                        <a:spcBef>
                          <a:spcPts val="0"/>
                        </a:spcBef>
                        <a:spcAft>
                          <a:spcPts val="0"/>
                        </a:spcAft>
                      </a:pPr>
                      <a:r>
                        <a:rPr lang="en-US" sz="1800" b="1">
                          <a:solidFill>
                            <a:schemeClr val="tx1"/>
                          </a:solidFill>
                          <a:effectLst/>
                        </a:rPr>
                        <a:t>Evaluasi hasil penelitian</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6072">
                <a:tc>
                  <a:txBody>
                    <a:bodyPr/>
                    <a:lstStyle/>
                    <a:p>
                      <a:pPr marL="0" marR="0" indent="0" algn="l">
                        <a:lnSpc>
                          <a:spcPct val="115000"/>
                        </a:lnSpc>
                        <a:spcBef>
                          <a:spcPts val="0"/>
                        </a:spcBef>
                        <a:spcAft>
                          <a:spcPts val="0"/>
                        </a:spcAft>
                      </a:pPr>
                      <a:r>
                        <a:rPr lang="en-US" sz="1800" b="1">
                          <a:solidFill>
                            <a:schemeClr val="tx1"/>
                          </a:solidFill>
                          <a:effectLst/>
                        </a:rPr>
                        <a:t>Penyusunan skripsi dan makalah seminar </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4577">
                <a:tc>
                  <a:txBody>
                    <a:bodyPr/>
                    <a:lstStyle/>
                    <a:p>
                      <a:pPr marL="0" marR="0" indent="0" algn="l">
                        <a:lnSpc>
                          <a:spcPct val="115000"/>
                        </a:lnSpc>
                        <a:spcBef>
                          <a:spcPts val="0"/>
                        </a:spcBef>
                        <a:spcAft>
                          <a:spcPts val="0"/>
                        </a:spcAft>
                      </a:pPr>
                      <a:r>
                        <a:rPr lang="en-US" sz="1800" b="1">
                          <a:solidFill>
                            <a:schemeClr val="tx1"/>
                          </a:solidFill>
                          <a:effectLst/>
                        </a:rPr>
                        <a:t>Seminar</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4238">
                <a:tc>
                  <a:txBody>
                    <a:bodyPr/>
                    <a:lstStyle/>
                    <a:p>
                      <a:pPr marL="0" marR="0" indent="0" algn="l">
                        <a:lnSpc>
                          <a:spcPct val="115000"/>
                        </a:lnSpc>
                        <a:spcBef>
                          <a:spcPts val="0"/>
                        </a:spcBef>
                        <a:spcAft>
                          <a:spcPts val="0"/>
                        </a:spcAft>
                      </a:pPr>
                      <a:r>
                        <a:rPr lang="en-US" sz="1800" b="1">
                          <a:solidFill>
                            <a:schemeClr val="tx1"/>
                          </a:solidFill>
                          <a:effectLst/>
                        </a:rPr>
                        <a:t>Sidang tugas akhir</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1462">
                <a:tc>
                  <a:txBody>
                    <a:bodyPr/>
                    <a:lstStyle/>
                    <a:p>
                      <a:pPr marL="0" marR="0" indent="0" algn="l">
                        <a:lnSpc>
                          <a:spcPct val="115000"/>
                        </a:lnSpc>
                        <a:spcBef>
                          <a:spcPts val="0"/>
                        </a:spcBef>
                        <a:spcAft>
                          <a:spcPts val="0"/>
                        </a:spcAft>
                      </a:pPr>
                      <a:r>
                        <a:rPr lang="en-US" sz="1800" b="1">
                          <a:solidFill>
                            <a:schemeClr val="tx1"/>
                          </a:solidFill>
                          <a:effectLst/>
                        </a:rPr>
                        <a:t>Revisi Skripsi dan penyelesaian</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224577">
                <a:tc>
                  <a:txBody>
                    <a:bodyPr/>
                    <a:lstStyle/>
                    <a:p>
                      <a:pPr marL="0" marR="0" indent="0" algn="l">
                        <a:lnSpc>
                          <a:spcPct val="115000"/>
                        </a:lnSpc>
                        <a:spcBef>
                          <a:spcPts val="0"/>
                        </a:spcBef>
                        <a:spcAft>
                          <a:spcPts val="0"/>
                        </a:spcAft>
                      </a:pPr>
                      <a:r>
                        <a:rPr lang="en-US" sz="1800" b="1" smtClean="0">
                          <a:solidFill>
                            <a:schemeClr val="tx1"/>
                          </a:solidFill>
                          <a:effectLst/>
                        </a:rPr>
                        <a:t>Lulus </a:t>
                      </a:r>
                      <a:r>
                        <a:rPr lang="en-US" sz="1800" b="1">
                          <a:solidFill>
                            <a:schemeClr val="tx1"/>
                          </a:solidFill>
                          <a:effectLst/>
                        </a:rPr>
                        <a:t>(SKL)</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bl>
          </a:graphicData>
        </a:graphic>
      </p:graphicFrame>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Jadwal Penelitian</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17</a:t>
            </a:r>
            <a:endParaRPr lang="en-US" sz="3200">
              <a:solidFill>
                <a:schemeClr val="bg1"/>
              </a:solidFill>
            </a:endParaRPr>
          </a:p>
        </p:txBody>
      </p:sp>
    </p:spTree>
    <p:extLst>
      <p:ext uri="{BB962C8B-B14F-4D97-AF65-F5344CB8AC3E}">
        <p14:creationId xmlns:p14="http://schemas.microsoft.com/office/powerpoint/2010/main" val="3276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Daftar Pustaka</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18</a:t>
            </a:r>
            <a:endParaRPr lang="en-US" sz="3200">
              <a:solidFill>
                <a:schemeClr val="bg1"/>
              </a:solidFill>
            </a:endParaRPr>
          </a:p>
        </p:txBody>
      </p:sp>
      <p:sp>
        <p:nvSpPr>
          <p:cNvPr id="2" name="TextBox 1"/>
          <p:cNvSpPr txBox="1"/>
          <p:nvPr/>
        </p:nvSpPr>
        <p:spPr>
          <a:xfrm>
            <a:off x="180304" y="1104348"/>
            <a:ext cx="8819317" cy="4809009"/>
          </a:xfrm>
          <a:prstGeom prst="rect">
            <a:avLst/>
          </a:prstGeom>
          <a:noFill/>
        </p:spPr>
        <p:txBody>
          <a:bodyPr wrap="square" rtlCol="0">
            <a:spAutoFit/>
          </a:bodyPr>
          <a:lstStyle/>
          <a:p>
            <a:pPr algn="just"/>
            <a:r>
              <a:rPr lang="en-US" sz="2200" smtClean="0"/>
              <a:t>Baehaki D. 2014. Deteksi pencilan data titik panas di provinsi Riau menggunakan algoritme  clustering K-Means [skripsi]. Bogor(ID): Insitut Pertanian Bogor.</a:t>
            </a:r>
          </a:p>
          <a:p>
            <a:pPr algn="just"/>
            <a:endParaRPr lang="en-US" sz="1050" smtClean="0"/>
          </a:p>
          <a:p>
            <a:pPr algn="just"/>
            <a:r>
              <a:rPr lang="en-US" sz="2200" smtClean="0"/>
              <a:t>Beunig Markus M, Kriegel Hans-Peter, Ng Raymond T, Sander J</a:t>
            </a:r>
            <a:r>
              <a:rPr lang="en-US" sz="2200" i="1" smtClean="0"/>
              <a:t>.</a:t>
            </a:r>
            <a:r>
              <a:rPr lang="en-US" sz="2200" smtClean="0"/>
              <a:t> 2000. LOF: Identifying Density-Based Local Outliers. ACM SIGMOD international conference on Management  of data; 2, June 2000; New York, USA. New York (USA): ACM SIGMOD Volume 29 Issue Pages 93-104  </a:t>
            </a:r>
          </a:p>
          <a:p>
            <a:pPr algn="just"/>
            <a:endParaRPr lang="en-US" sz="1000" smtClean="0"/>
          </a:p>
          <a:p>
            <a:pPr algn="just"/>
            <a:r>
              <a:rPr lang="en-US" sz="2200" smtClean="0"/>
              <a:t>Cahyadarena M B.2014. Deteksi Pencilan Pada Data Titik Panas Menggunakan Clustering  Berbasis Medoids [skripsi]. Bogor(ID): Insitut Pertanian Bogor.</a:t>
            </a:r>
          </a:p>
          <a:p>
            <a:pPr algn="just"/>
            <a:endParaRPr lang="en-US" sz="2200"/>
          </a:p>
          <a:p>
            <a:pPr algn="just"/>
            <a:endParaRPr lang="en-US" sz="2200" smtClean="0"/>
          </a:p>
          <a:p>
            <a:endParaRPr lang="en-US" sz="2200"/>
          </a:p>
        </p:txBody>
      </p:sp>
    </p:spTree>
    <p:extLst>
      <p:ext uri="{BB962C8B-B14F-4D97-AF65-F5344CB8AC3E}">
        <p14:creationId xmlns:p14="http://schemas.microsoft.com/office/powerpoint/2010/main" val="238541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315200"/>
          </a:xfrm>
          <a:prstGeom prst="rect">
            <a:avLst/>
          </a:prstGeom>
        </p:spPr>
      </p:pic>
      <p:sp>
        <p:nvSpPr>
          <p:cNvPr id="4" name="TextBox 3"/>
          <p:cNvSpPr txBox="1"/>
          <p:nvPr/>
        </p:nvSpPr>
        <p:spPr>
          <a:xfrm>
            <a:off x="0" y="4010593"/>
            <a:ext cx="9144000" cy="1323439"/>
          </a:xfrm>
          <a:prstGeom prst="rect">
            <a:avLst/>
          </a:prstGeom>
          <a:solidFill>
            <a:srgbClr val="000000">
              <a:alpha val="54118"/>
            </a:srgbClr>
          </a:solidFill>
        </p:spPr>
        <p:txBody>
          <a:bodyPr wrap="square" rtlCol="0">
            <a:spAutoFit/>
          </a:bodyPr>
          <a:lstStyle/>
          <a:p>
            <a:pPr algn="ctr"/>
            <a:r>
              <a:rPr lang="en-US" sz="4000" b="1" smtClean="0">
                <a:solidFill>
                  <a:schemeClr val="bg1"/>
                </a:solidFill>
                <a:latin typeface="Cambria" panose="02040503050406030204" pitchFamily="18" charset="0"/>
              </a:rPr>
              <a:t>Terima kasih</a:t>
            </a:r>
          </a:p>
          <a:p>
            <a:pPr algn="ctr"/>
            <a:r>
              <a:rPr lang="en-US" sz="4000" b="1" smtClean="0">
                <a:solidFill>
                  <a:schemeClr val="bg1"/>
                </a:solidFill>
                <a:latin typeface="Cambria" panose="02040503050406030204" pitchFamily="18" charset="0"/>
              </a:rPr>
              <a:t>shofyanipb@gmail.com</a:t>
            </a:r>
            <a:endParaRPr lang="en-US" sz="4000" b="1">
              <a:solidFill>
                <a:schemeClr val="bg1"/>
              </a:solidFill>
              <a:latin typeface="Cambria" panose="02040503050406030204" pitchFamily="18" charset="0"/>
            </a:endParaRPr>
          </a:p>
        </p:txBody>
      </p:sp>
    </p:spTree>
    <p:extLst>
      <p:ext uri="{BB962C8B-B14F-4D97-AF65-F5344CB8AC3E}">
        <p14:creationId xmlns:p14="http://schemas.microsoft.com/office/powerpoint/2010/main" val="302585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531940"/>
            <a:ext cx="7029450" cy="4824411"/>
          </a:xfrm>
        </p:spPr>
        <p:txBody>
          <a:bodyPr>
            <a:normAutofit/>
          </a:bodyPr>
          <a:lstStyle/>
          <a:p>
            <a:r>
              <a:rPr lang="en-US" smtClean="0"/>
              <a:t>Latar Belakang</a:t>
            </a:r>
          </a:p>
          <a:p>
            <a:r>
              <a:rPr lang="en-US"/>
              <a:t>Penelitian Sebelumnya</a:t>
            </a:r>
          </a:p>
          <a:p>
            <a:r>
              <a:rPr lang="en-US" smtClean="0"/>
              <a:t>Rumusan Masalah</a:t>
            </a:r>
          </a:p>
          <a:p>
            <a:r>
              <a:rPr lang="en-US" smtClean="0"/>
              <a:t>Tujuan dan Manfaat</a:t>
            </a:r>
          </a:p>
          <a:p>
            <a:r>
              <a:rPr lang="en-US" smtClean="0"/>
              <a:t>Ruang Lingkup</a:t>
            </a:r>
          </a:p>
          <a:p>
            <a:r>
              <a:rPr lang="en-US" smtClean="0"/>
              <a:t>Metode</a:t>
            </a:r>
          </a:p>
          <a:p>
            <a:r>
              <a:rPr lang="en-US" smtClean="0"/>
              <a:t>Lingkungan Pengembangan</a:t>
            </a:r>
            <a:endParaRPr lang="en-US"/>
          </a:p>
          <a:p>
            <a:r>
              <a:rPr lang="en-US" smtClean="0"/>
              <a:t>Jadwal Penelitian</a:t>
            </a:r>
          </a:p>
          <a:p>
            <a:r>
              <a:rPr lang="en-US" smtClean="0"/>
              <a:t>Daftar Pustaka</a:t>
            </a:r>
            <a:endParaRPr lang="en-US"/>
          </a:p>
        </p:txBody>
      </p:sp>
      <p:sp>
        <p:nvSpPr>
          <p:cNvPr id="11" name="Chevron 10"/>
          <p:cNvSpPr/>
          <p:nvPr/>
        </p:nvSpPr>
        <p:spPr>
          <a:xfrm>
            <a:off x="5263813" y="1706730"/>
            <a:ext cx="857251" cy="1338263"/>
          </a:xfrm>
          <a:prstGeom prst="chevron">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a:off x="5263813" y="3211679"/>
            <a:ext cx="857251" cy="2954338"/>
          </a:xfrm>
          <a:prstGeom prst="chevron">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417031" y="1948330"/>
            <a:ext cx="1465466" cy="923330"/>
          </a:xfrm>
          <a:prstGeom prst="rect">
            <a:avLst/>
          </a:prstGeom>
          <a:noFill/>
        </p:spPr>
        <p:txBody>
          <a:bodyPr wrap="none" lIns="91440" tIns="45720" rIns="91440" bIns="45720">
            <a:spAutoFit/>
          </a:bodyPr>
          <a:lstStyle/>
          <a:p>
            <a:pPr algn="ctr"/>
            <a:r>
              <a:rPr lang="en-US" sz="5400" b="0" cap="none" spc="0" smtClean="0">
                <a:ln w="0"/>
                <a:solidFill>
                  <a:schemeClr val="tx1">
                    <a:lumMod val="75000"/>
                    <a:lumOff val="25000"/>
                  </a:schemeClr>
                </a:solidFill>
                <a:effectLst>
                  <a:outerShdw blurRad="38100" dist="19050" dir="2700000" algn="tl" rotWithShape="0">
                    <a:schemeClr val="dk1">
                      <a:alpha val="40000"/>
                    </a:schemeClr>
                  </a:outerShdw>
                </a:effectLst>
              </a:rPr>
              <a:t>Why</a:t>
            </a:r>
            <a:endParaRPr lang="en-US" sz="5400" b="0" cap="none" spc="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14" name="Rectangle 13"/>
          <p:cNvSpPr/>
          <p:nvPr/>
        </p:nvSpPr>
        <p:spPr>
          <a:xfrm>
            <a:off x="6408503" y="4247029"/>
            <a:ext cx="1473994" cy="923330"/>
          </a:xfrm>
          <a:prstGeom prst="rect">
            <a:avLst/>
          </a:prstGeom>
          <a:noFill/>
        </p:spPr>
        <p:txBody>
          <a:bodyPr wrap="none" lIns="91440" tIns="45720" rIns="91440" bIns="45720">
            <a:spAutoFit/>
          </a:bodyPr>
          <a:lstStyle/>
          <a:p>
            <a:pPr algn="ctr"/>
            <a:r>
              <a:rPr lang="en-US" sz="5400" b="0" cap="none" spc="0" smtClean="0">
                <a:ln w="0"/>
                <a:solidFill>
                  <a:schemeClr val="tx1">
                    <a:lumMod val="75000"/>
                    <a:lumOff val="25000"/>
                  </a:schemeClr>
                </a:solidFill>
                <a:effectLst>
                  <a:outerShdw blurRad="38100" dist="19050" dir="2700000" algn="tl" rotWithShape="0">
                    <a:schemeClr val="dk1">
                      <a:alpha val="40000"/>
                    </a:schemeClr>
                  </a:outerShdw>
                </a:effectLst>
              </a:rPr>
              <a:t>How</a:t>
            </a:r>
            <a:endParaRPr lang="en-US" sz="5400" b="0" cap="none" spc="0">
              <a:ln w="0"/>
              <a:solidFill>
                <a:schemeClr val="tx1">
                  <a:lumMod val="75000"/>
                  <a:lumOff val="25000"/>
                </a:schemeClr>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Outline</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2</a:t>
            </a:r>
            <a:endParaRPr lang="en-US" sz="3200">
              <a:solidFill>
                <a:schemeClr val="bg1"/>
              </a:solidFill>
            </a:endParaRPr>
          </a:p>
        </p:txBody>
      </p:sp>
    </p:spTree>
    <p:extLst>
      <p:ext uri="{BB962C8B-B14F-4D97-AF65-F5344CB8AC3E}">
        <p14:creationId xmlns:p14="http://schemas.microsoft.com/office/powerpoint/2010/main" val="13098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500"/>
                                        <p:tgtEl>
                                          <p:spTgt spid="8">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a:t>
            </a:r>
            <a:r>
              <a:rPr lang="en-US" b="1" smtClean="0">
                <a:solidFill>
                  <a:schemeClr val="bg1"/>
                </a:solidFill>
              </a:rPr>
              <a:t>Frequent Answer Question</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20</a:t>
            </a:r>
            <a:endParaRPr lang="en-US" sz="3200">
              <a:solidFill>
                <a:schemeClr val="bg1"/>
              </a:solidFill>
            </a:endParaRPr>
          </a:p>
        </p:txBody>
      </p:sp>
      <p:sp>
        <p:nvSpPr>
          <p:cNvPr id="3" name="TextBox 2"/>
          <p:cNvSpPr txBox="1"/>
          <p:nvPr/>
        </p:nvSpPr>
        <p:spPr>
          <a:xfrm>
            <a:off x="686945" y="1130686"/>
            <a:ext cx="8328509" cy="5401479"/>
          </a:xfrm>
          <a:prstGeom prst="rect">
            <a:avLst/>
          </a:prstGeom>
          <a:noFill/>
        </p:spPr>
        <p:txBody>
          <a:bodyPr wrap="square" rtlCol="0" anchor="t">
            <a:spAutoFit/>
          </a:bodyPr>
          <a:lstStyle/>
          <a:p>
            <a:pPr marL="285750" indent="-285750">
              <a:spcAft>
                <a:spcPts val="600"/>
              </a:spcAft>
              <a:buFont typeface="Arial" panose="020B0604020202020204" pitchFamily="34" charset="0"/>
              <a:buChar char="•"/>
            </a:pPr>
            <a:r>
              <a:rPr lang="en-US" sz="3200" smtClean="0"/>
              <a:t>Bagaimana cara kerja algoritme LOF dengan data set kecil?  (12 slide) </a:t>
            </a:r>
          </a:p>
          <a:p>
            <a:pPr marL="285750" indent="-285750">
              <a:spcAft>
                <a:spcPts val="600"/>
              </a:spcAft>
              <a:buFont typeface="Arial" panose="020B0604020202020204" pitchFamily="34" charset="0"/>
              <a:buChar char="•"/>
            </a:pPr>
            <a:r>
              <a:rPr lang="en-US" sz="3200" smtClean="0"/>
              <a:t>Kenapa Menggunakan library R, Tidak membuat dari awal? (1 slide)</a:t>
            </a:r>
            <a:endParaRPr lang="en-US" sz="3200">
              <a:hlinkClick r:id="rId4" action="ppaction://hlinksldjump"/>
            </a:endParaRPr>
          </a:p>
          <a:p>
            <a:pPr marL="285750" indent="-285750">
              <a:spcAft>
                <a:spcPts val="600"/>
              </a:spcAft>
              <a:buFont typeface="Arial" panose="020B0604020202020204" pitchFamily="34" charset="0"/>
              <a:buChar char="•"/>
            </a:pPr>
            <a:r>
              <a:rPr lang="en-US" sz="3200" smtClean="0"/>
              <a:t>Data mengapa menggunakan algoritme </a:t>
            </a:r>
            <a:r>
              <a:rPr lang="en-US" sz="3200" i="1" smtClean="0"/>
              <a:t>Local Outlier Factor</a:t>
            </a:r>
            <a:r>
              <a:rPr lang="en-US" sz="3200" smtClean="0"/>
              <a:t>? (2 slide)</a:t>
            </a:r>
          </a:p>
          <a:p>
            <a:pPr marL="285750" indent="-285750">
              <a:spcAft>
                <a:spcPts val="600"/>
              </a:spcAft>
              <a:buFont typeface="Arial" panose="020B0604020202020204" pitchFamily="34" charset="0"/>
              <a:buChar char="•"/>
            </a:pPr>
            <a:r>
              <a:rPr lang="en-US" sz="3200" smtClean="0"/>
              <a:t>Kenapa harus menggunakan analisis deteksi pencilan? (1 sllide)</a:t>
            </a:r>
          </a:p>
          <a:p>
            <a:pPr marL="285750" indent="-285750">
              <a:spcAft>
                <a:spcPts val="600"/>
              </a:spcAft>
              <a:buFont typeface="Arial" panose="020B0604020202020204" pitchFamily="34" charset="0"/>
              <a:buChar char="•"/>
            </a:pPr>
            <a:r>
              <a:rPr lang="en-US" sz="3200" smtClean="0"/>
              <a:t>Apa itu titik panas? (1 slide)</a:t>
            </a:r>
          </a:p>
          <a:p>
            <a:pPr marL="285750" indent="-285750">
              <a:spcAft>
                <a:spcPts val="600"/>
              </a:spcAft>
              <a:buFont typeface="Arial" panose="020B0604020202020204" pitchFamily="34" charset="0"/>
              <a:buChar char="•"/>
            </a:pPr>
            <a:r>
              <a:rPr lang="en-US" sz="3200" smtClean="0"/>
              <a:t>Apa dampak kebakaran hutan? (1 slide)</a:t>
            </a:r>
          </a:p>
        </p:txBody>
      </p:sp>
      <p:sp>
        <p:nvSpPr>
          <p:cNvPr id="4" name="Rounded Rectangle 3">
            <a:hlinkClick r:id="rId5" action="ppaction://hlinksldjump"/>
          </p:cNvPr>
          <p:cNvSpPr/>
          <p:nvPr/>
        </p:nvSpPr>
        <p:spPr>
          <a:xfrm>
            <a:off x="182880" y="1224737"/>
            <a:ext cx="731520"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
        <p:nvSpPr>
          <p:cNvPr id="9" name="Rounded Rectangle 8">
            <a:hlinkClick r:id="rId6" action="ppaction://hlinksldjump"/>
          </p:cNvPr>
          <p:cNvSpPr/>
          <p:nvPr/>
        </p:nvSpPr>
        <p:spPr>
          <a:xfrm>
            <a:off x="182880" y="2296616"/>
            <a:ext cx="731520"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
        <p:nvSpPr>
          <p:cNvPr id="10" name="Rounded Rectangle 9">
            <a:hlinkClick r:id="rId4" action="ppaction://hlinksldjump"/>
          </p:cNvPr>
          <p:cNvSpPr/>
          <p:nvPr/>
        </p:nvSpPr>
        <p:spPr>
          <a:xfrm>
            <a:off x="182879" y="3328841"/>
            <a:ext cx="751157"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
        <p:nvSpPr>
          <p:cNvPr id="11" name="Rounded Rectangle 10">
            <a:hlinkClick r:id="rId7" action="ppaction://hlinksldjump"/>
          </p:cNvPr>
          <p:cNvSpPr/>
          <p:nvPr/>
        </p:nvSpPr>
        <p:spPr>
          <a:xfrm>
            <a:off x="163242" y="4375121"/>
            <a:ext cx="751157"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
        <p:nvSpPr>
          <p:cNvPr id="12" name="Rounded Rectangle 11">
            <a:hlinkClick r:id="rId8" action="ppaction://hlinksldjump"/>
          </p:cNvPr>
          <p:cNvSpPr/>
          <p:nvPr/>
        </p:nvSpPr>
        <p:spPr>
          <a:xfrm>
            <a:off x="163243" y="5333826"/>
            <a:ext cx="751157"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
        <p:nvSpPr>
          <p:cNvPr id="13" name="Rounded Rectangle 12">
            <a:hlinkClick r:id="rId9" action="ppaction://hlinksldjump"/>
          </p:cNvPr>
          <p:cNvSpPr/>
          <p:nvPr/>
        </p:nvSpPr>
        <p:spPr>
          <a:xfrm>
            <a:off x="182880" y="5958199"/>
            <a:ext cx="751157"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Tree>
    <p:extLst>
      <p:ext uri="{BB962C8B-B14F-4D97-AF65-F5344CB8AC3E}">
        <p14:creationId xmlns:p14="http://schemas.microsoft.com/office/powerpoint/2010/main" val="1409232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a:t>
            </a:r>
            <a:r>
              <a:rPr lang="en-US" b="1" smtClean="0">
                <a:solidFill>
                  <a:schemeClr val="bg1"/>
                </a:solidFill>
              </a:rPr>
              <a:t>Frequent Answer Question (2)</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21</a:t>
            </a:r>
            <a:endParaRPr lang="en-US" sz="3200">
              <a:solidFill>
                <a:schemeClr val="bg1"/>
              </a:solidFill>
            </a:endParaRPr>
          </a:p>
        </p:txBody>
      </p:sp>
      <p:sp>
        <p:nvSpPr>
          <p:cNvPr id="3" name="TextBox 2"/>
          <p:cNvSpPr txBox="1"/>
          <p:nvPr/>
        </p:nvSpPr>
        <p:spPr>
          <a:xfrm>
            <a:off x="686945" y="1130686"/>
            <a:ext cx="8328509" cy="3277820"/>
          </a:xfrm>
          <a:prstGeom prst="rect">
            <a:avLst/>
          </a:prstGeom>
          <a:noFill/>
        </p:spPr>
        <p:txBody>
          <a:bodyPr wrap="square" rtlCol="0" anchor="t">
            <a:spAutoFit/>
          </a:bodyPr>
          <a:lstStyle/>
          <a:p>
            <a:pPr marL="285750" indent="-285750">
              <a:spcAft>
                <a:spcPts val="600"/>
              </a:spcAft>
              <a:buFont typeface="Arial" panose="020B0604020202020204" pitchFamily="34" charset="0"/>
              <a:buChar char="•"/>
            </a:pPr>
            <a:r>
              <a:rPr lang="en-US" sz="3200" smtClean="0"/>
              <a:t>Bagaimana Kode algoritme LOF di library R? </a:t>
            </a:r>
          </a:p>
          <a:p>
            <a:pPr>
              <a:spcAft>
                <a:spcPts val="600"/>
              </a:spcAft>
            </a:pPr>
            <a:r>
              <a:rPr lang="en-US" sz="3200" smtClean="0"/>
              <a:t>   (4 slide)</a:t>
            </a:r>
          </a:p>
          <a:p>
            <a:pPr marL="457200" indent="-457200">
              <a:spcAft>
                <a:spcPts val="600"/>
              </a:spcAft>
              <a:buFont typeface="Arial" panose="020B0604020202020204" pitchFamily="34" charset="0"/>
              <a:buChar char="•"/>
            </a:pPr>
            <a:endParaRPr lang="en-US" sz="3200" smtClean="0"/>
          </a:p>
          <a:p>
            <a:pPr marL="285750" indent="-285750">
              <a:buFont typeface="Arial" panose="020B0604020202020204" pitchFamily="34" charset="0"/>
              <a:buChar char="•"/>
            </a:pPr>
            <a:endParaRPr lang="en-US" sz="3200" smtClean="0"/>
          </a:p>
          <a:p>
            <a:pPr marL="285750" indent="-285750">
              <a:buFont typeface="Arial" panose="020B0604020202020204" pitchFamily="34" charset="0"/>
              <a:buChar char="•"/>
            </a:pPr>
            <a:endParaRPr lang="en-US" sz="3200" smtClean="0"/>
          </a:p>
          <a:p>
            <a:pPr marL="285750" indent="-285750">
              <a:buFont typeface="Arial" panose="020B0604020202020204" pitchFamily="34" charset="0"/>
              <a:buChar char="•"/>
            </a:pPr>
            <a:endParaRPr lang="en-US" sz="3200"/>
          </a:p>
        </p:txBody>
      </p:sp>
      <p:sp>
        <p:nvSpPr>
          <p:cNvPr id="4" name="Rounded Rectangle 3">
            <a:hlinkClick r:id="rId4" action="ppaction://hlinksldjump"/>
          </p:cNvPr>
          <p:cNvSpPr/>
          <p:nvPr/>
        </p:nvSpPr>
        <p:spPr>
          <a:xfrm>
            <a:off x="182880" y="1224737"/>
            <a:ext cx="731520"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GO</a:t>
            </a:r>
            <a:endParaRPr lang="en-US" b="1"/>
          </a:p>
        </p:txBody>
      </p:sp>
    </p:spTree>
    <p:extLst>
      <p:ext uri="{BB962C8B-B14F-4D97-AF65-F5344CB8AC3E}">
        <p14:creationId xmlns:p14="http://schemas.microsoft.com/office/powerpoint/2010/main" val="2496422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a:t>
            </a:r>
            <a:r>
              <a:rPr lang="en-US" b="1" smtClean="0">
                <a:solidFill>
                  <a:schemeClr val="bg1"/>
                </a:solidFill>
              </a:rPr>
              <a:t>Algoritme </a:t>
            </a:r>
            <a:r>
              <a:rPr lang="en-US" b="1">
                <a:solidFill>
                  <a:schemeClr val="bg1"/>
                </a:solidFill>
              </a:rPr>
              <a:t>LOF dengan data set kecil</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22</a:t>
            </a:r>
            <a:endParaRPr lang="en-US" sz="3200">
              <a:solidFill>
                <a:schemeClr val="bg1"/>
              </a:solidFill>
            </a:endParaRPr>
          </a:p>
        </p:txBody>
      </p:sp>
      <p:sp>
        <p:nvSpPr>
          <p:cNvPr id="2" name="TextBox 1"/>
          <p:cNvSpPr txBox="1"/>
          <p:nvPr/>
        </p:nvSpPr>
        <p:spPr>
          <a:xfrm>
            <a:off x="345143" y="1441646"/>
            <a:ext cx="8453711" cy="5016758"/>
          </a:xfrm>
          <a:prstGeom prst="rect">
            <a:avLst/>
          </a:prstGeom>
          <a:noFill/>
        </p:spPr>
        <p:txBody>
          <a:bodyPr wrap="square" rtlCol="0">
            <a:spAutoFit/>
          </a:bodyPr>
          <a:lstStyle/>
          <a:p>
            <a:r>
              <a:rPr lang="pt-BR" sz="4000" smtClean="0"/>
              <a:t>Data 4 data titik:</a:t>
            </a:r>
          </a:p>
          <a:p>
            <a:r>
              <a:rPr lang="pt-BR" sz="4000" smtClean="0"/>
              <a:t>a(0</a:t>
            </a:r>
            <a:r>
              <a:rPr lang="pt-BR" sz="4000"/>
              <a:t>, 0), b(0, 1), c(1, 1), d(3, </a:t>
            </a:r>
            <a:r>
              <a:rPr lang="pt-BR" sz="4000"/>
              <a:t>0</a:t>
            </a:r>
            <a:r>
              <a:rPr lang="pt-BR" sz="4000" smtClean="0"/>
              <a:t>)</a:t>
            </a:r>
          </a:p>
          <a:p>
            <a:endParaRPr lang="pt-BR" sz="4000" smtClean="0"/>
          </a:p>
          <a:p>
            <a:r>
              <a:rPr lang="pt-BR" sz="4000"/>
              <a:t>Hitung LOF untuk setiap titik </a:t>
            </a:r>
            <a:r>
              <a:rPr lang="pt-BR" sz="4000"/>
              <a:t>dan </a:t>
            </a:r>
            <a:r>
              <a:rPr lang="pt-BR" sz="4000" smtClean="0"/>
              <a:t>tunjukkan 1 outlier teratas, dengan </a:t>
            </a:r>
          </a:p>
          <a:p>
            <a:r>
              <a:rPr lang="pt-BR" sz="4000" smtClean="0"/>
              <a:t>k </a:t>
            </a:r>
            <a:r>
              <a:rPr lang="pt-BR" sz="4000"/>
              <a:t>= 2 </a:t>
            </a:r>
            <a:r>
              <a:rPr lang="pt-BR" sz="4000"/>
              <a:t>dan </a:t>
            </a:r>
            <a:r>
              <a:rPr lang="pt-BR" sz="4000" smtClean="0"/>
              <a:t>fungsi jarak Manhattan</a:t>
            </a:r>
            <a:endParaRPr lang="pt-BR" sz="4000"/>
          </a:p>
          <a:p>
            <a:endParaRPr lang="pt-BR" sz="4000"/>
          </a:p>
          <a:p>
            <a:endParaRPr lang="en-US" sz="4000"/>
          </a:p>
        </p:txBody>
      </p:sp>
    </p:spTree>
    <p:extLst>
      <p:ext uri="{BB962C8B-B14F-4D97-AF65-F5344CB8AC3E}">
        <p14:creationId xmlns:p14="http://schemas.microsoft.com/office/powerpoint/2010/main" val="728523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7161"/>
            <a:ext cx="9144001" cy="1221662"/>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smtClean="0">
                <a:solidFill>
                  <a:schemeClr val="bg1"/>
                </a:solidFill>
              </a:rPr>
              <a:t> </a:t>
            </a:r>
            <a:r>
              <a:rPr lang="en-US" sz="3200" b="1">
                <a:solidFill>
                  <a:schemeClr val="bg1"/>
                </a:solidFill>
              </a:rPr>
              <a:t>Langkah 1: menghitung </a:t>
            </a:r>
            <a:r>
              <a:rPr lang="en-US" sz="3200" b="1">
                <a:solidFill>
                  <a:schemeClr val="bg1"/>
                </a:solidFill>
              </a:rPr>
              <a:t>semua </a:t>
            </a:r>
            <a:r>
              <a:rPr lang="en-US" sz="3200" b="1" smtClean="0">
                <a:solidFill>
                  <a:schemeClr val="bg1"/>
                </a:solidFill>
              </a:rPr>
              <a:t>jarak antara </a:t>
            </a:r>
            <a:r>
              <a:rPr lang="en-US" sz="3200" b="1">
                <a:solidFill>
                  <a:schemeClr val="bg1"/>
                </a:solidFill>
              </a:rPr>
              <a:t>masing-masing dua titik data</a:t>
            </a:r>
            <a:endParaRPr lang="en-US" sz="3200"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23</a:t>
            </a:r>
            <a:endParaRPr lang="en-US" sz="3200">
              <a:solidFill>
                <a:schemeClr val="bg1"/>
              </a:solidFill>
            </a:endParaRPr>
          </a:p>
        </p:txBody>
      </p:sp>
      <p:sp>
        <p:nvSpPr>
          <p:cNvPr id="2" name="TextBox 1"/>
          <p:cNvSpPr txBox="1"/>
          <p:nvPr/>
        </p:nvSpPr>
        <p:spPr>
          <a:xfrm>
            <a:off x="345143" y="1441646"/>
            <a:ext cx="8453711" cy="5016758"/>
          </a:xfrm>
          <a:prstGeom prst="rect">
            <a:avLst/>
          </a:prstGeom>
          <a:noFill/>
        </p:spPr>
        <p:txBody>
          <a:bodyPr wrap="square" rtlCol="0">
            <a:spAutoFit/>
          </a:bodyPr>
          <a:lstStyle/>
          <a:p>
            <a:r>
              <a:rPr lang="pt-BR" sz="4000" smtClean="0"/>
              <a:t>a(0</a:t>
            </a:r>
            <a:r>
              <a:rPr lang="pt-BR" sz="4000"/>
              <a:t>, 0), b(0, 1), c(1, 1), d(3, </a:t>
            </a:r>
            <a:r>
              <a:rPr lang="pt-BR" sz="4000"/>
              <a:t>0</a:t>
            </a:r>
            <a:r>
              <a:rPr lang="pt-BR" sz="4000" smtClean="0"/>
              <a:t>)</a:t>
            </a:r>
          </a:p>
          <a:p>
            <a:endParaRPr lang="pt-BR" sz="3200" smtClean="0"/>
          </a:p>
          <a:p>
            <a:r>
              <a:rPr lang="en-US" sz="4000"/>
              <a:t>dist(a, b) = 1</a:t>
            </a:r>
          </a:p>
          <a:p>
            <a:r>
              <a:rPr lang="en-US" sz="4000"/>
              <a:t>dist(a, c) = 2</a:t>
            </a:r>
          </a:p>
          <a:p>
            <a:r>
              <a:rPr lang="en-US" sz="4000"/>
              <a:t>dist(a, d) = 3</a:t>
            </a:r>
          </a:p>
          <a:p>
            <a:r>
              <a:rPr lang="en-US" sz="4000"/>
              <a:t>dist(b, c) = 1</a:t>
            </a:r>
          </a:p>
          <a:p>
            <a:r>
              <a:rPr lang="en-US" sz="4000"/>
              <a:t>dist(b, d) = 3+1=4</a:t>
            </a:r>
          </a:p>
          <a:p>
            <a:r>
              <a:rPr lang="en-US" sz="4000"/>
              <a:t>dist(c, d) = 2+1=3</a:t>
            </a:r>
          </a:p>
        </p:txBody>
      </p:sp>
    </p:spTree>
    <p:extLst>
      <p:ext uri="{BB962C8B-B14F-4D97-AF65-F5344CB8AC3E}">
        <p14:creationId xmlns:p14="http://schemas.microsoft.com/office/powerpoint/2010/main" val="2741303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Langkah </a:t>
            </a:r>
            <a:r>
              <a:rPr lang="en-US" b="1">
                <a:solidFill>
                  <a:schemeClr val="bg1"/>
                </a:solidFill>
              </a:rPr>
              <a:t>2: menghitung </a:t>
            </a:r>
            <a:r>
              <a:rPr lang="en-US" b="1">
                <a:solidFill>
                  <a:schemeClr val="bg1"/>
                </a:solidFill>
              </a:rPr>
              <a:t>semua </a:t>
            </a:r>
            <a:r>
              <a:rPr lang="en-US" b="1" smtClean="0">
                <a:solidFill>
                  <a:schemeClr val="bg1"/>
                </a:solidFill>
              </a:rPr>
              <a:t>dist</a:t>
            </a:r>
            <a:r>
              <a:rPr lang="en-US" sz="4900" b="1" baseline="-25000" smtClean="0">
                <a:solidFill>
                  <a:schemeClr val="bg1"/>
                </a:solidFill>
              </a:rPr>
              <a:t>2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24</a:t>
            </a:r>
            <a:endParaRPr lang="en-US" sz="3200">
              <a:solidFill>
                <a:schemeClr val="bg1"/>
              </a:solidFill>
            </a:endParaRPr>
          </a:p>
        </p:txBody>
      </p:sp>
      <p:sp>
        <p:nvSpPr>
          <p:cNvPr id="2" name="TextBox 1"/>
          <p:cNvSpPr txBox="1"/>
          <p:nvPr/>
        </p:nvSpPr>
        <p:spPr>
          <a:xfrm>
            <a:off x="150125" y="1441646"/>
            <a:ext cx="8849496" cy="4524315"/>
          </a:xfrm>
          <a:prstGeom prst="rect">
            <a:avLst/>
          </a:prstGeom>
          <a:noFill/>
        </p:spPr>
        <p:txBody>
          <a:bodyPr wrap="square" rtlCol="0">
            <a:spAutoFit/>
          </a:bodyPr>
          <a:lstStyle/>
          <a:p>
            <a:r>
              <a:rPr lang="pt-BR" sz="4000"/>
              <a:t>dist k (o): jarak antara o dan </a:t>
            </a:r>
            <a:r>
              <a:rPr lang="pt-BR" sz="4000"/>
              <a:t>yang </a:t>
            </a:r>
            <a:r>
              <a:rPr lang="pt-BR" sz="4000" smtClean="0"/>
              <a:t>k-th</a:t>
            </a:r>
            <a:endParaRPr lang="pt-BR" sz="4000"/>
          </a:p>
          <a:p>
            <a:r>
              <a:rPr lang="pt-BR" sz="4000"/>
              <a:t>NN (tetangga terdekat </a:t>
            </a:r>
            <a:r>
              <a:rPr lang="pt-BR" sz="4000"/>
              <a:t>k-th</a:t>
            </a:r>
            <a:r>
              <a:rPr lang="pt-BR" sz="4000" smtClean="0"/>
              <a:t>)</a:t>
            </a:r>
          </a:p>
          <a:p>
            <a:endParaRPr lang="pt-BR" sz="4000"/>
          </a:p>
          <a:p>
            <a:pPr>
              <a:lnSpc>
                <a:spcPct val="150000"/>
              </a:lnSpc>
            </a:pPr>
            <a:r>
              <a:rPr lang="en-US" sz="2800" smtClean="0"/>
              <a:t>dist</a:t>
            </a:r>
            <a:r>
              <a:rPr lang="en-US" sz="3600" baseline="-25000" smtClean="0"/>
              <a:t>2</a:t>
            </a:r>
            <a:r>
              <a:rPr lang="en-US" sz="2800" smtClean="0"/>
              <a:t> </a:t>
            </a:r>
            <a:r>
              <a:rPr lang="en-US" sz="2800"/>
              <a:t>(a) = dist (a, c) = 2 (</a:t>
            </a:r>
            <a:r>
              <a:rPr lang="en-US" sz="2800"/>
              <a:t>c </a:t>
            </a:r>
            <a:r>
              <a:rPr lang="en-US" sz="2800" smtClean="0"/>
              <a:t>= ke-2  </a:t>
            </a:r>
            <a:r>
              <a:rPr lang="en-US" sz="2800"/>
              <a:t>tetangga terdekat)</a:t>
            </a:r>
          </a:p>
          <a:p>
            <a:pPr>
              <a:lnSpc>
                <a:spcPct val="150000"/>
              </a:lnSpc>
            </a:pPr>
            <a:r>
              <a:rPr lang="en-US" sz="2800" smtClean="0"/>
              <a:t>dist</a:t>
            </a:r>
            <a:r>
              <a:rPr lang="en-US" sz="3600" baseline="-25000" smtClean="0"/>
              <a:t>2</a:t>
            </a:r>
            <a:r>
              <a:rPr lang="en-US" sz="2800" smtClean="0"/>
              <a:t> </a:t>
            </a:r>
            <a:r>
              <a:rPr lang="en-US" sz="2800"/>
              <a:t>(b) = dist (b, a) = 1 (a / </a:t>
            </a:r>
            <a:r>
              <a:rPr lang="en-US" sz="2800"/>
              <a:t>c </a:t>
            </a:r>
            <a:r>
              <a:rPr lang="en-US" sz="2800"/>
              <a:t>ke-2 </a:t>
            </a:r>
            <a:r>
              <a:rPr lang="en-US" sz="2800" smtClean="0"/>
              <a:t>tetangga </a:t>
            </a:r>
            <a:r>
              <a:rPr lang="en-US" sz="2800"/>
              <a:t>terdekat)</a:t>
            </a:r>
          </a:p>
          <a:p>
            <a:pPr>
              <a:lnSpc>
                <a:spcPct val="150000"/>
              </a:lnSpc>
            </a:pPr>
            <a:r>
              <a:rPr lang="en-US" sz="2800" smtClean="0"/>
              <a:t>dist</a:t>
            </a:r>
            <a:r>
              <a:rPr lang="en-US" sz="3600" baseline="-25000" smtClean="0"/>
              <a:t>2</a:t>
            </a:r>
            <a:r>
              <a:rPr lang="en-US" sz="2800" smtClean="0"/>
              <a:t> </a:t>
            </a:r>
            <a:r>
              <a:rPr lang="en-US" sz="2800"/>
              <a:t>(c) = dist (c, a) = 2 (</a:t>
            </a:r>
            <a:r>
              <a:rPr lang="en-US" sz="2800"/>
              <a:t>a </a:t>
            </a:r>
            <a:r>
              <a:rPr lang="en-US" sz="2800"/>
              <a:t>ke-2</a:t>
            </a:r>
            <a:r>
              <a:rPr lang="en-US" sz="2800" smtClean="0"/>
              <a:t> </a:t>
            </a:r>
            <a:r>
              <a:rPr lang="en-US" sz="2800"/>
              <a:t>tetangga terdekat)</a:t>
            </a:r>
          </a:p>
          <a:p>
            <a:pPr>
              <a:lnSpc>
                <a:spcPct val="150000"/>
              </a:lnSpc>
            </a:pPr>
            <a:r>
              <a:rPr lang="en-US" sz="2800" smtClean="0"/>
              <a:t>dist</a:t>
            </a:r>
            <a:r>
              <a:rPr lang="en-US" sz="3600" baseline="-25000" smtClean="0"/>
              <a:t>2</a:t>
            </a:r>
            <a:r>
              <a:rPr lang="en-US" sz="2800" smtClean="0"/>
              <a:t> </a:t>
            </a:r>
            <a:r>
              <a:rPr lang="en-US" sz="2800"/>
              <a:t>(d) = dist (d, a) = 3 (a / </a:t>
            </a:r>
            <a:r>
              <a:rPr lang="en-US" sz="2800"/>
              <a:t>c </a:t>
            </a:r>
            <a:r>
              <a:rPr lang="en-US" sz="2800"/>
              <a:t>ke-2 </a:t>
            </a:r>
            <a:r>
              <a:rPr lang="en-US" sz="2800" smtClean="0"/>
              <a:t>tetangga </a:t>
            </a:r>
            <a:r>
              <a:rPr lang="en-US" sz="2800"/>
              <a:t>terdekat)</a:t>
            </a:r>
            <a:endParaRPr lang="pt-BR" sz="2800"/>
          </a:p>
        </p:txBody>
      </p:sp>
    </p:spTree>
    <p:extLst>
      <p:ext uri="{BB962C8B-B14F-4D97-AF65-F5344CB8AC3E}">
        <p14:creationId xmlns:p14="http://schemas.microsoft.com/office/powerpoint/2010/main" val="1783920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 Langkah 3: menghitung </a:t>
            </a:r>
            <a:r>
              <a:rPr lang="en-US" b="1">
                <a:solidFill>
                  <a:schemeClr val="bg1"/>
                </a:solidFill>
              </a:rPr>
              <a:t>semua </a:t>
            </a:r>
            <a:r>
              <a:rPr lang="en-US" b="1" smtClean="0">
                <a:solidFill>
                  <a:schemeClr val="bg1"/>
                </a:solidFill>
              </a:rPr>
              <a:t>N</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25</a:t>
            </a:r>
            <a:endParaRPr lang="en-US" sz="3200">
              <a:solidFill>
                <a:schemeClr val="bg1"/>
              </a:solidFill>
            </a:endParaRPr>
          </a:p>
        </p:txBody>
      </p:sp>
      <p:sp>
        <p:nvSpPr>
          <p:cNvPr id="2" name="TextBox 1"/>
          <p:cNvSpPr txBox="1"/>
          <p:nvPr/>
        </p:nvSpPr>
        <p:spPr>
          <a:xfrm>
            <a:off x="411766" y="2437933"/>
            <a:ext cx="3849208" cy="3416320"/>
          </a:xfrm>
          <a:prstGeom prst="rect">
            <a:avLst/>
          </a:prstGeom>
          <a:noFill/>
        </p:spPr>
        <p:txBody>
          <a:bodyPr wrap="square" rtlCol="0">
            <a:spAutoFit/>
          </a:bodyPr>
          <a:lstStyle/>
          <a:p>
            <a:pPr>
              <a:lnSpc>
                <a:spcPct val="150000"/>
              </a:lnSpc>
            </a:pPr>
            <a:r>
              <a:rPr lang="pt-BR" sz="3600" b="1" smtClean="0"/>
              <a:t>N</a:t>
            </a:r>
            <a:r>
              <a:rPr lang="pt-BR" sz="3600" b="1" baseline="-25000" smtClean="0"/>
              <a:t>2</a:t>
            </a:r>
            <a:r>
              <a:rPr lang="pt-BR" sz="3600" b="1" smtClean="0"/>
              <a:t> </a:t>
            </a:r>
            <a:r>
              <a:rPr lang="pt-BR" sz="3600" b="1"/>
              <a:t>(a) = {b, c}</a:t>
            </a:r>
          </a:p>
          <a:p>
            <a:pPr>
              <a:lnSpc>
                <a:spcPct val="150000"/>
              </a:lnSpc>
            </a:pPr>
            <a:r>
              <a:rPr lang="pt-BR" sz="3600" b="1" smtClean="0"/>
              <a:t>N</a:t>
            </a:r>
            <a:r>
              <a:rPr lang="pt-BR" sz="3600" b="1" baseline="-25000" smtClean="0"/>
              <a:t>2</a:t>
            </a:r>
            <a:r>
              <a:rPr lang="pt-BR" sz="3600" b="1" smtClean="0"/>
              <a:t> </a:t>
            </a:r>
            <a:r>
              <a:rPr lang="pt-BR" sz="3600" b="1"/>
              <a:t>(b) = {a, c}</a:t>
            </a:r>
          </a:p>
          <a:p>
            <a:pPr>
              <a:lnSpc>
                <a:spcPct val="150000"/>
              </a:lnSpc>
            </a:pPr>
            <a:r>
              <a:rPr lang="pt-BR" sz="3600" b="1" smtClean="0"/>
              <a:t>N</a:t>
            </a:r>
            <a:r>
              <a:rPr lang="pt-BR" sz="3600" b="1" baseline="-25000" smtClean="0"/>
              <a:t>2</a:t>
            </a:r>
            <a:r>
              <a:rPr lang="pt-BR" sz="3600" b="1" smtClean="0"/>
              <a:t> </a:t>
            </a:r>
            <a:r>
              <a:rPr lang="pt-BR" sz="3600" b="1"/>
              <a:t>(c) = {b, a}</a:t>
            </a:r>
          </a:p>
          <a:p>
            <a:pPr>
              <a:lnSpc>
                <a:spcPct val="150000"/>
              </a:lnSpc>
            </a:pPr>
            <a:r>
              <a:rPr lang="pt-BR" sz="3600" b="1" smtClean="0"/>
              <a:t>N</a:t>
            </a:r>
            <a:r>
              <a:rPr lang="pt-BR" sz="3600" b="1" baseline="-25000" smtClean="0"/>
              <a:t>2</a:t>
            </a:r>
            <a:r>
              <a:rPr lang="pt-BR" sz="3600" b="1" smtClean="0"/>
              <a:t> </a:t>
            </a:r>
            <a:r>
              <a:rPr lang="pt-BR" sz="3600" b="1"/>
              <a:t>(d) = {a, c}</a:t>
            </a:r>
          </a:p>
        </p:txBody>
      </p:sp>
      <p:sp>
        <p:nvSpPr>
          <p:cNvPr id="3" name="Rectangle 2"/>
          <p:cNvSpPr/>
          <p:nvPr/>
        </p:nvSpPr>
        <p:spPr>
          <a:xfrm>
            <a:off x="395246" y="1104348"/>
            <a:ext cx="7731456" cy="1077218"/>
          </a:xfrm>
          <a:prstGeom prst="rect">
            <a:avLst/>
          </a:prstGeom>
        </p:spPr>
        <p:txBody>
          <a:bodyPr wrap="square">
            <a:spAutoFit/>
          </a:bodyPr>
          <a:lstStyle/>
          <a:p>
            <a:r>
              <a:rPr lang="en-US" sz="3200"/>
              <a:t>k-distance </a:t>
            </a:r>
            <a:r>
              <a:rPr lang="en-US" sz="3200"/>
              <a:t>neighborhood </a:t>
            </a:r>
            <a:r>
              <a:rPr lang="en-US" sz="3200" smtClean="0"/>
              <a:t>dari o</a:t>
            </a:r>
            <a:r>
              <a:rPr lang="en-US" sz="3200"/>
              <a:t>, </a:t>
            </a:r>
            <a:endParaRPr lang="en-US" sz="3200" smtClean="0"/>
          </a:p>
          <a:p>
            <a:r>
              <a:rPr lang="en-US" sz="3200" smtClean="0"/>
              <a:t>N </a:t>
            </a:r>
            <a:r>
              <a:rPr lang="en-US" sz="3200"/>
              <a:t>k (o) = {</a:t>
            </a:r>
            <a:r>
              <a:rPr lang="en-US" sz="3200"/>
              <a:t>o</a:t>
            </a:r>
            <a:r>
              <a:rPr lang="en-US" sz="3200" smtClean="0"/>
              <a:t>’| o</a:t>
            </a:r>
            <a:r>
              <a:rPr lang="en-US" sz="3200"/>
              <a:t>’ in D, dist(o, o’) ≤ dist k (o)}</a:t>
            </a:r>
          </a:p>
        </p:txBody>
      </p:sp>
    </p:spTree>
    <p:extLst>
      <p:ext uri="{BB962C8B-B14F-4D97-AF65-F5344CB8AC3E}">
        <p14:creationId xmlns:p14="http://schemas.microsoft.com/office/powerpoint/2010/main" val="763480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4: menghitung </a:t>
            </a:r>
            <a:r>
              <a:rPr lang="en-US" b="1">
                <a:solidFill>
                  <a:schemeClr val="bg1"/>
                </a:solidFill>
              </a:rPr>
              <a:t>semua </a:t>
            </a:r>
            <a:r>
              <a:rPr lang="en-US" b="1" smtClean="0">
                <a:solidFill>
                  <a:schemeClr val="bg1"/>
                </a:solidFill>
              </a:rPr>
              <a:t>lrd</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26</a:t>
            </a:r>
            <a:endParaRPr lang="en-US" sz="3200">
              <a:solidFill>
                <a:schemeClr val="bg1"/>
              </a:solidFill>
            </a:endParaRPr>
          </a:p>
        </p:txBody>
      </p:sp>
      <mc:AlternateContent xmlns:mc="http://schemas.openxmlformats.org/markup-compatibility/2006">
        <mc:Choice xmlns:a14="http://schemas.microsoft.com/office/drawing/2010/main" Requires="a14">
          <p:sp>
            <p:nvSpPr>
              <p:cNvPr id="9" name="Rectangle 8"/>
              <p:cNvSpPr/>
              <p:nvPr/>
            </p:nvSpPr>
            <p:spPr>
              <a:xfrm>
                <a:off x="337540" y="1803531"/>
                <a:ext cx="7192851" cy="1787477"/>
              </a:xfrm>
              <a:prstGeom prst="rect">
                <a:avLst/>
              </a:prstGeom>
            </p:spPr>
            <p:txBody>
              <a:bodyPr wrap="square">
                <a:spAutoFit/>
              </a:bodyPr>
              <a:lstStyle/>
              <a:p>
                <a:r>
                  <a:rPr lang="en-US" sz="2400" b="1">
                    <a:ea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lrd</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)=1/</m:t>
                      </m:r>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400" b="1">
                                      <a:effectLst/>
                                      <a:ea typeface="Times New Roman" panose="02020603050405020304" pitchFamily="18" charset="0"/>
                                      <a:cs typeface="Times New Roman" panose="02020603050405020304" pitchFamily="18" charset="0"/>
                                    </a:rPr>
                                    <m:t> </m:t>
                                  </m:r>
                                  <m:r>
                                    <m:rPr>
                                      <m:nor/>
                                    </m:rPr>
                                    <a:rPr lang="en-US" sz="2400" b="1">
                                      <a:effectLst/>
                                      <a:ea typeface="Times New Roman" panose="02020603050405020304" pitchFamily="18" charset="0"/>
                                      <a:cs typeface="Times New Roman" panose="02020603050405020304" pitchFamily="18" charset="0"/>
                                    </a:rPr>
                                    <m:t>o</m:t>
                                  </m:r>
                                  <m:r>
                                    <m:rPr>
                                      <m:nor/>
                                    </m:rPr>
                                    <a:rPr lang="en-US" sz="2400" b="1">
                                      <a:effectLst/>
                                      <a:ea typeface="Times New Roman" panose="02020603050405020304" pitchFamily="18" charset="0"/>
                                      <a:cs typeface="Times New Roman" panose="02020603050405020304" pitchFamily="18" charset="0"/>
                                    </a:rPr>
                                    <m:t> ∈ </m:t>
                                  </m:r>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N</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sub>
                                <m:sup/>
                                <m:e>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reach</m:t>
                                      </m:r>
                                      <m:r>
                                        <m:rPr>
                                          <m:nor/>
                                        </m:rPr>
                                        <a:rPr lang="en-US" sz="2400" b="1" i="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dist</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o</m:t>
                                  </m:r>
                                  <m:r>
                                    <m:rPr>
                                      <m:nor/>
                                    </m:rPr>
                                    <a:rPr lang="en-US" sz="2400" b="1">
                                      <a:effectLst/>
                                      <a:ea typeface="Times New Roman" panose="02020603050405020304" pitchFamily="18" charset="0"/>
                                      <a:cs typeface="Times New Roman" panose="02020603050405020304" pitchFamily="18" charset="0"/>
                                    </a:rPr>
                                    <m:t>)</m:t>
                                  </m:r>
                                </m:e>
                              </m:nary>
                            </m:num>
                            <m:den>
                              <m:r>
                                <m:rPr>
                                  <m:nor/>
                                </m:rPr>
                                <a:rPr lang="en-US" sz="2400" b="1">
                                  <a:effectLst/>
                                  <a:ea typeface="Times New Roman" panose="02020603050405020304" pitchFamily="18" charset="0"/>
                                  <a:cs typeface="Times New Roman" panose="02020603050405020304" pitchFamily="18" charset="0"/>
                                </a:rPr>
                                <m:t>|</m:t>
                              </m:r>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N</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den>
                          </m:f>
                        </m:e>
                      </m:d>
                    </m:oMath>
                  </m:oMathPara>
                </a14:m>
                <a:endParaRPr lang="en-US" sz="2400" b="1">
                  <a:effectLst/>
                  <a:ea typeface="Times New Roman" panose="02020603050405020304" pitchFamily="18" charset="0"/>
                  <a:cs typeface="Times New Roman" panose="02020603050405020304" pitchFamily="18" charset="0"/>
                </a:endParaRPr>
              </a:p>
              <a:p>
                <a:r>
                  <a:rPr lang="en-US" sz="2400" b="1">
                    <a:effectLst/>
                    <a:ea typeface="Times New Roman" panose="02020603050405020304" pitchFamily="18" charset="0"/>
                    <a:cs typeface="Times New Roman" panose="02020603050405020304" pitchFamily="18" charset="0"/>
                  </a:rPr>
                  <a:t> </a:t>
                </a:r>
              </a:p>
            </p:txBody>
          </p:sp>
        </mc:Choice>
        <mc:Fallback>
          <p:sp>
            <p:nvSpPr>
              <p:cNvPr id="9" name="Rectangle 8"/>
              <p:cNvSpPr>
                <a:spLocks noRot="1" noChangeAspect="1" noMove="1" noResize="1" noEditPoints="1" noAdjustHandles="1" noChangeArrowheads="1" noChangeShapeType="1" noTextEdit="1"/>
              </p:cNvSpPr>
              <p:nvPr/>
            </p:nvSpPr>
            <p:spPr>
              <a:xfrm>
                <a:off x="337540" y="1803531"/>
                <a:ext cx="7192851" cy="1787477"/>
              </a:xfrm>
              <a:prstGeom prst="rect">
                <a:avLst/>
              </a:prstGeom>
              <a:blipFill rotWithShape="0">
                <a:blip r:embed="rId4"/>
                <a:stretch>
                  <a:fillRect r="-6356"/>
                </a:stretch>
              </a:blipFill>
            </p:spPr>
            <p:txBody>
              <a:bodyPr/>
              <a:lstStyle/>
              <a:p>
                <a:r>
                  <a:rPr lang="en-US">
                    <a:noFill/>
                  </a:rPr>
                  <a:t> </a:t>
                </a:r>
              </a:p>
            </p:txBody>
          </p:sp>
        </mc:Fallback>
      </mc:AlternateContent>
      <p:sp>
        <p:nvSpPr>
          <p:cNvPr id="10" name="Rectangle 9"/>
          <p:cNvSpPr/>
          <p:nvPr/>
        </p:nvSpPr>
        <p:spPr>
          <a:xfrm>
            <a:off x="337540" y="1337146"/>
            <a:ext cx="8662081" cy="461665"/>
          </a:xfrm>
          <a:prstGeom prst="rect">
            <a:avLst/>
          </a:prstGeom>
        </p:spPr>
        <p:txBody>
          <a:bodyPr wrap="square">
            <a:spAutoFit/>
          </a:bodyPr>
          <a:lstStyle/>
          <a:p>
            <a:r>
              <a:rPr lang="en-US" sz="2400" b="1" i="1">
                <a:ea typeface="Times New Roman" panose="02020603050405020304" pitchFamily="18" charset="0"/>
                <a:cs typeface="Times New Roman" panose="02020603050405020304" pitchFamily="18" charset="0"/>
              </a:rPr>
              <a:t>reach-dist</a:t>
            </a:r>
            <a:r>
              <a:rPr lang="en-US" sz="2400" b="1">
                <a:ea typeface="Times New Roman" panose="02020603050405020304" pitchFamily="18" charset="0"/>
                <a:cs typeface="Times New Roman" panose="02020603050405020304" pitchFamily="18" charset="0"/>
              </a:rPr>
              <a:t> k (p, o) = max { </a:t>
            </a:r>
            <a:r>
              <a:rPr lang="en-US" sz="2400" b="1" i="1">
                <a:ea typeface="Times New Roman" panose="02020603050405020304" pitchFamily="18" charset="0"/>
                <a:cs typeface="Times New Roman" panose="02020603050405020304" pitchFamily="18" charset="0"/>
              </a:rPr>
              <a:t>k-distance</a:t>
            </a:r>
            <a:r>
              <a:rPr lang="en-US" sz="2400" b="1">
                <a:ea typeface="Times New Roman" panose="02020603050405020304" pitchFamily="18" charset="0"/>
                <a:cs typeface="Times New Roman" panose="02020603050405020304" pitchFamily="18" charset="0"/>
              </a:rPr>
              <a:t>(o), d(p, o) </a:t>
            </a:r>
            <a:r>
              <a:rPr lang="en-US" sz="2400" b="1" smtClean="0">
                <a:ea typeface="Times New Roman" panose="02020603050405020304" pitchFamily="18" charset="0"/>
                <a:cs typeface="Times New Roman" panose="02020603050405020304" pitchFamily="18" charset="0"/>
              </a:rPr>
              <a:t>}</a:t>
            </a:r>
            <a:endParaRPr lang="en-US" sz="2400" b="1">
              <a:effectLst/>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Rectangle 10"/>
              <p:cNvSpPr/>
              <p:nvPr/>
            </p:nvSpPr>
            <p:spPr>
              <a:xfrm>
                <a:off x="337540" y="3591008"/>
                <a:ext cx="7192851" cy="1811971"/>
              </a:xfrm>
              <a:prstGeom prst="rect">
                <a:avLst/>
              </a:prstGeom>
            </p:spPr>
            <p:txBody>
              <a:bodyPr wrap="square">
                <a:spAutoFit/>
              </a:bodyPr>
              <a:lstStyle/>
              <a:p>
                <a:r>
                  <a:rPr lang="en-US" sz="2400" b="1">
                    <a:ea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lrd</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num>
                            <m:den>
                              <m:nary>
                                <m:naryPr>
                                  <m:chr m:val="∑"/>
                                  <m:limLoc m:val="undOvr"/>
                                  <m:supHide m:val="on"/>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o</m:t>
                                  </m:r>
                                  <m:r>
                                    <m:rPr>
                                      <m:nor/>
                                    </m:rPr>
                                    <a:rPr lang="en-US" sz="2400" b="1">
                                      <a:ea typeface="Times New Roman" panose="02020603050405020304" pitchFamily="18" charset="0"/>
                                      <a:cs typeface="Times New Roman" panose="02020603050405020304" pitchFamily="18" charset="0"/>
                                    </a:rPr>
                                    <m:t> ∈ </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sub>
                                <m:sup/>
                                <m:e>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dist</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o</m:t>
                                  </m:r>
                                  <m:r>
                                    <m:rPr>
                                      <m:nor/>
                                    </m:rPr>
                                    <a:rPr lang="en-US" sz="2400" b="1">
                                      <a:ea typeface="Times New Roman" panose="02020603050405020304" pitchFamily="18" charset="0"/>
                                      <a:cs typeface="Times New Roman" panose="02020603050405020304" pitchFamily="18" charset="0"/>
                                    </a:rPr>
                                    <m:t>)</m:t>
                                  </m:r>
                                </m:e>
                              </m:nary>
                            </m:den>
                          </m:f>
                        </m:e>
                      </m:d>
                    </m:oMath>
                  </m:oMathPara>
                </a14:m>
                <a:endParaRPr lang="en-US" sz="2400" b="1">
                  <a:effectLst/>
                  <a:ea typeface="Times New Roman" panose="02020603050405020304" pitchFamily="18" charset="0"/>
                  <a:cs typeface="Times New Roman" panose="02020603050405020304" pitchFamily="18" charset="0"/>
                </a:endParaRPr>
              </a:p>
              <a:p>
                <a:r>
                  <a:rPr lang="en-US" sz="2400" b="1">
                    <a:effectLst/>
                    <a:ea typeface="Times New Roman" panose="02020603050405020304" pitchFamily="18" charset="0"/>
                    <a:cs typeface="Times New Roman" panose="02020603050405020304" pitchFamily="18" charset="0"/>
                  </a:rPr>
                  <a:t> </a:t>
                </a:r>
              </a:p>
            </p:txBody>
          </p:sp>
        </mc:Choice>
        <mc:Fallback>
          <p:sp>
            <p:nvSpPr>
              <p:cNvPr id="11" name="Rectangle 10"/>
              <p:cNvSpPr>
                <a:spLocks noRot="1" noChangeAspect="1" noMove="1" noResize="1" noEditPoints="1" noAdjustHandles="1" noChangeArrowheads="1" noChangeShapeType="1" noTextEdit="1"/>
              </p:cNvSpPr>
              <p:nvPr/>
            </p:nvSpPr>
            <p:spPr>
              <a:xfrm>
                <a:off x="337540" y="3591008"/>
                <a:ext cx="7192851" cy="1811971"/>
              </a:xfrm>
              <a:prstGeom prst="rect">
                <a:avLst/>
              </a:prstGeom>
              <a:blipFill rotWithShape="0">
                <a:blip r:embed="rId5"/>
                <a:stretch>
                  <a:fillRect r="-2373"/>
                </a:stretch>
              </a:blipFill>
            </p:spPr>
            <p:txBody>
              <a:bodyPr/>
              <a:lstStyle/>
              <a:p>
                <a:r>
                  <a:rPr lang="en-US">
                    <a:noFill/>
                  </a:rPr>
                  <a:t> </a:t>
                </a:r>
              </a:p>
            </p:txBody>
          </p:sp>
        </mc:Fallback>
      </mc:AlternateContent>
    </p:spTree>
    <p:extLst>
      <p:ext uri="{BB962C8B-B14F-4D97-AF65-F5344CB8AC3E}">
        <p14:creationId xmlns:p14="http://schemas.microsoft.com/office/powerpoint/2010/main" val="510111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4: menghitung </a:t>
            </a:r>
            <a:r>
              <a:rPr lang="en-US" b="1">
                <a:solidFill>
                  <a:schemeClr val="bg1"/>
                </a:solidFill>
              </a:rPr>
              <a:t>semua </a:t>
            </a:r>
            <a:r>
              <a:rPr lang="en-US" b="1" smtClean="0">
                <a:solidFill>
                  <a:schemeClr val="bg1"/>
                </a:solidFill>
              </a:rPr>
              <a:t>lrd</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27</a:t>
            </a:r>
            <a:endParaRPr lang="en-US" sz="3200">
              <a:solidFill>
                <a:schemeClr val="bg1"/>
              </a:solidFill>
            </a:endParaRPr>
          </a:p>
        </p:txBody>
      </p:sp>
      <mc:AlternateContent xmlns:mc="http://schemas.openxmlformats.org/markup-compatibility/2006">
        <mc:Choice xmlns:a14="http://schemas.microsoft.com/office/drawing/2010/main" Requires="a14">
          <p:sp>
            <p:nvSpPr>
              <p:cNvPr id="9" name="Rectangle 8"/>
              <p:cNvSpPr/>
              <p:nvPr/>
            </p:nvSpPr>
            <p:spPr>
              <a:xfrm>
                <a:off x="237008" y="1560764"/>
                <a:ext cx="7192851" cy="1787477"/>
              </a:xfrm>
              <a:prstGeom prst="rect">
                <a:avLst/>
              </a:prstGeom>
            </p:spPr>
            <p:txBody>
              <a:bodyPr wrap="square">
                <a:spAutoFit/>
              </a:bodyPr>
              <a:lstStyle/>
              <a:p>
                <a:r>
                  <a:rPr lang="en-US" sz="2400" b="1">
                    <a:ea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lrd</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)=1/</m:t>
                      </m:r>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400" b="1">
                                      <a:effectLst/>
                                      <a:ea typeface="Times New Roman" panose="02020603050405020304" pitchFamily="18" charset="0"/>
                                      <a:cs typeface="Times New Roman" panose="02020603050405020304" pitchFamily="18" charset="0"/>
                                    </a:rPr>
                                    <m:t> </m:t>
                                  </m:r>
                                  <m:r>
                                    <m:rPr>
                                      <m:nor/>
                                    </m:rPr>
                                    <a:rPr lang="en-US" sz="2400" b="1">
                                      <a:effectLst/>
                                      <a:ea typeface="Times New Roman" panose="02020603050405020304" pitchFamily="18" charset="0"/>
                                      <a:cs typeface="Times New Roman" panose="02020603050405020304" pitchFamily="18" charset="0"/>
                                    </a:rPr>
                                    <m:t>o</m:t>
                                  </m:r>
                                  <m:r>
                                    <m:rPr>
                                      <m:nor/>
                                    </m:rPr>
                                    <a:rPr lang="en-US" sz="2400" b="1">
                                      <a:effectLst/>
                                      <a:ea typeface="Times New Roman" panose="02020603050405020304" pitchFamily="18" charset="0"/>
                                      <a:cs typeface="Times New Roman" panose="02020603050405020304" pitchFamily="18" charset="0"/>
                                    </a:rPr>
                                    <m:t> ∈ </m:t>
                                  </m:r>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N</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sub>
                                <m:sup/>
                                <m:e>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reach</m:t>
                                      </m:r>
                                      <m:r>
                                        <m:rPr>
                                          <m:nor/>
                                        </m:rPr>
                                        <a:rPr lang="en-US" sz="2400" b="1" i="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dist</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o</m:t>
                                  </m:r>
                                  <m:r>
                                    <m:rPr>
                                      <m:nor/>
                                    </m:rPr>
                                    <a:rPr lang="en-US" sz="2400" b="1">
                                      <a:effectLst/>
                                      <a:ea typeface="Times New Roman" panose="02020603050405020304" pitchFamily="18" charset="0"/>
                                      <a:cs typeface="Times New Roman" panose="02020603050405020304" pitchFamily="18" charset="0"/>
                                    </a:rPr>
                                    <m:t>)</m:t>
                                  </m:r>
                                </m:e>
                              </m:nary>
                            </m:num>
                            <m:den>
                              <m:r>
                                <m:rPr>
                                  <m:nor/>
                                </m:rPr>
                                <a:rPr lang="en-US" sz="2400" b="1">
                                  <a:effectLst/>
                                  <a:ea typeface="Times New Roman" panose="02020603050405020304" pitchFamily="18" charset="0"/>
                                  <a:cs typeface="Times New Roman" panose="02020603050405020304" pitchFamily="18" charset="0"/>
                                </a:rPr>
                                <m:t>|</m:t>
                              </m:r>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N</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den>
                          </m:f>
                        </m:e>
                      </m:d>
                    </m:oMath>
                  </m:oMathPara>
                </a14:m>
                <a:endParaRPr lang="en-US" sz="2400" b="1">
                  <a:effectLst/>
                  <a:ea typeface="Times New Roman" panose="02020603050405020304" pitchFamily="18" charset="0"/>
                  <a:cs typeface="Times New Roman" panose="02020603050405020304" pitchFamily="18" charset="0"/>
                </a:endParaRPr>
              </a:p>
              <a:p>
                <a:r>
                  <a:rPr lang="en-US" sz="2400" b="1">
                    <a:effectLst/>
                    <a:ea typeface="Times New Roman" panose="02020603050405020304" pitchFamily="18" charset="0"/>
                    <a:cs typeface="Times New Roman" panose="02020603050405020304" pitchFamily="18" charset="0"/>
                  </a:rPr>
                  <a:t> </a:t>
                </a:r>
              </a:p>
            </p:txBody>
          </p:sp>
        </mc:Choice>
        <mc:Fallback>
          <p:sp>
            <p:nvSpPr>
              <p:cNvPr id="9" name="Rectangle 8"/>
              <p:cNvSpPr>
                <a:spLocks noRot="1" noChangeAspect="1" noMove="1" noResize="1" noEditPoints="1" noAdjustHandles="1" noChangeArrowheads="1" noChangeShapeType="1" noTextEdit="1"/>
              </p:cNvSpPr>
              <p:nvPr/>
            </p:nvSpPr>
            <p:spPr>
              <a:xfrm>
                <a:off x="237008" y="1560764"/>
                <a:ext cx="7192851" cy="1787477"/>
              </a:xfrm>
              <a:prstGeom prst="rect">
                <a:avLst/>
              </a:prstGeom>
              <a:blipFill rotWithShape="0">
                <a:blip r:embed="rId4"/>
                <a:stretch>
                  <a:fillRect r="-6356"/>
                </a:stretch>
              </a:blipFill>
            </p:spPr>
            <p:txBody>
              <a:bodyPr/>
              <a:lstStyle/>
              <a:p>
                <a:r>
                  <a:rPr lang="en-US">
                    <a:noFill/>
                  </a:rPr>
                  <a:t> </a:t>
                </a:r>
              </a:p>
            </p:txBody>
          </p:sp>
        </mc:Fallback>
      </mc:AlternateContent>
      <p:sp>
        <p:nvSpPr>
          <p:cNvPr id="10" name="Rectangle 9"/>
          <p:cNvSpPr/>
          <p:nvPr/>
        </p:nvSpPr>
        <p:spPr>
          <a:xfrm>
            <a:off x="226443" y="1187819"/>
            <a:ext cx="8662081" cy="400110"/>
          </a:xfrm>
          <a:prstGeom prst="rect">
            <a:avLst/>
          </a:prstGeom>
        </p:spPr>
        <p:txBody>
          <a:bodyPr wrap="square">
            <a:spAutoFit/>
          </a:bodyPr>
          <a:lstStyle/>
          <a:p>
            <a:r>
              <a:rPr lang="en-US" sz="2000" b="1" i="1" smtClean="0">
                <a:ea typeface="Times New Roman" panose="02020603050405020304" pitchFamily="18" charset="0"/>
                <a:cs typeface="Times New Roman" panose="02020603050405020304" pitchFamily="18" charset="0"/>
              </a:rPr>
              <a:t>reach-dist</a:t>
            </a:r>
            <a:r>
              <a:rPr lang="en-US" sz="2000" b="1" baseline="-25000" smtClean="0">
                <a:ea typeface="Times New Roman" panose="02020603050405020304" pitchFamily="18" charset="0"/>
                <a:cs typeface="Times New Roman" panose="02020603050405020304" pitchFamily="18" charset="0"/>
              </a:rPr>
              <a:t>k</a:t>
            </a:r>
            <a:r>
              <a:rPr lang="en-US" sz="2000" b="1" smtClean="0">
                <a:ea typeface="Times New Roman" panose="02020603050405020304" pitchFamily="18" charset="0"/>
                <a:cs typeface="Times New Roman" panose="02020603050405020304" pitchFamily="18" charset="0"/>
              </a:rPr>
              <a:t> </a:t>
            </a:r>
            <a:r>
              <a:rPr lang="en-US" sz="2000" b="1">
                <a:ea typeface="Times New Roman" panose="02020603050405020304" pitchFamily="18" charset="0"/>
                <a:cs typeface="Times New Roman" panose="02020603050405020304" pitchFamily="18" charset="0"/>
              </a:rPr>
              <a:t>(p, o) = max { </a:t>
            </a:r>
            <a:r>
              <a:rPr lang="en-US" sz="2000" b="1" i="1">
                <a:ea typeface="Times New Roman" panose="02020603050405020304" pitchFamily="18" charset="0"/>
                <a:cs typeface="Times New Roman" panose="02020603050405020304" pitchFamily="18" charset="0"/>
              </a:rPr>
              <a:t>k-distance</a:t>
            </a:r>
            <a:r>
              <a:rPr lang="en-US" sz="2000" b="1">
                <a:ea typeface="Times New Roman" panose="02020603050405020304" pitchFamily="18" charset="0"/>
                <a:cs typeface="Times New Roman" panose="02020603050405020304" pitchFamily="18" charset="0"/>
              </a:rPr>
              <a:t>(o), d(p, o) </a:t>
            </a:r>
            <a:r>
              <a:rPr lang="en-US" sz="2000" b="1" smtClean="0">
                <a:ea typeface="Times New Roman" panose="02020603050405020304" pitchFamily="18" charset="0"/>
                <a:cs typeface="Times New Roman" panose="02020603050405020304" pitchFamily="18" charset="0"/>
              </a:rPr>
              <a:t>}</a:t>
            </a:r>
            <a:endParaRPr lang="en-US" sz="2000" b="1">
              <a:effectLst/>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Rectangle 10"/>
              <p:cNvSpPr/>
              <p:nvPr/>
            </p:nvSpPr>
            <p:spPr>
              <a:xfrm>
                <a:off x="247573" y="2982048"/>
                <a:ext cx="7192851" cy="1789849"/>
              </a:xfrm>
              <a:prstGeom prst="rect">
                <a:avLst/>
              </a:prstGeom>
            </p:spPr>
            <p:txBody>
              <a:bodyPr wrap="square">
                <a:spAutoFit/>
              </a:bodyPr>
              <a:lstStyle/>
              <a:p>
                <a:r>
                  <a:rPr lang="en-US" sz="2400" b="1">
                    <a:ea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ffectLst/>
                              <a:ea typeface="Times New Roman" panose="02020603050405020304" pitchFamily="18" charset="0"/>
                              <a:cs typeface="Times New Roman" panose="02020603050405020304" pitchFamily="18" charset="0"/>
                            </a:rPr>
                            <m:t>lrd</m:t>
                          </m:r>
                        </m:e>
                        <m:sub>
                          <m:r>
                            <m:rPr>
                              <m:nor/>
                            </m:rPr>
                            <a:rPr lang="en-US" sz="2400" b="1">
                              <a:effectLst/>
                              <a:ea typeface="Times New Roman" panose="02020603050405020304" pitchFamily="18" charset="0"/>
                              <a:cs typeface="Times New Roman" panose="02020603050405020304" pitchFamily="18" charset="0"/>
                            </a:rPr>
                            <m:t>MinPts</m:t>
                          </m:r>
                        </m:sub>
                      </m:sSub>
                      <m:r>
                        <m:rPr>
                          <m:nor/>
                        </m:rPr>
                        <a:rPr lang="en-US" sz="2400" b="1">
                          <a:effectLst/>
                          <a:ea typeface="Times New Roman" panose="02020603050405020304" pitchFamily="18" charset="0"/>
                          <a:cs typeface="Times New Roman" panose="02020603050405020304" pitchFamily="18" charset="0"/>
                        </a:rPr>
                        <m:t>(</m:t>
                      </m:r>
                      <m:r>
                        <m:rPr>
                          <m:nor/>
                        </m:rPr>
                        <a:rPr lang="en-US" sz="2400" b="1">
                          <a:effectLst/>
                          <a:ea typeface="Times New Roman" panose="02020603050405020304" pitchFamily="18" charset="0"/>
                          <a:cs typeface="Times New Roman" panose="02020603050405020304" pitchFamily="18" charset="0"/>
                        </a:rPr>
                        <m:t>p</m:t>
                      </m:r>
                      <m:r>
                        <m:rPr>
                          <m:nor/>
                        </m:rPr>
                        <a:rPr lang="en-US" sz="2400" b="1">
                          <a:effectLst/>
                          <a:ea typeface="Times New Roman" panose="02020603050405020304" pitchFamily="18" charset="0"/>
                          <a:cs typeface="Times New Roman" panose="02020603050405020304" pitchFamily="18" charset="0"/>
                        </a:rPr>
                        <m:t>)=</m:t>
                      </m:r>
                      <m:d>
                        <m:d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num>
                            <m:den>
                              <m:nary>
                                <m:naryPr>
                                  <m:chr m:val="∑"/>
                                  <m:limLoc m:val="undOvr"/>
                                  <m:supHide m:val="on"/>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naryPr>
                                <m:sub>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o</m:t>
                                  </m:r>
                                  <m:r>
                                    <m:rPr>
                                      <m:nor/>
                                    </m:rPr>
                                    <a:rPr lang="en-US" sz="2400" b="1">
                                      <a:ea typeface="Times New Roman" panose="02020603050405020304" pitchFamily="18" charset="0"/>
                                      <a:cs typeface="Times New Roman" panose="02020603050405020304" pitchFamily="18" charset="0"/>
                                    </a:rPr>
                                    <m:t> ∈ </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sub>
                                <m:sup/>
                                <m:e>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dist</m:t>
                                      </m:r>
                                    </m:e>
                                    <m:sub>
                                      <m:r>
                                        <m:rPr>
                                          <m:nor/>
                                        </m:rPr>
                                        <a:rPr lang="en-US" sz="2400" b="1">
                                          <a:ea typeface="Times New Roman" panose="02020603050405020304" pitchFamily="18" charset="0"/>
                                          <a:cs typeface="Times New Roman" panose="02020603050405020304" pitchFamily="18" charset="0"/>
                                        </a:rPr>
                                        <m:t>MinPts</m:t>
                                      </m:r>
                                    </m:sub>
                                  </m:sSub>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p</m:t>
                                  </m:r>
                                  <m:r>
                                    <m:rPr>
                                      <m:nor/>
                                    </m:rPr>
                                    <a:rPr lang="en-US" sz="2400" b="1">
                                      <a:ea typeface="Times New Roman" panose="02020603050405020304" pitchFamily="18" charset="0"/>
                                      <a:cs typeface="Times New Roman" panose="02020603050405020304" pitchFamily="18" charset="0"/>
                                    </a:rPr>
                                    <m:t>,</m:t>
                                  </m:r>
                                  <m:r>
                                    <m:rPr>
                                      <m:nor/>
                                    </m:rPr>
                                    <a:rPr lang="en-US" sz="2400" b="1">
                                      <a:ea typeface="Times New Roman" panose="02020603050405020304" pitchFamily="18" charset="0"/>
                                      <a:cs typeface="Times New Roman" panose="02020603050405020304" pitchFamily="18" charset="0"/>
                                    </a:rPr>
                                    <m:t>o</m:t>
                                  </m:r>
                                  <m:r>
                                    <m:rPr>
                                      <m:nor/>
                                    </m:rPr>
                                    <a:rPr lang="en-US" sz="2400" b="1">
                                      <a:ea typeface="Times New Roman" panose="02020603050405020304" pitchFamily="18" charset="0"/>
                                      <a:cs typeface="Times New Roman" panose="02020603050405020304" pitchFamily="18" charset="0"/>
                                    </a:rPr>
                                    <m:t>)</m:t>
                                  </m:r>
                                </m:e>
                              </m:nary>
                            </m:den>
                          </m:f>
                        </m:e>
                      </m:d>
                    </m:oMath>
                  </m:oMathPara>
                </a14:m>
                <a:endParaRPr lang="en-US" sz="2400" b="1">
                  <a:effectLst/>
                  <a:ea typeface="Times New Roman" panose="02020603050405020304" pitchFamily="18" charset="0"/>
                  <a:cs typeface="Times New Roman" panose="02020603050405020304" pitchFamily="18" charset="0"/>
                </a:endParaRPr>
              </a:p>
              <a:p>
                <a:r>
                  <a:rPr lang="en-US" sz="2400" b="1">
                    <a:effectLst/>
                    <a:ea typeface="Times New Roman" panose="02020603050405020304" pitchFamily="18" charset="0"/>
                    <a:cs typeface="Times New Roman" panose="02020603050405020304" pitchFamily="18" charset="0"/>
                  </a:rPr>
                  <a:t> </a:t>
                </a:r>
              </a:p>
            </p:txBody>
          </p:sp>
        </mc:Choice>
        <mc:Fallback>
          <p:sp>
            <p:nvSpPr>
              <p:cNvPr id="11" name="Rectangle 10"/>
              <p:cNvSpPr>
                <a:spLocks noRot="1" noChangeAspect="1" noMove="1" noResize="1" noEditPoints="1" noAdjustHandles="1" noChangeArrowheads="1" noChangeShapeType="1" noTextEdit="1"/>
              </p:cNvSpPr>
              <p:nvPr/>
            </p:nvSpPr>
            <p:spPr>
              <a:xfrm>
                <a:off x="247573" y="2982048"/>
                <a:ext cx="7192851" cy="1789849"/>
              </a:xfrm>
              <a:prstGeom prst="rect">
                <a:avLst/>
              </a:prstGeom>
              <a:blipFill rotWithShape="0">
                <a:blip r:embed="rId5"/>
                <a:stretch>
                  <a:fillRect r="-23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779835" y="4780725"/>
                <a:ext cx="7059544" cy="1845505"/>
              </a:xfrm>
              <a:prstGeom prst="rect">
                <a:avLst/>
              </a:prstGeom>
            </p:spPr>
            <p:txBody>
              <a:bodyPr wrap="square">
                <a:spAutoFit/>
              </a:bodyPr>
              <a:lstStyle/>
              <a:p>
                <a:r>
                  <a:rPr lang="en-US" sz="2000" b="1" smtClean="0"/>
                  <a:t>| N</a:t>
                </a:r>
                <a:r>
                  <a:rPr lang="en-US" sz="2000" b="1" baseline="-25000" smtClean="0"/>
                  <a:t>k </a:t>
                </a:r>
                <a:r>
                  <a:rPr lang="en-US" sz="2000" b="1"/>
                  <a:t>(o</a:t>
                </a:r>
                <a:r>
                  <a:rPr lang="en-US" sz="2000" b="1"/>
                  <a:t>) </a:t>
                </a:r>
                <a:r>
                  <a:rPr lang="en-US" sz="2000" b="1" smtClean="0"/>
                  <a:t>| = jumlah anggota pada N</a:t>
                </a:r>
                <a:r>
                  <a:rPr lang="en-US" sz="2000" b="1" baseline="-25000" smtClean="0"/>
                  <a:t>k</a:t>
                </a:r>
                <a:r>
                  <a:rPr lang="en-US" sz="2000" b="1" smtClean="0"/>
                  <a:t> </a:t>
                </a:r>
                <a:r>
                  <a:rPr lang="en-US" sz="2000" b="1"/>
                  <a:t>(</a:t>
                </a:r>
                <a:r>
                  <a:rPr lang="en-US" sz="2000" b="1"/>
                  <a:t>o</a:t>
                </a:r>
                <a:r>
                  <a:rPr lang="en-US" sz="2000" b="1" smtClean="0"/>
                  <a:t>)</a:t>
                </a:r>
              </a:p>
              <a:p>
                <a:r>
                  <a:rPr lang="en-US" sz="2000" b="1" smtClean="0"/>
                  <a:t>Contoh </a:t>
                </a:r>
                <a:r>
                  <a:rPr lang="pt-BR" sz="2000" b="1" smtClean="0"/>
                  <a:t>N</a:t>
                </a:r>
                <a:r>
                  <a:rPr lang="pt-BR" sz="2000" b="1" baseline="-25000" smtClean="0"/>
                  <a:t>2 </a:t>
                </a:r>
                <a:r>
                  <a:rPr lang="pt-BR" sz="2000" b="1"/>
                  <a:t>(a</a:t>
                </a:r>
                <a:r>
                  <a:rPr lang="pt-BR" sz="2000" b="1"/>
                  <a:t>) </a:t>
                </a:r>
                <a:r>
                  <a:rPr lang="pt-BR" sz="2000" b="1" smtClean="0"/>
                  <a:t> </a:t>
                </a:r>
                <a:r>
                  <a:rPr lang="pt-BR" sz="2000" b="1"/>
                  <a:t>= </a:t>
                </a:r>
                <a:r>
                  <a:rPr lang="pt-BR" sz="2000" b="1" smtClean="0"/>
                  <a:t> </a:t>
                </a:r>
                <a:r>
                  <a:rPr lang="pt-BR" sz="2000" b="1"/>
                  <a:t>{b, c</a:t>
                </a:r>
                <a:r>
                  <a:rPr lang="pt-BR" sz="2000" b="1"/>
                  <a:t>} </a:t>
                </a:r>
                <a:r>
                  <a:rPr lang="pt-BR" sz="2000" b="1" smtClean="0"/>
                  <a:t>= 2</a:t>
                </a:r>
              </a:p>
              <a:p>
                <a:endParaRPr lang="pt-BR" sz="2000"/>
              </a:p>
              <a:p>
                <a14:m>
                  <m:oMathPara xmlns:m="http://schemas.openxmlformats.org/officeDocument/2006/math">
                    <m:oMathParaPr>
                      <m:jc m:val="centerGroup"/>
                    </m:oMathParaPr>
                    <m:oMath xmlns:m="http://schemas.openxmlformats.org/officeDocument/2006/math">
                      <m:sSub>
                        <m:sSubPr>
                          <m:ctrlPr>
                            <a:rPr lang="en-US" sz="2400" b="1" i="1">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d>
                        <m:dPr>
                          <m:ctrlPr>
                            <a:rPr lang="en-US" sz="2400" b="1" i="1">
                              <a:ea typeface="Times New Roman" panose="02020603050405020304" pitchFamily="18" charset="0"/>
                              <a:cs typeface="Times New Roman" panose="02020603050405020304" pitchFamily="18" charset="0"/>
                            </a:rPr>
                          </m:ctrlPr>
                        </m:dPr>
                        <m:e>
                          <m:f>
                            <m:fPr>
                              <m:ctrlPr>
                                <a:rPr lang="en-US" sz="2400" b="1" i="1">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r>
                                <a:rPr lang="en-US" sz="2400" b="1" i="1" smtClean="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m:oMathPara>
                </a14:m>
                <a:endParaRPr lang="en-US" sz="2000"/>
              </a:p>
            </p:txBody>
          </p:sp>
        </mc:Choice>
        <mc:Fallback>
          <p:sp>
            <p:nvSpPr>
              <p:cNvPr id="2" name="Rectangle 1"/>
              <p:cNvSpPr>
                <a:spLocks noRot="1" noChangeAspect="1" noMove="1" noResize="1" noEditPoints="1" noAdjustHandles="1" noChangeArrowheads="1" noChangeShapeType="1" noTextEdit="1"/>
              </p:cNvSpPr>
              <p:nvPr/>
            </p:nvSpPr>
            <p:spPr>
              <a:xfrm>
                <a:off x="779835" y="4780725"/>
                <a:ext cx="7059544" cy="1845505"/>
              </a:xfrm>
              <a:prstGeom prst="rect">
                <a:avLst/>
              </a:prstGeom>
              <a:blipFill rotWithShape="0">
                <a:blip r:embed="rId6"/>
                <a:stretch>
                  <a:fillRect l="-950" t="-1650"/>
                </a:stretch>
              </a:blipFill>
            </p:spPr>
            <p:txBody>
              <a:bodyPr/>
              <a:lstStyle/>
              <a:p>
                <a:r>
                  <a:rPr lang="en-US">
                    <a:noFill/>
                  </a:rPr>
                  <a:t> </a:t>
                </a:r>
              </a:p>
            </p:txBody>
          </p:sp>
        </mc:Fallback>
      </mc:AlternateContent>
    </p:spTree>
    <p:extLst>
      <p:ext uri="{BB962C8B-B14F-4D97-AF65-F5344CB8AC3E}">
        <p14:creationId xmlns:p14="http://schemas.microsoft.com/office/powerpoint/2010/main" val="3497109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4: menghitung </a:t>
            </a:r>
            <a:r>
              <a:rPr lang="en-US" b="1">
                <a:solidFill>
                  <a:schemeClr val="bg1"/>
                </a:solidFill>
              </a:rPr>
              <a:t>semua </a:t>
            </a:r>
            <a:r>
              <a:rPr lang="en-US" b="1" smtClean="0">
                <a:solidFill>
                  <a:schemeClr val="bg1"/>
                </a:solidFill>
              </a:rPr>
              <a:t>lrd</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28</a:t>
            </a:r>
            <a:endParaRPr lang="en-US" sz="3200">
              <a:solidFill>
                <a:schemeClr val="bg1"/>
              </a:solidFill>
            </a:endParaRPr>
          </a:p>
        </p:txBody>
      </p:sp>
      <p:sp>
        <p:nvSpPr>
          <p:cNvPr id="10" name="Rectangle 9"/>
          <p:cNvSpPr/>
          <p:nvPr/>
        </p:nvSpPr>
        <p:spPr>
          <a:xfrm>
            <a:off x="226443" y="1187819"/>
            <a:ext cx="8662081" cy="400110"/>
          </a:xfrm>
          <a:prstGeom prst="rect">
            <a:avLst/>
          </a:prstGeom>
        </p:spPr>
        <p:txBody>
          <a:bodyPr wrap="square">
            <a:spAutoFit/>
          </a:bodyPr>
          <a:lstStyle/>
          <a:p>
            <a:r>
              <a:rPr lang="en-US" sz="2000" b="1" i="1" smtClean="0">
                <a:ea typeface="Times New Roman" panose="02020603050405020304" pitchFamily="18" charset="0"/>
                <a:cs typeface="Times New Roman" panose="02020603050405020304" pitchFamily="18" charset="0"/>
              </a:rPr>
              <a:t>reach-dist</a:t>
            </a:r>
            <a:r>
              <a:rPr lang="en-US" sz="2000" b="1" baseline="-25000" smtClean="0">
                <a:ea typeface="Times New Roman" panose="02020603050405020304" pitchFamily="18" charset="0"/>
                <a:cs typeface="Times New Roman" panose="02020603050405020304" pitchFamily="18" charset="0"/>
              </a:rPr>
              <a:t>k</a:t>
            </a:r>
            <a:r>
              <a:rPr lang="en-US" sz="2000" b="1" smtClean="0">
                <a:ea typeface="Times New Roman" panose="02020603050405020304" pitchFamily="18" charset="0"/>
                <a:cs typeface="Times New Roman" panose="02020603050405020304" pitchFamily="18" charset="0"/>
              </a:rPr>
              <a:t> </a:t>
            </a:r>
            <a:r>
              <a:rPr lang="en-US" sz="2000" b="1">
                <a:ea typeface="Times New Roman" panose="02020603050405020304" pitchFamily="18" charset="0"/>
                <a:cs typeface="Times New Roman" panose="02020603050405020304" pitchFamily="18" charset="0"/>
              </a:rPr>
              <a:t>(p, o) = max { </a:t>
            </a:r>
            <a:r>
              <a:rPr lang="en-US" sz="2000" b="1" i="1">
                <a:ea typeface="Times New Roman" panose="02020603050405020304" pitchFamily="18" charset="0"/>
                <a:cs typeface="Times New Roman" panose="02020603050405020304" pitchFamily="18" charset="0"/>
              </a:rPr>
              <a:t>k-distance</a:t>
            </a:r>
            <a:r>
              <a:rPr lang="en-US" sz="2000" b="1">
                <a:ea typeface="Times New Roman" panose="02020603050405020304" pitchFamily="18" charset="0"/>
                <a:cs typeface="Times New Roman" panose="02020603050405020304" pitchFamily="18" charset="0"/>
              </a:rPr>
              <a:t>(o), d(p, o) </a:t>
            </a:r>
            <a:r>
              <a:rPr lang="en-US" sz="2000" b="1" smtClean="0">
                <a:ea typeface="Times New Roman" panose="02020603050405020304" pitchFamily="18" charset="0"/>
                <a:cs typeface="Times New Roman" panose="02020603050405020304" pitchFamily="18" charset="0"/>
              </a:rPr>
              <a:t>}</a:t>
            </a:r>
            <a:endParaRPr lang="en-US" sz="2000" b="1">
              <a:effectLst/>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173588" y="2952356"/>
                <a:ext cx="7059544" cy="230569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b="1" i="1" smtClean="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d>
                        <m:dPr>
                          <m:ctrlPr>
                            <a:rPr lang="en-US" sz="2400" b="1" i="1">
                              <a:ea typeface="Times New Roman" panose="02020603050405020304" pitchFamily="18" charset="0"/>
                              <a:cs typeface="Times New Roman" panose="02020603050405020304" pitchFamily="18" charset="0"/>
                            </a:rPr>
                          </m:ctrlPr>
                        </m:dPr>
                        <m:e>
                          <m:f>
                            <m:fPr>
                              <m:ctrlPr>
                                <a:rPr lang="en-US" sz="2400" b="1" i="1">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r>
                                <a:rPr lang="en-US" sz="2400" b="1" i="1" smtClean="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m:oMathPara>
                </a14:m>
                <a:endParaRPr lang="en-US" sz="2400" smtClean="0"/>
              </a:p>
              <a:p>
                <a:pPr/>
                <a:endParaRPr lang="en-US" sz="2400" smtClean="0"/>
              </a:p>
              <a:p>
                <a:endParaRPr lang="en-US" sz="2400"/>
              </a:p>
              <a:p>
                <a:pPr/>
                <a14:m>
                  <m:oMath xmlns:m="http://schemas.openxmlformats.org/officeDocument/2006/math">
                    <m:sSub>
                      <m:sSubPr>
                        <m:ctrlPr>
                          <a:rPr lang="en-US" sz="28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800" b="1">
                            <a:ea typeface="Times New Roman" panose="02020603050405020304" pitchFamily="18" charset="0"/>
                            <a:cs typeface="Times New Roman" panose="02020603050405020304" pitchFamily="18" charset="0"/>
                          </a:rPr>
                          <m:t>lrd</m:t>
                        </m:r>
                      </m:e>
                      <m:sub>
                        <m:r>
                          <m:rPr>
                            <m:nor/>
                          </m:rPr>
                          <a:rPr lang="en-US" sz="2800" b="1">
                            <a:ea typeface="Times New Roman" panose="02020603050405020304" pitchFamily="18" charset="0"/>
                            <a:cs typeface="Times New Roman" panose="02020603050405020304" pitchFamily="18" charset="0"/>
                          </a:rPr>
                          <m:t>2</m:t>
                        </m:r>
                      </m:sub>
                    </m:sSub>
                    <m:r>
                      <m:rPr>
                        <m:nor/>
                      </m:rPr>
                      <a:rPr lang="en-US" sz="2800" b="1">
                        <a:ea typeface="Times New Roman" panose="02020603050405020304" pitchFamily="18" charset="0"/>
                        <a:cs typeface="Times New Roman" panose="02020603050405020304" pitchFamily="18" charset="0"/>
                      </a:rPr>
                      <m:t>(</m:t>
                    </m:r>
                    <m:r>
                      <m:rPr>
                        <m:nor/>
                      </m:rPr>
                      <a:rPr lang="en-US" sz="2800" b="1">
                        <a:ea typeface="Times New Roman" panose="02020603050405020304" pitchFamily="18" charset="0"/>
                        <a:cs typeface="Times New Roman" panose="02020603050405020304" pitchFamily="18" charset="0"/>
                      </a:rPr>
                      <m:t>a</m:t>
                    </m:r>
                    <m:r>
                      <m:rPr>
                        <m:nor/>
                      </m:rPr>
                      <a:rPr lang="en-US" sz="2800" b="1">
                        <a:ea typeface="Times New Roman" panose="02020603050405020304" pitchFamily="18" charset="0"/>
                        <a:cs typeface="Times New Roman" panose="02020603050405020304" pitchFamily="18" charset="0"/>
                      </a:rPr>
                      <m:t>)=</m:t>
                    </m:r>
                    <m:d>
                      <m:dPr>
                        <m:ctrlPr>
                          <a:rPr lang="en-US" sz="28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8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smtClean="0">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800" b="1" i="1" smtClean="0">
                                <a:latin typeface="Cambria Math" panose="02040503050406030204" pitchFamily="18" charset="0"/>
                                <a:ea typeface="Times New Roman" panose="02020603050405020304" pitchFamily="18" charset="0"/>
                                <a:cs typeface="Times New Roman" panose="02020603050405020304" pitchFamily="18" charset="0"/>
                              </a:rPr>
                              <m:t>𝟏</m:t>
                            </m:r>
                            <m:r>
                              <a:rPr lang="en-US" sz="2800"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800" b="1" i="1" smtClean="0">
                                <a:latin typeface="Cambria Math" panose="02040503050406030204" pitchFamily="18" charset="0"/>
                                <a:ea typeface="Times New Roman" panose="02020603050405020304" pitchFamily="18" charset="0"/>
                                <a:cs typeface="Times New Roman" panose="02020603050405020304" pitchFamily="18" charset="0"/>
                              </a:rPr>
                              <m:t>𝟐</m:t>
                            </m:r>
                          </m:den>
                        </m:f>
                      </m:e>
                    </m:d>
                  </m:oMath>
                </a14:m>
                <a:r>
                  <a:rPr lang="en-US" sz="2800" b="1" smtClean="0"/>
                  <a:t> </a:t>
                </a:r>
                <a:r>
                  <a:rPr lang="en-US" sz="2800" b="1" smtClean="0"/>
                  <a:t>=0.667</a:t>
                </a:r>
                <a:endParaRPr lang="en-US" sz="2800" b="1"/>
              </a:p>
            </p:txBody>
          </p:sp>
        </mc:Choice>
        <mc:Fallback>
          <p:sp>
            <p:nvSpPr>
              <p:cNvPr id="2" name="Rectangle 1"/>
              <p:cNvSpPr>
                <a:spLocks noRot="1" noChangeAspect="1" noMove="1" noResize="1" noEditPoints="1" noAdjustHandles="1" noChangeArrowheads="1" noChangeShapeType="1" noTextEdit="1"/>
              </p:cNvSpPr>
              <p:nvPr/>
            </p:nvSpPr>
            <p:spPr>
              <a:xfrm>
                <a:off x="173588" y="2952356"/>
                <a:ext cx="7059544" cy="2305696"/>
              </a:xfrm>
              <a:prstGeom prst="rect">
                <a:avLst/>
              </a:prstGeom>
              <a:blipFill rotWithShape="0">
                <a:blip r:embed="rId4"/>
                <a:stretch>
                  <a:fillRect b="-2111"/>
                </a:stretch>
              </a:blipFill>
            </p:spPr>
            <p:txBody>
              <a:bodyPr/>
              <a:lstStyle/>
              <a:p>
                <a:r>
                  <a:rPr lang="en-US">
                    <a:noFill/>
                  </a:rPr>
                  <a:t> </a:t>
                </a:r>
              </a:p>
            </p:txBody>
          </p:sp>
        </mc:Fallback>
      </mc:AlternateContent>
      <p:sp>
        <p:nvSpPr>
          <p:cNvPr id="3" name="Rectangle 2"/>
          <p:cNvSpPr/>
          <p:nvPr/>
        </p:nvSpPr>
        <p:spPr>
          <a:xfrm>
            <a:off x="173588" y="1759748"/>
            <a:ext cx="8513212" cy="830997"/>
          </a:xfrm>
          <a:prstGeom prst="rect">
            <a:avLst/>
          </a:prstGeom>
        </p:spPr>
        <p:txBody>
          <a:bodyPr wrap="square">
            <a:spAutoFit/>
          </a:bodyPr>
          <a:lstStyle/>
          <a:p>
            <a:r>
              <a:rPr lang="en-US" sz="2400" b="1" i="1" smtClean="0">
                <a:ea typeface="Times New Roman" panose="02020603050405020304" pitchFamily="18" charset="0"/>
                <a:cs typeface="Times New Roman" panose="02020603050405020304" pitchFamily="18" charset="0"/>
              </a:rPr>
              <a:t>reachdist</a:t>
            </a:r>
            <a:r>
              <a:rPr lang="en-US" sz="2400" b="1" baseline="-25000">
                <a:ea typeface="Times New Roman" panose="02020603050405020304" pitchFamily="18" charset="0"/>
                <a:cs typeface="Times New Roman" panose="02020603050405020304" pitchFamily="18" charset="0"/>
              </a:rPr>
              <a:t>2</a:t>
            </a:r>
            <a:r>
              <a:rPr lang="en-US" sz="2400" b="1" smtClean="0">
                <a:ea typeface="Times New Roman" panose="02020603050405020304" pitchFamily="18" charset="0"/>
                <a:cs typeface="Times New Roman" panose="02020603050405020304" pitchFamily="18" charset="0"/>
              </a:rPr>
              <a:t> </a:t>
            </a:r>
            <a:r>
              <a:rPr lang="en-US" sz="2400" smtClean="0"/>
              <a:t> (b, </a:t>
            </a:r>
            <a:r>
              <a:rPr lang="en-US" sz="2400"/>
              <a:t>a) </a:t>
            </a:r>
            <a:r>
              <a:rPr lang="en-US" sz="2400"/>
              <a:t>= </a:t>
            </a:r>
            <a:r>
              <a:rPr lang="en-US" sz="2400" smtClean="0"/>
              <a:t>max{dist</a:t>
            </a:r>
            <a:r>
              <a:rPr lang="en-US" sz="2400" baseline="-25000" smtClean="0"/>
              <a:t>2</a:t>
            </a:r>
            <a:r>
              <a:rPr lang="en-US" sz="2400" smtClean="0"/>
              <a:t>(b</a:t>
            </a:r>
            <a:r>
              <a:rPr lang="en-US" sz="2400"/>
              <a:t>), dist(b, </a:t>
            </a:r>
            <a:r>
              <a:rPr lang="en-US" sz="2400"/>
              <a:t>a</a:t>
            </a:r>
            <a:r>
              <a:rPr lang="en-US" sz="2400" smtClean="0"/>
              <a:t>)} = </a:t>
            </a:r>
            <a:r>
              <a:rPr lang="en-US" sz="2400"/>
              <a:t>max{1, 1} </a:t>
            </a:r>
            <a:r>
              <a:rPr lang="en-US" sz="2400"/>
              <a:t>= </a:t>
            </a:r>
            <a:r>
              <a:rPr lang="en-US" sz="2400" smtClean="0"/>
              <a:t>1</a:t>
            </a:r>
          </a:p>
          <a:p>
            <a:r>
              <a:rPr lang="en-US" sz="2400" b="1" i="1" smtClean="0">
                <a:ea typeface="Times New Roman" panose="02020603050405020304" pitchFamily="18" charset="0"/>
                <a:cs typeface="Times New Roman" panose="02020603050405020304" pitchFamily="18" charset="0"/>
              </a:rPr>
              <a:t>reachdist</a:t>
            </a:r>
            <a:r>
              <a:rPr lang="en-US" sz="2400" b="1" baseline="-25000" smtClean="0">
                <a:ea typeface="Times New Roman" panose="02020603050405020304" pitchFamily="18" charset="0"/>
                <a:cs typeface="Times New Roman" panose="02020603050405020304" pitchFamily="18" charset="0"/>
              </a:rPr>
              <a:t>2  </a:t>
            </a:r>
            <a:r>
              <a:rPr lang="en-US" sz="2400" smtClean="0"/>
              <a:t>(c, </a:t>
            </a:r>
            <a:r>
              <a:rPr lang="en-US" sz="2400"/>
              <a:t>a</a:t>
            </a:r>
            <a:r>
              <a:rPr lang="en-US" sz="2400"/>
              <a:t>) </a:t>
            </a:r>
            <a:r>
              <a:rPr lang="en-US" sz="2400" smtClean="0"/>
              <a:t> = max{dist</a:t>
            </a:r>
            <a:r>
              <a:rPr lang="en-US" sz="2400" baseline="-25000" smtClean="0"/>
              <a:t>2</a:t>
            </a:r>
            <a:r>
              <a:rPr lang="en-US" sz="2400" smtClean="0"/>
              <a:t>(c</a:t>
            </a:r>
            <a:r>
              <a:rPr lang="en-US" sz="2400"/>
              <a:t>), dist(c, </a:t>
            </a:r>
            <a:r>
              <a:rPr lang="en-US" sz="2400"/>
              <a:t>a</a:t>
            </a:r>
            <a:r>
              <a:rPr lang="en-US" sz="2400" smtClean="0"/>
              <a:t>)} = </a:t>
            </a:r>
            <a:r>
              <a:rPr lang="en-US" sz="2400"/>
              <a:t>max{2, 2</a:t>
            </a:r>
            <a:r>
              <a:rPr lang="en-US" sz="2400"/>
              <a:t>} </a:t>
            </a:r>
            <a:r>
              <a:rPr lang="en-US" sz="2400" smtClean="0"/>
              <a:t>= 2</a:t>
            </a:r>
            <a:endParaRPr lang="en-US" sz="2400"/>
          </a:p>
        </p:txBody>
      </p:sp>
    </p:spTree>
    <p:extLst>
      <p:ext uri="{BB962C8B-B14F-4D97-AF65-F5344CB8AC3E}">
        <p14:creationId xmlns:p14="http://schemas.microsoft.com/office/powerpoint/2010/main" val="3439724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4: menghitung </a:t>
            </a:r>
            <a:r>
              <a:rPr lang="en-US" b="1">
                <a:solidFill>
                  <a:schemeClr val="bg1"/>
                </a:solidFill>
              </a:rPr>
              <a:t>semua </a:t>
            </a:r>
            <a:r>
              <a:rPr lang="en-US" b="1" smtClean="0">
                <a:solidFill>
                  <a:schemeClr val="bg1"/>
                </a:solidFill>
              </a:rPr>
              <a:t>lrd</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29</a:t>
            </a:r>
            <a:endParaRPr lang="en-US" sz="3200">
              <a:solidFill>
                <a:schemeClr val="bg1"/>
              </a:solidFill>
            </a:endParaRPr>
          </a:p>
        </p:txBody>
      </p:sp>
      <mc:AlternateContent xmlns:mc="http://schemas.openxmlformats.org/markup-compatibility/2006">
        <mc:Choice xmlns:a14="http://schemas.microsoft.com/office/drawing/2010/main" Requires="a14">
          <p:sp>
            <p:nvSpPr>
              <p:cNvPr id="2" name="Rectangle 1"/>
              <p:cNvSpPr/>
              <p:nvPr/>
            </p:nvSpPr>
            <p:spPr>
              <a:xfrm>
                <a:off x="173588" y="1929509"/>
                <a:ext cx="8083308" cy="4428520"/>
              </a:xfrm>
              <a:prstGeom prst="rect">
                <a:avLst/>
              </a:prstGeom>
            </p:spPr>
            <p:txBody>
              <a:bodyPr wrap="square">
                <a:spAutoFit/>
              </a:bodyPr>
              <a:lstStyle/>
              <a:p>
                <a:pPr/>
                <a14:m>
                  <m:oMath xmlns:m="http://schemas.openxmlformats.org/officeDocument/2006/math">
                    <m:sSub>
                      <m:sSubPr>
                        <m:ctrlPr>
                          <a:rPr lang="en-US" sz="2400" b="1" i="1" smtClean="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d>
                      <m:dPr>
                        <m:ctrlPr>
                          <a:rPr lang="en-US" sz="2400" b="1" i="1">
                            <a:ea typeface="Times New Roman" panose="02020603050405020304" pitchFamily="18" charset="0"/>
                            <a:cs typeface="Times New Roman" panose="02020603050405020304" pitchFamily="18" charset="0"/>
                          </a:rPr>
                        </m:ctrlPr>
                      </m:dPr>
                      <m:e>
                        <m:f>
                          <m:fPr>
                            <m:ctrlPr>
                              <a:rPr lang="en-US" sz="2400" b="1" i="1">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r>
                              <a:rPr lang="en-US" sz="2400" b="1" i="1" smtClean="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a14:m>
                <a:r>
                  <a:rPr lang="en-US" sz="2400" smtClean="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𝟐</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den>
                        </m:f>
                      </m:e>
                    </m:d>
                  </m:oMath>
                </a14:m>
                <a:r>
                  <a:rPr lang="en-US" sz="2400" b="1"/>
                  <a:t> </a:t>
                </a:r>
                <a:r>
                  <a:rPr lang="en-US" sz="2400" b="1"/>
                  <a:t>=</a:t>
                </a:r>
                <a:r>
                  <a:rPr lang="en-US" sz="2400" b="1" smtClean="0"/>
                  <a:t>0.5</a:t>
                </a:r>
                <a:endParaRPr lang="en-US" sz="2400" b="1"/>
              </a:p>
              <a:p>
                <a:pPr/>
                <a:endParaRPr lang="en-US" sz="2400" b="1" i="1" smtClean="0">
                  <a:latin typeface="Cambria Math" panose="02040503050406030204" pitchFamily="18" charset="0"/>
                  <a:ea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den>
                        </m:f>
                      </m:e>
                    </m:d>
                  </m:oMath>
                </a14:m>
                <a:r>
                  <a:rPr lang="en-US" sz="240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den>
                        </m:f>
                      </m:e>
                    </m:d>
                  </m:oMath>
                </a14:m>
                <a:r>
                  <a:rPr lang="en-US" sz="2400" b="1"/>
                  <a:t> =0.667</a:t>
                </a:r>
              </a:p>
              <a:p>
                <a:pPr/>
                <a:endParaRPr lang="en-US" sz="2400" b="1" i="1" smtClean="0">
                  <a:latin typeface="Cambria Math" panose="02040503050406030204" pitchFamily="18" charset="0"/>
                  <a:ea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a14:m>
                <a:r>
                  <a:rPr lang="en-US" sz="240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𝟑</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𝟑</m:t>
                            </m:r>
                          </m:den>
                        </m:f>
                      </m:e>
                    </m:d>
                  </m:oMath>
                </a14:m>
                <a:r>
                  <a:rPr lang="en-US" sz="2400" b="1"/>
                  <a:t> </a:t>
                </a:r>
                <a:r>
                  <a:rPr lang="en-US" sz="2400" b="1"/>
                  <a:t>=</a:t>
                </a:r>
                <a:r>
                  <a:rPr lang="en-US" sz="2400" b="1" smtClean="0"/>
                  <a:t>0.33</a:t>
                </a:r>
                <a:endParaRPr lang="en-US" sz="2400" b="1"/>
              </a:p>
              <a:p>
                <a:pPr/>
                <a:endParaRPr lang="en-US" sz="2400" smtClean="0"/>
              </a:p>
              <a:p>
                <a:pPr/>
                <a:endParaRPr lang="en-US" sz="2400" smtClean="0"/>
              </a:p>
              <a:p>
                <a:endParaRPr lang="en-US" sz="2400"/>
              </a:p>
            </p:txBody>
          </p:sp>
        </mc:Choice>
        <mc:Fallback>
          <p:sp>
            <p:nvSpPr>
              <p:cNvPr id="2" name="Rectangle 1"/>
              <p:cNvSpPr>
                <a:spLocks noRot="1" noChangeAspect="1" noMove="1" noResize="1" noEditPoints="1" noAdjustHandles="1" noChangeArrowheads="1" noChangeShapeType="1" noTextEdit="1"/>
              </p:cNvSpPr>
              <p:nvPr/>
            </p:nvSpPr>
            <p:spPr>
              <a:xfrm>
                <a:off x="173588" y="1929509"/>
                <a:ext cx="8083308" cy="4428520"/>
              </a:xfrm>
              <a:prstGeom prst="rect">
                <a:avLst/>
              </a:prstGeom>
              <a:blipFill rotWithShape="0">
                <a:blip r:embed="rId4"/>
                <a:stretch>
                  <a:fillRect/>
                </a:stretch>
              </a:blipFill>
            </p:spPr>
            <p:txBody>
              <a:bodyPr/>
              <a:lstStyle/>
              <a:p>
                <a:r>
                  <a:rPr lang="en-US">
                    <a:noFill/>
                  </a:rPr>
                  <a:t> </a:t>
                </a:r>
              </a:p>
            </p:txBody>
          </p:sp>
        </mc:Fallback>
      </mc:AlternateContent>
      <p:sp>
        <p:nvSpPr>
          <p:cNvPr id="3" name="Rectangle 2"/>
          <p:cNvSpPr/>
          <p:nvPr/>
        </p:nvSpPr>
        <p:spPr>
          <a:xfrm>
            <a:off x="173588" y="1291680"/>
            <a:ext cx="8513212" cy="461665"/>
          </a:xfrm>
          <a:prstGeom prst="rect">
            <a:avLst/>
          </a:prstGeom>
        </p:spPr>
        <p:txBody>
          <a:bodyPr wrap="square">
            <a:spAutoFit/>
          </a:bodyPr>
          <a:lstStyle/>
          <a:p>
            <a:r>
              <a:rPr lang="en-US" sz="2400" b="1" smtClean="0">
                <a:ea typeface="Times New Roman" panose="02020603050405020304" pitchFamily="18" charset="0"/>
                <a:cs typeface="Times New Roman" panose="02020603050405020304" pitchFamily="18" charset="0"/>
              </a:rPr>
              <a:t>Lakukan juga terhadap titik yang lain</a:t>
            </a:r>
            <a:endParaRPr lang="en-US" sz="2400"/>
          </a:p>
        </p:txBody>
      </p:sp>
    </p:spTree>
    <p:extLst>
      <p:ext uri="{BB962C8B-B14F-4D97-AF65-F5344CB8AC3E}">
        <p14:creationId xmlns:p14="http://schemas.microsoft.com/office/powerpoint/2010/main" val="1440721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240" y="4666760"/>
            <a:ext cx="1844864" cy="184486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85" y="1117818"/>
            <a:ext cx="3861026" cy="346063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9147" y="4666760"/>
            <a:ext cx="1844864" cy="1844864"/>
          </a:xfrm>
          <a:prstGeom prst="rect">
            <a:avLst/>
          </a:prstGeom>
        </p:spPr>
      </p:pic>
      <p:sp>
        <p:nvSpPr>
          <p:cNvPr id="3" name="Title 2"/>
          <p:cNvSpPr>
            <a:spLocks noGrp="1"/>
          </p:cNvSpPr>
          <p:nvPr>
            <p:ph type="title"/>
          </p:nvPr>
        </p:nvSpPr>
        <p:spPr>
          <a:xfrm>
            <a:off x="-1" y="219984"/>
            <a:ext cx="9144001" cy="664380"/>
          </a:xfr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a:normAutofit fontScale="90000"/>
          </a:bodyPr>
          <a:lstStyle/>
          <a:p>
            <a:r>
              <a:rPr lang="en-US" b="1" smtClean="0">
                <a:solidFill>
                  <a:schemeClr val="bg1"/>
                </a:solidFill>
              </a:rPr>
              <a:t> Latar Belakang</a:t>
            </a:r>
            <a:endParaRPr lang="en-US" b="1">
              <a:solidFill>
                <a:schemeClr val="bg1"/>
              </a:solidFill>
            </a:endParaRPr>
          </a:p>
        </p:txBody>
      </p:sp>
      <p:sp>
        <p:nvSpPr>
          <p:cNvPr id="10" name="TextBox 9"/>
          <p:cNvSpPr txBox="1"/>
          <p:nvPr/>
        </p:nvSpPr>
        <p:spPr>
          <a:xfrm>
            <a:off x="4229163" y="1135653"/>
            <a:ext cx="4358225" cy="830997"/>
          </a:xfrm>
          <a:prstGeom prst="rect">
            <a:avLst/>
          </a:prstGeom>
          <a:noFill/>
        </p:spPr>
        <p:txBody>
          <a:bodyPr wrap="square" rtlCol="0">
            <a:spAutoFit/>
          </a:bodyPr>
          <a:lstStyle/>
          <a:p>
            <a:pPr algn="ctr"/>
            <a:r>
              <a:rPr lang="en-US" sz="2400" b="1" smtClean="0"/>
              <a:t>Badan National Penanggulangan Bencana (BPBP)</a:t>
            </a:r>
            <a:endParaRPr lang="en-US" sz="2400" b="1"/>
          </a:p>
        </p:txBody>
      </p:sp>
      <p:grpSp>
        <p:nvGrpSpPr>
          <p:cNvPr id="18" name="Group 17"/>
          <p:cNvGrpSpPr/>
          <p:nvPr/>
        </p:nvGrpSpPr>
        <p:grpSpPr>
          <a:xfrm>
            <a:off x="4419472" y="1778586"/>
            <a:ext cx="4202922" cy="1698904"/>
            <a:chOff x="4435814" y="1863094"/>
            <a:chExt cx="4202922" cy="1698904"/>
          </a:xfrm>
        </p:grpSpPr>
        <p:sp>
          <p:nvSpPr>
            <p:cNvPr id="11" name="Rectangle 10"/>
            <p:cNvSpPr/>
            <p:nvPr/>
          </p:nvSpPr>
          <p:spPr>
            <a:xfrm>
              <a:off x="4435814" y="1863094"/>
              <a:ext cx="2957861" cy="1569660"/>
            </a:xfrm>
            <a:prstGeom prst="rect">
              <a:avLst/>
            </a:prstGeom>
          </p:spPr>
          <p:txBody>
            <a:bodyPr wrap="none">
              <a:spAutoFit/>
            </a:bodyPr>
            <a:lstStyle/>
            <a:p>
              <a:r>
                <a:rPr lang="en-US" sz="9600" smtClean="0">
                  <a:latin typeface="Calibri Light" panose="020F0302020204030204" pitchFamily="34" charset="0"/>
                  <a:ea typeface="Times New Roman" panose="02020603050405020304" pitchFamily="18" charset="0"/>
                  <a:cs typeface="Times New Roman" panose="02020603050405020304" pitchFamily="18" charset="0"/>
                </a:rPr>
                <a:t>1146 </a:t>
              </a:r>
              <a:endParaRPr lang="en-US" sz="9600">
                <a:latin typeface="Calibri Light" panose="020F0302020204030204" pitchFamily="34" charset="0"/>
                <a:cs typeface="Times New Roman" panose="02020603050405020304" pitchFamily="18" charset="0"/>
              </a:endParaRPr>
            </a:p>
          </p:txBody>
        </p:sp>
        <p:sp>
          <p:nvSpPr>
            <p:cNvPr id="12" name="Rectangle 11"/>
            <p:cNvSpPr/>
            <p:nvPr/>
          </p:nvSpPr>
          <p:spPr>
            <a:xfrm>
              <a:off x="4874677" y="3161888"/>
              <a:ext cx="2100575" cy="400110"/>
            </a:xfrm>
            <a:prstGeom prst="rect">
              <a:avLst/>
            </a:prstGeom>
          </p:spPr>
          <p:txBody>
            <a:bodyPr wrap="none">
              <a:spAutoFit/>
            </a:bodyPr>
            <a:lstStyle/>
            <a:p>
              <a:r>
                <a:rPr lang="en-US" sz="2000" smtClean="0"/>
                <a:t>Riau Agustus 2013</a:t>
              </a:r>
              <a:endParaRPr lang="en-US" sz="2000">
                <a:latin typeface="Calibri Light" panose="020F0302020204030204" pitchFamily="34" charset="0"/>
              </a:endParaRPr>
            </a:p>
          </p:txBody>
        </p:sp>
        <p:sp>
          <p:nvSpPr>
            <p:cNvPr id="16" name="TextBox 15"/>
            <p:cNvSpPr txBox="1"/>
            <p:nvPr/>
          </p:nvSpPr>
          <p:spPr>
            <a:xfrm>
              <a:off x="6985808" y="2424447"/>
              <a:ext cx="1652928" cy="461665"/>
            </a:xfrm>
            <a:prstGeom prst="rect">
              <a:avLst/>
            </a:prstGeom>
            <a:noFill/>
          </p:spPr>
          <p:txBody>
            <a:bodyPr wrap="square" rtlCol="0">
              <a:spAutoFit/>
            </a:bodyPr>
            <a:lstStyle/>
            <a:p>
              <a:r>
                <a:rPr lang="en-US" sz="2400" smtClean="0"/>
                <a:t>Titik Panas</a:t>
              </a:r>
              <a:endParaRPr lang="en-US" sz="2400"/>
            </a:p>
          </p:txBody>
        </p:sp>
      </p:grpSp>
      <p:grpSp>
        <p:nvGrpSpPr>
          <p:cNvPr id="19" name="Group 18"/>
          <p:cNvGrpSpPr/>
          <p:nvPr/>
        </p:nvGrpSpPr>
        <p:grpSpPr>
          <a:xfrm>
            <a:off x="4436893" y="3383807"/>
            <a:ext cx="4105290" cy="1729681"/>
            <a:chOff x="4533446" y="3549034"/>
            <a:chExt cx="4105290" cy="1729681"/>
          </a:xfrm>
        </p:grpSpPr>
        <p:sp>
          <p:nvSpPr>
            <p:cNvPr id="13" name="Rectangle 12"/>
            <p:cNvSpPr/>
            <p:nvPr/>
          </p:nvSpPr>
          <p:spPr>
            <a:xfrm>
              <a:off x="4533446" y="3549034"/>
              <a:ext cx="2670629" cy="1569660"/>
            </a:xfrm>
            <a:prstGeom prst="rect">
              <a:avLst/>
            </a:prstGeom>
          </p:spPr>
          <p:txBody>
            <a:bodyPr wrap="square">
              <a:spAutoFit/>
            </a:bodyPr>
            <a:lstStyle/>
            <a:p>
              <a:r>
                <a:rPr lang="en-US" sz="9600" smtClean="0">
                  <a:latin typeface="Calibri Light" panose="020F0302020204030204" pitchFamily="34" charset="0"/>
                </a:rPr>
                <a:t>1252 </a:t>
              </a:r>
              <a:r>
                <a:rPr lang="en-US" sz="9600" smtClean="0">
                  <a:latin typeface="Calibri Light" panose="020F0302020204030204" pitchFamily="34" charset="0"/>
                  <a:ea typeface="Times New Roman" panose="02020603050405020304" pitchFamily="18" charset="0"/>
                  <a:cs typeface="Times New Roman" panose="02020603050405020304" pitchFamily="18" charset="0"/>
                </a:rPr>
                <a:t> </a:t>
              </a:r>
              <a:endParaRPr lang="en-US" sz="9600">
                <a:latin typeface="Calibri Light" panose="020F0302020204030204" pitchFamily="34" charset="0"/>
                <a:cs typeface="Times New Roman" panose="02020603050405020304" pitchFamily="18" charset="0"/>
              </a:endParaRPr>
            </a:p>
          </p:txBody>
        </p:sp>
        <p:sp>
          <p:nvSpPr>
            <p:cNvPr id="14" name="Rectangle 13"/>
            <p:cNvSpPr/>
            <p:nvPr/>
          </p:nvSpPr>
          <p:spPr>
            <a:xfrm>
              <a:off x="4954888" y="4878605"/>
              <a:ext cx="2100575" cy="400110"/>
            </a:xfrm>
            <a:prstGeom prst="rect">
              <a:avLst/>
            </a:prstGeom>
          </p:spPr>
          <p:txBody>
            <a:bodyPr wrap="none">
              <a:spAutoFit/>
            </a:bodyPr>
            <a:lstStyle/>
            <a:p>
              <a:r>
                <a:rPr lang="en-US" sz="2000" smtClean="0"/>
                <a:t>Riau Agustus 2014</a:t>
              </a:r>
              <a:endParaRPr lang="en-US" sz="2000">
                <a:latin typeface="Calibri Light" panose="020F0302020204030204" pitchFamily="34" charset="0"/>
              </a:endParaRPr>
            </a:p>
          </p:txBody>
        </p:sp>
        <p:sp>
          <p:nvSpPr>
            <p:cNvPr id="17" name="TextBox 16"/>
            <p:cNvSpPr txBox="1"/>
            <p:nvPr/>
          </p:nvSpPr>
          <p:spPr>
            <a:xfrm>
              <a:off x="6985808" y="4075531"/>
              <a:ext cx="1652928" cy="461665"/>
            </a:xfrm>
            <a:prstGeom prst="rect">
              <a:avLst/>
            </a:prstGeom>
            <a:noFill/>
          </p:spPr>
          <p:txBody>
            <a:bodyPr wrap="square" rtlCol="0">
              <a:spAutoFit/>
            </a:bodyPr>
            <a:lstStyle/>
            <a:p>
              <a:r>
                <a:rPr lang="en-US" sz="2400" smtClean="0"/>
                <a:t>Titik Panas</a:t>
              </a:r>
              <a:endParaRPr lang="en-US" sz="2400"/>
            </a:p>
          </p:txBody>
        </p:sp>
      </p:grpSp>
      <p:sp>
        <p:nvSpPr>
          <p:cNvPr id="21" name="TextBox 20"/>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3</a:t>
            </a:r>
            <a:endParaRPr lang="en-US" sz="3200">
              <a:solidFill>
                <a:schemeClr val="bg1"/>
              </a:solidFill>
            </a:endParaRPr>
          </a:p>
        </p:txBody>
      </p:sp>
      <p:sp>
        <p:nvSpPr>
          <p:cNvPr id="2" name="Rectangle 1"/>
          <p:cNvSpPr/>
          <p:nvPr/>
        </p:nvSpPr>
        <p:spPr>
          <a:xfrm>
            <a:off x="4281590" y="6064896"/>
            <a:ext cx="3948010" cy="738664"/>
          </a:xfrm>
          <a:prstGeom prst="rect">
            <a:avLst/>
          </a:prstGeom>
        </p:spPr>
        <p:txBody>
          <a:bodyPr wrap="square">
            <a:spAutoFit/>
          </a:bodyPr>
          <a:lstStyle/>
          <a:p>
            <a:r>
              <a:rPr lang="en-US" sz="1400" smtClean="0"/>
              <a:t>Sumber data:</a:t>
            </a:r>
          </a:p>
          <a:p>
            <a:r>
              <a:rPr lang="en-US" sz="1400"/>
              <a:t> </a:t>
            </a:r>
            <a:r>
              <a:rPr lang="en-US" sz="1400">
                <a:hlinkClick r:id="rId7"/>
              </a:rPr>
              <a:t>h</a:t>
            </a:r>
            <a:r>
              <a:rPr lang="en-US" sz="1400" smtClean="0">
                <a:hlinkClick r:id="rId7"/>
              </a:rPr>
              <a:t>ttp</a:t>
            </a:r>
            <a:r>
              <a:rPr lang="en-US" sz="1400">
                <a:hlinkClick r:id="rId7"/>
              </a:rPr>
              <a:t>://geospasial.bnpb.go.id/monitoring/hotspot</a:t>
            </a:r>
            <a:r>
              <a:rPr lang="en-US" sz="1400" smtClean="0">
                <a:hlinkClick r:id="rId7"/>
              </a:rPr>
              <a:t>/</a:t>
            </a:r>
            <a:endParaRPr lang="en-US" sz="1400" smtClean="0"/>
          </a:p>
          <a:p>
            <a:r>
              <a:rPr lang="en-US" sz="1400" smtClean="0"/>
              <a:t>Satelit Terra modis nea</a:t>
            </a:r>
            <a:endParaRPr lang="en-US" sz="1400"/>
          </a:p>
        </p:txBody>
      </p:sp>
      <p:sp>
        <p:nvSpPr>
          <p:cNvPr id="4" name="Rectangle 3"/>
          <p:cNvSpPr/>
          <p:nvPr/>
        </p:nvSpPr>
        <p:spPr>
          <a:xfrm>
            <a:off x="4281590" y="5219860"/>
            <a:ext cx="4572000" cy="954107"/>
          </a:xfrm>
          <a:prstGeom prst="rect">
            <a:avLst/>
          </a:prstGeom>
        </p:spPr>
        <p:txBody>
          <a:bodyPr>
            <a:spAutoFit/>
          </a:bodyPr>
          <a:lstStyle/>
          <a:p>
            <a:r>
              <a:rPr lang="en-US" sz="1400" smtClean="0"/>
              <a:t>Sumber gambar : </a:t>
            </a:r>
            <a:r>
              <a:rPr lang="en-US" sz="1400" smtClean="0">
                <a:hlinkClick r:id="rId8"/>
              </a:rPr>
              <a:t>http</a:t>
            </a:r>
            <a:r>
              <a:rPr lang="en-US" sz="1400">
                <a:hlinkClick r:id="rId8"/>
              </a:rPr>
              <a:t>://</a:t>
            </a:r>
            <a:r>
              <a:rPr lang="en-US" sz="1400" smtClean="0">
                <a:hlinkClick r:id="rId8"/>
              </a:rPr>
              <a:t>www.crisp.nus.edu.sg/browsedata/data_viewgmap.php?image_id=WV022014031103484280</a:t>
            </a:r>
            <a:endParaRPr lang="en-US" sz="1400" smtClean="0"/>
          </a:p>
          <a:p>
            <a:endParaRPr lang="en-US" sz="1400"/>
          </a:p>
        </p:txBody>
      </p:sp>
    </p:spTree>
    <p:extLst>
      <p:ext uri="{BB962C8B-B14F-4D97-AF65-F5344CB8AC3E}">
        <p14:creationId xmlns:p14="http://schemas.microsoft.com/office/powerpoint/2010/main" val="3212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5: menghitung </a:t>
            </a:r>
            <a:r>
              <a:rPr lang="en-US" b="1">
                <a:solidFill>
                  <a:schemeClr val="bg1"/>
                </a:solidFill>
              </a:rPr>
              <a:t>semua </a:t>
            </a:r>
            <a:r>
              <a:rPr lang="en-US" b="1" smtClean="0">
                <a:solidFill>
                  <a:schemeClr val="bg1"/>
                </a:solidFill>
              </a:rPr>
              <a:t>LOF</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30</a:t>
            </a:r>
            <a:endParaRPr lang="en-US" sz="3200">
              <a:solidFill>
                <a:schemeClr val="bg1"/>
              </a:solidFill>
            </a:endParaRPr>
          </a:p>
        </p:txBody>
      </p:sp>
      <mc:AlternateContent xmlns:mc="http://schemas.openxmlformats.org/markup-compatibility/2006">
        <mc:Choice xmlns:a14="http://schemas.microsoft.com/office/drawing/2010/main" Requires="a14">
          <p:sp>
            <p:nvSpPr>
              <p:cNvPr id="2" name="Rectangle 1"/>
              <p:cNvSpPr/>
              <p:nvPr/>
            </p:nvSpPr>
            <p:spPr>
              <a:xfrm>
                <a:off x="173588" y="1929509"/>
                <a:ext cx="8083308" cy="4428520"/>
              </a:xfrm>
              <a:prstGeom prst="rect">
                <a:avLst/>
              </a:prstGeom>
            </p:spPr>
            <p:txBody>
              <a:bodyPr wrap="square">
                <a:spAutoFit/>
              </a:bodyPr>
              <a:lstStyle/>
              <a:p>
                <a:pPr/>
                <a14:m>
                  <m:oMath xmlns:m="http://schemas.openxmlformats.org/officeDocument/2006/math">
                    <m:sSub>
                      <m:sSubPr>
                        <m:ctrlPr>
                          <a:rPr lang="en-US" sz="2400" b="1" i="1" smtClean="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d>
                      <m:dPr>
                        <m:ctrlPr>
                          <a:rPr lang="en-US" sz="2400" b="1" i="1">
                            <a:ea typeface="Times New Roman" panose="02020603050405020304" pitchFamily="18" charset="0"/>
                            <a:cs typeface="Times New Roman" panose="02020603050405020304" pitchFamily="18" charset="0"/>
                          </a:rPr>
                        </m:ctrlPr>
                      </m:dPr>
                      <m:e>
                        <m:f>
                          <m:fPr>
                            <m:ctrlPr>
                              <a:rPr lang="en-US" sz="2400" b="1" i="1">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i="0" smtClean="0">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r>
                              <a:rPr lang="en-US" sz="2400" b="1" i="1" smtClean="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i="0" baseline="-25000" smtClean="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a14:m>
                <a:r>
                  <a:rPr lang="en-US" sz="2400" smtClean="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𝟐</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den>
                        </m:f>
                      </m:e>
                    </m:d>
                  </m:oMath>
                </a14:m>
                <a:r>
                  <a:rPr lang="en-US" sz="2400" b="1"/>
                  <a:t> </a:t>
                </a:r>
                <a:r>
                  <a:rPr lang="en-US" sz="2400" b="1"/>
                  <a:t>=</a:t>
                </a:r>
                <a:r>
                  <a:rPr lang="en-US" sz="2400" b="1" smtClean="0"/>
                  <a:t>0.5</a:t>
                </a:r>
                <a:endParaRPr lang="en-US" sz="2400" b="1"/>
              </a:p>
              <a:p>
                <a:pPr/>
                <a:endParaRPr lang="en-US" sz="2400" b="1" i="1" smtClean="0">
                  <a:latin typeface="Cambria Math" panose="02040503050406030204" pitchFamily="18" charset="0"/>
                  <a:ea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b</m:t>
                            </m:r>
                            <m:r>
                              <m:rPr>
                                <m:nor/>
                              </m:rPr>
                              <a:rPr lang="en-US" sz="2400" b="1">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den>
                        </m:f>
                      </m:e>
                    </m:d>
                  </m:oMath>
                </a14:m>
                <a:r>
                  <a:rPr lang="en-US" sz="240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den>
                        </m:f>
                      </m:e>
                    </m:d>
                  </m:oMath>
                </a14:m>
                <a:r>
                  <a:rPr lang="en-US" sz="2400" b="1"/>
                  <a:t> =0.667</a:t>
                </a:r>
              </a:p>
              <a:p>
                <a:pPr/>
                <a:endParaRPr lang="en-US" sz="2400" b="1" i="1" smtClean="0">
                  <a:latin typeface="Cambria Math" panose="02040503050406030204" pitchFamily="18" charset="0"/>
                  <a:ea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lrd</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m:rPr>
                                <m:nor/>
                              </m:rPr>
                              <a:rPr lang="en-US" sz="2400" b="1">
                                <a:ea typeface="Times New Roman" panose="02020603050405020304" pitchFamily="18" charset="0"/>
                                <a:cs typeface="Times New Roman" panose="02020603050405020304" pitchFamily="18" charset="0"/>
                              </a:rPr>
                              <m:t>|</m:t>
                            </m:r>
                            <m:sSub>
                              <m:sSub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sSubPr>
                              <m:e>
                                <m:r>
                                  <m:rPr>
                                    <m:nor/>
                                  </m:rPr>
                                  <a:rPr lang="en-US" sz="2400" b="1">
                                    <a:ea typeface="Times New Roman" panose="02020603050405020304" pitchFamily="18" charset="0"/>
                                    <a:cs typeface="Times New Roman" panose="02020603050405020304" pitchFamily="18" charset="0"/>
                                  </a:rPr>
                                  <m:t>N</m:t>
                                </m:r>
                              </m:e>
                              <m:sub>
                                <m:r>
                                  <m:rPr>
                                    <m:nor/>
                                  </m:rPr>
                                  <a:rPr lang="en-US" sz="2400" b="1">
                                    <a:ea typeface="Times New Roman" panose="02020603050405020304" pitchFamily="18" charset="0"/>
                                    <a:cs typeface="Times New Roman" panose="02020603050405020304" pitchFamily="18" charset="0"/>
                                  </a:rPr>
                                  <m:t>2</m:t>
                                </m:r>
                              </m:sub>
                            </m:sSub>
                            <m:r>
                              <m:rPr>
                                <m:nor/>
                              </m:rPr>
                              <a:rPr lang="en-US" sz="2400" b="1">
                                <a:ea typeface="Times New Roman" panose="02020603050405020304" pitchFamily="18" charset="0"/>
                                <a:cs typeface="Times New Roman" panose="02020603050405020304" pitchFamily="18" charset="0"/>
                              </a:rPr>
                              <m:t>(</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m:t>
                            </m:r>
                          </m:num>
                          <m:den>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a</m:t>
                            </m:r>
                            <m:r>
                              <m:rPr>
                                <m:nor/>
                              </m:rPr>
                              <a:rPr lang="en-US" sz="2400" b="1">
                                <a:ea typeface="Times New Roman" panose="02020603050405020304" pitchFamily="18" charset="0"/>
                                <a:cs typeface="Times New Roman" panose="02020603050405020304" pitchFamily="18" charset="0"/>
                              </a:rPr>
                              <m:t>)</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reach</m:t>
                            </m:r>
                            <m:r>
                              <m:rPr>
                                <m:nor/>
                              </m:rPr>
                              <a:rPr lang="en-US" sz="2400" b="1" i="1">
                                <a:ea typeface="Times New Roman" panose="02020603050405020304" pitchFamily="18" charset="0"/>
                                <a:cs typeface="Times New Roman" panose="02020603050405020304" pitchFamily="18" charset="0"/>
                              </a:rPr>
                              <m:t>−</m:t>
                            </m:r>
                            <m:r>
                              <m:rPr>
                                <m:nor/>
                              </m:rPr>
                              <a:rPr lang="en-US" sz="2400" b="1" i="1">
                                <a:ea typeface="Times New Roman" panose="02020603050405020304" pitchFamily="18" charset="0"/>
                                <a:cs typeface="Times New Roman" panose="02020603050405020304" pitchFamily="18" charset="0"/>
                              </a:rPr>
                              <m:t>dist</m:t>
                            </m:r>
                            <m:r>
                              <m:rPr>
                                <m:nor/>
                              </m:rPr>
                              <a:rPr lang="en-US" sz="2400" b="1" baseline="-25000">
                                <a:ea typeface="Times New Roman" panose="02020603050405020304" pitchFamily="18" charset="0"/>
                                <a:cs typeface="Times New Roman" panose="02020603050405020304" pitchFamily="18" charset="0"/>
                              </a:rPr>
                              <m:t>2</m:t>
                            </m:r>
                            <m:r>
                              <m:rPr>
                                <m:nor/>
                              </m:rPr>
                              <a:rPr lang="en-US" sz="2400" b="1">
                                <a:ea typeface="Times New Roman" panose="02020603050405020304" pitchFamily="18" charset="0"/>
                                <a:cs typeface="Times New Roman" panose="02020603050405020304" pitchFamily="18" charset="0"/>
                              </a:rPr>
                              <m:t> (</m:t>
                            </m:r>
                            <m:r>
                              <m:rPr>
                                <m:nor/>
                              </m:rPr>
                              <a:rPr lang="en-US" sz="2400" b="1" i="0" smtClean="0">
                                <a:ea typeface="Times New Roman" panose="02020603050405020304" pitchFamily="18" charset="0"/>
                                <a:cs typeface="Times New Roman" panose="02020603050405020304" pitchFamily="18" charset="0"/>
                              </a:rPr>
                              <m:t>d</m:t>
                            </m:r>
                            <m:r>
                              <m:rPr>
                                <m:nor/>
                              </m:rPr>
                              <a:rPr lang="en-US" sz="2400" b="1">
                                <a:ea typeface="Times New Roman" panose="02020603050405020304" pitchFamily="18" charset="0"/>
                                <a:cs typeface="Times New Roman" panose="02020603050405020304" pitchFamily="18" charset="0"/>
                              </a:rPr>
                              <m:t>, </m:t>
                            </m:r>
                            <m:r>
                              <m:rPr>
                                <m:nor/>
                              </m:rPr>
                              <a:rPr lang="en-US" sz="2400" b="1">
                                <a:ea typeface="Times New Roman" panose="02020603050405020304" pitchFamily="18" charset="0"/>
                                <a:cs typeface="Times New Roman" panose="02020603050405020304" pitchFamily="18" charset="0"/>
                              </a:rPr>
                              <m:t>c</m:t>
                            </m:r>
                            <m:r>
                              <m:rPr>
                                <m:nor/>
                              </m:rPr>
                              <a:rPr lang="en-US" sz="2400" b="1">
                                <a:ea typeface="Times New Roman" panose="02020603050405020304" pitchFamily="18" charset="0"/>
                                <a:cs typeface="Times New Roman" panose="02020603050405020304" pitchFamily="18" charset="0"/>
                              </a:rPr>
                              <m:t>)</m:t>
                            </m:r>
                          </m:den>
                        </m:f>
                      </m:e>
                    </m:d>
                  </m:oMath>
                </a14:m>
                <a:r>
                  <a:rPr lang="en-US" sz="2400"/>
                  <a:t> </a:t>
                </a:r>
                <a14:m>
                  <m:oMath xmlns:m="http://schemas.openxmlformats.org/officeDocument/2006/math">
                    <m:r>
                      <m:rPr>
                        <m:nor/>
                      </m:rPr>
                      <a:rPr lang="en-US" sz="2400" b="1">
                        <a:ea typeface="Times New Roman" panose="02020603050405020304" pitchFamily="18" charset="0"/>
                        <a:cs typeface="Times New Roman" panose="02020603050405020304" pitchFamily="18" charset="0"/>
                      </a:rPr>
                      <m:t>=</m:t>
                    </m:r>
                    <m:d>
                      <m:d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𝟑</m:t>
                            </m:r>
                            <m:r>
                              <a:rPr lang="en-US" sz="2400" b="1" i="1">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latin typeface="Cambria Math" panose="02040503050406030204" pitchFamily="18" charset="0"/>
                                <a:ea typeface="Times New Roman" panose="02020603050405020304" pitchFamily="18" charset="0"/>
                                <a:cs typeface="Times New Roman" panose="02020603050405020304" pitchFamily="18" charset="0"/>
                              </a:rPr>
                              <m:t>𝟑</m:t>
                            </m:r>
                          </m:den>
                        </m:f>
                      </m:e>
                    </m:d>
                  </m:oMath>
                </a14:m>
                <a:r>
                  <a:rPr lang="en-US" sz="2400" b="1"/>
                  <a:t> </a:t>
                </a:r>
                <a:r>
                  <a:rPr lang="en-US" sz="2400" b="1"/>
                  <a:t>=</a:t>
                </a:r>
                <a:r>
                  <a:rPr lang="en-US" sz="2400" b="1" smtClean="0"/>
                  <a:t>0.33</a:t>
                </a:r>
                <a:endParaRPr lang="en-US" sz="2400" b="1"/>
              </a:p>
              <a:p>
                <a:pPr/>
                <a:endParaRPr lang="en-US" sz="2400" smtClean="0"/>
              </a:p>
              <a:p>
                <a:pPr/>
                <a:endParaRPr lang="en-US" sz="2400" smtClean="0"/>
              </a:p>
              <a:p>
                <a:endParaRPr lang="en-US" sz="2400"/>
              </a:p>
            </p:txBody>
          </p:sp>
        </mc:Choice>
        <mc:Fallback>
          <p:sp>
            <p:nvSpPr>
              <p:cNvPr id="2" name="Rectangle 1"/>
              <p:cNvSpPr>
                <a:spLocks noRot="1" noChangeAspect="1" noMove="1" noResize="1" noEditPoints="1" noAdjustHandles="1" noChangeArrowheads="1" noChangeShapeType="1" noTextEdit="1"/>
              </p:cNvSpPr>
              <p:nvPr/>
            </p:nvSpPr>
            <p:spPr>
              <a:xfrm>
                <a:off x="173588" y="1929509"/>
                <a:ext cx="8083308" cy="4428520"/>
              </a:xfrm>
              <a:prstGeom prst="rect">
                <a:avLst/>
              </a:prstGeom>
              <a:blipFill rotWithShape="0">
                <a:blip r:embed="rId4"/>
                <a:stretch>
                  <a:fillRect/>
                </a:stretch>
              </a:blipFill>
            </p:spPr>
            <p:txBody>
              <a:bodyPr/>
              <a:lstStyle/>
              <a:p>
                <a:r>
                  <a:rPr lang="en-US">
                    <a:noFill/>
                  </a:rPr>
                  <a:t> </a:t>
                </a:r>
              </a:p>
            </p:txBody>
          </p:sp>
        </mc:Fallback>
      </mc:AlternateContent>
      <p:sp>
        <p:nvSpPr>
          <p:cNvPr id="3" name="Rectangle 2"/>
          <p:cNvSpPr/>
          <p:nvPr/>
        </p:nvSpPr>
        <p:spPr>
          <a:xfrm>
            <a:off x="173588" y="1291680"/>
            <a:ext cx="8513212" cy="461665"/>
          </a:xfrm>
          <a:prstGeom prst="rect">
            <a:avLst/>
          </a:prstGeom>
        </p:spPr>
        <p:txBody>
          <a:bodyPr wrap="square">
            <a:spAutoFit/>
          </a:bodyPr>
          <a:lstStyle/>
          <a:p>
            <a:r>
              <a:rPr lang="en-US" sz="2400" b="1" smtClean="0">
                <a:ea typeface="Times New Roman" panose="02020603050405020304" pitchFamily="18" charset="0"/>
                <a:cs typeface="Times New Roman" panose="02020603050405020304" pitchFamily="18" charset="0"/>
              </a:rPr>
              <a:t>Lakukan juga terhadap titik yang lain</a:t>
            </a:r>
            <a:endParaRPr lang="en-US" sz="2400"/>
          </a:p>
        </p:txBody>
      </p:sp>
    </p:spTree>
    <p:extLst>
      <p:ext uri="{BB962C8B-B14F-4D97-AF65-F5344CB8AC3E}">
        <p14:creationId xmlns:p14="http://schemas.microsoft.com/office/powerpoint/2010/main" val="3065812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5: menghitung </a:t>
            </a:r>
            <a:r>
              <a:rPr lang="en-US" b="1">
                <a:solidFill>
                  <a:schemeClr val="bg1"/>
                </a:solidFill>
              </a:rPr>
              <a:t>semua </a:t>
            </a:r>
            <a:r>
              <a:rPr lang="en-US" b="1" smtClean="0">
                <a:solidFill>
                  <a:schemeClr val="bg1"/>
                </a:solidFill>
              </a:rPr>
              <a:t>LOF</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31</a:t>
            </a:r>
            <a:endParaRPr lang="en-US" sz="3200">
              <a:solidFill>
                <a:schemeClr val="bg1"/>
              </a:solidFill>
            </a:endParaRPr>
          </a:p>
        </p:txBody>
      </p:sp>
      <mc:AlternateContent xmlns:mc="http://schemas.openxmlformats.org/markup-compatibility/2006">
        <mc:Choice xmlns:a14="http://schemas.microsoft.com/office/drawing/2010/main" Requires="a14">
          <p:sp>
            <p:nvSpPr>
              <p:cNvPr id="9" name="Rectangle 8"/>
              <p:cNvSpPr/>
              <p:nvPr/>
            </p:nvSpPr>
            <p:spPr>
              <a:xfrm>
                <a:off x="267566" y="1543556"/>
                <a:ext cx="9134007" cy="4094904"/>
              </a:xfrm>
              <a:prstGeom prst="rect">
                <a:avLst/>
              </a:prstGeom>
            </p:spPr>
            <p:txBody>
              <a:bodyPr wrap="square">
                <a:spAutoFit/>
              </a:bodyPr>
              <a:lstStyle/>
              <a:p>
                <a:r>
                  <a:rPr lang="en-US" sz="2000" smtClean="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m:ctrlPr>
                      </m:sSubPr>
                      <m:e>
                        <m:r>
                          <m:rPr>
                            <m:sty m:val="p"/>
                          </m:rPr>
                          <a:rPr lang="en-US" sz="2000" b="0"/>
                          <m:t>LOF</m:t>
                        </m:r>
                      </m:e>
                      <m:sub>
                        <m:r>
                          <m:rPr>
                            <m:sty m:val="p"/>
                          </m:rPr>
                          <a:rPr lang="en-US" sz="2000" b="0"/>
                          <m:t>MinPts</m:t>
                        </m:r>
                      </m:sub>
                    </m:sSub>
                    <m:d>
                      <m:dPr>
                        <m:ctrlPr>
                          <a:rPr lang="en-US" sz="2000" i="1"/>
                        </m:ctrlPr>
                      </m:dPr>
                      <m:e>
                        <m:r>
                          <m:rPr>
                            <m:sty m:val="p"/>
                          </m:rPr>
                          <a:rPr lang="en-US" sz="2000" b="0"/>
                          <m:t>p</m:t>
                        </m:r>
                      </m:e>
                    </m:d>
                    <m:r>
                      <a:rPr lang="en-US" sz="2000" b="0"/>
                      <m:t>=</m:t>
                    </m:r>
                    <m:f>
                      <m:fPr>
                        <m:ctrlPr>
                          <a:rPr lang="en-US" sz="2000" i="1"/>
                        </m:ctrlPr>
                      </m:fPr>
                      <m:num>
                        <m:nary>
                          <m:naryPr>
                            <m:chr m:val="∑"/>
                            <m:limLoc m:val="undOvr"/>
                            <m:supHide m:val="on"/>
                            <m:ctrlPr>
                              <a:rPr lang="en-US" sz="2000" i="1"/>
                            </m:ctrlPr>
                          </m:naryPr>
                          <m:sub>
                            <m:r>
                              <m:rPr>
                                <m:nor/>
                              </m:rPr>
                              <a:rPr lang="en-US" sz="2000"/>
                              <m:t> </m:t>
                            </m:r>
                            <m:r>
                              <m:rPr>
                                <m:nor/>
                              </m:rPr>
                              <a:rPr lang="en-US" sz="2000"/>
                              <m:t>o</m:t>
                            </m:r>
                            <m:r>
                              <m:rPr>
                                <m:nor/>
                              </m:rPr>
                              <a:rPr lang="en-US" sz="2000"/>
                              <m:t> ∈ </m:t>
                            </m:r>
                            <m:sSub>
                              <m:sSubPr>
                                <m:ctrlPr>
                                  <a:rPr lang="en-US" sz="2000" i="1"/>
                                </m:ctrlPr>
                              </m:sSubPr>
                              <m:e>
                                <m:r>
                                  <m:rPr>
                                    <m:nor/>
                                  </m:rPr>
                                  <a:rPr lang="en-US" sz="2000"/>
                                  <m:t>N</m:t>
                                </m:r>
                              </m:e>
                              <m:sub>
                                <m:r>
                                  <m:rPr>
                                    <m:nor/>
                                  </m:rPr>
                                  <a:rPr lang="en-US" sz="2000"/>
                                  <m:t>MinPts</m:t>
                                </m:r>
                              </m:sub>
                            </m:sSub>
                            <m:r>
                              <m:rPr>
                                <m:nor/>
                              </m:rPr>
                              <a:rPr lang="en-US" sz="2000"/>
                              <m:t>(</m:t>
                            </m:r>
                            <m:r>
                              <m:rPr>
                                <m:nor/>
                              </m:rPr>
                              <a:rPr lang="en-US" sz="2000"/>
                              <m:t>p</m:t>
                            </m:r>
                            <m:r>
                              <m:rPr>
                                <m:nor/>
                              </m:rPr>
                              <a:rPr lang="en-US" sz="2000"/>
                              <m:t>)    </m:t>
                            </m:r>
                          </m:sub>
                          <m:sup/>
                          <m:e>
                            <m:f>
                              <m:fPr>
                                <m:ctrlPr>
                                  <a:rPr lang="en-US" sz="2000" i="1"/>
                                </m:ctrlPr>
                              </m:fPr>
                              <m:num>
                                <m:sSub>
                                  <m:sSubPr>
                                    <m:ctrlPr>
                                      <a:rPr lang="en-US" sz="2000" i="1"/>
                                    </m:ctrlPr>
                                  </m:sSubPr>
                                  <m:e>
                                    <m:r>
                                      <m:rPr>
                                        <m:nor/>
                                      </m:rPr>
                                      <a:rPr lang="en-US" sz="2000"/>
                                      <m:t>lrd</m:t>
                                    </m:r>
                                  </m:e>
                                  <m:sub>
                                    <m:r>
                                      <m:rPr>
                                        <m:nor/>
                                      </m:rPr>
                                      <a:rPr lang="en-US" sz="2000"/>
                                      <m:t>MinPts</m:t>
                                    </m:r>
                                  </m:sub>
                                </m:sSub>
                                <m:r>
                                  <m:rPr>
                                    <m:nor/>
                                  </m:rPr>
                                  <a:rPr lang="en-US" sz="2000"/>
                                  <m:t>(</m:t>
                                </m:r>
                                <m:r>
                                  <m:rPr>
                                    <m:nor/>
                                  </m:rPr>
                                  <a:rPr lang="en-US" sz="2000"/>
                                  <m:t>o</m:t>
                                </m:r>
                                <m:r>
                                  <m:rPr>
                                    <m:nor/>
                                  </m:rPr>
                                  <a:rPr lang="en-US" sz="2000"/>
                                  <m:t>)</m:t>
                                </m:r>
                              </m:num>
                              <m:den>
                                <m:sSub>
                                  <m:sSubPr>
                                    <m:ctrlPr>
                                      <a:rPr lang="en-US" sz="2000" i="1"/>
                                    </m:ctrlPr>
                                  </m:sSubPr>
                                  <m:e>
                                    <m:r>
                                      <m:rPr>
                                        <m:nor/>
                                      </m:rPr>
                                      <a:rPr lang="en-US" sz="2000"/>
                                      <m:t>lrd</m:t>
                                    </m:r>
                                  </m:e>
                                  <m:sub>
                                    <m:r>
                                      <m:rPr>
                                        <m:nor/>
                                      </m:rPr>
                                      <a:rPr lang="en-US" sz="2000"/>
                                      <m:t>MinPts</m:t>
                                    </m:r>
                                  </m:sub>
                                </m:sSub>
                                <m:r>
                                  <m:rPr>
                                    <m:nor/>
                                  </m:rPr>
                                  <a:rPr lang="en-US" sz="2000"/>
                                  <m:t>(</m:t>
                                </m:r>
                                <m:r>
                                  <m:rPr>
                                    <m:nor/>
                                  </m:rPr>
                                  <a:rPr lang="en-US" sz="2000"/>
                                  <m:t>p</m:t>
                                </m:r>
                                <m:r>
                                  <m:rPr>
                                    <m:nor/>
                                  </m:rPr>
                                  <a:rPr lang="en-US" sz="2000"/>
                                  <m:t>)</m:t>
                                </m:r>
                              </m:den>
                            </m:f>
                          </m:e>
                        </m:nary>
                      </m:num>
                      <m:den>
                        <m:r>
                          <m:rPr>
                            <m:nor/>
                          </m:rPr>
                          <a:rPr lang="en-US" sz="2000"/>
                          <m:t>|</m:t>
                        </m:r>
                        <m:sSub>
                          <m:sSubPr>
                            <m:ctrlPr>
                              <a:rPr lang="en-US" sz="2000" i="1"/>
                            </m:ctrlPr>
                          </m:sSubPr>
                          <m:e>
                            <m:r>
                              <m:rPr>
                                <m:nor/>
                              </m:rPr>
                              <a:rPr lang="en-US" sz="2000"/>
                              <m:t>N</m:t>
                            </m:r>
                          </m:e>
                          <m:sub>
                            <m:r>
                              <m:rPr>
                                <m:nor/>
                              </m:rPr>
                              <a:rPr lang="en-US" sz="2000"/>
                              <m:t>MinPts</m:t>
                            </m:r>
                          </m:sub>
                        </m:sSub>
                        <m:r>
                          <m:rPr>
                            <m:nor/>
                          </m:rPr>
                          <a:rPr lang="en-US" sz="2000"/>
                          <m:t>(</m:t>
                        </m:r>
                        <m:r>
                          <m:rPr>
                            <m:nor/>
                          </m:rPr>
                          <a:rPr lang="en-US" sz="2000"/>
                          <m:t>p</m:t>
                        </m:r>
                        <m:r>
                          <m:rPr>
                            <m:nor/>
                          </m:rPr>
                          <a:rPr lang="en-US" sz="2000"/>
                          <m:t>)|</m:t>
                        </m:r>
                      </m:den>
                    </m:f>
                  </m:oMath>
                </a14:m>
                <a:endParaRPr lang="en-US" sz="2000"/>
              </a:p>
              <a:p>
                <a:pPr/>
                <a:endParaRPr lang="en-US" sz="2000" smtClean="0">
                  <a:effectLst/>
                  <a:ea typeface="Times New Roman" panose="02020603050405020304" pitchFamily="18" charset="0"/>
                  <a:cs typeface="Times New Roman" panose="02020603050405020304" pitchFamily="18" charset="0"/>
                </a:endParaRPr>
              </a:p>
              <a:p>
                <a:pPr/>
                <a:endParaRPr lang="en-US" sz="2000">
                  <a:ea typeface="Times New Roman" panose="02020603050405020304" pitchFamily="18" charset="0"/>
                  <a:cs typeface="Times New Roman" panose="02020603050405020304" pitchFamily="18" charset="0"/>
                </a:endParaRPr>
              </a:p>
              <a:p>
                <a:r>
                  <a:rPr lang="en-US" sz="2000" b="1">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ea typeface="Times New Roman" panose="02020603050405020304" pitchFamily="18" charset="0"/>
                            <a:cs typeface="Times New Roman" panose="02020603050405020304" pitchFamily="18" charset="0"/>
                          </a:rPr>
                        </m:ctrlPr>
                      </m:sSubPr>
                      <m:e>
                        <m:r>
                          <m:rPr>
                            <m:nor/>
                          </m:rPr>
                          <a:rPr lang="en-US" sz="2000" b="1">
                            <a:ea typeface="Times New Roman" panose="02020603050405020304" pitchFamily="18" charset="0"/>
                            <a:cs typeface="Times New Roman" panose="02020603050405020304" pitchFamily="18" charset="0"/>
                          </a:rPr>
                          <m:t>lrd</m:t>
                        </m:r>
                      </m:e>
                      <m:sub>
                        <m:r>
                          <m:rPr>
                            <m:nor/>
                          </m:rPr>
                          <a:rPr lang="en-US" sz="2000" b="1">
                            <a:ea typeface="Times New Roman" panose="02020603050405020304" pitchFamily="18" charset="0"/>
                            <a:cs typeface="Times New Roman" panose="02020603050405020304" pitchFamily="18" charset="0"/>
                          </a:rPr>
                          <m:t>MinPts</m:t>
                        </m:r>
                      </m:sub>
                    </m:sSub>
                    <m:r>
                      <m:rPr>
                        <m:nor/>
                      </m:rPr>
                      <a:rPr lang="en-US" sz="2000" b="1">
                        <a:ea typeface="Times New Roman" panose="02020603050405020304" pitchFamily="18" charset="0"/>
                        <a:cs typeface="Times New Roman" panose="02020603050405020304" pitchFamily="18" charset="0"/>
                      </a:rPr>
                      <m:t>(</m:t>
                    </m:r>
                    <m:r>
                      <m:rPr>
                        <m:nor/>
                      </m:rPr>
                      <a:rPr lang="en-US" sz="2000" b="1">
                        <a:ea typeface="Times New Roman" panose="02020603050405020304" pitchFamily="18" charset="0"/>
                        <a:cs typeface="Times New Roman" panose="02020603050405020304" pitchFamily="18" charset="0"/>
                      </a:rPr>
                      <m:t>p</m:t>
                    </m:r>
                    <m:r>
                      <m:rPr>
                        <m:nor/>
                      </m:rPr>
                      <a:rPr lang="en-US" sz="2000" b="1">
                        <a:ea typeface="Times New Roman" panose="02020603050405020304" pitchFamily="18" charset="0"/>
                        <a:cs typeface="Times New Roman" panose="02020603050405020304" pitchFamily="18" charset="0"/>
                      </a:rPr>
                      <m:t>)=</m:t>
                    </m:r>
                  </m:oMath>
                </a14:m>
                <a:endParaRPr lang="en-US" sz="2000" b="1" smtClean="0">
                  <a:ea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nary>
                        <m:naryPr>
                          <m:chr m:val="∑"/>
                          <m:limLoc m:val="undOvr"/>
                          <m:supHide m:val="on"/>
                          <m:ctrlPr>
                            <a:rPr lang="en-US" sz="2000" b="1" i="1">
                              <a:latin typeface="Cambria Math" panose="02040503050406030204" pitchFamily="18" charset="0"/>
                            </a:rPr>
                          </m:ctrlPr>
                        </m:naryPr>
                        <m:sub>
                          <m:r>
                            <m:rPr>
                              <m:nor/>
                            </m:rPr>
                            <a:rPr lang="en-US" sz="2000" b="1"/>
                            <m:t> </m:t>
                          </m:r>
                          <m:r>
                            <m:rPr>
                              <m:nor/>
                            </m:rPr>
                            <a:rPr lang="en-US" sz="2000" b="1" i="0" smtClean="0"/>
                            <m:t>o</m:t>
                          </m:r>
                          <m:r>
                            <m:rPr>
                              <m:nor/>
                            </m:rPr>
                            <a:rPr lang="en-US" sz="2000" b="1"/>
                            <m:t> ∈ </m:t>
                          </m:r>
                          <m:sSub>
                            <m:sSubPr>
                              <m:ctrlPr>
                                <a:rPr lang="en-US" sz="2000" b="1" i="1">
                                  <a:latin typeface="Cambria Math" panose="02040503050406030204" pitchFamily="18" charset="0"/>
                                </a:rPr>
                              </m:ctrlPr>
                            </m:sSubPr>
                            <m:e>
                              <m:r>
                                <m:rPr>
                                  <m:nor/>
                                </m:rPr>
                                <a:rPr lang="en-US" sz="2000" b="1"/>
                                <m:t>N</m:t>
                              </m:r>
                            </m:e>
                            <m:sub>
                              <m:r>
                                <m:rPr>
                                  <m:nor/>
                                </m:rPr>
                                <a:rPr lang="en-US" sz="2000" b="1"/>
                                <m:t>MinPts</m:t>
                              </m:r>
                            </m:sub>
                          </m:sSub>
                          <m:r>
                            <m:rPr>
                              <m:nor/>
                            </m:rPr>
                            <a:rPr lang="en-US" sz="2000" b="1"/>
                            <m:t>(</m:t>
                          </m:r>
                          <m:r>
                            <m:rPr>
                              <m:nor/>
                            </m:rPr>
                            <a:rPr lang="en-US" sz="2000" b="1"/>
                            <m:t>p</m:t>
                          </m:r>
                          <m:r>
                            <m:rPr>
                              <m:nor/>
                            </m:rPr>
                            <a:rPr lang="en-US" sz="2000" b="1"/>
                            <m:t>)    </m:t>
                          </m:r>
                        </m:sub>
                        <m:sup/>
                        <m:e>
                          <m:sSub>
                            <m:sSubPr>
                              <m:ctrlPr>
                                <a:rPr lang="en-US" sz="2000" b="1" i="1">
                                  <a:latin typeface="Cambria Math" panose="02040503050406030204" pitchFamily="18" charset="0"/>
                                </a:rPr>
                              </m:ctrlPr>
                            </m:sSubPr>
                            <m:e>
                              <m:r>
                                <m:rPr>
                                  <m:nor/>
                                </m:rPr>
                                <a:rPr lang="en-US" sz="2000" b="1"/>
                                <m:t>lrd</m:t>
                              </m:r>
                            </m:e>
                            <m:sub>
                              <m:r>
                                <m:rPr>
                                  <m:nor/>
                                </m:rPr>
                                <a:rPr lang="en-US" sz="2000" b="1"/>
                                <m:t>MinPts</m:t>
                              </m:r>
                            </m:sub>
                          </m:sSub>
                          <m:r>
                            <m:rPr>
                              <m:nor/>
                            </m:rPr>
                            <a:rPr lang="en-US" sz="2000" b="1"/>
                            <m:t>(</m:t>
                          </m:r>
                          <m:r>
                            <m:rPr>
                              <m:nor/>
                            </m:rPr>
                            <a:rPr lang="en-US" sz="2000" b="1"/>
                            <m:t>o</m:t>
                          </m:r>
                          <m:r>
                            <m:rPr>
                              <m:nor/>
                            </m:rPr>
                            <a:rPr lang="en-US" sz="2000" b="1"/>
                            <m:t>)  </m:t>
                          </m:r>
                        </m:e>
                      </m:nary>
                    </m:oMath>
                  </m:oMathPara>
                </a14:m>
                <a:endParaRPr lang="en-US" sz="2000" b="1" i="1" smtClean="0">
                  <a:latin typeface="Cambria Math" panose="02040503050406030204" pitchFamily="18" charset="0"/>
                </a:endParaRPr>
              </a:p>
              <a:p>
                <a:r>
                  <a:rPr lang="en-US" sz="2000" b="1" smtClean="0">
                    <a:latin typeface="Cambria Math" panose="02040503050406030204" pitchFamily="18" charset="0"/>
                  </a:rPr>
                  <a:t>										x</a:t>
                </a:r>
                <a:endParaRPr lang="en-US" sz="2000" b="1"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 </m:t>
                      </m:r>
                      <m:nary>
                        <m:naryPr>
                          <m:chr m:val="∑"/>
                          <m:limLoc m:val="undOvr"/>
                          <m:supHide m:val="on"/>
                          <m:ctrlPr>
                            <a:rPr lang="en-US" sz="2000" b="1" i="1">
                              <a:latin typeface="Cambria Math" panose="02040503050406030204" pitchFamily="18" charset="0"/>
                            </a:rPr>
                          </m:ctrlPr>
                        </m:naryPr>
                        <m:sub>
                          <m:r>
                            <m:rPr>
                              <m:nor/>
                            </m:rPr>
                            <a:rPr lang="en-US" sz="2000" b="1"/>
                            <m:t> </m:t>
                          </m:r>
                          <m:r>
                            <m:rPr>
                              <m:nor/>
                            </m:rPr>
                            <a:rPr lang="en-US" sz="2000" b="1" i="0" smtClean="0"/>
                            <m:t>o</m:t>
                          </m:r>
                          <m:r>
                            <m:rPr>
                              <m:nor/>
                            </m:rPr>
                            <a:rPr lang="en-US" sz="2000" b="1"/>
                            <m:t> ∈ </m:t>
                          </m:r>
                          <m:sSub>
                            <m:sSubPr>
                              <m:ctrlPr>
                                <a:rPr lang="en-US" sz="2000" b="1" i="1">
                                  <a:latin typeface="Cambria Math" panose="02040503050406030204" pitchFamily="18" charset="0"/>
                                </a:rPr>
                              </m:ctrlPr>
                            </m:sSubPr>
                            <m:e>
                              <m:r>
                                <m:rPr>
                                  <m:nor/>
                                </m:rPr>
                                <a:rPr lang="en-US" sz="2000" b="1"/>
                                <m:t>N</m:t>
                              </m:r>
                            </m:e>
                            <m:sub>
                              <m:r>
                                <m:rPr>
                                  <m:nor/>
                                </m:rPr>
                                <a:rPr lang="en-US" sz="2000" b="1"/>
                                <m:t>MinPts</m:t>
                              </m:r>
                            </m:sub>
                          </m:sSub>
                          <m:r>
                            <m:rPr>
                              <m:nor/>
                            </m:rPr>
                            <a:rPr lang="en-US" sz="2000" b="1"/>
                            <m:t>(</m:t>
                          </m:r>
                          <m:r>
                            <m:rPr>
                              <m:nor/>
                            </m:rPr>
                            <a:rPr lang="en-US" sz="2000" b="1"/>
                            <m:t>p</m:t>
                          </m:r>
                          <m:r>
                            <m:rPr>
                              <m:nor/>
                            </m:rPr>
                            <a:rPr lang="en-US" sz="2000" b="1"/>
                            <m:t>)    </m:t>
                          </m:r>
                        </m:sub>
                        <m:sup/>
                        <m:e>
                          <m:r>
                            <m:rPr>
                              <m:nor/>
                            </m:rPr>
                            <a:rPr lang="en-US" sz="2000" b="1" i="1">
                              <a:ea typeface="Times New Roman" panose="02020603050405020304" pitchFamily="18" charset="0"/>
                              <a:cs typeface="Times New Roman" panose="02020603050405020304" pitchFamily="18" charset="0"/>
                            </a:rPr>
                            <m:t>reach</m:t>
                          </m:r>
                          <m:r>
                            <m:rPr>
                              <m:nor/>
                            </m:rPr>
                            <a:rPr lang="en-US" sz="2000" b="1" i="1">
                              <a:ea typeface="Times New Roman" panose="02020603050405020304" pitchFamily="18" charset="0"/>
                              <a:cs typeface="Times New Roman" panose="02020603050405020304" pitchFamily="18" charset="0"/>
                            </a:rPr>
                            <m:t>-</m:t>
                          </m:r>
                          <m:r>
                            <m:rPr>
                              <m:nor/>
                            </m:rPr>
                            <a:rPr lang="en-US" sz="2000" b="1" i="1">
                              <a:ea typeface="Times New Roman" panose="02020603050405020304" pitchFamily="18" charset="0"/>
                              <a:cs typeface="Times New Roman" panose="02020603050405020304" pitchFamily="18" charset="0"/>
                            </a:rPr>
                            <m:t>dist</m:t>
                          </m:r>
                          <m:r>
                            <m:rPr>
                              <m:nor/>
                            </m:rPr>
                            <a:rPr lang="en-US" sz="2000" b="1" baseline="-25000">
                              <a:ea typeface="Times New Roman" panose="02020603050405020304" pitchFamily="18" charset="0"/>
                              <a:cs typeface="Times New Roman" panose="02020603050405020304" pitchFamily="18" charset="0"/>
                            </a:rPr>
                            <m:t>k</m:t>
                          </m:r>
                          <m:r>
                            <m:rPr>
                              <m:nor/>
                            </m:rPr>
                            <a:rPr lang="en-US" sz="2000" b="1">
                              <a:ea typeface="Times New Roman" panose="02020603050405020304" pitchFamily="18" charset="0"/>
                              <a:cs typeface="Times New Roman" panose="02020603050405020304" pitchFamily="18" charset="0"/>
                            </a:rPr>
                            <m:t> (</m:t>
                          </m:r>
                          <m:r>
                            <m:rPr>
                              <m:nor/>
                            </m:rPr>
                            <a:rPr lang="en-US" sz="2000" b="1">
                              <a:ea typeface="Times New Roman" panose="02020603050405020304" pitchFamily="18" charset="0"/>
                              <a:cs typeface="Times New Roman" panose="02020603050405020304" pitchFamily="18" charset="0"/>
                            </a:rPr>
                            <m:t>p</m:t>
                          </m:r>
                          <m:r>
                            <m:rPr>
                              <m:nor/>
                            </m:rPr>
                            <a:rPr lang="en-US" sz="2000" b="1">
                              <a:ea typeface="Times New Roman" panose="02020603050405020304" pitchFamily="18" charset="0"/>
                              <a:cs typeface="Times New Roman" panose="02020603050405020304" pitchFamily="18" charset="0"/>
                            </a:rPr>
                            <m:t>, </m:t>
                          </m:r>
                          <m:r>
                            <m:rPr>
                              <m:nor/>
                            </m:rPr>
                            <a:rPr lang="en-US" sz="2000" b="1">
                              <a:ea typeface="Times New Roman" panose="02020603050405020304" pitchFamily="18" charset="0"/>
                              <a:cs typeface="Times New Roman" panose="02020603050405020304" pitchFamily="18" charset="0"/>
                            </a:rPr>
                            <m:t>o</m:t>
                          </m:r>
                          <m:r>
                            <m:rPr>
                              <m:nor/>
                            </m:rPr>
                            <a:rPr lang="en-US" sz="2000" b="1">
                              <a:ea typeface="Times New Roman" panose="02020603050405020304" pitchFamily="18" charset="0"/>
                              <a:cs typeface="Times New Roman" panose="02020603050405020304" pitchFamily="18" charset="0"/>
                            </a:rPr>
                            <m:t>)</m:t>
                          </m:r>
                        </m:e>
                      </m:nary>
                    </m:oMath>
                  </m:oMathPara>
                </a14:m>
                <a:endParaRPr lang="en-US" sz="2000" b="1">
                  <a:effectLst/>
                  <a:ea typeface="Times New Roman" panose="02020603050405020304" pitchFamily="18"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267566" y="1543556"/>
                <a:ext cx="9134007" cy="409490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1275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5: menghitung </a:t>
            </a:r>
            <a:r>
              <a:rPr lang="en-US" b="1">
                <a:solidFill>
                  <a:schemeClr val="bg1"/>
                </a:solidFill>
              </a:rPr>
              <a:t>semua </a:t>
            </a:r>
            <a:r>
              <a:rPr lang="en-US" b="1" smtClean="0">
                <a:solidFill>
                  <a:schemeClr val="bg1"/>
                </a:solidFill>
              </a:rPr>
              <a:t>LOF</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32</a:t>
            </a:r>
            <a:endParaRPr lang="en-US" sz="3200">
              <a:solidFill>
                <a:schemeClr val="bg1"/>
              </a:solidFill>
            </a:endParaRPr>
          </a:p>
        </p:txBody>
      </p:sp>
      <p:sp>
        <p:nvSpPr>
          <p:cNvPr id="2" name="Rectangle 1"/>
          <p:cNvSpPr/>
          <p:nvPr/>
        </p:nvSpPr>
        <p:spPr>
          <a:xfrm>
            <a:off x="57674" y="1112033"/>
            <a:ext cx="8999620" cy="5632311"/>
          </a:xfrm>
          <a:prstGeom prst="rect">
            <a:avLst/>
          </a:prstGeom>
        </p:spPr>
        <p:txBody>
          <a:bodyPr wrap="square">
            <a:spAutoFit/>
          </a:bodyPr>
          <a:lstStyle/>
          <a:p>
            <a:r>
              <a:rPr lang="en-US" sz="2400"/>
              <a:t>LOF </a:t>
            </a:r>
            <a:r>
              <a:rPr lang="en-US" sz="2400" baseline="-25000"/>
              <a:t>2</a:t>
            </a:r>
            <a:r>
              <a:rPr lang="en-US" sz="2400"/>
              <a:t> (a</a:t>
            </a:r>
            <a:r>
              <a:rPr lang="en-US" sz="2400"/>
              <a:t>) </a:t>
            </a:r>
            <a:r>
              <a:rPr lang="en-US" sz="2400" smtClean="0"/>
              <a:t>= </a:t>
            </a:r>
          </a:p>
          <a:p>
            <a:r>
              <a:rPr lang="en-US" sz="2400" smtClean="0"/>
              <a:t>(</a:t>
            </a:r>
            <a:r>
              <a:rPr lang="en-US" sz="2400"/>
              <a:t>lrd </a:t>
            </a:r>
            <a:r>
              <a:rPr lang="en-US" sz="2400" baseline="-25000"/>
              <a:t>2</a:t>
            </a:r>
            <a:r>
              <a:rPr lang="en-US" sz="2400"/>
              <a:t> (b) + lrd</a:t>
            </a:r>
            <a:r>
              <a:rPr lang="en-US" sz="2400" baseline="-25000"/>
              <a:t> 2 </a:t>
            </a:r>
            <a:r>
              <a:rPr lang="en-US" sz="2400"/>
              <a:t>(c)) * ( reachdist</a:t>
            </a:r>
            <a:r>
              <a:rPr lang="en-US" sz="2400" baseline="-25000"/>
              <a:t> </a:t>
            </a:r>
            <a:r>
              <a:rPr lang="en-US" sz="2400" baseline="-25000"/>
              <a:t>2 </a:t>
            </a:r>
            <a:r>
              <a:rPr lang="en-US" sz="2400" smtClean="0"/>
              <a:t>(a,b) </a:t>
            </a:r>
            <a:r>
              <a:rPr lang="en-US" sz="2400"/>
              <a:t>+  reachdist</a:t>
            </a:r>
            <a:r>
              <a:rPr lang="en-US" sz="2400" baseline="-25000"/>
              <a:t> </a:t>
            </a:r>
            <a:r>
              <a:rPr lang="en-US" sz="2400" baseline="-25000"/>
              <a:t>2 </a:t>
            </a:r>
            <a:r>
              <a:rPr lang="en-US" sz="2400" smtClean="0"/>
              <a:t>(a,c)) = </a:t>
            </a:r>
          </a:p>
          <a:p>
            <a:r>
              <a:rPr lang="en-US" sz="2400" smtClean="0"/>
              <a:t>(</a:t>
            </a:r>
            <a:r>
              <a:rPr lang="en-US" sz="2400"/>
              <a:t>0.5+0.667) * (1+2) </a:t>
            </a:r>
            <a:r>
              <a:rPr lang="en-US" sz="2400"/>
              <a:t>= </a:t>
            </a:r>
            <a:r>
              <a:rPr lang="en-US" sz="2400" smtClean="0"/>
              <a:t>3.501</a:t>
            </a:r>
          </a:p>
          <a:p>
            <a:endParaRPr lang="en-US" sz="2400"/>
          </a:p>
          <a:p>
            <a:r>
              <a:rPr lang="en-US" sz="2400"/>
              <a:t>LOF </a:t>
            </a:r>
            <a:r>
              <a:rPr lang="en-US" sz="2400" baseline="-25000"/>
              <a:t>2</a:t>
            </a:r>
            <a:r>
              <a:rPr lang="en-US" sz="2400"/>
              <a:t> </a:t>
            </a:r>
            <a:r>
              <a:rPr lang="en-US" sz="2400" smtClean="0"/>
              <a:t>(b) </a:t>
            </a:r>
            <a:r>
              <a:rPr lang="en-US" sz="2400"/>
              <a:t>= </a:t>
            </a:r>
          </a:p>
          <a:p>
            <a:r>
              <a:rPr lang="en-US" sz="2400"/>
              <a:t>(lrd </a:t>
            </a:r>
            <a:r>
              <a:rPr lang="en-US" sz="2400" baseline="-25000"/>
              <a:t>2</a:t>
            </a:r>
            <a:r>
              <a:rPr lang="en-US" sz="2400"/>
              <a:t> </a:t>
            </a:r>
            <a:r>
              <a:rPr lang="en-US" sz="2400" smtClean="0"/>
              <a:t>(a) </a:t>
            </a:r>
            <a:r>
              <a:rPr lang="en-US" sz="2400"/>
              <a:t>+ lrd</a:t>
            </a:r>
            <a:r>
              <a:rPr lang="en-US" sz="2400" baseline="-25000"/>
              <a:t> 2 </a:t>
            </a:r>
            <a:r>
              <a:rPr lang="en-US" sz="2400"/>
              <a:t>(c)) * ( reachdist</a:t>
            </a:r>
            <a:r>
              <a:rPr lang="en-US" sz="2400" baseline="-25000"/>
              <a:t> </a:t>
            </a:r>
            <a:r>
              <a:rPr lang="en-US" sz="2400" baseline="-25000"/>
              <a:t>2 </a:t>
            </a:r>
            <a:r>
              <a:rPr lang="en-US" sz="2400" smtClean="0"/>
              <a:t>(b,a) </a:t>
            </a:r>
            <a:r>
              <a:rPr lang="en-US" sz="2400"/>
              <a:t>+  reachdist</a:t>
            </a:r>
            <a:r>
              <a:rPr lang="en-US" sz="2400" baseline="-25000"/>
              <a:t> </a:t>
            </a:r>
            <a:r>
              <a:rPr lang="en-US" sz="2400" baseline="-25000"/>
              <a:t>2 </a:t>
            </a:r>
            <a:r>
              <a:rPr lang="en-US" sz="2400" smtClean="0"/>
              <a:t>(b,c)) </a:t>
            </a:r>
            <a:r>
              <a:rPr lang="en-US" sz="2400"/>
              <a:t>= </a:t>
            </a:r>
          </a:p>
          <a:p>
            <a:r>
              <a:rPr lang="en-US" sz="2400"/>
              <a:t>(0.667+0.667) * (2+2) </a:t>
            </a:r>
            <a:r>
              <a:rPr lang="en-US" sz="2400"/>
              <a:t>= </a:t>
            </a:r>
            <a:r>
              <a:rPr lang="en-US" sz="2400" smtClean="0"/>
              <a:t>5.336</a:t>
            </a:r>
          </a:p>
          <a:p>
            <a:endParaRPr lang="en-US" sz="2400"/>
          </a:p>
          <a:p>
            <a:r>
              <a:rPr lang="en-US" sz="2400"/>
              <a:t>LOF </a:t>
            </a:r>
            <a:r>
              <a:rPr lang="en-US" sz="2400" baseline="-25000"/>
              <a:t>2</a:t>
            </a:r>
            <a:r>
              <a:rPr lang="en-US" sz="2400"/>
              <a:t> </a:t>
            </a:r>
            <a:r>
              <a:rPr lang="en-US" sz="2400" smtClean="0"/>
              <a:t>(c) </a:t>
            </a:r>
            <a:r>
              <a:rPr lang="en-US" sz="2400"/>
              <a:t>= </a:t>
            </a:r>
          </a:p>
          <a:p>
            <a:r>
              <a:rPr lang="en-US" sz="2400"/>
              <a:t>(lrd </a:t>
            </a:r>
            <a:r>
              <a:rPr lang="en-US" sz="2400" baseline="-25000"/>
              <a:t>2</a:t>
            </a:r>
            <a:r>
              <a:rPr lang="en-US" sz="2400"/>
              <a:t> </a:t>
            </a:r>
            <a:r>
              <a:rPr lang="en-US" sz="2400" smtClean="0"/>
              <a:t>(b) </a:t>
            </a:r>
            <a:r>
              <a:rPr lang="en-US" sz="2400"/>
              <a:t>+ lrd</a:t>
            </a:r>
            <a:r>
              <a:rPr lang="en-US" sz="2400" baseline="-25000"/>
              <a:t> </a:t>
            </a:r>
            <a:r>
              <a:rPr lang="en-US" sz="2400" baseline="-25000"/>
              <a:t>2 </a:t>
            </a:r>
            <a:r>
              <a:rPr lang="en-US" sz="2400" smtClean="0"/>
              <a:t>(a)) </a:t>
            </a:r>
            <a:r>
              <a:rPr lang="en-US" sz="2400"/>
              <a:t>* ( reachdist</a:t>
            </a:r>
            <a:r>
              <a:rPr lang="en-US" sz="2400" baseline="-25000"/>
              <a:t> </a:t>
            </a:r>
            <a:r>
              <a:rPr lang="en-US" sz="2400" baseline="-25000"/>
              <a:t>2 </a:t>
            </a:r>
            <a:r>
              <a:rPr lang="en-US" sz="2400" smtClean="0"/>
              <a:t>(c,b</a:t>
            </a:r>
            <a:r>
              <a:rPr lang="en-US" sz="2400"/>
              <a:t>) +  reachdist</a:t>
            </a:r>
            <a:r>
              <a:rPr lang="en-US" sz="2400" baseline="-25000"/>
              <a:t> </a:t>
            </a:r>
            <a:r>
              <a:rPr lang="en-US" sz="2400" baseline="-25000"/>
              <a:t>2 </a:t>
            </a:r>
            <a:r>
              <a:rPr lang="en-US" sz="2400" smtClean="0"/>
              <a:t>(c,a)) </a:t>
            </a:r>
            <a:r>
              <a:rPr lang="en-US" sz="2400"/>
              <a:t>= </a:t>
            </a:r>
          </a:p>
          <a:p>
            <a:r>
              <a:rPr lang="en-US" sz="2400"/>
              <a:t>(0.5+0.667) * (1+2) </a:t>
            </a:r>
            <a:r>
              <a:rPr lang="en-US" sz="2400"/>
              <a:t>= </a:t>
            </a:r>
            <a:r>
              <a:rPr lang="en-US" sz="2400" smtClean="0"/>
              <a:t>3.501</a:t>
            </a:r>
          </a:p>
          <a:p>
            <a:endParaRPr lang="en-US" sz="2400"/>
          </a:p>
          <a:p>
            <a:r>
              <a:rPr lang="en-US" sz="2400"/>
              <a:t>LOF </a:t>
            </a:r>
            <a:r>
              <a:rPr lang="en-US" sz="2400" baseline="-25000"/>
              <a:t>2</a:t>
            </a:r>
            <a:r>
              <a:rPr lang="en-US" sz="2400"/>
              <a:t> </a:t>
            </a:r>
            <a:r>
              <a:rPr lang="en-US" sz="2400" smtClean="0"/>
              <a:t>(d) </a:t>
            </a:r>
            <a:r>
              <a:rPr lang="en-US" sz="2400"/>
              <a:t>= </a:t>
            </a:r>
          </a:p>
          <a:p>
            <a:r>
              <a:rPr lang="en-US" sz="2400"/>
              <a:t>(lrd </a:t>
            </a:r>
            <a:r>
              <a:rPr lang="en-US" sz="2400" baseline="-25000"/>
              <a:t>2</a:t>
            </a:r>
            <a:r>
              <a:rPr lang="en-US" sz="2400"/>
              <a:t> </a:t>
            </a:r>
            <a:r>
              <a:rPr lang="en-US" sz="2400" smtClean="0"/>
              <a:t>(a) </a:t>
            </a:r>
            <a:r>
              <a:rPr lang="en-US" sz="2400"/>
              <a:t>+ lrd</a:t>
            </a:r>
            <a:r>
              <a:rPr lang="en-US" sz="2400" baseline="-25000"/>
              <a:t> 2 </a:t>
            </a:r>
            <a:r>
              <a:rPr lang="en-US" sz="2400"/>
              <a:t>(c)) * ( reachdist</a:t>
            </a:r>
            <a:r>
              <a:rPr lang="en-US" sz="2400" baseline="-25000"/>
              <a:t> </a:t>
            </a:r>
            <a:r>
              <a:rPr lang="en-US" sz="2400" baseline="-25000"/>
              <a:t>2 </a:t>
            </a:r>
            <a:r>
              <a:rPr lang="en-US" sz="2400" smtClean="0"/>
              <a:t>(d,a) </a:t>
            </a:r>
            <a:r>
              <a:rPr lang="en-US" sz="2400"/>
              <a:t>+  reachdist</a:t>
            </a:r>
            <a:r>
              <a:rPr lang="en-US" sz="2400" baseline="-25000"/>
              <a:t> </a:t>
            </a:r>
            <a:r>
              <a:rPr lang="en-US" sz="2400" baseline="-25000"/>
              <a:t>2 </a:t>
            </a:r>
            <a:r>
              <a:rPr lang="en-US" sz="2400" smtClean="0"/>
              <a:t>(d,c</a:t>
            </a:r>
            <a:r>
              <a:rPr lang="en-US" sz="2400"/>
              <a:t>)) = </a:t>
            </a:r>
          </a:p>
          <a:p>
            <a:r>
              <a:rPr lang="en-US" sz="2400"/>
              <a:t>(0.667+0.667) * (3+3) = 8.004</a:t>
            </a:r>
          </a:p>
        </p:txBody>
      </p:sp>
    </p:spTree>
    <p:extLst>
      <p:ext uri="{BB962C8B-B14F-4D97-AF65-F5344CB8AC3E}">
        <p14:creationId xmlns:p14="http://schemas.microsoft.com/office/powerpoint/2010/main" val="716280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Langkah 6: Urutkan </a:t>
            </a:r>
            <a:r>
              <a:rPr lang="en-US" b="1">
                <a:solidFill>
                  <a:schemeClr val="bg1"/>
                </a:solidFill>
              </a:rPr>
              <a:t>semua </a:t>
            </a:r>
            <a:r>
              <a:rPr lang="en-US" b="1" smtClean="0">
                <a:solidFill>
                  <a:schemeClr val="bg1"/>
                </a:solidFill>
              </a:rPr>
              <a:t>LOF</a:t>
            </a:r>
            <a:r>
              <a:rPr lang="en-US" b="1" baseline="-25000" smtClean="0">
                <a:solidFill>
                  <a:schemeClr val="bg1"/>
                </a:solidFill>
              </a:rPr>
              <a:t>k</a:t>
            </a:r>
            <a:r>
              <a:rPr lang="en-US" b="1" smtClean="0">
                <a:solidFill>
                  <a:schemeClr val="bg1"/>
                </a:solidFill>
              </a:rPr>
              <a:t> </a:t>
            </a:r>
            <a:r>
              <a:rPr lang="en-US" b="1">
                <a:solidFill>
                  <a:schemeClr val="bg1"/>
                </a:solidFill>
              </a:rPr>
              <a:t>(o)</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33</a:t>
            </a:r>
            <a:endParaRPr lang="en-US" sz="3200">
              <a:solidFill>
                <a:schemeClr val="bg1"/>
              </a:solidFill>
            </a:endParaRPr>
          </a:p>
        </p:txBody>
      </p:sp>
      <p:sp>
        <p:nvSpPr>
          <p:cNvPr id="2" name="Rectangle 1"/>
          <p:cNvSpPr/>
          <p:nvPr/>
        </p:nvSpPr>
        <p:spPr>
          <a:xfrm>
            <a:off x="57674" y="1535114"/>
            <a:ext cx="8999620" cy="3847207"/>
          </a:xfrm>
          <a:prstGeom prst="rect">
            <a:avLst/>
          </a:prstGeom>
        </p:spPr>
        <p:txBody>
          <a:bodyPr wrap="square">
            <a:spAutoFit/>
          </a:bodyPr>
          <a:lstStyle/>
          <a:p>
            <a:pPr algn="ctr"/>
            <a:r>
              <a:rPr lang="en-US" sz="3200" b="1" smtClean="0"/>
              <a:t>LOF</a:t>
            </a:r>
            <a:r>
              <a:rPr lang="en-US" sz="3200" b="1" baseline="-25000" smtClean="0"/>
              <a:t>2</a:t>
            </a:r>
            <a:r>
              <a:rPr lang="en-US" sz="3200" smtClean="0"/>
              <a:t>(d</a:t>
            </a:r>
            <a:r>
              <a:rPr lang="en-US" sz="3200"/>
              <a:t>) = 8.004</a:t>
            </a:r>
          </a:p>
          <a:p>
            <a:pPr algn="ctr"/>
            <a:r>
              <a:rPr lang="en-US" sz="3200" b="1"/>
              <a:t>LOF</a:t>
            </a:r>
            <a:r>
              <a:rPr lang="en-US" sz="3200" b="1" baseline="-25000"/>
              <a:t>2</a:t>
            </a:r>
            <a:r>
              <a:rPr lang="en-US" sz="3200" smtClean="0"/>
              <a:t>(b</a:t>
            </a:r>
            <a:r>
              <a:rPr lang="en-US" sz="3200"/>
              <a:t>) = 5.336</a:t>
            </a:r>
          </a:p>
          <a:p>
            <a:pPr algn="ctr"/>
            <a:r>
              <a:rPr lang="en-US" sz="3200" b="1"/>
              <a:t>LOF</a:t>
            </a:r>
            <a:r>
              <a:rPr lang="en-US" sz="3200" b="1" baseline="-25000"/>
              <a:t>2</a:t>
            </a:r>
            <a:r>
              <a:rPr lang="en-US" sz="3200" smtClean="0"/>
              <a:t> </a:t>
            </a:r>
            <a:r>
              <a:rPr lang="en-US" sz="3200"/>
              <a:t>(a) = 3.501</a:t>
            </a:r>
          </a:p>
          <a:p>
            <a:pPr algn="ctr"/>
            <a:r>
              <a:rPr lang="en-US" sz="3200" b="1"/>
              <a:t>LOF</a:t>
            </a:r>
            <a:r>
              <a:rPr lang="en-US" sz="3200" b="1" baseline="-25000"/>
              <a:t>2</a:t>
            </a:r>
            <a:r>
              <a:rPr lang="en-US" sz="3200" smtClean="0"/>
              <a:t> </a:t>
            </a:r>
            <a:r>
              <a:rPr lang="en-US" sz="3200"/>
              <a:t>(c) </a:t>
            </a:r>
            <a:r>
              <a:rPr lang="en-US" sz="3200"/>
              <a:t>= </a:t>
            </a:r>
            <a:r>
              <a:rPr lang="en-US" sz="3200" smtClean="0"/>
              <a:t>3.501</a:t>
            </a:r>
          </a:p>
          <a:p>
            <a:pPr algn="ctr"/>
            <a:endParaRPr lang="en-US" sz="3200"/>
          </a:p>
          <a:p>
            <a:pPr algn="ctr"/>
            <a:r>
              <a:rPr lang="pt-BR" sz="2800"/>
              <a:t>Data 4 data titik:</a:t>
            </a:r>
          </a:p>
          <a:p>
            <a:pPr algn="ctr"/>
            <a:r>
              <a:rPr lang="pt-BR" sz="2800"/>
              <a:t>a(0, 0), b(0, 1), c(1, 1), d(3, 0)</a:t>
            </a:r>
          </a:p>
          <a:p>
            <a:pPr algn="ctr"/>
            <a:r>
              <a:rPr lang="sv-SE" sz="2800" b="1" smtClean="0"/>
              <a:t>Outlier adalah </a:t>
            </a:r>
            <a:r>
              <a:rPr lang="sv-SE" sz="2800" b="1"/>
              <a:t>titik d</a:t>
            </a:r>
            <a:r>
              <a:rPr lang="sv-SE" sz="2800"/>
              <a:t>.</a:t>
            </a:r>
            <a:endParaRPr lang="en-US" sz="2800"/>
          </a:p>
        </p:txBody>
      </p:sp>
      <p:sp>
        <p:nvSpPr>
          <p:cNvPr id="9" name="Rounded Rectangle 8">
            <a:hlinkClick r:id="rId4" action="ppaction://hlinksldjump"/>
          </p:cNvPr>
          <p:cNvSpPr/>
          <p:nvPr/>
        </p:nvSpPr>
        <p:spPr>
          <a:xfrm>
            <a:off x="5927578" y="6250586"/>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2784470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573" y="909764"/>
            <a:ext cx="8821821" cy="59093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a:t>R </a:t>
            </a:r>
            <a:r>
              <a:rPr lang="en-US" sz="2800" b="1" smtClean="0"/>
              <a:t>Gratis :</a:t>
            </a:r>
            <a:r>
              <a:rPr lang="en-US" sz="2800"/>
              <a:t>open-source </a:t>
            </a:r>
            <a:r>
              <a:rPr lang="en-US" sz="2800" smtClean="0"/>
              <a:t>project</a:t>
            </a:r>
            <a:endParaRPr lang="en-US" sz="2800" b="1" smtClean="0"/>
          </a:p>
          <a:p>
            <a:pPr marL="285750" indent="-285750">
              <a:lnSpc>
                <a:spcPct val="150000"/>
              </a:lnSpc>
              <a:buFont typeface="Arial" panose="020B0604020202020204" pitchFamily="34" charset="0"/>
              <a:buChar char="•"/>
            </a:pPr>
            <a:r>
              <a:rPr lang="en-US" sz="2800" b="1"/>
              <a:t>R </a:t>
            </a:r>
            <a:r>
              <a:rPr lang="en-US" sz="2800" b="1" smtClean="0"/>
              <a:t>adalah bahasa</a:t>
            </a:r>
            <a:r>
              <a:rPr lang="en-US" sz="2800" smtClean="0"/>
              <a:t>. : </a:t>
            </a:r>
            <a:r>
              <a:rPr lang="en-US" sz="2800"/>
              <a:t>experimentation and exploration</a:t>
            </a:r>
            <a:endParaRPr lang="en-US" sz="2800" smtClean="0"/>
          </a:p>
          <a:p>
            <a:pPr marL="285750" indent="-285750">
              <a:lnSpc>
                <a:spcPct val="150000"/>
              </a:lnSpc>
              <a:buFont typeface="Arial" panose="020B0604020202020204" pitchFamily="34" charset="0"/>
              <a:buChar char="•"/>
            </a:pPr>
            <a:r>
              <a:rPr lang="en-US" sz="2800" b="1"/>
              <a:t>Graphics </a:t>
            </a:r>
            <a:r>
              <a:rPr lang="en-US" sz="2800" b="1" smtClean="0"/>
              <a:t>dan data visualization</a:t>
            </a:r>
          </a:p>
          <a:p>
            <a:pPr marL="285750" indent="-285750">
              <a:lnSpc>
                <a:spcPct val="150000"/>
              </a:lnSpc>
              <a:buFont typeface="Arial" panose="020B0604020202020204" pitchFamily="34" charset="0"/>
              <a:buChar char="•"/>
            </a:pPr>
            <a:r>
              <a:rPr lang="en-US" sz="2800" b="1"/>
              <a:t>Access to </a:t>
            </a:r>
            <a:r>
              <a:rPr lang="en-US" sz="2800" b="1"/>
              <a:t>powerful </a:t>
            </a:r>
            <a:r>
              <a:rPr lang="en-US" sz="2800" b="1" smtClean="0"/>
              <a:t>:</a:t>
            </a:r>
            <a:r>
              <a:rPr lang="fi-FI" sz="2800" smtClean="0"/>
              <a:t>Akademisi Terkemuka dan </a:t>
            </a:r>
            <a:r>
              <a:rPr lang="fi-FI" sz="2800"/>
              <a:t>peneliti dari seluruh dunia </a:t>
            </a:r>
            <a:r>
              <a:rPr lang="fi-FI" sz="2800"/>
              <a:t>menggunakan </a:t>
            </a:r>
            <a:r>
              <a:rPr lang="fi-FI" sz="2800" smtClean="0"/>
              <a:t>R. </a:t>
            </a:r>
            <a:r>
              <a:rPr lang="en-US" sz="2800" smtClean="0"/>
              <a:t>Lebih dari 2000 </a:t>
            </a:r>
            <a:r>
              <a:rPr lang="en-US" sz="2800"/>
              <a:t>packages </a:t>
            </a:r>
            <a:r>
              <a:rPr lang="en-US" sz="2800" smtClean="0"/>
              <a:t>yang memperluas library  R</a:t>
            </a:r>
            <a:endParaRPr lang="fi-FI" sz="2800" smtClean="0"/>
          </a:p>
          <a:p>
            <a:pPr marL="285750" indent="-285750">
              <a:lnSpc>
                <a:spcPct val="150000"/>
              </a:lnSpc>
              <a:buFont typeface="Arial" panose="020B0604020202020204" pitchFamily="34" charset="0"/>
              <a:buChar char="•"/>
            </a:pPr>
            <a:r>
              <a:rPr lang="en-US" sz="2800" b="1" smtClean="0"/>
              <a:t>A </a:t>
            </a:r>
            <a:r>
              <a:rPr lang="en-US" sz="2800" b="1"/>
              <a:t>robust</a:t>
            </a:r>
            <a:r>
              <a:rPr lang="en-US" sz="2800" b="1"/>
              <a:t>, </a:t>
            </a:r>
            <a:r>
              <a:rPr lang="en-US" sz="2800" b="1" smtClean="0"/>
              <a:t>community yang ramai</a:t>
            </a:r>
          </a:p>
          <a:p>
            <a:pPr marL="285750" indent="-285750">
              <a:lnSpc>
                <a:spcPct val="150000"/>
              </a:lnSpc>
              <a:buFont typeface="Arial" panose="020B0604020202020204" pitchFamily="34" charset="0"/>
              <a:buChar char="•"/>
            </a:pPr>
            <a:r>
              <a:rPr lang="en-US" sz="2800" b="1"/>
              <a:t>R is excellent for "mash-ups</a:t>
            </a:r>
            <a:r>
              <a:rPr lang="en-US" sz="2800" b="1"/>
              <a:t>" </a:t>
            </a:r>
            <a:r>
              <a:rPr lang="en-US" sz="2800" b="1" smtClean="0"/>
              <a:t> : Mysql,Apache web server, Google API, Quatum GIS, Postgres </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Mengapa Menggunakan R ?</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34</a:t>
            </a:r>
            <a:endParaRPr lang="en-US" sz="3200">
              <a:solidFill>
                <a:schemeClr val="bg1"/>
              </a:solidFill>
            </a:endParaRPr>
          </a:p>
        </p:txBody>
      </p:sp>
      <p:sp>
        <p:nvSpPr>
          <p:cNvPr id="9" name="Rounded Rectangle 8">
            <a:hlinkClick r:id="rId4" action="ppaction://hlinksldjump"/>
          </p:cNvPr>
          <p:cNvSpPr/>
          <p:nvPr/>
        </p:nvSpPr>
        <p:spPr>
          <a:xfrm>
            <a:off x="6813977" y="340592"/>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705275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Mengapa Menggunakan LOF ?</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35</a:t>
            </a:r>
            <a:endParaRPr lang="en-US" sz="3200">
              <a:solidFill>
                <a:schemeClr val="bg1"/>
              </a:solidFill>
            </a:endParaRPr>
          </a:p>
        </p:txBody>
      </p:sp>
      <p:sp>
        <p:nvSpPr>
          <p:cNvPr id="3" name="TextBox 2"/>
          <p:cNvSpPr txBox="1"/>
          <p:nvPr/>
        </p:nvSpPr>
        <p:spPr>
          <a:xfrm>
            <a:off x="41564" y="1195041"/>
            <a:ext cx="8645236" cy="5970865"/>
          </a:xfrm>
          <a:prstGeom prst="rect">
            <a:avLst/>
          </a:prstGeom>
          <a:noFill/>
        </p:spPr>
        <p:txBody>
          <a:bodyPr wrap="square" rtlCol="0">
            <a:spAutoFit/>
          </a:bodyPr>
          <a:lstStyle/>
          <a:p>
            <a:pPr marL="457200" indent="-457200" algn="just">
              <a:buFont typeface="Arial" panose="020B0604020202020204" pitchFamily="34" charset="0"/>
              <a:buChar char="•"/>
            </a:pPr>
            <a:r>
              <a:rPr lang="en-US" sz="2400"/>
              <a:t>Baehaki D. 2014. Deteksi Pencilan Data Titik Panas Di Provinsi Riau Menggunakan Algoritme  </a:t>
            </a:r>
            <a:r>
              <a:rPr lang="en-US" sz="2400" b="1" i="1"/>
              <a:t>Clustering</a:t>
            </a:r>
            <a:r>
              <a:rPr lang="en-US" sz="2400" b="1"/>
              <a:t> K-means </a:t>
            </a:r>
            <a:r>
              <a:rPr lang="en-US" sz="2400"/>
              <a:t>[Skripsi]. Bogor(id): Insitut Pertanian Bogor.</a:t>
            </a:r>
          </a:p>
          <a:p>
            <a:pPr marL="457200" indent="-457200" algn="just">
              <a:buFont typeface="Arial" panose="020B0604020202020204" pitchFamily="34" charset="0"/>
              <a:buChar char="•"/>
            </a:pPr>
            <a:r>
              <a:rPr lang="en-US" sz="2400" smtClean="0"/>
              <a:t>Cahyadarena </a:t>
            </a:r>
            <a:r>
              <a:rPr lang="en-US" sz="2400"/>
              <a:t>M B. 2014. Deteksi Pencilan Pada Data Titik Panas Menggunakan </a:t>
            </a:r>
            <a:r>
              <a:rPr lang="en-US" sz="2400" b="1"/>
              <a:t>Clustering Berbasis Medoids </a:t>
            </a:r>
            <a:r>
              <a:rPr lang="en-US" sz="2400"/>
              <a:t>[Skripsi]. Bogor(id): Insitut Pertanian </a:t>
            </a:r>
            <a:r>
              <a:rPr lang="en-US" sz="2400"/>
              <a:t>Bogor</a:t>
            </a:r>
            <a:r>
              <a:rPr lang="en-US" sz="2400" smtClean="0"/>
              <a:t>.</a:t>
            </a:r>
          </a:p>
          <a:p>
            <a:pPr marL="457200" indent="-457200" algn="just">
              <a:buFont typeface="Arial" panose="020B0604020202020204" pitchFamily="34" charset="0"/>
              <a:buChar char="•"/>
            </a:pPr>
            <a:r>
              <a:rPr lang="en-US" sz="2400" smtClean="0"/>
              <a:t>Risti. 2015 .</a:t>
            </a:r>
            <a:r>
              <a:rPr lang="en-US" sz="2400"/>
              <a:t> 2014. Deteksi Pencilan Pada Data Titik Panas </a:t>
            </a:r>
            <a:r>
              <a:rPr lang="en-US" sz="2400"/>
              <a:t>Menggunakan </a:t>
            </a:r>
            <a:r>
              <a:rPr lang="en-US" sz="2400" b="1" smtClean="0"/>
              <a:t>DB Scan  </a:t>
            </a:r>
            <a:r>
              <a:rPr lang="en-US" sz="2400" smtClean="0"/>
              <a:t>[Skripsi</a:t>
            </a:r>
            <a:r>
              <a:rPr lang="en-US" sz="2400"/>
              <a:t>]. Bogor(id): Insitut Pertanian </a:t>
            </a:r>
            <a:r>
              <a:rPr lang="en-US" sz="2400"/>
              <a:t>Bogor</a:t>
            </a:r>
            <a:r>
              <a:rPr lang="en-US" sz="2400" smtClean="0"/>
              <a:t>. (Masih Proses)</a:t>
            </a:r>
          </a:p>
          <a:p>
            <a:pPr marL="457200" indent="-457200" algn="just">
              <a:buFont typeface="Arial" panose="020B0604020202020204" pitchFamily="34" charset="0"/>
              <a:buChar char="•"/>
            </a:pPr>
            <a:r>
              <a:rPr lang="it-IT" sz="2400"/>
              <a:t>SUCI </a:t>
            </a:r>
            <a:r>
              <a:rPr lang="it-IT" sz="2400" smtClean="0"/>
              <a:t>A M Y A .2015. </a:t>
            </a:r>
            <a:r>
              <a:rPr lang="en-US" sz="2400" smtClean="0"/>
              <a:t>Aplikasi </a:t>
            </a:r>
            <a:r>
              <a:rPr lang="en-US" sz="2400"/>
              <a:t>Berbasis Web untuk Mendeteksi Pencilan </a:t>
            </a:r>
            <a:r>
              <a:rPr lang="en-US" sz="2400"/>
              <a:t>Titik </a:t>
            </a:r>
            <a:r>
              <a:rPr lang="en-US" sz="2400" smtClean="0"/>
              <a:t>PanasMenggunakan </a:t>
            </a:r>
            <a:r>
              <a:rPr lang="en-US" sz="2400"/>
              <a:t>Algoritme </a:t>
            </a:r>
            <a:r>
              <a:rPr lang="en-US" sz="2400" b="1"/>
              <a:t>Clustering K-Means </a:t>
            </a:r>
            <a:r>
              <a:rPr lang="en-US" sz="2400"/>
              <a:t>dan </a:t>
            </a:r>
            <a:r>
              <a:rPr lang="en-US" sz="2400"/>
              <a:t>Framework </a:t>
            </a:r>
            <a:r>
              <a:rPr lang="en-US" sz="2400" smtClean="0"/>
              <a:t>Shiny.</a:t>
            </a:r>
            <a:r>
              <a:rPr lang="en-US" sz="2400"/>
              <a:t> [Skripsi]. Bogor(id): Insitut Pertanian </a:t>
            </a:r>
            <a:r>
              <a:rPr lang="en-US" sz="2400"/>
              <a:t>Bogor</a:t>
            </a:r>
            <a:r>
              <a:rPr lang="en-US" sz="2400" smtClean="0"/>
              <a:t>. </a:t>
            </a:r>
            <a:r>
              <a:rPr lang="en-US" sz="2400"/>
              <a:t>(Masih Proses)</a:t>
            </a:r>
          </a:p>
          <a:p>
            <a:pPr marL="457200" indent="-457200" algn="just">
              <a:buFont typeface="Arial" panose="020B0604020202020204" pitchFamily="34" charset="0"/>
              <a:buChar char="•"/>
            </a:pPr>
            <a:endParaRPr lang="en-US" sz="2400" smtClean="0"/>
          </a:p>
          <a:p>
            <a:pPr marL="457200" indent="-457200" algn="just">
              <a:buFont typeface="Arial" panose="020B0604020202020204" pitchFamily="34" charset="0"/>
              <a:buChar char="•"/>
            </a:pPr>
            <a:endParaRPr lang="en-US" sz="2200"/>
          </a:p>
          <a:p>
            <a:pPr marL="457200" indent="-457200" algn="just">
              <a:buFont typeface="Arial" panose="020B0604020202020204" pitchFamily="34" charset="0"/>
              <a:buChar char="•"/>
            </a:pPr>
            <a:endParaRPr lang="en-US" sz="2400"/>
          </a:p>
        </p:txBody>
      </p:sp>
      <p:sp>
        <p:nvSpPr>
          <p:cNvPr id="10" name="Rounded Rectangle 9">
            <a:hlinkClick r:id="rId4" action="ppaction://hlinksldjump"/>
          </p:cNvPr>
          <p:cNvSpPr/>
          <p:nvPr/>
        </p:nvSpPr>
        <p:spPr>
          <a:xfrm>
            <a:off x="6813977" y="300182"/>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2534050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Mengapa Menggunakan LOF ?</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36</a:t>
            </a:r>
            <a:endParaRPr lang="en-US" sz="3200">
              <a:solidFill>
                <a:schemeClr val="bg1"/>
              </a:solidFill>
            </a:endParaRPr>
          </a:p>
        </p:txBody>
      </p:sp>
      <p:sp>
        <p:nvSpPr>
          <p:cNvPr id="3" name="TextBox 2"/>
          <p:cNvSpPr txBox="1"/>
          <p:nvPr/>
        </p:nvSpPr>
        <p:spPr>
          <a:xfrm>
            <a:off x="450376" y="1392072"/>
            <a:ext cx="7629099" cy="954107"/>
          </a:xfrm>
          <a:prstGeom prst="rect">
            <a:avLst/>
          </a:prstGeom>
          <a:noFill/>
        </p:spPr>
        <p:txBody>
          <a:bodyPr wrap="square" rtlCol="0">
            <a:spAutoFit/>
          </a:bodyPr>
          <a:lstStyle/>
          <a:p>
            <a:pPr marL="285750" indent="-285750">
              <a:buFont typeface="Arial" panose="020B0604020202020204" pitchFamily="34" charset="0"/>
              <a:buChar char="•"/>
            </a:pPr>
            <a:endParaRPr lang="en-US" sz="2800" b="1" smtClean="0"/>
          </a:p>
          <a:p>
            <a:pPr marL="285750" indent="-285750">
              <a:buFont typeface="Arial" panose="020B0604020202020204" pitchFamily="34" charset="0"/>
              <a:buChar char="•"/>
            </a:pPr>
            <a:endParaRPr lang="en-US" sz="2800"/>
          </a:p>
        </p:txBody>
      </p:sp>
      <p:sp>
        <p:nvSpPr>
          <p:cNvPr id="2" name="Rectangle 1"/>
          <p:cNvSpPr/>
          <p:nvPr/>
        </p:nvSpPr>
        <p:spPr>
          <a:xfrm>
            <a:off x="124691" y="5812073"/>
            <a:ext cx="7207134" cy="923330"/>
          </a:xfrm>
          <a:prstGeom prst="rect">
            <a:avLst/>
          </a:prstGeom>
        </p:spPr>
        <p:txBody>
          <a:bodyPr wrap="square">
            <a:spAutoFit/>
          </a:bodyPr>
          <a:lstStyle/>
          <a:p>
            <a:r>
              <a:rPr lang="en-US" smtClean="0"/>
              <a:t>Sumber gambar:</a:t>
            </a:r>
            <a:endParaRPr lang="en-US" smtClean="0">
              <a:hlinkClick r:id="rId4"/>
            </a:endParaRPr>
          </a:p>
          <a:p>
            <a:r>
              <a:rPr lang="en-US" smtClean="0">
                <a:hlinkClick r:id="rId4"/>
              </a:rPr>
              <a:t>https</a:t>
            </a:r>
            <a:r>
              <a:rPr lang="en-US">
                <a:hlinkClick r:id="rId4"/>
              </a:rPr>
              <a:t>://</a:t>
            </a:r>
            <a:r>
              <a:rPr lang="en-US" smtClean="0">
                <a:hlinkClick r:id="rId4"/>
              </a:rPr>
              <a:t>upload.wikimedia.org/wikipedia/commons/4/4e/LOF-idea.svg</a:t>
            </a:r>
            <a:endParaRPr lang="en-US" smtClean="0"/>
          </a:p>
          <a:p>
            <a:endParaRPr lang="en-US"/>
          </a:p>
        </p:txBody>
      </p:sp>
      <p:pic>
        <p:nvPicPr>
          <p:cNvPr id="5" name="Picture 4"/>
          <p:cNvPicPr>
            <a:picLocks noChangeAspect="1"/>
          </p:cNvPicPr>
          <p:nvPr/>
        </p:nvPicPr>
        <p:blipFill rotWithShape="1">
          <a:blip r:embed="rId5"/>
          <a:srcRect t="14676"/>
          <a:stretch/>
        </p:blipFill>
        <p:spPr>
          <a:xfrm>
            <a:off x="124691" y="1367620"/>
            <a:ext cx="4629086" cy="4444453"/>
          </a:xfrm>
          <a:prstGeom prst="rect">
            <a:avLst/>
          </a:prstGeom>
        </p:spPr>
      </p:pic>
      <p:sp>
        <p:nvSpPr>
          <p:cNvPr id="9" name="TextBox 8"/>
          <p:cNvSpPr txBox="1"/>
          <p:nvPr/>
        </p:nvSpPr>
        <p:spPr>
          <a:xfrm>
            <a:off x="4784958" y="1449252"/>
            <a:ext cx="3620202"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a:t>Ide dasar dari LOF: </a:t>
            </a:r>
            <a:r>
              <a:rPr lang="en-US" sz="2800"/>
              <a:t>membandingkan kepadatan lokal titik dengan kepadatan tetangganya. A memiliki kepadatan yang jauh lebih rendah </a:t>
            </a:r>
            <a:r>
              <a:rPr lang="en-US" sz="2800"/>
              <a:t>dibandingkan </a:t>
            </a:r>
            <a:r>
              <a:rPr lang="en-US" sz="2800" smtClean="0"/>
              <a:t>tetangganya</a:t>
            </a:r>
            <a:r>
              <a:rPr lang="en-US" sz="2800"/>
              <a:t>.</a:t>
            </a:r>
          </a:p>
        </p:txBody>
      </p:sp>
      <p:sp>
        <p:nvSpPr>
          <p:cNvPr id="10" name="Rounded Rectangle 9">
            <a:hlinkClick r:id="rId6" action="ppaction://hlinksldjump"/>
          </p:cNvPr>
          <p:cNvSpPr/>
          <p:nvPr/>
        </p:nvSpPr>
        <p:spPr>
          <a:xfrm>
            <a:off x="6813977" y="306257"/>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3714782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Kenapa menggunakan analisis pencilan?</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37</a:t>
            </a:r>
            <a:endParaRPr lang="en-US" sz="3200">
              <a:solidFill>
                <a:schemeClr val="bg1"/>
              </a:solidFill>
            </a:endParaRPr>
          </a:p>
        </p:txBody>
      </p:sp>
      <p:sp>
        <p:nvSpPr>
          <p:cNvPr id="3" name="TextBox 2"/>
          <p:cNvSpPr txBox="1"/>
          <p:nvPr/>
        </p:nvSpPr>
        <p:spPr>
          <a:xfrm>
            <a:off x="41564" y="1311419"/>
            <a:ext cx="8645236" cy="5724644"/>
          </a:xfrm>
          <a:prstGeom prst="rect">
            <a:avLst/>
          </a:prstGeom>
          <a:noFill/>
        </p:spPr>
        <p:txBody>
          <a:bodyPr wrap="square" rtlCol="0">
            <a:spAutoFit/>
          </a:bodyPr>
          <a:lstStyle/>
          <a:p>
            <a:pPr marL="457200" indent="-457200" algn="just">
              <a:buFont typeface="Arial" panose="020B0604020202020204" pitchFamily="34" charset="0"/>
              <a:buChar char="•"/>
            </a:pPr>
            <a:r>
              <a:rPr lang="en-US" sz="3200" smtClean="0"/>
              <a:t>Agar segera diselidiki sumber titik panas, apakah berbahaya atau tidak</a:t>
            </a:r>
          </a:p>
          <a:p>
            <a:pPr marL="457200" indent="-457200" algn="just">
              <a:buFont typeface="Arial" panose="020B0604020202020204" pitchFamily="34" charset="0"/>
              <a:buChar char="•"/>
            </a:pPr>
            <a:endParaRPr lang="en-US" sz="3200" smtClean="0"/>
          </a:p>
          <a:p>
            <a:pPr marL="457200" indent="-457200" algn="just">
              <a:buFont typeface="Arial" panose="020B0604020202020204" pitchFamily="34" charset="0"/>
              <a:buChar char="•"/>
            </a:pPr>
            <a:r>
              <a:rPr lang="en-US" sz="3200" smtClean="0"/>
              <a:t>Karena jika pencilan itu adalah Kebakaran, harus diselidiki lagi kenapa terjadi kebakaran di daerah tersebut</a:t>
            </a:r>
          </a:p>
          <a:p>
            <a:pPr marL="457200" indent="-457200" algn="just">
              <a:buFont typeface="Arial" panose="020B0604020202020204" pitchFamily="34" charset="0"/>
              <a:buChar char="•"/>
            </a:pPr>
            <a:endParaRPr lang="en-US" sz="3200" smtClean="0"/>
          </a:p>
          <a:p>
            <a:pPr marL="457200" indent="-457200" algn="just">
              <a:buFont typeface="Arial" panose="020B0604020202020204" pitchFamily="34" charset="0"/>
              <a:buChar char="•"/>
            </a:pPr>
            <a:r>
              <a:rPr lang="en-US" sz="3200" smtClean="0"/>
              <a:t>Mencegah terjadinya kebakaran berdasarkan karakteristik pencilan titik panas.</a:t>
            </a:r>
          </a:p>
          <a:p>
            <a:pPr algn="just"/>
            <a:endParaRPr lang="en-US" sz="3200" smtClean="0"/>
          </a:p>
          <a:p>
            <a:pPr marL="457200" indent="-457200" algn="just">
              <a:buFont typeface="Arial" panose="020B0604020202020204" pitchFamily="34" charset="0"/>
              <a:buChar char="•"/>
            </a:pPr>
            <a:endParaRPr lang="en-US" sz="2200"/>
          </a:p>
          <a:p>
            <a:pPr marL="457200" indent="-457200" algn="just">
              <a:buFont typeface="Arial" panose="020B0604020202020204" pitchFamily="34" charset="0"/>
              <a:buChar char="•"/>
            </a:pPr>
            <a:endParaRPr lang="en-US" sz="2400"/>
          </a:p>
        </p:txBody>
      </p:sp>
      <p:sp>
        <p:nvSpPr>
          <p:cNvPr id="9" name="Rounded Rectangle 8">
            <a:hlinkClick r:id="rId4" action="ppaction://hlinksldjump"/>
          </p:cNvPr>
          <p:cNvSpPr/>
          <p:nvPr/>
        </p:nvSpPr>
        <p:spPr>
          <a:xfrm>
            <a:off x="5927578" y="6250586"/>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600099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Apa itu titik panas?</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38</a:t>
            </a:r>
            <a:endParaRPr lang="en-US" sz="3200">
              <a:solidFill>
                <a:schemeClr val="bg1"/>
              </a:solidFill>
            </a:endParaRPr>
          </a:p>
        </p:txBody>
      </p:sp>
      <p:sp>
        <p:nvSpPr>
          <p:cNvPr id="3" name="TextBox 2"/>
          <p:cNvSpPr txBox="1"/>
          <p:nvPr/>
        </p:nvSpPr>
        <p:spPr>
          <a:xfrm>
            <a:off x="41564" y="1022462"/>
            <a:ext cx="8332415" cy="6540252"/>
          </a:xfrm>
          <a:prstGeom prst="rect">
            <a:avLst/>
          </a:prstGeom>
          <a:noFill/>
        </p:spPr>
        <p:txBody>
          <a:bodyPr wrap="square" rtlCol="0">
            <a:spAutoFit/>
          </a:bodyPr>
          <a:lstStyle/>
          <a:p>
            <a:pPr marL="457200" indent="-457200" algn="just">
              <a:buFont typeface="Arial" panose="020B0604020202020204" pitchFamily="34" charset="0"/>
              <a:buChar char="•"/>
            </a:pPr>
            <a:r>
              <a:rPr lang="en-US" sz="2300"/>
              <a:t>Titik panas merupakan suatu daerah di permukaan bumi yang memiliki suhu relatif lebih tinggi dibandingkan daerah di sekitarnya berdasarkan ambang batas suhu tertentu (Suwarsono </a:t>
            </a:r>
            <a:r>
              <a:rPr lang="en-US" sz="2300" i="1"/>
              <a:t>et al</a:t>
            </a:r>
            <a:r>
              <a:rPr lang="en-US" sz="2300"/>
              <a:t> 2013</a:t>
            </a:r>
            <a:r>
              <a:rPr lang="en-US" sz="2300"/>
              <a:t>). </a:t>
            </a:r>
            <a:endParaRPr lang="en-US" sz="2300" smtClean="0"/>
          </a:p>
          <a:p>
            <a:pPr marL="457200" indent="-457200" algn="just">
              <a:buFont typeface="Arial" panose="020B0604020202020204" pitchFamily="34" charset="0"/>
              <a:buChar char="•"/>
            </a:pPr>
            <a:endParaRPr lang="en-US" sz="2300" smtClean="0"/>
          </a:p>
          <a:p>
            <a:pPr marL="457200" indent="-457200" algn="just">
              <a:buFont typeface="Arial" panose="020B0604020202020204" pitchFamily="34" charset="0"/>
              <a:buChar char="•"/>
            </a:pPr>
            <a:r>
              <a:rPr lang="en-US" sz="2300" smtClean="0"/>
              <a:t>Ambang </a:t>
            </a:r>
            <a:r>
              <a:rPr lang="en-US" sz="2300"/>
              <a:t>batas yang digunakan oleh Kementrian Kehutanan dan Japan International Cooperation Agency untuk data titik panas satelit NOAA adalah 315</a:t>
            </a:r>
            <a:r>
              <a:rPr lang="en-US" sz="2300" baseline="30000"/>
              <a:t>o </a:t>
            </a:r>
            <a:r>
              <a:rPr lang="en-US" sz="2300"/>
              <a:t>K atau 42</a:t>
            </a:r>
            <a:r>
              <a:rPr lang="en-US" sz="2300" baseline="30000"/>
              <a:t>o </a:t>
            </a:r>
            <a:r>
              <a:rPr lang="en-US" sz="2300"/>
              <a:t>C (Guswanto dan Heriyanto  2009). </a:t>
            </a:r>
            <a:endParaRPr lang="en-US" sz="2300" smtClean="0"/>
          </a:p>
          <a:p>
            <a:pPr marL="457200" indent="-457200" algn="just">
              <a:buFont typeface="Arial" panose="020B0604020202020204" pitchFamily="34" charset="0"/>
              <a:buChar char="•"/>
            </a:pPr>
            <a:endParaRPr lang="en-US" sz="1200" smtClean="0"/>
          </a:p>
          <a:p>
            <a:pPr marL="457200" indent="-457200" algn="just">
              <a:buFont typeface="Arial" panose="020B0604020202020204" pitchFamily="34" charset="0"/>
              <a:buChar char="•"/>
            </a:pPr>
            <a:endParaRPr lang="en-US" sz="1200" smtClean="0"/>
          </a:p>
          <a:p>
            <a:pPr algn="just"/>
            <a:r>
              <a:rPr lang="en-US" sz="2000" smtClean="0"/>
              <a:t>Guswanto</a:t>
            </a:r>
            <a:r>
              <a:rPr lang="en-US" sz="2000"/>
              <a:t>, Heriyanto E. 2009. Operational Weather System for </a:t>
            </a:r>
            <a:r>
              <a:rPr lang="en-US" sz="2000"/>
              <a:t>National </a:t>
            </a:r>
            <a:r>
              <a:rPr lang="en-US" sz="2000" smtClean="0"/>
              <a:t>Fire</a:t>
            </a:r>
            <a:r>
              <a:rPr lang="en-US" sz="2000"/>
              <a:t>	</a:t>
            </a:r>
            <a:r>
              <a:rPr lang="en-US" sz="2000" smtClean="0"/>
              <a:t> </a:t>
            </a:r>
            <a:r>
              <a:rPr lang="en-US" sz="2000"/>
              <a:t>Danger Rating. Jurnal Meteorologi dan Geofisika. 10(2</a:t>
            </a:r>
            <a:r>
              <a:rPr lang="en-US" sz="2000"/>
              <a:t>): </a:t>
            </a:r>
            <a:r>
              <a:rPr lang="en-US" sz="2000" smtClean="0"/>
              <a:t>77-87</a:t>
            </a:r>
          </a:p>
          <a:p>
            <a:pPr algn="just"/>
            <a:r>
              <a:rPr lang="en-US" sz="2000" smtClean="0"/>
              <a:t>Suwarsono</a:t>
            </a:r>
            <a:r>
              <a:rPr lang="en-US" sz="2000"/>
              <a:t>, Rokhmatuloh, Waryono T. 2013. </a:t>
            </a:r>
            <a:r>
              <a:rPr lang="en-US" sz="2000"/>
              <a:t>Pengembangan </a:t>
            </a:r>
            <a:r>
              <a:rPr lang="en-US" sz="2000" smtClean="0"/>
              <a:t>Model</a:t>
            </a:r>
            <a:r>
              <a:rPr lang="en-US" sz="2000"/>
              <a:t>	</a:t>
            </a:r>
            <a:r>
              <a:rPr lang="en-US" sz="2000" smtClean="0"/>
              <a:t>Identifikasi </a:t>
            </a:r>
            <a:r>
              <a:rPr lang="en-US" sz="2000"/>
              <a:t>Daerah Bekas Kebakaran Hutan dan Lahan (Burned Area</a:t>
            </a:r>
            <a:r>
              <a:rPr lang="en-US" sz="2000"/>
              <a:t>) </a:t>
            </a:r>
            <a:r>
              <a:rPr lang="en-US" sz="2000" smtClean="0"/>
              <a:t>	Menggunakan </a:t>
            </a:r>
            <a:r>
              <a:rPr lang="en-US" sz="2000"/>
              <a:t>Citra MODIS di Kalimantan [Model Development of </a:t>
            </a:r>
            <a:r>
              <a:rPr lang="en-US" sz="2000"/>
              <a:t>Burned </a:t>
            </a:r>
            <a:r>
              <a:rPr lang="en-US" sz="2000" smtClean="0"/>
              <a:t>	Area </a:t>
            </a:r>
            <a:r>
              <a:rPr lang="en-US" sz="2000"/>
              <a:t>Identification Using MODIS Imagery in Kalimantan]. </a:t>
            </a:r>
            <a:r>
              <a:rPr lang="en-US" sz="2000"/>
              <a:t>Jurnal </a:t>
            </a:r>
            <a:r>
              <a:rPr lang="en-US" sz="2000" smtClean="0"/>
              <a:t>	Penginderaan 	Jauh</a:t>
            </a:r>
            <a:r>
              <a:rPr lang="en-US" sz="2000"/>
              <a:t>. 10(2): 93-112.</a:t>
            </a:r>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a:p>
        </p:txBody>
      </p:sp>
      <p:sp>
        <p:nvSpPr>
          <p:cNvPr id="9" name="Rounded Rectangle 8">
            <a:hlinkClick r:id="rId4" action="ppaction://hlinksldjump"/>
          </p:cNvPr>
          <p:cNvSpPr/>
          <p:nvPr/>
        </p:nvSpPr>
        <p:spPr>
          <a:xfrm>
            <a:off x="6813977" y="300182"/>
            <a:ext cx="2185644"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smtClean="0"/>
              <a:t>Back to list FAQ</a:t>
            </a:r>
            <a:endParaRPr lang="en-US" b="1"/>
          </a:p>
        </p:txBody>
      </p:sp>
    </p:spTree>
    <p:extLst>
      <p:ext uri="{BB962C8B-B14F-4D97-AF65-F5344CB8AC3E}">
        <p14:creationId xmlns:p14="http://schemas.microsoft.com/office/powerpoint/2010/main" val="2580798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Apa dampak kebakaran hutan?</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39</a:t>
            </a:r>
            <a:endParaRPr lang="en-US" sz="3200">
              <a:solidFill>
                <a:schemeClr val="bg1"/>
              </a:solidFill>
            </a:endParaRPr>
          </a:p>
        </p:txBody>
      </p:sp>
      <p:sp>
        <p:nvSpPr>
          <p:cNvPr id="3" name="TextBox 2"/>
          <p:cNvSpPr txBox="1"/>
          <p:nvPr/>
        </p:nvSpPr>
        <p:spPr>
          <a:xfrm>
            <a:off x="41564" y="1022462"/>
            <a:ext cx="8332415" cy="6924973"/>
          </a:xfrm>
          <a:prstGeom prst="rect">
            <a:avLst/>
          </a:prstGeom>
          <a:noFill/>
        </p:spPr>
        <p:txBody>
          <a:bodyPr wrap="square" rtlCol="0">
            <a:spAutoFit/>
          </a:bodyPr>
          <a:lstStyle/>
          <a:p>
            <a:pPr algn="just"/>
            <a:r>
              <a:rPr lang="en-US" sz="2200" smtClean="0"/>
              <a:t>Menurut Sri </a:t>
            </a:r>
            <a:r>
              <a:rPr lang="en-US" sz="2200"/>
              <a:t>Lestari </a:t>
            </a:r>
            <a:r>
              <a:rPr lang="en-US" sz="2200" smtClean="0"/>
              <a:t>S .</a:t>
            </a:r>
            <a:r>
              <a:rPr lang="en-US" sz="2200"/>
              <a:t>2000.</a:t>
            </a:r>
            <a:r>
              <a:rPr lang="fi-FI" sz="2200"/>
              <a:t> Dampak Dan Antisipasi Kebakaran Hutan .</a:t>
            </a:r>
            <a:r>
              <a:rPr lang="en-US" sz="2200"/>
              <a:t> Jurnal Teknologi Lingkungan. 1(2)  :</a:t>
            </a:r>
            <a:r>
              <a:rPr lang="en-US" sz="2200"/>
              <a:t>171-175</a:t>
            </a:r>
            <a:r>
              <a:rPr lang="en-US" sz="2200" smtClean="0"/>
              <a:t>.</a:t>
            </a:r>
          </a:p>
          <a:p>
            <a:pPr algn="just"/>
            <a:endParaRPr lang="en-US"/>
          </a:p>
          <a:p>
            <a:pPr marL="457200" indent="-457200" algn="just">
              <a:buFont typeface="Arial" panose="020B0604020202020204" pitchFamily="34" charset="0"/>
              <a:buChar char="•"/>
            </a:pPr>
            <a:r>
              <a:rPr lang="en-US" sz="2400" smtClean="0"/>
              <a:t>Polusi </a:t>
            </a:r>
            <a:r>
              <a:rPr lang="en-US" sz="2400"/>
              <a:t>Udara </a:t>
            </a:r>
            <a:endParaRPr lang="en-US" sz="2400" smtClean="0"/>
          </a:p>
          <a:p>
            <a:pPr marL="457200" indent="-457200" algn="just">
              <a:buFont typeface="Arial" panose="020B0604020202020204" pitchFamily="34" charset="0"/>
              <a:buChar char="•"/>
            </a:pPr>
            <a:r>
              <a:rPr lang="en-US" sz="2400"/>
              <a:t>Konsentrasi </a:t>
            </a:r>
            <a:r>
              <a:rPr lang="en-US" sz="2400"/>
              <a:t>Debu </a:t>
            </a:r>
            <a:r>
              <a:rPr lang="en-US" sz="2400" smtClean="0"/>
              <a:t> </a:t>
            </a:r>
            <a:r>
              <a:rPr lang="sv-SE" sz="2400" smtClean="0"/>
              <a:t>meningkat </a:t>
            </a:r>
            <a:r>
              <a:rPr lang="sv-SE" sz="2400"/>
              <a:t>antara 300 % hingga </a:t>
            </a:r>
            <a:r>
              <a:rPr lang="sv-SE" sz="2400"/>
              <a:t>700 </a:t>
            </a:r>
            <a:r>
              <a:rPr lang="sv-SE" sz="2400" smtClean="0"/>
              <a:t>%</a:t>
            </a:r>
          </a:p>
          <a:p>
            <a:pPr marL="342900" indent="-342900" algn="just">
              <a:buFont typeface="Arial" panose="020B0604020202020204" pitchFamily="34" charset="0"/>
              <a:buChar char="•"/>
            </a:pPr>
            <a:r>
              <a:rPr lang="en-US" sz="2400"/>
              <a:t> </a:t>
            </a:r>
            <a:r>
              <a:rPr lang="en-US" sz="2400" smtClean="0"/>
              <a:t> Jarak </a:t>
            </a:r>
            <a:r>
              <a:rPr lang="en-US" sz="2400"/>
              <a:t>Pandang (</a:t>
            </a:r>
            <a:r>
              <a:rPr lang="en-US" sz="2400"/>
              <a:t>Visibility</a:t>
            </a:r>
            <a:r>
              <a:rPr lang="en-US" sz="2400" smtClean="0"/>
              <a:t>)</a:t>
            </a:r>
          </a:p>
          <a:p>
            <a:pPr marL="457200" indent="-457200" algn="just">
              <a:buFont typeface="Arial" panose="020B0604020202020204" pitchFamily="34" charset="0"/>
              <a:buChar char="•"/>
            </a:pPr>
            <a:r>
              <a:rPr lang="en-US" sz="2400"/>
              <a:t>Penurunan Intensitas Curah Hujan</a:t>
            </a:r>
            <a:r>
              <a:rPr lang="en-US" sz="2400"/>
              <a:t>. </a:t>
            </a:r>
            <a:endParaRPr lang="en-US" sz="2400"/>
          </a:p>
          <a:p>
            <a:pPr algn="just"/>
            <a:endParaRPr lang="en-US" sz="2200" smtClean="0"/>
          </a:p>
          <a:p>
            <a:pPr algn="just"/>
            <a:r>
              <a:rPr lang="en-US" sz="2200"/>
              <a:t>Menurut </a:t>
            </a:r>
            <a:r>
              <a:rPr lang="en-US" sz="2200" smtClean="0"/>
              <a:t>Rasyid F .2014.</a:t>
            </a:r>
            <a:r>
              <a:rPr lang="sv-SE" sz="2200" smtClean="0"/>
              <a:t>Permasalahan </a:t>
            </a:r>
            <a:r>
              <a:rPr lang="sv-SE" sz="2200"/>
              <a:t>dan Dampak </a:t>
            </a:r>
            <a:r>
              <a:rPr lang="sv-SE" sz="2200"/>
              <a:t>Kebakaran </a:t>
            </a:r>
            <a:r>
              <a:rPr lang="sv-SE" sz="2200" smtClean="0"/>
              <a:t>Hutan.Jurnal Lingkar Widyaiswara. 1(4: 47-49</a:t>
            </a:r>
          </a:p>
          <a:p>
            <a:pPr algn="just"/>
            <a:endParaRPr lang="en-US" sz="2400"/>
          </a:p>
          <a:p>
            <a:pPr marL="342900" indent="-342900" algn="just">
              <a:buFont typeface="Arial" panose="020B0604020202020204" pitchFamily="34" charset="0"/>
              <a:buChar char="•"/>
            </a:pPr>
            <a:r>
              <a:rPr lang="en-US" sz="2400"/>
              <a:t>kerugian antara US $ </a:t>
            </a:r>
            <a:r>
              <a:rPr lang="en-US" sz="2400"/>
              <a:t>2,84 </a:t>
            </a:r>
            <a:r>
              <a:rPr lang="en-US" sz="2400" smtClean="0"/>
              <a:t>- US </a:t>
            </a:r>
            <a:r>
              <a:rPr lang="en-US" sz="2400"/>
              <a:t>$ 4,86 </a:t>
            </a:r>
            <a:r>
              <a:rPr lang="en-US" sz="2400"/>
              <a:t>milyar </a:t>
            </a:r>
            <a:endParaRPr lang="en-US" sz="2400" smtClean="0"/>
          </a:p>
          <a:p>
            <a:pPr marL="342900" indent="-342900" algn="just">
              <a:buFont typeface="Arial" panose="020B0604020202020204" pitchFamily="34" charset="0"/>
              <a:buChar char="•"/>
            </a:pPr>
            <a:r>
              <a:rPr lang="en-US" sz="2400"/>
              <a:t>Berbagai jenis kayu kini telah menjadi langka. Kayu eboni (Dyospyros ebenum dan D. celebica), kayu ulin (Eusyderoxylon zwageri), ramin (Gonystylus bancanus), dan beberapa jenis meranti (Shorea spp.) </a:t>
            </a:r>
          </a:p>
          <a:p>
            <a:pPr algn="just"/>
            <a:endParaRPr lang="en-US" sz="2400"/>
          </a:p>
          <a:p>
            <a:pPr marL="457200" indent="-457200" algn="just">
              <a:buFont typeface="Arial" panose="020B0604020202020204" pitchFamily="34" charset="0"/>
              <a:buChar char="•"/>
            </a:pPr>
            <a:endParaRPr lang="en-US" sz="2400"/>
          </a:p>
          <a:p>
            <a:pPr marL="457200" indent="-457200" algn="just">
              <a:buFont typeface="Arial" panose="020B0604020202020204" pitchFamily="34" charset="0"/>
              <a:buChar char="•"/>
            </a:pPr>
            <a:endParaRPr lang="en-US" sz="2400"/>
          </a:p>
        </p:txBody>
      </p:sp>
      <p:sp>
        <p:nvSpPr>
          <p:cNvPr id="9" name="Rounded Rectangle 8">
            <a:hlinkClick r:id="rId4" action="ppaction://hlinksldjump"/>
          </p:cNvPr>
          <p:cNvSpPr/>
          <p:nvPr/>
        </p:nvSpPr>
        <p:spPr>
          <a:xfrm>
            <a:off x="7133349" y="300182"/>
            <a:ext cx="1866272"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smtClean="0"/>
              <a:t>Back to list FAQ</a:t>
            </a:r>
            <a:endParaRPr lang="en-US" sz="1600" b="1"/>
          </a:p>
        </p:txBody>
      </p:sp>
    </p:spTree>
    <p:extLst>
      <p:ext uri="{BB962C8B-B14F-4D97-AF65-F5344CB8AC3E}">
        <p14:creationId xmlns:p14="http://schemas.microsoft.com/office/powerpoint/2010/main" val="1937466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421" y="1789775"/>
            <a:ext cx="8542421" cy="4824411"/>
          </a:xfrm>
        </p:spPr>
        <p:txBody>
          <a:bodyPr>
            <a:normAutofit/>
          </a:bodyPr>
          <a:lstStyle/>
          <a:p>
            <a:pPr algn="just"/>
            <a:r>
              <a:rPr lang="en-US" smtClean="0"/>
              <a:t>Baehaki D. 2014. Deteksi Pencilan Data Titik Panas Di Provinsi Riau Menggunakan Algoritme  </a:t>
            </a:r>
            <a:r>
              <a:rPr lang="en-US" i="1" smtClean="0"/>
              <a:t>Clustering</a:t>
            </a:r>
            <a:r>
              <a:rPr lang="en-US" smtClean="0"/>
              <a:t> K-means [Skripsi]. Bogor(id): Insitut Pertanian Bogor.</a:t>
            </a:r>
          </a:p>
          <a:p>
            <a:pPr marL="0" indent="0" algn="just">
              <a:buNone/>
            </a:pPr>
            <a:endParaRPr lang="en-US"/>
          </a:p>
          <a:p>
            <a:pPr algn="just"/>
            <a:r>
              <a:rPr lang="en-US" smtClean="0"/>
              <a:t>Cahyadarena M B. 2014. Deteksi Pencilan Pada Data Titik Panas Menggunakan Clustering Berbasis Medoids [Skripsi]. Bogor(id): Insitut Pertanian Bogor.</a:t>
            </a:r>
          </a:p>
          <a:p>
            <a:pPr marL="0" indent="0" algn="just">
              <a:buNone/>
            </a:pPr>
            <a:endParaRPr lang="en-US" smtClean="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Penelitian Sebelumnya</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4</a:t>
            </a:r>
            <a:endParaRPr lang="en-US" sz="3200">
              <a:solidFill>
                <a:schemeClr val="bg1"/>
              </a:solidFill>
            </a:endParaRPr>
          </a:p>
        </p:txBody>
      </p:sp>
    </p:spTree>
    <p:extLst>
      <p:ext uri="{BB962C8B-B14F-4D97-AF65-F5344CB8AC3E}">
        <p14:creationId xmlns:p14="http://schemas.microsoft.com/office/powerpoint/2010/main" val="34567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Implementasi LOF di R?</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40</a:t>
            </a:r>
            <a:endParaRPr lang="en-US" sz="3200">
              <a:solidFill>
                <a:schemeClr val="bg1"/>
              </a:solidFill>
            </a:endParaRPr>
          </a:p>
        </p:txBody>
      </p:sp>
      <p:sp>
        <p:nvSpPr>
          <p:cNvPr id="3" name="TextBox 2"/>
          <p:cNvSpPr txBox="1"/>
          <p:nvPr/>
        </p:nvSpPr>
        <p:spPr>
          <a:xfrm>
            <a:off x="354385" y="1022462"/>
            <a:ext cx="8332415" cy="5632311"/>
          </a:xfrm>
          <a:prstGeom prst="rect">
            <a:avLst/>
          </a:prstGeom>
          <a:noFill/>
        </p:spPr>
        <p:txBody>
          <a:bodyPr wrap="square" rtlCol="0">
            <a:spAutoFit/>
          </a:bodyPr>
          <a:lstStyle/>
          <a:p>
            <a:r>
              <a:rPr lang="en-US" sz="2400" smtClean="0"/>
              <a:t>function (data, k) {</a:t>
            </a:r>
          </a:p>
          <a:p>
            <a:r>
              <a:rPr lang="en-US" sz="2400" smtClean="0"/>
              <a:t>    data &lt;- as.matrix(data)</a:t>
            </a:r>
          </a:p>
          <a:p>
            <a:r>
              <a:rPr lang="en-US" sz="2400" smtClean="0"/>
              <a:t>    distdata &lt;- </a:t>
            </a:r>
            <a:r>
              <a:rPr lang="en-US" sz="2400" b="1" smtClean="0"/>
              <a:t>dist.to.knn</a:t>
            </a:r>
            <a:r>
              <a:rPr lang="en-US" sz="2400" smtClean="0"/>
              <a:t>(data, k)</a:t>
            </a:r>
          </a:p>
          <a:p>
            <a:r>
              <a:rPr lang="en-US" sz="2400" smtClean="0"/>
              <a:t>    p &lt;- dim(distdata)[2L]</a:t>
            </a:r>
          </a:p>
          <a:p>
            <a:r>
              <a:rPr lang="en-US" sz="2400" smtClean="0"/>
              <a:t>    lrddata &lt;- </a:t>
            </a:r>
            <a:r>
              <a:rPr lang="en-US" sz="2400" b="1" smtClean="0"/>
              <a:t>reachability</a:t>
            </a:r>
            <a:r>
              <a:rPr lang="en-US" sz="2400" smtClean="0"/>
              <a:t>(distdata, k)</a:t>
            </a:r>
          </a:p>
          <a:p>
            <a:r>
              <a:rPr lang="en-US" sz="2400" smtClean="0"/>
              <a:t>    lof &lt;- rep(0, p)</a:t>
            </a:r>
          </a:p>
          <a:p>
            <a:r>
              <a:rPr lang="en-US" sz="2400" smtClean="0"/>
              <a:t>    for (i in 1:p) {</a:t>
            </a:r>
          </a:p>
          <a:p>
            <a:r>
              <a:rPr lang="en-US" sz="2400" smtClean="0"/>
              <a:t>        nneigh &lt;- distdata[2, i] - distdata[1, i] + 1</a:t>
            </a:r>
          </a:p>
          <a:p>
            <a:r>
              <a:rPr lang="en-US" sz="2400" smtClean="0"/>
              <a:t>        j &lt;- seq(0, (nneigh - 1))</a:t>
            </a:r>
          </a:p>
          <a:p>
            <a:r>
              <a:rPr lang="en-US" sz="2400" smtClean="0"/>
              <a:t>        local.factor &lt;- sum(lrddata[distdata[3 + j, i]]/lrddata[i])/nneigh</a:t>
            </a:r>
          </a:p>
          <a:p>
            <a:r>
              <a:rPr lang="en-US" sz="2400" smtClean="0"/>
              <a:t>        lof[i] &lt;- local.factor</a:t>
            </a:r>
          </a:p>
          <a:p>
            <a:r>
              <a:rPr lang="en-US" sz="2400" smtClean="0"/>
              <a:t>    }</a:t>
            </a:r>
          </a:p>
          <a:p>
            <a:r>
              <a:rPr lang="en-US" sz="2400" smtClean="0"/>
              <a:t>    lof</a:t>
            </a:r>
          </a:p>
          <a:p>
            <a:r>
              <a:rPr lang="en-US" sz="2400" smtClean="0"/>
              <a:t>}</a:t>
            </a:r>
            <a:endParaRPr lang="en-US" sz="2400"/>
          </a:p>
        </p:txBody>
      </p:sp>
      <p:sp>
        <p:nvSpPr>
          <p:cNvPr id="9" name="Rounded Rectangle 8">
            <a:hlinkClick r:id="rId4" action="ppaction://hlinksldjump"/>
          </p:cNvPr>
          <p:cNvSpPr/>
          <p:nvPr/>
        </p:nvSpPr>
        <p:spPr>
          <a:xfrm>
            <a:off x="7133349" y="300182"/>
            <a:ext cx="1866272"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smtClean="0"/>
              <a:t>Back to list FAQ</a:t>
            </a:r>
            <a:endParaRPr lang="en-US" sz="1600" b="1"/>
          </a:p>
        </p:txBody>
      </p:sp>
    </p:spTree>
    <p:extLst>
      <p:ext uri="{BB962C8B-B14F-4D97-AF65-F5344CB8AC3E}">
        <p14:creationId xmlns:p14="http://schemas.microsoft.com/office/powerpoint/2010/main" val="3323485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2" y="1016000"/>
            <a:ext cx="8865588" cy="5847755"/>
          </a:xfrm>
          <a:prstGeom prst="rect">
            <a:avLst/>
          </a:prstGeom>
          <a:noFill/>
        </p:spPr>
        <p:txBody>
          <a:bodyPr wrap="square" rtlCol="0">
            <a:spAutoFit/>
          </a:bodyPr>
          <a:lstStyle/>
          <a:p>
            <a:r>
              <a:rPr lang="en-US" sz="2200" b="1"/>
              <a:t>dist.to.knn</a:t>
            </a:r>
            <a:r>
              <a:rPr lang="en-US" sz="2200"/>
              <a:t> &lt;- function(dataset,neighbors) {</a:t>
            </a:r>
          </a:p>
          <a:p>
            <a:pPr lvl="1"/>
            <a:r>
              <a:rPr lang="en-US" sz="2200"/>
              <a:t>  numrow &lt;- dim(dataset)[1L]</a:t>
            </a:r>
          </a:p>
          <a:p>
            <a:pPr lvl="1"/>
            <a:r>
              <a:rPr lang="en-US" sz="2200"/>
              <a:t>  mxNN &lt;- neighbors*2+2</a:t>
            </a:r>
          </a:p>
          <a:p>
            <a:pPr lvl="1"/>
            <a:r>
              <a:rPr lang="en-US" sz="2200"/>
              <a:t>  knndist &lt;- </a:t>
            </a:r>
            <a:r>
              <a:rPr lang="en-US" sz="2200"/>
              <a:t>matrix(0,nrow=mxNN,ncol=numrow</a:t>
            </a:r>
            <a:r>
              <a:rPr lang="en-US" sz="2200" smtClean="0"/>
              <a:t>)</a:t>
            </a:r>
          </a:p>
          <a:p>
            <a:pPr lvl="1"/>
            <a:endParaRPr lang="en-US" sz="2200"/>
          </a:p>
          <a:p>
            <a:pPr lvl="1"/>
            <a:r>
              <a:rPr lang="en-US" sz="2200"/>
              <a:t>  for (i in 1:numrow) {</a:t>
            </a:r>
          </a:p>
          <a:p>
            <a:pPr lvl="1"/>
            <a:r>
              <a:rPr lang="en-US" sz="2200" smtClean="0"/>
              <a:t>    </a:t>
            </a:r>
            <a:r>
              <a:rPr lang="en-US" sz="2200"/>
              <a:t>neighdist &lt;- </a:t>
            </a:r>
            <a:r>
              <a:rPr lang="en-US" sz="2200" b="1"/>
              <a:t>knneigh.vect</a:t>
            </a:r>
            <a:r>
              <a:rPr lang="en-US" sz="2200"/>
              <a:t>(dataset[i,],</a:t>
            </a:r>
            <a:r>
              <a:rPr lang="en-US" sz="2200"/>
              <a:t>dataset,neighbors</a:t>
            </a:r>
            <a:r>
              <a:rPr lang="en-US" sz="2200" smtClean="0"/>
              <a:t>)</a:t>
            </a:r>
            <a:endParaRPr lang="en-US" sz="2200"/>
          </a:p>
          <a:p>
            <a:pPr lvl="1"/>
            <a:r>
              <a:rPr lang="en-US" sz="2200"/>
              <a:t>    x &lt;- length(neighdist)</a:t>
            </a:r>
          </a:p>
          <a:p>
            <a:pPr lvl="1"/>
            <a:r>
              <a:rPr lang="en-US" sz="2200"/>
              <a:t>    if (x &gt; mxNN) {</a:t>
            </a:r>
          </a:p>
          <a:p>
            <a:pPr lvl="1"/>
            <a:r>
              <a:rPr lang="en-US" sz="2200"/>
              <a:t>      knndist &lt;- rbind(knndist,matrix(rep(0,(x-mxNN)*numrow),ncol=numrow))</a:t>
            </a:r>
          </a:p>
          <a:p>
            <a:pPr lvl="1"/>
            <a:r>
              <a:rPr lang="en-US" sz="2200"/>
              <a:t>      mxNN &lt;- x</a:t>
            </a:r>
          </a:p>
          <a:p>
            <a:pPr lvl="1"/>
            <a:r>
              <a:rPr lang="en-US" sz="2200"/>
              <a:t>    }</a:t>
            </a:r>
          </a:p>
          <a:p>
            <a:pPr lvl="1"/>
            <a:r>
              <a:rPr lang="en-US" sz="2200"/>
              <a:t>    knndist[1:x,i] &lt;- neighdist</a:t>
            </a:r>
          </a:p>
          <a:p>
            <a:pPr lvl="1"/>
            <a:r>
              <a:rPr lang="en-US" sz="2200"/>
              <a:t>  }</a:t>
            </a:r>
          </a:p>
          <a:p>
            <a:pPr lvl="1"/>
            <a:r>
              <a:rPr lang="en-US" sz="2200"/>
              <a:t>  return(knndist[1:mxNN,])</a:t>
            </a:r>
          </a:p>
          <a:p>
            <a:r>
              <a:rPr lang="en-US" sz="2200"/>
              <a: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Implementasi LOF di R? (2)</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41</a:t>
            </a:r>
            <a:endParaRPr lang="en-US" sz="3200">
              <a:solidFill>
                <a:schemeClr val="bg1"/>
              </a:solidFill>
            </a:endParaRPr>
          </a:p>
        </p:txBody>
      </p:sp>
      <p:sp>
        <p:nvSpPr>
          <p:cNvPr id="9" name="Rounded Rectangle 8">
            <a:hlinkClick r:id="rId4" action="ppaction://hlinksldjump"/>
          </p:cNvPr>
          <p:cNvSpPr/>
          <p:nvPr/>
        </p:nvSpPr>
        <p:spPr>
          <a:xfrm>
            <a:off x="7133349" y="300182"/>
            <a:ext cx="1866272"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smtClean="0"/>
              <a:t>Back to list FAQ</a:t>
            </a:r>
            <a:endParaRPr lang="en-US" sz="1600" b="1"/>
          </a:p>
        </p:txBody>
      </p:sp>
    </p:spTree>
    <p:extLst>
      <p:ext uri="{BB962C8B-B14F-4D97-AF65-F5344CB8AC3E}">
        <p14:creationId xmlns:p14="http://schemas.microsoft.com/office/powerpoint/2010/main" val="3096565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2" y="1016000"/>
            <a:ext cx="8865588" cy="5847755"/>
          </a:xfrm>
          <a:prstGeom prst="rect">
            <a:avLst/>
          </a:prstGeom>
          <a:noFill/>
        </p:spPr>
        <p:txBody>
          <a:bodyPr wrap="square" rtlCol="0">
            <a:spAutoFit/>
          </a:bodyPr>
          <a:lstStyle/>
          <a:p>
            <a:r>
              <a:rPr lang="en-US" sz="2200" b="1"/>
              <a:t>knneigh.vect </a:t>
            </a:r>
            <a:r>
              <a:rPr lang="en-US" sz="2200"/>
              <a:t>&lt;- function(x,data,k) {</a:t>
            </a:r>
          </a:p>
          <a:p>
            <a:r>
              <a:rPr lang="en-US" sz="2200"/>
              <a:t>  temp &lt;- as.matrix(data)</a:t>
            </a:r>
          </a:p>
          <a:p>
            <a:r>
              <a:rPr lang="en-US" sz="2200"/>
              <a:t>  numrow &lt;- dim(data)[1L]</a:t>
            </a:r>
          </a:p>
          <a:p>
            <a:r>
              <a:rPr lang="en-US" sz="2200"/>
              <a:t>  dimnames(temp) &lt;- NULL</a:t>
            </a:r>
          </a:p>
          <a:p>
            <a:r>
              <a:rPr lang="en-US" sz="2200"/>
              <a:t>  difference&lt;- scale(temp, x, FALSE)</a:t>
            </a:r>
          </a:p>
          <a:p>
            <a:r>
              <a:rPr lang="en-US" sz="2200"/>
              <a:t>  dtemp &lt;- drop(difference^2 %*% rep(1, ncol(data)))</a:t>
            </a:r>
          </a:p>
          <a:p>
            <a:r>
              <a:rPr lang="en-US" sz="2200"/>
              <a:t>  dtemp &lt;- sqrt(dtemp)</a:t>
            </a:r>
          </a:p>
          <a:p>
            <a:r>
              <a:rPr lang="en-US" sz="2200"/>
              <a:t>  order.dist &lt;- order(dtemp)</a:t>
            </a:r>
          </a:p>
          <a:p>
            <a:r>
              <a:rPr lang="en-US" sz="2200"/>
              <a:t>  nndist &lt;- dtemp[order.dist]</a:t>
            </a:r>
          </a:p>
          <a:p>
            <a:r>
              <a:rPr lang="en-US" sz="2200"/>
              <a:t>  knndist &lt;- nndist[k+1]</a:t>
            </a:r>
          </a:p>
          <a:p>
            <a:r>
              <a:rPr lang="en-US" sz="2200"/>
              <a:t>  neighborhood &lt;- drop(nndist[nndist&lt;=knndist])</a:t>
            </a:r>
          </a:p>
          <a:p>
            <a:r>
              <a:rPr lang="en-US" sz="2200"/>
              <a:t>  neighborhood &lt;- neighborhood[-1]</a:t>
            </a:r>
          </a:p>
          <a:p>
            <a:r>
              <a:rPr lang="en-US" sz="2200"/>
              <a:t>  numneigh &lt;- length(neighborhood)</a:t>
            </a:r>
          </a:p>
          <a:p>
            <a:r>
              <a:rPr lang="en-US" sz="2200"/>
              <a:t>  index.neigh &lt;- order.dist[1:numneigh+1]</a:t>
            </a:r>
          </a:p>
          <a:p>
            <a:r>
              <a:rPr lang="en-US" sz="2200"/>
              <a:t>  num1 &lt;- numneigh+3</a:t>
            </a:r>
          </a:p>
          <a:p>
            <a:r>
              <a:rPr lang="en-US" sz="2200"/>
              <a:t>  num2 &lt;- numneigh+numneigh+2</a:t>
            </a:r>
          </a:p>
          <a:p>
            <a:r>
              <a:rPr lang="en-US" sz="2200"/>
              <a:t>  </a:t>
            </a:r>
            <a:r>
              <a:rPr lang="en-US" sz="2200"/>
              <a:t>return(c(num1,num2,index.neigh,neighborhood</a:t>
            </a:r>
            <a:r>
              <a:rPr lang="en-US" sz="2200" b="1" smtClean="0"/>
              <a:t>))</a:t>
            </a:r>
            <a:r>
              <a:rPr lang="en-US" sz="2200" smtClean="0"/>
              <a:t>}</a:t>
            </a:r>
            <a:endParaRPr lang="en-US" sz="220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Implementasi LOF di R? (3)</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42</a:t>
            </a:r>
            <a:endParaRPr lang="en-US" sz="3200">
              <a:solidFill>
                <a:schemeClr val="bg1"/>
              </a:solidFill>
            </a:endParaRPr>
          </a:p>
        </p:txBody>
      </p:sp>
      <p:sp>
        <p:nvSpPr>
          <p:cNvPr id="9" name="Rounded Rectangle 8">
            <a:hlinkClick r:id="rId4" action="ppaction://hlinksldjump"/>
          </p:cNvPr>
          <p:cNvSpPr/>
          <p:nvPr/>
        </p:nvSpPr>
        <p:spPr>
          <a:xfrm>
            <a:off x="7133349" y="300182"/>
            <a:ext cx="1866272"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smtClean="0"/>
              <a:t>Back to list FAQ</a:t>
            </a:r>
            <a:endParaRPr lang="en-US" sz="1600" b="1"/>
          </a:p>
        </p:txBody>
      </p:sp>
    </p:spTree>
    <p:extLst>
      <p:ext uri="{BB962C8B-B14F-4D97-AF65-F5344CB8AC3E}">
        <p14:creationId xmlns:p14="http://schemas.microsoft.com/office/powerpoint/2010/main" val="11273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29031" y="179041"/>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Implementasi LOF di R? (4)</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43</a:t>
            </a:r>
            <a:endParaRPr lang="en-US" sz="3200">
              <a:solidFill>
                <a:schemeClr val="bg1"/>
              </a:solidFill>
            </a:endParaRPr>
          </a:p>
        </p:txBody>
      </p:sp>
      <p:sp>
        <p:nvSpPr>
          <p:cNvPr id="3" name="TextBox 2"/>
          <p:cNvSpPr txBox="1"/>
          <p:nvPr/>
        </p:nvSpPr>
        <p:spPr>
          <a:xfrm>
            <a:off x="232756" y="1137141"/>
            <a:ext cx="8882214" cy="4832092"/>
          </a:xfrm>
          <a:prstGeom prst="rect">
            <a:avLst/>
          </a:prstGeom>
          <a:noFill/>
        </p:spPr>
        <p:txBody>
          <a:bodyPr wrap="square" rtlCol="0">
            <a:spAutoFit/>
          </a:bodyPr>
          <a:lstStyle/>
          <a:p>
            <a:r>
              <a:rPr lang="en-US" sz="2200" b="1"/>
              <a:t>reachability </a:t>
            </a:r>
            <a:r>
              <a:rPr lang="en-US" sz="2200"/>
              <a:t>&lt;- function(distdata,k) {</a:t>
            </a:r>
          </a:p>
          <a:p>
            <a:r>
              <a:rPr lang="en-US" sz="2200" smtClean="0"/>
              <a:t>  </a:t>
            </a:r>
            <a:r>
              <a:rPr lang="en-US" sz="2200"/>
              <a:t>p &lt;- dim(distdata)[2]</a:t>
            </a:r>
          </a:p>
          <a:p>
            <a:r>
              <a:rPr lang="en-US" sz="2200"/>
              <a:t>  lrd &lt;- rep(0,p)</a:t>
            </a:r>
          </a:p>
          <a:p>
            <a:endParaRPr lang="en-US" sz="2200"/>
          </a:p>
          <a:p>
            <a:r>
              <a:rPr lang="en-US" sz="2200"/>
              <a:t>  for (i in 1:p) {</a:t>
            </a:r>
          </a:p>
          <a:p>
            <a:r>
              <a:rPr lang="en-US" sz="2200"/>
              <a:t>    j &lt;- seq(3,3+(distdata[2,i]-distdata[1,i]))</a:t>
            </a:r>
          </a:p>
          <a:p>
            <a:r>
              <a:rPr lang="en-US" sz="2200"/>
              <a:t>    numneigh &lt;- distdata[2,i]-distdata[1,i]+1</a:t>
            </a:r>
          </a:p>
          <a:p>
            <a:r>
              <a:rPr lang="en-US" sz="2200"/>
              <a:t>    temp &lt;- rbind(diag(distdata[distdata[2,distdata[j,i]],distdata[j,i</a:t>
            </a:r>
            <a:r>
              <a:rPr lang="en-US" sz="2200"/>
              <a:t>]]),</a:t>
            </a:r>
            <a:r>
              <a:rPr lang="en-US" sz="2200" smtClean="0"/>
              <a:t>distdata[j</a:t>
            </a:r>
          </a:p>
          <a:p>
            <a:r>
              <a:rPr lang="en-US" sz="2200"/>
              <a:t>	</a:t>
            </a:r>
            <a:r>
              <a:rPr lang="en-US" sz="2200" smtClean="0"/>
              <a:t>		+</a:t>
            </a:r>
            <a:r>
              <a:rPr lang="en-US" sz="2200"/>
              <a:t>numneigh,i])</a:t>
            </a:r>
          </a:p>
          <a:p>
            <a:r>
              <a:rPr lang="en-US" sz="2200"/>
              <a:t>    reach &lt;- 1/(sum(apply(temp,2,max))/numneigh)</a:t>
            </a:r>
          </a:p>
          <a:p>
            <a:r>
              <a:rPr lang="en-US" sz="2200"/>
              <a:t>    lrd[i] &lt;- reach</a:t>
            </a:r>
          </a:p>
          <a:p>
            <a:r>
              <a:rPr lang="en-US" sz="2200"/>
              <a:t>  }</a:t>
            </a:r>
          </a:p>
          <a:p>
            <a:r>
              <a:rPr lang="en-US" sz="2200"/>
              <a:t>  lrd</a:t>
            </a:r>
          </a:p>
          <a:p>
            <a:r>
              <a:rPr lang="en-US" sz="2200"/>
              <a:t>}</a:t>
            </a:r>
          </a:p>
        </p:txBody>
      </p:sp>
      <p:sp>
        <p:nvSpPr>
          <p:cNvPr id="9" name="Rounded Rectangle 8">
            <a:hlinkClick r:id="rId4" action="ppaction://hlinksldjump"/>
          </p:cNvPr>
          <p:cNvSpPr/>
          <p:nvPr/>
        </p:nvSpPr>
        <p:spPr>
          <a:xfrm>
            <a:off x="7133349" y="300182"/>
            <a:ext cx="1866272" cy="415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smtClean="0"/>
              <a:t>Back to list FAQ</a:t>
            </a:r>
            <a:endParaRPr lang="en-US" sz="1600" b="1"/>
          </a:p>
        </p:txBody>
      </p:sp>
    </p:spTree>
    <p:extLst>
      <p:ext uri="{BB962C8B-B14F-4D97-AF65-F5344CB8AC3E}">
        <p14:creationId xmlns:p14="http://schemas.microsoft.com/office/powerpoint/2010/main" val="2750932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421" y="1957878"/>
            <a:ext cx="8839200" cy="1924311"/>
          </a:xfrm>
        </p:spPr>
        <p:txBody>
          <a:bodyPr>
            <a:normAutofit/>
          </a:bodyPr>
          <a:lstStyle/>
          <a:p>
            <a:r>
              <a:rPr lang="en-US"/>
              <a:t>B</a:t>
            </a:r>
            <a:r>
              <a:rPr lang="en-US" smtClean="0"/>
              <a:t>agaimana </a:t>
            </a:r>
            <a:r>
              <a:rPr lang="en-US" sz="4000" b="1">
                <a:solidFill>
                  <a:schemeClr val="accent4">
                    <a:lumMod val="75000"/>
                  </a:schemeClr>
                </a:solidFill>
              </a:rPr>
              <a:t>pencilan</a:t>
            </a:r>
            <a:r>
              <a:rPr lang="en-US" sz="4000">
                <a:solidFill>
                  <a:schemeClr val="accent4">
                    <a:lumMod val="75000"/>
                  </a:schemeClr>
                </a:solidFill>
              </a:rPr>
              <a:t> </a:t>
            </a:r>
            <a:r>
              <a:rPr lang="en-US"/>
              <a:t>diidentifikasi dari data titik panas menggunakan metode </a:t>
            </a:r>
            <a:r>
              <a:rPr lang="en-US" sz="3600" b="1" i="1">
                <a:solidFill>
                  <a:srgbClr val="026A13"/>
                </a:solidFill>
              </a:rPr>
              <a:t>local outlier factor</a:t>
            </a:r>
            <a:r>
              <a:rPr lang="en-US" sz="3200">
                <a:solidFill>
                  <a:srgbClr val="026A13"/>
                </a:solidFill>
              </a:rPr>
              <a:t>  </a:t>
            </a:r>
            <a:r>
              <a:rPr lang="en-US"/>
              <a:t>dan  informasi tentang karakteristik </a:t>
            </a:r>
            <a:r>
              <a:rPr lang="en-US" smtClean="0"/>
              <a:t>pencilan </a:t>
            </a:r>
            <a:r>
              <a:rPr lang="en-US" sz="3600" b="1">
                <a:solidFill>
                  <a:schemeClr val="accent2">
                    <a:lumMod val="75000"/>
                  </a:schemeClr>
                </a:solidFill>
              </a:rPr>
              <a:t>titik panas</a:t>
            </a:r>
            <a:r>
              <a:rPr lang="en-US"/>
              <a:t>. </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Rumusan Masalah</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5</a:t>
            </a:r>
            <a:endParaRPr lang="en-US" sz="3200">
              <a:solidFill>
                <a:schemeClr val="bg1"/>
              </a:solidFill>
            </a:endParaRPr>
          </a:p>
        </p:txBody>
      </p:sp>
    </p:spTree>
    <p:extLst>
      <p:ext uri="{BB962C8B-B14F-4D97-AF65-F5344CB8AC3E}">
        <p14:creationId xmlns:p14="http://schemas.microsoft.com/office/powerpoint/2010/main" val="32138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88757" y="1893709"/>
            <a:ext cx="8542421" cy="3047259"/>
          </a:xfrm>
        </p:spPr>
        <p:txBody>
          <a:bodyPr>
            <a:normAutofit lnSpcReduction="10000"/>
          </a:bodyPr>
          <a:lstStyle/>
          <a:p>
            <a:pPr lvl="0"/>
            <a:r>
              <a:rPr lang="en-US" smtClean="0"/>
              <a:t>Menentukan </a:t>
            </a:r>
            <a:r>
              <a:rPr lang="en-US" sz="3600" b="1">
                <a:solidFill>
                  <a:schemeClr val="accent1">
                    <a:lumMod val="50000"/>
                  </a:schemeClr>
                </a:solidFill>
              </a:rPr>
              <a:t>pencilan</a:t>
            </a:r>
            <a:r>
              <a:rPr lang="en-US" sz="3600"/>
              <a:t> </a:t>
            </a:r>
            <a:r>
              <a:rPr lang="en-US"/>
              <a:t>pada data titik panas di Provinsi Riau berdasarkan hasil algoritme </a:t>
            </a:r>
            <a:r>
              <a:rPr lang="en-US" sz="4000" b="1" i="1">
                <a:solidFill>
                  <a:schemeClr val="accent2">
                    <a:lumMod val="75000"/>
                  </a:schemeClr>
                </a:solidFill>
              </a:rPr>
              <a:t>local outlier factor</a:t>
            </a:r>
            <a:r>
              <a:rPr lang="en-US"/>
              <a:t> data </a:t>
            </a:r>
            <a:r>
              <a:rPr lang="en-US" sz="3200">
                <a:solidFill>
                  <a:schemeClr val="accent4">
                    <a:lumMod val="75000"/>
                  </a:schemeClr>
                </a:solidFill>
              </a:rPr>
              <a:t>titik panas </a:t>
            </a:r>
            <a:r>
              <a:rPr lang="en-US"/>
              <a:t>di Provinsi </a:t>
            </a:r>
            <a:r>
              <a:rPr lang="en-US" sz="3200" b="1" smtClean="0">
                <a:solidFill>
                  <a:srgbClr val="C00000"/>
                </a:solidFill>
              </a:rPr>
              <a:t>Riau</a:t>
            </a:r>
            <a:r>
              <a:rPr lang="en-US" smtClean="0"/>
              <a:t>.</a:t>
            </a:r>
          </a:p>
          <a:p>
            <a:pPr marL="0" lvl="0" indent="0">
              <a:buNone/>
            </a:pPr>
            <a:endParaRPr lang="en-US" smtClean="0"/>
          </a:p>
          <a:p>
            <a:pPr lvl="0"/>
            <a:r>
              <a:rPr lang="en-US" smtClean="0"/>
              <a:t>Analisis </a:t>
            </a:r>
            <a:r>
              <a:rPr lang="en-US"/>
              <a:t>pencilan data titik panas yang dihasilkan berdasarkan aspek </a:t>
            </a:r>
            <a:r>
              <a:rPr lang="en-US" sz="3200" b="1">
                <a:solidFill>
                  <a:schemeClr val="accent6"/>
                </a:solidFill>
              </a:rPr>
              <a:t>lokasi</a:t>
            </a:r>
            <a:r>
              <a:rPr lang="en-US" sz="3200">
                <a:solidFill>
                  <a:schemeClr val="accent6"/>
                </a:solidFill>
              </a:rPr>
              <a:t> </a:t>
            </a:r>
            <a:r>
              <a:rPr lang="en-US"/>
              <a:t>dan </a:t>
            </a:r>
            <a:r>
              <a:rPr lang="en-US" sz="3200" b="1">
                <a:solidFill>
                  <a:schemeClr val="accent6"/>
                </a:solidFill>
              </a:rPr>
              <a:t>waktu</a:t>
            </a:r>
            <a:r>
              <a:rPr lang="en-US" smtClean="0"/>
              <a:t>.</a:t>
            </a:r>
          </a:p>
          <a:p>
            <a:pPr marL="0" indent="0" algn="just">
              <a:buNone/>
            </a:pPr>
            <a:endParaRPr lang="en-US"/>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Tujuan</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6</a:t>
            </a:r>
            <a:endParaRPr lang="en-US" sz="3200">
              <a:solidFill>
                <a:schemeClr val="bg1"/>
              </a:solidFill>
            </a:endParaRPr>
          </a:p>
        </p:txBody>
      </p:sp>
    </p:spTree>
    <p:extLst>
      <p:ext uri="{BB962C8B-B14F-4D97-AF65-F5344CB8AC3E}">
        <p14:creationId xmlns:p14="http://schemas.microsoft.com/office/powerpoint/2010/main" val="40883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997546" y="5192433"/>
            <a:ext cx="6987354" cy="978567"/>
          </a:xfrm>
        </p:spPr>
        <p:txBody>
          <a:bodyPr>
            <a:normAutofit lnSpcReduction="10000"/>
          </a:bodyPr>
          <a:lstStyle/>
          <a:p>
            <a:pPr marL="0" indent="0" algn="ctr">
              <a:buNone/>
            </a:pPr>
            <a:r>
              <a:rPr lang="en-US" smtClean="0"/>
              <a:t>Mengidentifikasi </a:t>
            </a:r>
            <a:r>
              <a:rPr lang="en-US"/>
              <a:t>wilayah yang beresiko terjadi </a:t>
            </a:r>
            <a:endParaRPr lang="en-US" smtClean="0"/>
          </a:p>
          <a:p>
            <a:pPr marL="0" indent="0" algn="ctr">
              <a:buNone/>
            </a:pPr>
            <a:r>
              <a:rPr lang="en-US" smtClean="0"/>
              <a:t>kebakaran </a:t>
            </a:r>
            <a:r>
              <a:rPr lang="en-US"/>
              <a:t>hutan</a:t>
            </a:r>
          </a:p>
          <a:p>
            <a:pPr algn="ctr"/>
            <a:endParaRPr lang="en-US"/>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Manfaat</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7</a:t>
            </a:r>
            <a:endParaRPr lang="en-US" sz="3200">
              <a:solidFill>
                <a:schemeClr val="bg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
          <a:stretch/>
        </p:blipFill>
        <p:spPr>
          <a:xfrm>
            <a:off x="1403231" y="1104348"/>
            <a:ext cx="6015000" cy="3976715"/>
          </a:xfrm>
          <a:prstGeom prst="rect">
            <a:avLst/>
          </a:prstGeom>
        </p:spPr>
      </p:pic>
      <p:sp>
        <p:nvSpPr>
          <p:cNvPr id="2" name="Rectangle 1"/>
          <p:cNvSpPr/>
          <p:nvPr/>
        </p:nvSpPr>
        <p:spPr>
          <a:xfrm>
            <a:off x="56034" y="6135238"/>
            <a:ext cx="8139448" cy="923330"/>
          </a:xfrm>
          <a:prstGeom prst="rect">
            <a:avLst/>
          </a:prstGeom>
        </p:spPr>
        <p:txBody>
          <a:bodyPr wrap="square">
            <a:spAutoFit/>
          </a:bodyPr>
          <a:lstStyle/>
          <a:p>
            <a:r>
              <a:rPr lang="en-US" smtClean="0"/>
              <a:t>Sumber gambar:</a:t>
            </a:r>
          </a:p>
          <a:p>
            <a:r>
              <a:rPr lang="en-US" smtClean="0">
                <a:hlinkClick r:id="rId4"/>
              </a:rPr>
              <a:t>https</a:t>
            </a:r>
            <a:r>
              <a:rPr lang="en-US">
                <a:hlinkClick r:id="rId4"/>
              </a:rPr>
              <a:t>://www.flickr.com/photos/gpsea/3813694681/in/album-72157621893775165</a:t>
            </a:r>
            <a:r>
              <a:rPr lang="en-US" smtClean="0">
                <a:hlinkClick r:id="rId4"/>
              </a:rPr>
              <a:t>/</a:t>
            </a:r>
            <a:endParaRPr lang="en-US" smtClean="0"/>
          </a:p>
          <a:p>
            <a:endParaRPr lang="en-US"/>
          </a:p>
        </p:txBody>
      </p:sp>
    </p:spTree>
    <p:extLst>
      <p:ext uri="{BB962C8B-B14F-4D97-AF65-F5344CB8AC3E}">
        <p14:creationId xmlns:p14="http://schemas.microsoft.com/office/powerpoint/2010/main" val="391931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Ruang Lingkup</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8</a:t>
            </a:r>
            <a:endParaRPr lang="en-US" sz="3200">
              <a:solidFill>
                <a:schemeClr val="bg1"/>
              </a:solidFill>
            </a:endParaRPr>
          </a:p>
        </p:txBody>
      </p:sp>
      <p:sp>
        <p:nvSpPr>
          <p:cNvPr id="2" name="Rounded Rectangle 1"/>
          <p:cNvSpPr/>
          <p:nvPr/>
        </p:nvSpPr>
        <p:spPr>
          <a:xfrm>
            <a:off x="458895" y="3850107"/>
            <a:ext cx="3801979" cy="1830154"/>
          </a:xfrm>
          <a:prstGeom prst="round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path path="circle">
              <a:fillToRect r="100000" b="100000"/>
            </a:path>
            <a:tileRect l="-100000" t="-100000"/>
          </a:gradFill>
        </p:spPr>
        <p:style>
          <a:lnRef idx="3">
            <a:schemeClr val="lt1"/>
          </a:lnRef>
          <a:fillRef idx="1">
            <a:schemeClr val="accent6"/>
          </a:fillRef>
          <a:effectRef idx="1">
            <a:schemeClr val="accent6"/>
          </a:effectRef>
          <a:fontRef idx="minor">
            <a:schemeClr val="lt1"/>
          </a:fontRef>
        </p:style>
        <p:txBody>
          <a:bodyPr rtlCol="0" anchor="ctr"/>
          <a:lstStyle/>
          <a:p>
            <a:pPr marL="571486" indent="-571486" algn="ctr"/>
            <a:r>
              <a:rPr lang="en-US" sz="4000" b="1"/>
              <a:t>Pencilan local</a:t>
            </a:r>
            <a:endParaRPr lang="en-US" sz="4000"/>
          </a:p>
        </p:txBody>
      </p:sp>
      <p:sp>
        <p:nvSpPr>
          <p:cNvPr id="9" name="Rounded Rectangle 8"/>
          <p:cNvSpPr/>
          <p:nvPr/>
        </p:nvSpPr>
        <p:spPr>
          <a:xfrm>
            <a:off x="4571999" y="3850105"/>
            <a:ext cx="3908851" cy="1830156"/>
          </a:xfrm>
          <a:prstGeom prst="round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path path="circle">
              <a:fillToRect r="100000" b="100000"/>
            </a:path>
            <a:tileRect l="-100000" t="-100000"/>
          </a:gradFill>
        </p:spPr>
        <p:style>
          <a:lnRef idx="3">
            <a:schemeClr val="lt1"/>
          </a:lnRef>
          <a:fillRef idx="1">
            <a:schemeClr val="accent6"/>
          </a:fillRef>
          <a:effectRef idx="1">
            <a:schemeClr val="accent6"/>
          </a:effectRef>
          <a:fontRef idx="minor">
            <a:schemeClr val="lt1"/>
          </a:fontRef>
        </p:style>
        <p:txBody>
          <a:bodyPr rtlCol="0" anchor="ctr"/>
          <a:lstStyle/>
          <a:p>
            <a:pPr marL="571486" indent="-571486" algn="ctr"/>
            <a:r>
              <a:rPr lang="en-US" sz="4000" b="1" i="1"/>
              <a:t>Library</a:t>
            </a:r>
            <a:r>
              <a:rPr lang="en-US" sz="4000" b="1"/>
              <a:t> </a:t>
            </a:r>
            <a:r>
              <a:rPr lang="en-US" sz="4000" b="1" smtClean="0"/>
              <a:t>DMwR </a:t>
            </a:r>
            <a:r>
              <a:rPr lang="en-US" sz="4000" b="1" i="1" smtClean="0"/>
              <a:t>package</a:t>
            </a:r>
            <a:r>
              <a:rPr lang="en-US" sz="4000" b="1" smtClean="0"/>
              <a:t> </a:t>
            </a:r>
            <a:r>
              <a:rPr lang="en-US" sz="4000" b="1"/>
              <a:t>R</a:t>
            </a:r>
          </a:p>
        </p:txBody>
      </p:sp>
      <p:sp>
        <p:nvSpPr>
          <p:cNvPr id="3" name="Rectangle 2"/>
          <p:cNvSpPr/>
          <p:nvPr/>
        </p:nvSpPr>
        <p:spPr>
          <a:xfrm>
            <a:off x="459742" y="1525111"/>
            <a:ext cx="7946321" cy="1384995"/>
          </a:xfrm>
          <a:prstGeom prst="rect">
            <a:avLst/>
          </a:prstGeom>
        </p:spPr>
        <p:txBody>
          <a:bodyPr wrap="square">
            <a:spAutoFit/>
          </a:bodyPr>
          <a:lstStyle/>
          <a:p>
            <a:pPr indent="360045" algn="ctr"/>
            <a:r>
              <a:rPr lang="en-US" sz="2800">
                <a:ea typeface="Times New Roman" panose="02020603050405020304" pitchFamily="18" charset="0"/>
                <a:cs typeface="Times New Roman" panose="02020603050405020304" pitchFamily="18" charset="0"/>
              </a:rPr>
              <a:t>Ruang lingkup dari penelitian ini </a:t>
            </a:r>
            <a:r>
              <a:rPr lang="en-US" sz="2800" smtClean="0">
                <a:ea typeface="Times New Roman" panose="02020603050405020304" pitchFamily="18" charset="0"/>
                <a:cs typeface="Times New Roman" panose="02020603050405020304" pitchFamily="18" charset="0"/>
              </a:rPr>
              <a:t>meliputi</a:t>
            </a:r>
            <a:r>
              <a:rPr lang="en-US" sz="2800">
                <a:ea typeface="Times New Roman" panose="02020603050405020304" pitchFamily="18" charset="0"/>
                <a:cs typeface="Times New Roman" panose="02020603050405020304" pitchFamily="18" charset="0"/>
              </a:rPr>
              <a:t> </a:t>
            </a:r>
            <a:r>
              <a:rPr lang="en-US" sz="2800" smtClean="0">
                <a:ea typeface="Times New Roman" panose="02020603050405020304" pitchFamily="18" charset="0"/>
                <a:cs typeface="Times New Roman" panose="02020603050405020304" pitchFamily="18" charset="0"/>
              </a:rPr>
              <a:t>Pencilan </a:t>
            </a:r>
            <a:r>
              <a:rPr lang="en-US" sz="2800">
                <a:ea typeface="Times New Roman" panose="02020603050405020304" pitchFamily="18" charset="0"/>
                <a:cs typeface="Times New Roman" panose="02020603050405020304" pitchFamily="18" charset="0"/>
              </a:rPr>
              <a:t>yang dideteksi adalah pencilan </a:t>
            </a:r>
            <a:r>
              <a:rPr lang="en-US" sz="2800" smtClean="0">
                <a:ea typeface="Times New Roman" panose="02020603050405020304" pitchFamily="18" charset="0"/>
                <a:cs typeface="Times New Roman" panose="02020603050405020304" pitchFamily="18" charset="0"/>
              </a:rPr>
              <a:t>lokal dan Implementasi </a:t>
            </a:r>
            <a:r>
              <a:rPr lang="en-US" sz="2800">
                <a:ea typeface="Times New Roman" panose="02020603050405020304" pitchFamily="18" charset="0"/>
                <a:cs typeface="Times New Roman" panose="02020603050405020304" pitchFamily="18" charset="0"/>
              </a:rPr>
              <a:t>menggunakan </a:t>
            </a:r>
            <a:r>
              <a:rPr lang="en-US" sz="2800" i="1">
                <a:ea typeface="Times New Roman" panose="02020603050405020304" pitchFamily="18" charset="0"/>
                <a:cs typeface="Times New Roman" panose="02020603050405020304" pitchFamily="18" charset="0"/>
              </a:rPr>
              <a:t>library</a:t>
            </a:r>
            <a:r>
              <a:rPr lang="en-US" sz="2800">
                <a:ea typeface="Times New Roman" panose="02020603050405020304" pitchFamily="18" charset="0"/>
                <a:cs typeface="Times New Roman" panose="02020603050405020304" pitchFamily="18" charset="0"/>
              </a:rPr>
              <a:t> </a:t>
            </a:r>
            <a:r>
              <a:rPr lang="en-US" sz="2800">
                <a:solidFill>
                  <a:srgbClr val="000000"/>
                </a:solidFill>
                <a:ea typeface="Times New Roman" panose="02020603050405020304" pitchFamily="18" charset="0"/>
                <a:cs typeface="Times New Roman" panose="02020603050405020304" pitchFamily="18" charset="0"/>
              </a:rPr>
              <a:t>DMwR </a:t>
            </a:r>
            <a:r>
              <a:rPr lang="en-US" sz="2800" i="1">
                <a:solidFill>
                  <a:srgbClr val="000000"/>
                </a:solidFill>
                <a:ea typeface="Times New Roman" panose="02020603050405020304" pitchFamily="18" charset="0"/>
                <a:cs typeface="Times New Roman" panose="02020603050405020304" pitchFamily="18" charset="0"/>
              </a:rPr>
              <a:t>package</a:t>
            </a:r>
            <a:r>
              <a:rPr lang="en-US" sz="2800">
                <a:solidFill>
                  <a:srgbClr val="000000"/>
                </a:solidFill>
                <a:ea typeface="Times New Roman" panose="02020603050405020304" pitchFamily="18" charset="0"/>
                <a:cs typeface="Times New Roman" panose="02020603050405020304" pitchFamily="18" charset="0"/>
              </a:rPr>
              <a:t> R</a:t>
            </a:r>
            <a:endParaRPr lang="en-US" sz="280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55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Tahapan Penelitian</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9</a:t>
            </a:r>
            <a:endParaRPr lang="en-US" sz="3200">
              <a:solidFill>
                <a:schemeClr val="bg1"/>
              </a:solidFill>
            </a:endParaRPr>
          </a:p>
        </p:txBody>
      </p:sp>
      <p:sp>
        <p:nvSpPr>
          <p:cNvPr id="7" name="Rectangle 6"/>
          <p:cNvSpPr/>
          <p:nvPr/>
        </p:nvSpPr>
        <p:spPr>
          <a:xfrm>
            <a:off x="6415549" y="3091713"/>
            <a:ext cx="2398884" cy="18432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Deteksi pencilan titik panas menggunakan algoritme  </a:t>
            </a:r>
            <a:r>
              <a:rPr lang="en-US" sz="2000" b="1" i="1">
                <a:solidFill>
                  <a:schemeClr val="tx1"/>
                </a:solidFill>
                <a:ea typeface="Times New Roman" panose="02020603050405020304" pitchFamily="18" charset="0"/>
                <a:cs typeface="Times New Roman" panose="02020603050405020304" pitchFamily="18" charset="0"/>
              </a:rPr>
              <a:t>local outlier factor</a:t>
            </a:r>
            <a:endParaRPr lang="en-US" sz="2000" b="1">
              <a:solidFill>
                <a:schemeClr val="tx1"/>
              </a:solidFill>
              <a:ea typeface="Times New Roman" panose="02020603050405020304" pitchFamily="18" charset="0"/>
              <a:cs typeface="Times New Roman" panose="02020603050405020304" pitchFamily="18" charset="0"/>
            </a:endParaRPr>
          </a:p>
        </p:txBody>
      </p:sp>
      <p:sp>
        <p:nvSpPr>
          <p:cNvPr id="9" name="Rectangle 8"/>
          <p:cNvSpPr/>
          <p:nvPr/>
        </p:nvSpPr>
        <p:spPr>
          <a:xfrm>
            <a:off x="7296470" y="1811489"/>
            <a:ext cx="1517964" cy="67023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Praproses data</a:t>
            </a:r>
          </a:p>
        </p:txBody>
      </p:sp>
      <p:sp>
        <p:nvSpPr>
          <p:cNvPr id="10" name="Oval 9"/>
          <p:cNvSpPr/>
          <p:nvPr/>
        </p:nvSpPr>
        <p:spPr>
          <a:xfrm>
            <a:off x="300332" y="1701030"/>
            <a:ext cx="1988287" cy="862279"/>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Mulai</a:t>
            </a:r>
          </a:p>
        </p:txBody>
      </p:sp>
      <p:sp>
        <p:nvSpPr>
          <p:cNvPr id="11" name="Flowchart: Data 10"/>
          <p:cNvSpPr/>
          <p:nvPr/>
        </p:nvSpPr>
        <p:spPr>
          <a:xfrm>
            <a:off x="2829275" y="1739639"/>
            <a:ext cx="3801136" cy="823669"/>
          </a:xfrm>
          <a:prstGeom prst="flowChartInputOutpu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Pengumpulan</a:t>
            </a:r>
          </a:p>
          <a:p>
            <a:pPr algn="ctr"/>
            <a:r>
              <a:rPr lang="en-US" sz="2000" b="1">
                <a:solidFill>
                  <a:schemeClr val="tx1"/>
                </a:solidFill>
                <a:ea typeface="Times New Roman" panose="02020603050405020304" pitchFamily="18" charset="0"/>
                <a:cs typeface="Times New Roman" panose="02020603050405020304" pitchFamily="18" charset="0"/>
              </a:rPr>
              <a:t>data titik panas</a:t>
            </a:r>
          </a:p>
        </p:txBody>
      </p:sp>
      <p:sp>
        <p:nvSpPr>
          <p:cNvPr id="12" name="Rectangle 11"/>
          <p:cNvSpPr/>
          <p:nvPr/>
        </p:nvSpPr>
        <p:spPr>
          <a:xfrm>
            <a:off x="3330653" y="3178615"/>
            <a:ext cx="2398884" cy="58343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 Visualisasi data</a:t>
            </a:r>
          </a:p>
        </p:txBody>
      </p:sp>
      <p:sp>
        <p:nvSpPr>
          <p:cNvPr id="13" name="Oval 12"/>
          <p:cNvSpPr/>
          <p:nvPr/>
        </p:nvSpPr>
        <p:spPr>
          <a:xfrm>
            <a:off x="497491" y="4497160"/>
            <a:ext cx="1872573" cy="983827"/>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Selesai</a:t>
            </a:r>
          </a:p>
        </p:txBody>
      </p:sp>
      <p:sp>
        <p:nvSpPr>
          <p:cNvPr id="14" name="Rectangle 13"/>
          <p:cNvSpPr/>
          <p:nvPr/>
        </p:nvSpPr>
        <p:spPr>
          <a:xfrm>
            <a:off x="202959" y="3161632"/>
            <a:ext cx="2461636" cy="59885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Analisis pencilan</a:t>
            </a:r>
          </a:p>
        </p:txBody>
      </p:sp>
      <p:cxnSp>
        <p:nvCxnSpPr>
          <p:cNvPr id="17" name="Straight Arrow Connector 16"/>
          <p:cNvCxnSpPr/>
          <p:nvPr/>
        </p:nvCxnSpPr>
        <p:spPr>
          <a:xfrm>
            <a:off x="1989223" y="2054343"/>
            <a:ext cx="1222269" cy="35708"/>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19" name="Straight Arrow Connector 18"/>
          <p:cNvCxnSpPr/>
          <p:nvPr/>
        </p:nvCxnSpPr>
        <p:spPr>
          <a:xfrm>
            <a:off x="5636175" y="2151473"/>
            <a:ext cx="994237" cy="17856"/>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0" name="Straight Arrow Connector 19"/>
          <p:cNvCxnSpPr/>
          <p:nvPr/>
        </p:nvCxnSpPr>
        <p:spPr>
          <a:xfrm>
            <a:off x="7496865" y="2481717"/>
            <a:ext cx="0" cy="61894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1" name="Straight Arrow Connector 20"/>
          <p:cNvCxnSpPr/>
          <p:nvPr/>
        </p:nvCxnSpPr>
        <p:spPr>
          <a:xfrm>
            <a:off x="5745450" y="3511303"/>
            <a:ext cx="91467" cy="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2" name="Straight Arrow Connector 21"/>
          <p:cNvCxnSpPr/>
          <p:nvPr/>
        </p:nvCxnSpPr>
        <p:spPr>
          <a:xfrm>
            <a:off x="2921049" y="3530729"/>
            <a:ext cx="75849" cy="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3" name="Straight Arrow Connector 22"/>
          <p:cNvCxnSpPr/>
          <p:nvPr/>
        </p:nvCxnSpPr>
        <p:spPr>
          <a:xfrm>
            <a:off x="1238433" y="3795411"/>
            <a:ext cx="0" cy="464205"/>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4" name="Straight Arrow Connector 23"/>
          <p:cNvCxnSpPr>
            <a:stCxn id="10" idx="6"/>
            <a:endCxn id="11" idx="2"/>
          </p:cNvCxnSpPr>
          <p:nvPr/>
        </p:nvCxnSpPr>
        <p:spPr>
          <a:xfrm>
            <a:off x="2288617" y="2132171"/>
            <a:ext cx="920772" cy="193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5"/>
            <a:endCxn id="9" idx="1"/>
          </p:cNvCxnSpPr>
          <p:nvPr/>
        </p:nvCxnSpPr>
        <p:spPr>
          <a:xfrm flipV="1">
            <a:off x="6250297" y="2146605"/>
            <a:ext cx="1046173" cy="48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p:cNvCxnSpPr>
          <p:nvPr/>
        </p:nvCxnSpPr>
        <p:spPr>
          <a:xfrm>
            <a:off x="8055452" y="2481720"/>
            <a:ext cx="20046" cy="6099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2" idx="3"/>
          </p:cNvCxnSpPr>
          <p:nvPr/>
        </p:nvCxnSpPr>
        <p:spPr>
          <a:xfrm flipH="1">
            <a:off x="5729537" y="3470331"/>
            <a:ext cx="68601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644641" y="3461057"/>
            <a:ext cx="68601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3" idx="0"/>
          </p:cNvCxnSpPr>
          <p:nvPr/>
        </p:nvCxnSpPr>
        <p:spPr>
          <a:xfrm>
            <a:off x="1433777" y="3760484"/>
            <a:ext cx="0" cy="7366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9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2100</TotalTime>
  <Words>2427</Words>
  <Application>Microsoft Office PowerPoint</Application>
  <PresentationFormat>On-screen Show (4:3)</PresentationFormat>
  <Paragraphs>615</Paragraphs>
  <Slides>43</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MS PGothic</vt:lpstr>
      <vt:lpstr>Arial</vt:lpstr>
      <vt:lpstr>Calibri</vt:lpstr>
      <vt:lpstr>Calibri Light</vt:lpstr>
      <vt:lpstr>Cambria</vt:lpstr>
      <vt:lpstr>Cambria Math</vt:lpstr>
      <vt:lpstr>Corbel</vt:lpstr>
      <vt:lpstr>Segoe UI Semilight</vt:lpstr>
      <vt:lpstr>Times New Roman</vt:lpstr>
      <vt:lpstr>Office Theme</vt:lpstr>
      <vt:lpstr>Deteksi Pencilan Data Titik Api di Provinsi Riau Menggunakan Algoritme  Local Outlier Factor</vt:lpstr>
      <vt:lpstr>PowerPoint Presentation</vt:lpstr>
      <vt:lpstr> Latar Belakang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Deteksi Pencilan Data Titik Api di Provinsi Riau Menggunakan Algoritme  Local Outlier Factor </dc:title>
  <dc:creator>shofyan sky</dc:creator>
  <cp:lastModifiedBy>shofyan sky</cp:lastModifiedBy>
  <cp:revision>111</cp:revision>
  <dcterms:created xsi:type="dcterms:W3CDTF">2015-05-19T11:55:05Z</dcterms:created>
  <dcterms:modified xsi:type="dcterms:W3CDTF">2015-06-19T23:44:41Z</dcterms:modified>
</cp:coreProperties>
</file>