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76" r:id="rId4"/>
    <p:sldId id="285" r:id="rId5"/>
    <p:sldId id="283" r:id="rId6"/>
    <p:sldId id="275" r:id="rId7"/>
    <p:sldId id="287" r:id="rId8"/>
    <p:sldId id="273" r:id="rId9"/>
    <p:sldId id="272" r:id="rId10"/>
    <p:sldId id="282" r:id="rId11"/>
    <p:sldId id="268" r:id="rId12"/>
    <p:sldId id="270" r:id="rId13"/>
    <p:sldId id="280" r:id="rId14"/>
    <p:sldId id="284" r:id="rId15"/>
    <p:sldId id="26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829DA-F972-4FBF-870A-7702B401B67D}"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C7B8C-89E2-4676-A79D-8413A9AB0A56}" type="slidenum">
              <a:rPr lang="en-US" smtClean="0"/>
              <a:t>‹#›</a:t>
            </a:fld>
            <a:endParaRPr lang="en-US"/>
          </a:p>
        </p:txBody>
      </p:sp>
    </p:spTree>
    <p:extLst>
      <p:ext uri="{BB962C8B-B14F-4D97-AF65-F5344CB8AC3E}">
        <p14:creationId xmlns:p14="http://schemas.microsoft.com/office/powerpoint/2010/main" val="2574860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pectral"/>
              </a:rPr>
              <a:t>Once data is in Kafka, it is “just” a message; its source is irrelevant when it comes to how we want to use it.</a:t>
            </a:r>
          </a:p>
          <a:p>
            <a:r>
              <a:rPr lang="en-US" b="0" i="0" dirty="0">
                <a:solidFill>
                  <a:srgbClr val="000000"/>
                </a:solidFill>
                <a:effectLst/>
                <a:latin typeface="Spectral"/>
              </a:rPr>
              <a:t>Events: are Notification and State Change….are Everywhere…… a sale, a </a:t>
            </a:r>
            <a:r>
              <a:rPr lang="en-US" b="0" i="0" dirty="0" err="1">
                <a:solidFill>
                  <a:srgbClr val="000000"/>
                </a:solidFill>
                <a:effectLst/>
                <a:latin typeface="Spectral"/>
              </a:rPr>
              <a:t>Stcock</a:t>
            </a:r>
            <a:r>
              <a:rPr lang="en-US" b="0" i="0" dirty="0">
                <a:solidFill>
                  <a:srgbClr val="000000"/>
                </a:solidFill>
                <a:effectLst/>
                <a:latin typeface="Spectral"/>
              </a:rPr>
              <a:t> Market Movement, Networking, IoT, Applications</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3</a:t>
            </a:fld>
            <a:endParaRPr lang="en-US"/>
          </a:p>
        </p:txBody>
      </p:sp>
    </p:spTree>
    <p:extLst>
      <p:ext uri="{BB962C8B-B14F-4D97-AF65-F5344CB8AC3E}">
        <p14:creationId xmlns:p14="http://schemas.microsoft.com/office/powerpoint/2010/main" val="335626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generated events vs Machine generated Events</a:t>
            </a:r>
          </a:p>
        </p:txBody>
      </p:sp>
      <p:sp>
        <p:nvSpPr>
          <p:cNvPr id="4" name="Slide Number Placeholder 3"/>
          <p:cNvSpPr>
            <a:spLocks noGrp="1"/>
          </p:cNvSpPr>
          <p:nvPr>
            <p:ph type="sldNum" sz="quarter" idx="5"/>
          </p:nvPr>
        </p:nvSpPr>
        <p:spPr/>
        <p:txBody>
          <a:bodyPr/>
          <a:lstStyle/>
          <a:p>
            <a:fld id="{574C7B8C-89E2-4676-A79D-8413A9AB0A56}" type="slidenum">
              <a:rPr lang="en-US" smtClean="0"/>
              <a:t>6</a:t>
            </a:fld>
            <a:endParaRPr lang="en-US"/>
          </a:p>
        </p:txBody>
      </p:sp>
    </p:spTree>
    <p:extLst>
      <p:ext uri="{BB962C8B-B14F-4D97-AF65-F5344CB8AC3E}">
        <p14:creationId xmlns:p14="http://schemas.microsoft.com/office/powerpoint/2010/main" val="391721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https://debezium.io/documentation/reference/stable/architecture.html</a:t>
            </a:r>
          </a:p>
        </p:txBody>
      </p:sp>
      <p:sp>
        <p:nvSpPr>
          <p:cNvPr id="4" name="Slide Number Placeholder 3"/>
          <p:cNvSpPr>
            <a:spLocks noGrp="1"/>
          </p:cNvSpPr>
          <p:nvPr>
            <p:ph type="sldNum" sz="quarter" idx="5"/>
          </p:nvPr>
        </p:nvSpPr>
        <p:spPr/>
        <p:txBody>
          <a:bodyPr/>
          <a:lstStyle/>
          <a:p>
            <a:fld id="{574C7B8C-89E2-4676-A79D-8413A9AB0A56}" type="slidenum">
              <a:rPr lang="en-US" smtClean="0"/>
              <a:t>9</a:t>
            </a:fld>
            <a:endParaRPr lang="en-US"/>
          </a:p>
        </p:txBody>
      </p:sp>
    </p:spTree>
    <p:extLst>
      <p:ext uri="{BB962C8B-B14F-4D97-AF65-F5344CB8AC3E}">
        <p14:creationId xmlns:p14="http://schemas.microsoft.com/office/powerpoint/2010/main" val="370435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https://teamraft.com/2021/05/19/kafka-connect/</a:t>
            </a:r>
          </a:p>
        </p:txBody>
      </p:sp>
      <p:sp>
        <p:nvSpPr>
          <p:cNvPr id="4" name="Slide Number Placeholder 3"/>
          <p:cNvSpPr>
            <a:spLocks noGrp="1"/>
          </p:cNvSpPr>
          <p:nvPr>
            <p:ph type="sldNum" sz="quarter" idx="5"/>
          </p:nvPr>
        </p:nvSpPr>
        <p:spPr/>
        <p:txBody>
          <a:bodyPr/>
          <a:lstStyle/>
          <a:p>
            <a:fld id="{574C7B8C-89E2-4676-A79D-8413A9AB0A56}" type="slidenum">
              <a:rPr lang="en-US" smtClean="0"/>
              <a:t>10</a:t>
            </a:fld>
            <a:endParaRPr lang="en-US"/>
          </a:p>
        </p:txBody>
      </p:sp>
    </p:spTree>
    <p:extLst>
      <p:ext uri="{BB962C8B-B14F-4D97-AF65-F5344CB8AC3E}">
        <p14:creationId xmlns:p14="http://schemas.microsoft.com/office/powerpoint/2010/main" val="178940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pectral"/>
              </a:rPr>
              <a:t>Stream your data from source into Kafka, and from there to target</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11</a:t>
            </a:fld>
            <a:endParaRPr lang="en-US"/>
          </a:p>
        </p:txBody>
      </p:sp>
    </p:spTree>
    <p:extLst>
      <p:ext uri="{BB962C8B-B14F-4D97-AF65-F5344CB8AC3E}">
        <p14:creationId xmlns:p14="http://schemas.microsoft.com/office/powerpoint/2010/main" val="99273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provide CA and key.</a:t>
            </a:r>
          </a:p>
          <a:p>
            <a:pPr algn="l"/>
            <a:r>
              <a:rPr lang="en-US" b="0" i="0" dirty="0">
                <a:solidFill>
                  <a:srgbClr val="242424"/>
                </a:solidFill>
                <a:effectLst/>
                <a:latin typeface="source-serif-pro"/>
              </a:rPr>
              <a:t>For </a:t>
            </a:r>
            <a:r>
              <a:rPr lang="en-US" b="0" i="0" dirty="0" err="1">
                <a:solidFill>
                  <a:srgbClr val="242424"/>
                </a:solidFill>
                <a:effectLst/>
                <a:latin typeface="source-serif-pro"/>
              </a:rPr>
              <a:t>mTLS</a:t>
            </a:r>
            <a:r>
              <a:rPr lang="en-US" b="0" i="0" dirty="0">
                <a:solidFill>
                  <a:srgbClr val="242424"/>
                </a:solidFill>
                <a:effectLst/>
                <a:latin typeface="source-serif-pro"/>
              </a:rPr>
              <a:t>- Set following in broker configuration : </a:t>
            </a:r>
            <a:r>
              <a:rPr lang="en-US" b="0" i="0" dirty="0" err="1">
                <a:solidFill>
                  <a:srgbClr val="836C28"/>
                </a:solidFill>
                <a:effectLst/>
                <a:latin typeface="source-code-pro"/>
              </a:rPr>
              <a:t>ssl.client.auth</a:t>
            </a:r>
            <a:r>
              <a:rPr lang="en-US" b="0" i="0" dirty="0">
                <a:solidFill>
                  <a:srgbClr val="242424"/>
                </a:solidFill>
                <a:effectLst/>
                <a:latin typeface="source-code-pro"/>
              </a:rPr>
              <a:t>=required for producers and consumers as clients etc.</a:t>
            </a:r>
            <a:endParaRPr lang="en-US" b="0" i="0" dirty="0">
              <a:solidFill>
                <a:srgbClr val="242424"/>
              </a:solidFill>
              <a:effectLst/>
              <a:latin typeface="source-serif-pro"/>
            </a:endParaRPr>
          </a:p>
        </p:txBody>
      </p:sp>
      <p:sp>
        <p:nvSpPr>
          <p:cNvPr id="4" name="Slide Number Placeholder 3"/>
          <p:cNvSpPr>
            <a:spLocks noGrp="1"/>
          </p:cNvSpPr>
          <p:nvPr>
            <p:ph type="sldNum" sz="quarter" idx="5"/>
          </p:nvPr>
        </p:nvSpPr>
        <p:spPr/>
        <p:txBody>
          <a:bodyPr/>
          <a:lstStyle/>
          <a:p>
            <a:fld id="{574C7B8C-89E2-4676-A79D-8413A9AB0A56}" type="slidenum">
              <a:rPr lang="en-US" smtClean="0"/>
              <a:t>12</a:t>
            </a:fld>
            <a:endParaRPr lang="en-US"/>
          </a:p>
        </p:txBody>
      </p:sp>
    </p:spTree>
    <p:extLst>
      <p:ext uri="{BB962C8B-B14F-4D97-AF65-F5344CB8AC3E}">
        <p14:creationId xmlns:p14="http://schemas.microsoft.com/office/powerpoint/2010/main" val="195647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DEBUG logging in authorizer logs</a:t>
            </a:r>
            <a:endParaRPr lang="en-US" dirty="0"/>
          </a:p>
        </p:txBody>
      </p:sp>
      <p:sp>
        <p:nvSpPr>
          <p:cNvPr id="4" name="Slide Number Placeholder 3"/>
          <p:cNvSpPr>
            <a:spLocks noGrp="1"/>
          </p:cNvSpPr>
          <p:nvPr>
            <p:ph type="sldNum" sz="quarter" idx="5"/>
          </p:nvPr>
        </p:nvSpPr>
        <p:spPr/>
        <p:txBody>
          <a:bodyPr/>
          <a:lstStyle/>
          <a:p>
            <a:fld id="{574C7B8C-89E2-4676-A79D-8413A9AB0A56}" type="slidenum">
              <a:rPr lang="en-US" smtClean="0"/>
              <a:t>13</a:t>
            </a:fld>
            <a:endParaRPr lang="en-US"/>
          </a:p>
        </p:txBody>
      </p:sp>
    </p:spTree>
    <p:extLst>
      <p:ext uri="{BB962C8B-B14F-4D97-AF65-F5344CB8AC3E}">
        <p14:creationId xmlns:p14="http://schemas.microsoft.com/office/powerpoint/2010/main" val="6340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DCAF-F750-66DA-5121-354947F11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3BD6F-65E1-B0B9-9540-18D0F0DC6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A0295-741C-9DB2-391D-2FE7F51CB392}"/>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10BEC76E-C20B-283A-4C11-EF01C13D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24DB3-40C9-47E7-5F73-905500775500}"/>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47975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9839-CB02-025B-2AE9-E1012B6F6D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30DB2B-B517-4E60-DED4-AF23E1BFA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D9C77-F7D1-8E35-AA30-02648881ED2D}"/>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31B824AD-AE12-727F-71C8-8AD40A7B3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686C0-DD9A-8068-669C-03C6262251C9}"/>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41893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DC52E-D354-E704-E2C4-5BC84F9BC6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CD0AB-6B1E-4664-8884-A6A0F88F79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22740-65A7-5EF8-325E-366EB690EA6A}"/>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7808BA2D-641B-C48F-ED38-2C713AF0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2008A-07F5-D424-B987-A42F7A27A72C}"/>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328839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8D8F-D350-917A-9461-7B427ED4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B183C-9EFF-2F26-99EF-B5EA8219C9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99383-4054-88B3-B27B-523DC899B88A}"/>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A829FD61-FEAB-5A18-5327-AD5E481D3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38204-D29A-BF9F-9CA3-8F262560D625}"/>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34620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FA44-2462-827E-B540-10CCF5550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1D32B1-94E6-926E-4B79-D60595DB4B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6F42E-12B6-781E-5BDA-883315D6C781}"/>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6A5C1727-9F83-B9DC-719F-2A6962647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785F7-3FA6-D895-E5A7-15D225896DB5}"/>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34311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A62E-3FC2-60EA-46DA-DBB57897C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7C81D-0B4B-6930-4039-4F1AFD97B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9F24F-34D9-6760-BFD6-3B9F74FFF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6E1EA-3431-EE46-30BC-412CE54F7C56}"/>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6" name="Footer Placeholder 5">
            <a:extLst>
              <a:ext uri="{FF2B5EF4-FFF2-40B4-BE49-F238E27FC236}">
                <a16:creationId xmlns:a16="http://schemas.microsoft.com/office/drawing/2014/main" id="{CEBBB278-2B75-3A18-451A-E5B5793D7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02AF7-E17E-0485-569A-9640C406B203}"/>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423245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CAB-360E-1D98-0D10-470AD8F96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7FD93-5DE4-79E9-B3CA-AF5FE91EE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3969D-4840-C0FA-38AC-AC29EC0F4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ACEF3F-EF25-AFFF-1DBC-D7DCA3D53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0DDCB-72E0-3E3C-4B11-032462808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B6E63-076F-09BF-A8AE-802612BB191A}"/>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8" name="Footer Placeholder 7">
            <a:extLst>
              <a:ext uri="{FF2B5EF4-FFF2-40B4-BE49-F238E27FC236}">
                <a16:creationId xmlns:a16="http://schemas.microsoft.com/office/drawing/2014/main" id="{AE22E515-7B86-9B81-D1CA-CE8F3BE3B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98E0B-C5D0-387F-1EF2-FFED85A49E4B}"/>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265594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ABE8-C3D5-FC3B-4828-82A1C19C7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6A8BB-7831-AA8A-0D0D-C3C636684A0E}"/>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4" name="Footer Placeholder 3">
            <a:extLst>
              <a:ext uri="{FF2B5EF4-FFF2-40B4-BE49-F238E27FC236}">
                <a16:creationId xmlns:a16="http://schemas.microsoft.com/office/drawing/2014/main" id="{6EE2A6CF-04B7-5746-2A3B-57D82D28A2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9046A-4277-E78C-D8D5-49442CEBD501}"/>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423025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1D77D-0D35-CB81-FBDF-F65284D55892}"/>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3" name="Footer Placeholder 2">
            <a:extLst>
              <a:ext uri="{FF2B5EF4-FFF2-40B4-BE49-F238E27FC236}">
                <a16:creationId xmlns:a16="http://schemas.microsoft.com/office/drawing/2014/main" id="{1B976678-C06D-F4B5-D2DF-64C7F8D1E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C0D4-BB90-36A8-3FB7-BDE63BCBC508}"/>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17503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1EB-8238-A82C-E800-A5BB59361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07ABE-46EA-6AE8-867C-B7DC1CC88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571B3-B0C5-FB40-666D-D22DE3F08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2AE2A-9EE8-2375-9A3D-971FC26A8586}"/>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6" name="Footer Placeholder 5">
            <a:extLst>
              <a:ext uri="{FF2B5EF4-FFF2-40B4-BE49-F238E27FC236}">
                <a16:creationId xmlns:a16="http://schemas.microsoft.com/office/drawing/2014/main" id="{233D26CB-58F5-5729-DA16-E8BC70A3F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581B8-AC86-B17B-7468-AC4BC3A3C6B0}"/>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22752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CA64-770A-ABE0-A40C-7E91431F2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D2BD26-B2FE-BDAB-1F43-8C575430F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18E4A-03A0-C080-C894-07D26D7A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157A3-2570-562D-9F01-141CFE6D374D}"/>
              </a:ext>
            </a:extLst>
          </p:cNvPr>
          <p:cNvSpPr>
            <a:spLocks noGrp="1"/>
          </p:cNvSpPr>
          <p:nvPr>
            <p:ph type="dt" sz="half" idx="10"/>
          </p:nvPr>
        </p:nvSpPr>
        <p:spPr/>
        <p:txBody>
          <a:bodyPr/>
          <a:lstStyle/>
          <a:p>
            <a:fld id="{BD641692-67A8-4681-94E4-DEE5A31C602F}" type="datetimeFigureOut">
              <a:rPr lang="en-US" smtClean="0"/>
              <a:t>10/29/2024</a:t>
            </a:fld>
            <a:endParaRPr lang="en-US"/>
          </a:p>
        </p:txBody>
      </p:sp>
      <p:sp>
        <p:nvSpPr>
          <p:cNvPr id="6" name="Footer Placeholder 5">
            <a:extLst>
              <a:ext uri="{FF2B5EF4-FFF2-40B4-BE49-F238E27FC236}">
                <a16:creationId xmlns:a16="http://schemas.microsoft.com/office/drawing/2014/main" id="{5885AC3A-35B2-E4C4-C17E-09C9E8873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0D135-7087-348D-50AD-5BFE53799B04}"/>
              </a:ext>
            </a:extLst>
          </p:cNvPr>
          <p:cNvSpPr>
            <a:spLocks noGrp="1"/>
          </p:cNvSpPr>
          <p:nvPr>
            <p:ph type="sldNum" sz="quarter" idx="12"/>
          </p:nvPr>
        </p:nvSpPr>
        <p:spPr/>
        <p:txBody>
          <a:bodyPr/>
          <a:lstStyle/>
          <a:p>
            <a:fld id="{78B56DD0-555D-461F-9C36-97F7F1254AC4}" type="slidenum">
              <a:rPr lang="en-US" smtClean="0"/>
              <a:t>‹#›</a:t>
            </a:fld>
            <a:endParaRPr lang="en-US"/>
          </a:p>
        </p:txBody>
      </p:sp>
    </p:spTree>
    <p:extLst>
      <p:ext uri="{BB962C8B-B14F-4D97-AF65-F5344CB8AC3E}">
        <p14:creationId xmlns:p14="http://schemas.microsoft.com/office/powerpoint/2010/main" val="183473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C0ECF-91F5-F64B-D366-396639881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A18661-EAB2-299E-A008-F03A6607D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292D6-25BB-E91A-1F64-36049DB27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641692-67A8-4681-94E4-DEE5A31C602F}" type="datetimeFigureOut">
              <a:rPr lang="en-US" smtClean="0"/>
              <a:t>10/29/2024</a:t>
            </a:fld>
            <a:endParaRPr lang="en-US"/>
          </a:p>
        </p:txBody>
      </p:sp>
      <p:sp>
        <p:nvSpPr>
          <p:cNvPr id="5" name="Footer Placeholder 4">
            <a:extLst>
              <a:ext uri="{FF2B5EF4-FFF2-40B4-BE49-F238E27FC236}">
                <a16:creationId xmlns:a16="http://schemas.microsoft.com/office/drawing/2014/main" id="{C6CF353A-5B39-8EFC-7F07-793E2A5E3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5EE919-9ACC-DEC2-C2D1-582F8FDC8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B56DD0-555D-461F-9C36-97F7F1254AC4}" type="slidenum">
              <a:rPr lang="en-US" smtClean="0"/>
              <a:t>‹#›</a:t>
            </a:fld>
            <a:endParaRPr lang="en-US"/>
          </a:p>
        </p:txBody>
      </p:sp>
    </p:spTree>
    <p:extLst>
      <p:ext uri="{BB962C8B-B14F-4D97-AF65-F5344CB8AC3E}">
        <p14:creationId xmlns:p14="http://schemas.microsoft.com/office/powerpoint/2010/main" val="333639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FF15-543E-FAE0-FAAB-D2A4CB9305A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407C3E0-CD50-41BD-28C8-6E3917C8292A}"/>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207F23F7-1625-E2A9-B054-F34F87DE134C}"/>
              </a:ext>
            </a:extLst>
          </p:cNvPr>
          <p:cNvSpPr txBox="1">
            <a:spLocks/>
          </p:cNvSpPr>
          <p:nvPr/>
        </p:nvSpPr>
        <p:spPr>
          <a:xfrm>
            <a:off x="84344" y="51018"/>
            <a:ext cx="10515600" cy="807541"/>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Setup for Confluent for Kubernetes (CFK) Setup</a:t>
            </a:r>
          </a:p>
        </p:txBody>
      </p:sp>
    </p:spTree>
    <p:extLst>
      <p:ext uri="{BB962C8B-B14F-4D97-AF65-F5344CB8AC3E}">
        <p14:creationId xmlns:p14="http://schemas.microsoft.com/office/powerpoint/2010/main" val="247802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0" name="Rectangle 514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ECD91E5-2E50-870D-396E-E3C1C946EE9E}"/>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Control Center</a:t>
            </a:r>
          </a:p>
        </p:txBody>
      </p:sp>
      <p:sp>
        <p:nvSpPr>
          <p:cNvPr id="515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3">
            <a:extLst>
              <a:ext uri="{FF2B5EF4-FFF2-40B4-BE49-F238E27FC236}">
                <a16:creationId xmlns:a16="http://schemas.microsoft.com/office/drawing/2014/main" id="{F73C8BA8-74F0-D7CF-7282-8B481877F255}"/>
              </a:ext>
            </a:extLst>
          </p:cNvPr>
          <p:cNvSpPr>
            <a:spLocks noChangeArrowheads="1"/>
          </p:cNvSpPr>
          <p:nvPr/>
        </p:nvSpPr>
        <p:spPr bwMode="auto">
          <a:xfrm>
            <a:off x="5541263" y="457200"/>
            <a:ext cx="6007608" cy="19293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To access Control Center, when Confluent Platform including Control Center is running, open your web browser and navigate to the host and port where Control Center runs. By default, Control Center runs at http://localhost:9021/ </a:t>
            </a:r>
          </a:p>
        </p:txBody>
      </p:sp>
      <p:pic>
        <p:nvPicPr>
          <p:cNvPr id="5135" name="Picture 15" descr="A screenshot of a web page&#10;&#10;Description automatically generated">
            <a:extLst>
              <a:ext uri="{FF2B5EF4-FFF2-40B4-BE49-F238E27FC236}">
                <a16:creationId xmlns:a16="http://schemas.microsoft.com/office/drawing/2014/main" id="{C855C1B9-88C9-89AC-664A-7822F26D7F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55247" y="2569464"/>
            <a:ext cx="3090306" cy="3678936"/>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Tiered Storage panel enabled">
            <a:extLst>
              <a:ext uri="{FF2B5EF4-FFF2-40B4-BE49-F238E27FC236}">
                <a16:creationId xmlns:a16="http://schemas.microsoft.com/office/drawing/2014/main" id="{733C9B36-F979-293B-4DD4-89DE63F491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72325" y="2569464"/>
            <a:ext cx="4432453" cy="367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18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07C3E0-CD50-41BD-28C8-6E3917C8292A}"/>
              </a:ext>
            </a:extLst>
          </p:cNvPr>
          <p:cNvSpPr>
            <a:spLocks noGrp="1"/>
          </p:cNvSpPr>
          <p:nvPr>
            <p:ph type="subTitle" idx="1"/>
          </p:nvPr>
        </p:nvSpPr>
        <p:spPr>
          <a:xfrm>
            <a:off x="97721" y="-1"/>
            <a:ext cx="12019823" cy="6805649"/>
          </a:xfrm>
        </p:spPr>
        <p:txBody>
          <a:bodyPr/>
          <a:lstStyle/>
          <a:p>
            <a:r>
              <a:rPr lang="en-US" dirty="0"/>
              <a:t>AKS &amp; CFK Platform</a:t>
            </a:r>
          </a:p>
        </p:txBody>
      </p:sp>
      <p:sp>
        <p:nvSpPr>
          <p:cNvPr id="7" name="TextBox 6">
            <a:extLst>
              <a:ext uri="{FF2B5EF4-FFF2-40B4-BE49-F238E27FC236}">
                <a16:creationId xmlns:a16="http://schemas.microsoft.com/office/drawing/2014/main" id="{9DB61B7B-8672-3A4A-68E8-85C8995BA9B2}"/>
              </a:ext>
            </a:extLst>
          </p:cNvPr>
          <p:cNvSpPr txBox="1"/>
          <p:nvPr/>
        </p:nvSpPr>
        <p:spPr>
          <a:xfrm>
            <a:off x="9064124" y="3419091"/>
            <a:ext cx="1982731" cy="369332"/>
          </a:xfrm>
          <a:prstGeom prst="rect">
            <a:avLst/>
          </a:prstGeom>
          <a:noFill/>
        </p:spPr>
        <p:txBody>
          <a:bodyPr wrap="square" rtlCol="0">
            <a:spAutoFit/>
          </a:bodyPr>
          <a:lstStyle/>
          <a:p>
            <a:r>
              <a:rPr lang="en-US" dirty="0"/>
              <a:t>Create Databricks</a:t>
            </a:r>
          </a:p>
        </p:txBody>
      </p:sp>
      <p:sp>
        <p:nvSpPr>
          <p:cNvPr id="8" name="Rectangle 7">
            <a:extLst>
              <a:ext uri="{FF2B5EF4-FFF2-40B4-BE49-F238E27FC236}">
                <a16:creationId xmlns:a16="http://schemas.microsoft.com/office/drawing/2014/main" id="{CED52A31-45C2-9B4F-97B5-A00F86869466}"/>
              </a:ext>
            </a:extLst>
          </p:cNvPr>
          <p:cNvSpPr/>
          <p:nvPr/>
        </p:nvSpPr>
        <p:spPr>
          <a:xfrm>
            <a:off x="3497056" y="4983829"/>
            <a:ext cx="7140697" cy="15077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CED428-50E7-B268-0731-7AE68CCFE867}"/>
              </a:ext>
            </a:extLst>
          </p:cNvPr>
          <p:cNvSpPr/>
          <p:nvPr/>
        </p:nvSpPr>
        <p:spPr>
          <a:xfrm>
            <a:off x="3497056" y="528908"/>
            <a:ext cx="6539573" cy="20838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9209D45-704F-32F6-E387-F56B115E0FB4}"/>
              </a:ext>
            </a:extLst>
          </p:cNvPr>
          <p:cNvPicPr>
            <a:picLocks noChangeAspect="1"/>
          </p:cNvPicPr>
          <p:nvPr/>
        </p:nvPicPr>
        <p:blipFill>
          <a:blip r:embed="rId3"/>
          <a:stretch>
            <a:fillRect/>
          </a:stretch>
        </p:blipFill>
        <p:spPr>
          <a:xfrm>
            <a:off x="8686287" y="1512794"/>
            <a:ext cx="857370" cy="724001"/>
          </a:xfrm>
          <a:prstGeom prst="rect">
            <a:avLst/>
          </a:prstGeom>
          <a:ln>
            <a:solidFill>
              <a:schemeClr val="accent1">
                <a:shade val="15000"/>
              </a:schemeClr>
            </a:solidFill>
          </a:ln>
        </p:spPr>
      </p:pic>
      <p:pic>
        <p:nvPicPr>
          <p:cNvPr id="16" name="Picture 15">
            <a:extLst>
              <a:ext uri="{FF2B5EF4-FFF2-40B4-BE49-F238E27FC236}">
                <a16:creationId xmlns:a16="http://schemas.microsoft.com/office/drawing/2014/main" id="{062FE24E-88F0-C970-6D71-73A023439B29}"/>
              </a:ext>
            </a:extLst>
          </p:cNvPr>
          <p:cNvPicPr>
            <a:picLocks noChangeAspect="1"/>
          </p:cNvPicPr>
          <p:nvPr/>
        </p:nvPicPr>
        <p:blipFill>
          <a:blip r:embed="rId4"/>
          <a:stretch>
            <a:fillRect/>
          </a:stretch>
        </p:blipFill>
        <p:spPr>
          <a:xfrm>
            <a:off x="7715921" y="601187"/>
            <a:ext cx="1019317" cy="657317"/>
          </a:xfrm>
          <a:prstGeom prst="rect">
            <a:avLst/>
          </a:prstGeom>
          <a:noFill/>
          <a:ln>
            <a:solidFill>
              <a:schemeClr val="accent1">
                <a:shade val="15000"/>
              </a:schemeClr>
            </a:solidFill>
          </a:ln>
        </p:spPr>
      </p:pic>
      <p:pic>
        <p:nvPicPr>
          <p:cNvPr id="24" name="Picture 23">
            <a:extLst>
              <a:ext uri="{FF2B5EF4-FFF2-40B4-BE49-F238E27FC236}">
                <a16:creationId xmlns:a16="http://schemas.microsoft.com/office/drawing/2014/main" id="{F80FFA4F-02DA-4048-F522-A0FB1CD1D568}"/>
              </a:ext>
            </a:extLst>
          </p:cNvPr>
          <p:cNvPicPr>
            <a:picLocks noChangeAspect="1"/>
          </p:cNvPicPr>
          <p:nvPr/>
        </p:nvPicPr>
        <p:blipFill>
          <a:blip r:embed="rId5"/>
          <a:stretch>
            <a:fillRect/>
          </a:stretch>
        </p:blipFill>
        <p:spPr>
          <a:xfrm>
            <a:off x="173734" y="2253786"/>
            <a:ext cx="761282" cy="778782"/>
          </a:xfrm>
          <a:prstGeom prst="rect">
            <a:avLst/>
          </a:prstGeom>
        </p:spPr>
      </p:pic>
      <p:pic>
        <p:nvPicPr>
          <p:cNvPr id="26" name="Picture 25">
            <a:extLst>
              <a:ext uri="{FF2B5EF4-FFF2-40B4-BE49-F238E27FC236}">
                <a16:creationId xmlns:a16="http://schemas.microsoft.com/office/drawing/2014/main" id="{394E1A96-F7D9-862A-E0D9-45C27FBE9775}"/>
              </a:ext>
            </a:extLst>
          </p:cNvPr>
          <p:cNvPicPr>
            <a:picLocks noChangeAspect="1"/>
          </p:cNvPicPr>
          <p:nvPr/>
        </p:nvPicPr>
        <p:blipFill>
          <a:blip r:embed="rId6"/>
          <a:stretch>
            <a:fillRect/>
          </a:stretch>
        </p:blipFill>
        <p:spPr>
          <a:xfrm>
            <a:off x="217424" y="230893"/>
            <a:ext cx="717592" cy="778782"/>
          </a:xfrm>
          <a:prstGeom prst="rect">
            <a:avLst/>
          </a:prstGeom>
        </p:spPr>
      </p:pic>
      <p:pic>
        <p:nvPicPr>
          <p:cNvPr id="28" name="Picture 27">
            <a:extLst>
              <a:ext uri="{FF2B5EF4-FFF2-40B4-BE49-F238E27FC236}">
                <a16:creationId xmlns:a16="http://schemas.microsoft.com/office/drawing/2014/main" id="{EE5ACDAF-7EAE-8041-144B-EBE6D71930EB}"/>
              </a:ext>
            </a:extLst>
          </p:cNvPr>
          <p:cNvPicPr>
            <a:picLocks noChangeAspect="1"/>
          </p:cNvPicPr>
          <p:nvPr/>
        </p:nvPicPr>
        <p:blipFill>
          <a:blip r:embed="rId7"/>
          <a:stretch>
            <a:fillRect/>
          </a:stretch>
        </p:blipFill>
        <p:spPr>
          <a:xfrm>
            <a:off x="229119" y="1224603"/>
            <a:ext cx="673322" cy="778782"/>
          </a:xfrm>
          <a:prstGeom prst="rect">
            <a:avLst/>
          </a:prstGeom>
        </p:spPr>
      </p:pic>
      <p:pic>
        <p:nvPicPr>
          <p:cNvPr id="30" name="Picture 29">
            <a:extLst>
              <a:ext uri="{FF2B5EF4-FFF2-40B4-BE49-F238E27FC236}">
                <a16:creationId xmlns:a16="http://schemas.microsoft.com/office/drawing/2014/main" id="{5DED9A1B-4704-8130-9FA6-FB2D1AB8DF24}"/>
              </a:ext>
            </a:extLst>
          </p:cNvPr>
          <p:cNvPicPr>
            <a:picLocks noChangeAspect="1"/>
          </p:cNvPicPr>
          <p:nvPr/>
        </p:nvPicPr>
        <p:blipFill>
          <a:blip r:embed="rId8"/>
          <a:stretch>
            <a:fillRect/>
          </a:stretch>
        </p:blipFill>
        <p:spPr>
          <a:xfrm>
            <a:off x="3497056" y="-5506"/>
            <a:ext cx="819530" cy="534414"/>
          </a:xfrm>
          <a:prstGeom prst="rect">
            <a:avLst/>
          </a:prstGeom>
        </p:spPr>
      </p:pic>
      <p:sp>
        <p:nvSpPr>
          <p:cNvPr id="33" name="TextBox 32">
            <a:extLst>
              <a:ext uri="{FF2B5EF4-FFF2-40B4-BE49-F238E27FC236}">
                <a16:creationId xmlns:a16="http://schemas.microsoft.com/office/drawing/2014/main" id="{FFA3870A-4385-EFE6-1D62-97FABBA38BDF}"/>
              </a:ext>
            </a:extLst>
          </p:cNvPr>
          <p:cNvSpPr txBox="1"/>
          <p:nvPr/>
        </p:nvSpPr>
        <p:spPr>
          <a:xfrm>
            <a:off x="6859951" y="5776133"/>
            <a:ext cx="1194460" cy="646331"/>
          </a:xfrm>
          <a:prstGeom prst="rect">
            <a:avLst/>
          </a:prstGeom>
          <a:noFill/>
          <a:ln>
            <a:noFill/>
          </a:ln>
        </p:spPr>
        <p:txBody>
          <a:bodyPr wrap="square" rtlCol="0">
            <a:spAutoFit/>
          </a:bodyPr>
          <a:lstStyle/>
          <a:p>
            <a:pPr algn="ctr"/>
            <a:r>
              <a:rPr lang="en-US" dirty="0"/>
              <a:t>CFK </a:t>
            </a:r>
          </a:p>
          <a:p>
            <a:pPr algn="ctr"/>
            <a:r>
              <a:rPr lang="en-US" dirty="0"/>
              <a:t>Helm</a:t>
            </a:r>
          </a:p>
        </p:txBody>
      </p:sp>
      <p:sp>
        <p:nvSpPr>
          <p:cNvPr id="35" name="TextBox 34">
            <a:extLst>
              <a:ext uri="{FF2B5EF4-FFF2-40B4-BE49-F238E27FC236}">
                <a16:creationId xmlns:a16="http://schemas.microsoft.com/office/drawing/2014/main" id="{81624303-1EBF-E73F-7A90-B523DCB2F57F}"/>
              </a:ext>
            </a:extLst>
          </p:cNvPr>
          <p:cNvSpPr txBox="1"/>
          <p:nvPr/>
        </p:nvSpPr>
        <p:spPr>
          <a:xfrm>
            <a:off x="8882949" y="5809505"/>
            <a:ext cx="1323003" cy="369332"/>
          </a:xfrm>
          <a:prstGeom prst="rect">
            <a:avLst/>
          </a:prstGeom>
          <a:noFill/>
          <a:ln>
            <a:noFill/>
          </a:ln>
        </p:spPr>
        <p:txBody>
          <a:bodyPr wrap="square" rtlCol="0">
            <a:spAutoFit/>
          </a:bodyPr>
          <a:lstStyle/>
          <a:p>
            <a:pPr algn="ctr"/>
            <a:r>
              <a:rPr lang="en-US" dirty="0"/>
              <a:t>Databricks</a:t>
            </a:r>
          </a:p>
        </p:txBody>
      </p:sp>
      <p:sp>
        <p:nvSpPr>
          <p:cNvPr id="36" name="Rectangle 35">
            <a:extLst>
              <a:ext uri="{FF2B5EF4-FFF2-40B4-BE49-F238E27FC236}">
                <a16:creationId xmlns:a16="http://schemas.microsoft.com/office/drawing/2014/main" id="{50EE2CB8-82A9-B766-D2CD-DE5AED0D376B}"/>
              </a:ext>
            </a:extLst>
          </p:cNvPr>
          <p:cNvSpPr/>
          <p:nvPr/>
        </p:nvSpPr>
        <p:spPr>
          <a:xfrm>
            <a:off x="8785192" y="5363995"/>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5F80CFF-03DD-4174-9435-2778EF7962DF}"/>
              </a:ext>
            </a:extLst>
          </p:cNvPr>
          <p:cNvSpPr txBox="1"/>
          <p:nvPr/>
        </p:nvSpPr>
        <p:spPr>
          <a:xfrm>
            <a:off x="4807828" y="5822967"/>
            <a:ext cx="601180" cy="369332"/>
          </a:xfrm>
          <a:prstGeom prst="rect">
            <a:avLst/>
          </a:prstGeom>
          <a:noFill/>
          <a:ln>
            <a:noFill/>
          </a:ln>
        </p:spPr>
        <p:txBody>
          <a:bodyPr wrap="square" rtlCol="0">
            <a:spAutoFit/>
          </a:bodyPr>
          <a:lstStyle/>
          <a:p>
            <a:pPr algn="ctr"/>
            <a:r>
              <a:rPr lang="en-US" dirty="0"/>
              <a:t>AKS</a:t>
            </a:r>
          </a:p>
        </p:txBody>
      </p:sp>
      <p:sp>
        <p:nvSpPr>
          <p:cNvPr id="38" name="Rectangle 37">
            <a:extLst>
              <a:ext uri="{FF2B5EF4-FFF2-40B4-BE49-F238E27FC236}">
                <a16:creationId xmlns:a16="http://schemas.microsoft.com/office/drawing/2014/main" id="{9A7E56A4-6822-A0DE-8914-4A635515670C}"/>
              </a:ext>
            </a:extLst>
          </p:cNvPr>
          <p:cNvSpPr/>
          <p:nvPr/>
        </p:nvSpPr>
        <p:spPr>
          <a:xfrm>
            <a:off x="6776529" y="5336535"/>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30D4E156-5911-A34C-A650-74B6AFEC8F3D}"/>
              </a:ext>
            </a:extLst>
          </p:cNvPr>
          <p:cNvPicPr>
            <a:picLocks noChangeAspect="1"/>
          </p:cNvPicPr>
          <p:nvPr/>
        </p:nvPicPr>
        <p:blipFill>
          <a:blip r:embed="rId9"/>
          <a:stretch>
            <a:fillRect/>
          </a:stretch>
        </p:blipFill>
        <p:spPr>
          <a:xfrm>
            <a:off x="3670484" y="5468941"/>
            <a:ext cx="348523" cy="354026"/>
          </a:xfrm>
          <a:prstGeom prst="rect">
            <a:avLst/>
          </a:prstGeom>
        </p:spPr>
      </p:pic>
      <p:pic>
        <p:nvPicPr>
          <p:cNvPr id="48" name="Picture 47">
            <a:extLst>
              <a:ext uri="{FF2B5EF4-FFF2-40B4-BE49-F238E27FC236}">
                <a16:creationId xmlns:a16="http://schemas.microsoft.com/office/drawing/2014/main" id="{023F6B77-798F-9EAB-AACE-0002DF72AFC3}"/>
              </a:ext>
            </a:extLst>
          </p:cNvPr>
          <p:cNvPicPr>
            <a:picLocks noChangeAspect="1"/>
          </p:cNvPicPr>
          <p:nvPr/>
        </p:nvPicPr>
        <p:blipFill>
          <a:blip r:embed="rId10"/>
          <a:stretch>
            <a:fillRect/>
          </a:stretch>
        </p:blipFill>
        <p:spPr>
          <a:xfrm>
            <a:off x="3568420" y="5008979"/>
            <a:ext cx="458087" cy="366764"/>
          </a:xfrm>
          <a:prstGeom prst="rect">
            <a:avLst/>
          </a:prstGeom>
        </p:spPr>
      </p:pic>
      <p:pic>
        <p:nvPicPr>
          <p:cNvPr id="50" name="Picture 49">
            <a:extLst>
              <a:ext uri="{FF2B5EF4-FFF2-40B4-BE49-F238E27FC236}">
                <a16:creationId xmlns:a16="http://schemas.microsoft.com/office/drawing/2014/main" id="{78CF7A0E-FBC3-FB78-D5CB-27D5EA69F163}"/>
              </a:ext>
            </a:extLst>
          </p:cNvPr>
          <p:cNvPicPr>
            <a:picLocks noChangeAspect="1"/>
          </p:cNvPicPr>
          <p:nvPr/>
        </p:nvPicPr>
        <p:blipFill>
          <a:blip r:embed="rId11"/>
          <a:stretch>
            <a:fillRect/>
          </a:stretch>
        </p:blipFill>
        <p:spPr>
          <a:xfrm>
            <a:off x="5408144" y="5393803"/>
            <a:ext cx="442696" cy="481354"/>
          </a:xfrm>
          <a:prstGeom prst="rect">
            <a:avLst/>
          </a:prstGeom>
        </p:spPr>
      </p:pic>
      <p:pic>
        <p:nvPicPr>
          <p:cNvPr id="51" name="Picture 50">
            <a:extLst>
              <a:ext uri="{FF2B5EF4-FFF2-40B4-BE49-F238E27FC236}">
                <a16:creationId xmlns:a16="http://schemas.microsoft.com/office/drawing/2014/main" id="{08AF9EF8-251E-7DD2-2D16-65418789C0A7}"/>
              </a:ext>
            </a:extLst>
          </p:cNvPr>
          <p:cNvPicPr>
            <a:picLocks noChangeAspect="1"/>
          </p:cNvPicPr>
          <p:nvPr/>
        </p:nvPicPr>
        <p:blipFill>
          <a:blip r:embed="rId11"/>
          <a:stretch>
            <a:fillRect/>
          </a:stretch>
        </p:blipFill>
        <p:spPr>
          <a:xfrm>
            <a:off x="9723725" y="5373051"/>
            <a:ext cx="442696" cy="481354"/>
          </a:xfrm>
          <a:prstGeom prst="rect">
            <a:avLst/>
          </a:prstGeom>
        </p:spPr>
      </p:pic>
      <p:pic>
        <p:nvPicPr>
          <p:cNvPr id="53" name="Picture 52">
            <a:extLst>
              <a:ext uri="{FF2B5EF4-FFF2-40B4-BE49-F238E27FC236}">
                <a16:creationId xmlns:a16="http://schemas.microsoft.com/office/drawing/2014/main" id="{353EC9AF-7CFE-E9CF-914C-C49DBB034DDD}"/>
              </a:ext>
            </a:extLst>
          </p:cNvPr>
          <p:cNvPicPr>
            <a:picLocks noChangeAspect="1"/>
          </p:cNvPicPr>
          <p:nvPr/>
        </p:nvPicPr>
        <p:blipFill>
          <a:blip r:embed="rId12"/>
          <a:stretch>
            <a:fillRect/>
          </a:stretch>
        </p:blipFill>
        <p:spPr>
          <a:xfrm>
            <a:off x="7730817" y="5421521"/>
            <a:ext cx="323594" cy="356467"/>
          </a:xfrm>
          <a:prstGeom prst="rect">
            <a:avLst/>
          </a:prstGeom>
        </p:spPr>
      </p:pic>
      <p:cxnSp>
        <p:nvCxnSpPr>
          <p:cNvPr id="55" name="Connector: Elbow 54">
            <a:extLst>
              <a:ext uri="{FF2B5EF4-FFF2-40B4-BE49-F238E27FC236}">
                <a16:creationId xmlns:a16="http://schemas.microsoft.com/office/drawing/2014/main" id="{706F3F92-D203-FB5A-954D-9AC3FA6E2A4D}"/>
              </a:ext>
            </a:extLst>
          </p:cNvPr>
          <p:cNvCxnSpPr>
            <a:cxnSpLocks/>
            <a:stCxn id="26" idx="3"/>
            <a:endCxn id="9" idx="1"/>
          </p:cNvCxnSpPr>
          <p:nvPr/>
        </p:nvCxnSpPr>
        <p:spPr>
          <a:xfrm>
            <a:off x="935016" y="620284"/>
            <a:ext cx="2562040" cy="9505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5E2622C8-5FBD-9776-07D5-83C15DD598B4}"/>
              </a:ext>
            </a:extLst>
          </p:cNvPr>
          <p:cNvCxnSpPr>
            <a:cxnSpLocks/>
          </p:cNvCxnSpPr>
          <p:nvPr/>
        </p:nvCxnSpPr>
        <p:spPr>
          <a:xfrm flipV="1">
            <a:off x="906610" y="1570850"/>
            <a:ext cx="2633366" cy="109142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2192FF2D-D7BE-C4C2-6F65-8CA41D480270}"/>
              </a:ext>
            </a:extLst>
          </p:cNvPr>
          <p:cNvCxnSpPr>
            <a:cxnSpLocks/>
          </p:cNvCxnSpPr>
          <p:nvPr/>
        </p:nvCxnSpPr>
        <p:spPr>
          <a:xfrm flipV="1">
            <a:off x="899353" y="1569483"/>
            <a:ext cx="2633366" cy="9137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5" name="Connector: Elbow 1024">
            <a:extLst>
              <a:ext uri="{FF2B5EF4-FFF2-40B4-BE49-F238E27FC236}">
                <a16:creationId xmlns:a16="http://schemas.microsoft.com/office/drawing/2014/main" id="{6E40521D-2102-0A00-B1FE-818679937324}"/>
              </a:ext>
            </a:extLst>
          </p:cNvPr>
          <p:cNvCxnSpPr>
            <a:cxnSpLocks/>
          </p:cNvCxnSpPr>
          <p:nvPr/>
        </p:nvCxnSpPr>
        <p:spPr>
          <a:xfrm flipV="1">
            <a:off x="6161140" y="929845"/>
            <a:ext cx="1554781" cy="645720"/>
          </a:xfrm>
          <a:prstGeom prst="bentConnector3">
            <a:avLst>
              <a:gd name="adj1" fmla="val 8500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7" name="Connector: Elbow 1026">
            <a:extLst>
              <a:ext uri="{FF2B5EF4-FFF2-40B4-BE49-F238E27FC236}">
                <a16:creationId xmlns:a16="http://schemas.microsoft.com/office/drawing/2014/main" id="{DAEC77FF-9E24-FDEF-905E-98A20867B601}"/>
              </a:ext>
            </a:extLst>
          </p:cNvPr>
          <p:cNvCxnSpPr>
            <a:cxnSpLocks/>
            <a:endCxn id="14" idx="1"/>
          </p:cNvCxnSpPr>
          <p:nvPr/>
        </p:nvCxnSpPr>
        <p:spPr>
          <a:xfrm>
            <a:off x="6152830" y="1587162"/>
            <a:ext cx="2533457" cy="287633"/>
          </a:xfrm>
          <a:prstGeom prst="bentConnector3">
            <a:avLst>
              <a:gd name="adj1" fmla="val 5085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5" name="Connector: Elbow 1034">
            <a:extLst>
              <a:ext uri="{FF2B5EF4-FFF2-40B4-BE49-F238E27FC236}">
                <a16:creationId xmlns:a16="http://schemas.microsoft.com/office/drawing/2014/main" id="{EA6578B1-11BE-E7CD-E2C2-A6807B531579}"/>
              </a:ext>
            </a:extLst>
          </p:cNvPr>
          <p:cNvCxnSpPr>
            <a:cxnSpLocks/>
            <a:endCxn id="1064" idx="1"/>
          </p:cNvCxnSpPr>
          <p:nvPr/>
        </p:nvCxnSpPr>
        <p:spPr>
          <a:xfrm flipV="1">
            <a:off x="9549432" y="1360702"/>
            <a:ext cx="1009071" cy="694041"/>
          </a:xfrm>
          <a:prstGeom prst="bentConnector3">
            <a:avLst>
              <a:gd name="adj1" fmla="val 6588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7" name="Connector: Elbow 1036">
            <a:extLst>
              <a:ext uri="{FF2B5EF4-FFF2-40B4-BE49-F238E27FC236}">
                <a16:creationId xmlns:a16="http://schemas.microsoft.com/office/drawing/2014/main" id="{DE333AA1-391D-08E5-6B08-A34B3C452CF5}"/>
              </a:ext>
            </a:extLst>
          </p:cNvPr>
          <p:cNvCxnSpPr>
            <a:cxnSpLocks/>
            <a:endCxn id="16" idx="3"/>
          </p:cNvCxnSpPr>
          <p:nvPr/>
        </p:nvCxnSpPr>
        <p:spPr>
          <a:xfrm rot="16200000" flipV="1">
            <a:off x="8633631" y="1031453"/>
            <a:ext cx="582948" cy="3797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38" name="Arc 1037">
            <a:extLst>
              <a:ext uri="{FF2B5EF4-FFF2-40B4-BE49-F238E27FC236}">
                <a16:creationId xmlns:a16="http://schemas.microsoft.com/office/drawing/2014/main" id="{52DEAD2C-7855-331A-151C-2E7CBEFC93AF}"/>
              </a:ext>
            </a:extLst>
          </p:cNvPr>
          <p:cNvSpPr/>
          <p:nvPr/>
        </p:nvSpPr>
        <p:spPr>
          <a:xfrm>
            <a:off x="12743543" y="562351"/>
            <a:ext cx="45719" cy="4571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1" name="TextBox 1040">
            <a:extLst>
              <a:ext uri="{FF2B5EF4-FFF2-40B4-BE49-F238E27FC236}">
                <a16:creationId xmlns:a16="http://schemas.microsoft.com/office/drawing/2014/main" id="{68A0A628-81C4-3796-022C-EB09359A34D5}"/>
              </a:ext>
            </a:extLst>
          </p:cNvPr>
          <p:cNvSpPr txBox="1"/>
          <p:nvPr/>
        </p:nvSpPr>
        <p:spPr>
          <a:xfrm>
            <a:off x="2196880" y="1483930"/>
            <a:ext cx="1383552" cy="646331"/>
          </a:xfrm>
          <a:prstGeom prst="rect">
            <a:avLst/>
          </a:prstGeom>
          <a:noFill/>
        </p:spPr>
        <p:txBody>
          <a:bodyPr wrap="square" rtlCol="0">
            <a:spAutoFit/>
          </a:bodyPr>
          <a:lstStyle/>
          <a:p>
            <a:pPr algn="ctr"/>
            <a:r>
              <a:rPr lang="en-US" dirty="0"/>
              <a:t>Source Connectors</a:t>
            </a:r>
          </a:p>
        </p:txBody>
      </p:sp>
      <p:cxnSp>
        <p:nvCxnSpPr>
          <p:cNvPr id="1042" name="Connector: Elbow 1041">
            <a:extLst>
              <a:ext uri="{FF2B5EF4-FFF2-40B4-BE49-F238E27FC236}">
                <a16:creationId xmlns:a16="http://schemas.microsoft.com/office/drawing/2014/main" id="{CF1EA87A-0A7A-814B-9F19-368F115783A4}"/>
              </a:ext>
            </a:extLst>
          </p:cNvPr>
          <p:cNvCxnSpPr>
            <a:cxnSpLocks/>
          </p:cNvCxnSpPr>
          <p:nvPr/>
        </p:nvCxnSpPr>
        <p:spPr>
          <a:xfrm rot="16200000" flipV="1">
            <a:off x="3239014" y="3464180"/>
            <a:ext cx="2845500" cy="9485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3" name="Connector: Elbow 1042">
            <a:extLst>
              <a:ext uri="{FF2B5EF4-FFF2-40B4-BE49-F238E27FC236}">
                <a16:creationId xmlns:a16="http://schemas.microsoft.com/office/drawing/2014/main" id="{956657A5-FF67-C2B1-079C-30D643E1D104}"/>
              </a:ext>
            </a:extLst>
          </p:cNvPr>
          <p:cNvCxnSpPr>
            <a:cxnSpLocks/>
          </p:cNvCxnSpPr>
          <p:nvPr/>
        </p:nvCxnSpPr>
        <p:spPr>
          <a:xfrm rot="16200000" flipV="1">
            <a:off x="5133385" y="3086460"/>
            <a:ext cx="2808177" cy="16957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44" name="Connector: Elbow 1043">
            <a:extLst>
              <a:ext uri="{FF2B5EF4-FFF2-40B4-BE49-F238E27FC236}">
                <a16:creationId xmlns:a16="http://schemas.microsoft.com/office/drawing/2014/main" id="{399D889F-31E5-F1A3-DDF3-74ED92FA12E1}"/>
              </a:ext>
            </a:extLst>
          </p:cNvPr>
          <p:cNvCxnSpPr>
            <a:cxnSpLocks/>
            <a:stCxn id="36" idx="0"/>
            <a:endCxn id="14" idx="2"/>
          </p:cNvCxnSpPr>
          <p:nvPr/>
        </p:nvCxnSpPr>
        <p:spPr>
          <a:xfrm rot="16200000" flipV="1">
            <a:off x="7742082" y="3609685"/>
            <a:ext cx="3127200" cy="3814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50" name="TextBox 1049">
            <a:extLst>
              <a:ext uri="{FF2B5EF4-FFF2-40B4-BE49-F238E27FC236}">
                <a16:creationId xmlns:a16="http://schemas.microsoft.com/office/drawing/2014/main" id="{245E12D0-D58E-702D-5F34-296C1F69109A}"/>
              </a:ext>
            </a:extLst>
          </p:cNvPr>
          <p:cNvSpPr txBox="1"/>
          <p:nvPr/>
        </p:nvSpPr>
        <p:spPr>
          <a:xfrm>
            <a:off x="5733190" y="3629200"/>
            <a:ext cx="3002048" cy="369332"/>
          </a:xfrm>
          <a:prstGeom prst="rect">
            <a:avLst/>
          </a:prstGeom>
          <a:noFill/>
        </p:spPr>
        <p:txBody>
          <a:bodyPr wrap="square" rtlCol="0">
            <a:spAutoFit/>
          </a:bodyPr>
          <a:lstStyle/>
          <a:p>
            <a:r>
              <a:rPr lang="en-US" dirty="0"/>
              <a:t>Create Confluent/Kafka</a:t>
            </a:r>
          </a:p>
        </p:txBody>
      </p:sp>
      <p:sp>
        <p:nvSpPr>
          <p:cNvPr id="1051" name="TextBox 1050">
            <a:extLst>
              <a:ext uri="{FF2B5EF4-FFF2-40B4-BE49-F238E27FC236}">
                <a16:creationId xmlns:a16="http://schemas.microsoft.com/office/drawing/2014/main" id="{F73F604B-05F3-D573-EFB5-5A9AF0EB314F}"/>
              </a:ext>
            </a:extLst>
          </p:cNvPr>
          <p:cNvSpPr txBox="1"/>
          <p:nvPr/>
        </p:nvSpPr>
        <p:spPr>
          <a:xfrm>
            <a:off x="4187465" y="3622707"/>
            <a:ext cx="1982731" cy="369332"/>
          </a:xfrm>
          <a:prstGeom prst="rect">
            <a:avLst/>
          </a:prstGeom>
          <a:noFill/>
        </p:spPr>
        <p:txBody>
          <a:bodyPr wrap="square" rtlCol="0">
            <a:spAutoFit/>
          </a:bodyPr>
          <a:lstStyle/>
          <a:p>
            <a:r>
              <a:rPr lang="en-US" dirty="0"/>
              <a:t>Create AKS</a:t>
            </a:r>
          </a:p>
        </p:txBody>
      </p:sp>
      <p:grpSp>
        <p:nvGrpSpPr>
          <p:cNvPr id="1059" name="Group 1058">
            <a:extLst>
              <a:ext uri="{FF2B5EF4-FFF2-40B4-BE49-F238E27FC236}">
                <a16:creationId xmlns:a16="http://schemas.microsoft.com/office/drawing/2014/main" id="{59BE7F29-0C5D-A547-5349-E8FCEFE3D60A}"/>
              </a:ext>
            </a:extLst>
          </p:cNvPr>
          <p:cNvGrpSpPr/>
          <p:nvPr/>
        </p:nvGrpSpPr>
        <p:grpSpPr>
          <a:xfrm>
            <a:off x="3544356" y="580001"/>
            <a:ext cx="2633366" cy="1963192"/>
            <a:chOff x="612850" y="3331360"/>
            <a:chExt cx="2501101" cy="1851624"/>
          </a:xfrm>
        </p:grpSpPr>
        <p:sp>
          <p:nvSpPr>
            <p:cNvPr id="6" name="TextBox 5">
              <a:extLst>
                <a:ext uri="{FF2B5EF4-FFF2-40B4-BE49-F238E27FC236}">
                  <a16:creationId xmlns:a16="http://schemas.microsoft.com/office/drawing/2014/main" id="{A7870401-7FC6-E8EF-20BC-D6434A7455C9}"/>
                </a:ext>
              </a:extLst>
            </p:cNvPr>
            <p:cNvSpPr txBox="1"/>
            <p:nvPr/>
          </p:nvSpPr>
          <p:spPr>
            <a:xfrm>
              <a:off x="958248" y="4435033"/>
              <a:ext cx="1645802" cy="369332"/>
            </a:xfrm>
            <a:prstGeom prst="rect">
              <a:avLst/>
            </a:prstGeom>
            <a:noFill/>
          </p:spPr>
          <p:txBody>
            <a:bodyPr wrap="square" rtlCol="0">
              <a:spAutoFit/>
            </a:bodyPr>
            <a:lstStyle/>
            <a:p>
              <a:r>
                <a:rPr lang="en-US" dirty="0"/>
                <a:t>CFK Operators</a:t>
              </a:r>
            </a:p>
          </p:txBody>
        </p:sp>
        <p:sp>
          <p:nvSpPr>
            <p:cNvPr id="34" name="Rectangle 33">
              <a:extLst>
                <a:ext uri="{FF2B5EF4-FFF2-40B4-BE49-F238E27FC236}">
                  <a16:creationId xmlns:a16="http://schemas.microsoft.com/office/drawing/2014/main" id="{63F958E6-FAFC-7059-8D9F-EAA9822A345C}"/>
                </a:ext>
              </a:extLst>
            </p:cNvPr>
            <p:cNvSpPr/>
            <p:nvPr/>
          </p:nvSpPr>
          <p:spPr>
            <a:xfrm>
              <a:off x="612850" y="3331360"/>
              <a:ext cx="2501101" cy="1851624"/>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4" name="Picture 1053">
              <a:extLst>
                <a:ext uri="{FF2B5EF4-FFF2-40B4-BE49-F238E27FC236}">
                  <a16:creationId xmlns:a16="http://schemas.microsoft.com/office/drawing/2014/main" id="{1BF4BDCF-37E5-C23C-F87B-598C025469E2}"/>
                </a:ext>
              </a:extLst>
            </p:cNvPr>
            <p:cNvPicPr>
              <a:picLocks noChangeAspect="1"/>
            </p:cNvPicPr>
            <p:nvPr/>
          </p:nvPicPr>
          <p:blipFill>
            <a:blip r:embed="rId13"/>
            <a:stretch>
              <a:fillRect/>
            </a:stretch>
          </p:blipFill>
          <p:spPr>
            <a:xfrm>
              <a:off x="2160016" y="3732425"/>
              <a:ext cx="844623" cy="403816"/>
            </a:xfrm>
            <a:prstGeom prst="rect">
              <a:avLst/>
            </a:prstGeom>
          </p:spPr>
        </p:pic>
        <p:pic>
          <p:nvPicPr>
            <p:cNvPr id="1056" name="Picture 1055">
              <a:extLst>
                <a:ext uri="{FF2B5EF4-FFF2-40B4-BE49-F238E27FC236}">
                  <a16:creationId xmlns:a16="http://schemas.microsoft.com/office/drawing/2014/main" id="{5B0689FE-FF1C-C358-0DBC-56D4F16318DC}"/>
                </a:ext>
              </a:extLst>
            </p:cNvPr>
            <p:cNvPicPr>
              <a:picLocks noChangeAspect="1"/>
            </p:cNvPicPr>
            <p:nvPr/>
          </p:nvPicPr>
          <p:blipFill>
            <a:blip r:embed="rId14"/>
            <a:srcRect l="5596" t="13340"/>
            <a:stretch/>
          </p:blipFill>
          <p:spPr>
            <a:xfrm>
              <a:off x="2252905" y="3430353"/>
              <a:ext cx="511566" cy="248420"/>
            </a:xfrm>
            <a:prstGeom prst="rect">
              <a:avLst/>
            </a:prstGeom>
          </p:spPr>
        </p:pic>
        <p:pic>
          <p:nvPicPr>
            <p:cNvPr id="1058" name="Picture 1057">
              <a:extLst>
                <a:ext uri="{FF2B5EF4-FFF2-40B4-BE49-F238E27FC236}">
                  <a16:creationId xmlns:a16="http://schemas.microsoft.com/office/drawing/2014/main" id="{345ECFCC-E5FF-9180-5F0E-C015C6AA990A}"/>
                </a:ext>
              </a:extLst>
            </p:cNvPr>
            <p:cNvPicPr>
              <a:picLocks noChangeAspect="1"/>
            </p:cNvPicPr>
            <p:nvPr/>
          </p:nvPicPr>
          <p:blipFill>
            <a:blip r:embed="rId15"/>
            <a:stretch>
              <a:fillRect/>
            </a:stretch>
          </p:blipFill>
          <p:spPr>
            <a:xfrm>
              <a:off x="833987" y="3467295"/>
              <a:ext cx="830367" cy="711517"/>
            </a:xfrm>
            <a:prstGeom prst="rect">
              <a:avLst/>
            </a:prstGeom>
          </p:spPr>
        </p:pic>
      </p:grpSp>
      <p:sp>
        <p:nvSpPr>
          <p:cNvPr id="1060" name="TextBox 1059">
            <a:extLst>
              <a:ext uri="{FF2B5EF4-FFF2-40B4-BE49-F238E27FC236}">
                <a16:creationId xmlns:a16="http://schemas.microsoft.com/office/drawing/2014/main" id="{73494530-A19C-D6A4-F80C-EC8DCF6AA27E}"/>
              </a:ext>
            </a:extLst>
          </p:cNvPr>
          <p:cNvSpPr txBox="1"/>
          <p:nvPr/>
        </p:nvSpPr>
        <p:spPr>
          <a:xfrm>
            <a:off x="6069454" y="1547212"/>
            <a:ext cx="1447986" cy="646331"/>
          </a:xfrm>
          <a:prstGeom prst="rect">
            <a:avLst/>
          </a:prstGeom>
          <a:noFill/>
        </p:spPr>
        <p:txBody>
          <a:bodyPr wrap="square" rtlCol="0">
            <a:spAutoFit/>
          </a:bodyPr>
          <a:lstStyle/>
          <a:p>
            <a:pPr algn="ctr"/>
            <a:r>
              <a:rPr lang="en-US" dirty="0"/>
              <a:t>Sink Connectors</a:t>
            </a:r>
          </a:p>
        </p:txBody>
      </p:sp>
      <p:sp>
        <p:nvSpPr>
          <p:cNvPr id="1064" name="TextBox 1063">
            <a:extLst>
              <a:ext uri="{FF2B5EF4-FFF2-40B4-BE49-F238E27FC236}">
                <a16:creationId xmlns:a16="http://schemas.microsoft.com/office/drawing/2014/main" id="{71A13138-B8E5-181B-EDB3-0D208AB6CB13}"/>
              </a:ext>
            </a:extLst>
          </p:cNvPr>
          <p:cNvSpPr txBox="1"/>
          <p:nvPr/>
        </p:nvSpPr>
        <p:spPr>
          <a:xfrm>
            <a:off x="10558503" y="1037536"/>
            <a:ext cx="1350899" cy="646331"/>
          </a:xfrm>
          <a:prstGeom prst="rect">
            <a:avLst/>
          </a:prstGeom>
          <a:noFill/>
          <a:ln>
            <a:solidFill>
              <a:schemeClr val="accent1"/>
            </a:solidFill>
          </a:ln>
        </p:spPr>
        <p:txBody>
          <a:bodyPr wrap="square" rtlCol="0">
            <a:spAutoFit/>
          </a:bodyPr>
          <a:lstStyle/>
          <a:p>
            <a:pPr algn="ctr"/>
            <a:r>
              <a:rPr lang="en-US" dirty="0"/>
              <a:t>ML/AI Modeling</a:t>
            </a:r>
          </a:p>
        </p:txBody>
      </p:sp>
      <p:sp>
        <p:nvSpPr>
          <p:cNvPr id="1068" name="TextBox 1067">
            <a:extLst>
              <a:ext uri="{FF2B5EF4-FFF2-40B4-BE49-F238E27FC236}">
                <a16:creationId xmlns:a16="http://schemas.microsoft.com/office/drawing/2014/main" id="{2DEFA9F9-50D4-546B-7CF7-A106FE71659F}"/>
              </a:ext>
            </a:extLst>
          </p:cNvPr>
          <p:cNvSpPr txBox="1"/>
          <p:nvPr/>
        </p:nvSpPr>
        <p:spPr>
          <a:xfrm>
            <a:off x="10501085" y="13296"/>
            <a:ext cx="1593193" cy="923330"/>
          </a:xfrm>
          <a:prstGeom prst="rect">
            <a:avLst/>
          </a:prstGeom>
          <a:noFill/>
          <a:ln>
            <a:solidFill>
              <a:schemeClr val="tx1"/>
            </a:solidFill>
          </a:ln>
        </p:spPr>
        <p:txBody>
          <a:bodyPr wrap="square" rtlCol="0">
            <a:spAutoFit/>
          </a:bodyPr>
          <a:lstStyle/>
          <a:p>
            <a:pPr algn="ctr"/>
            <a:r>
              <a:rPr lang="en-US" dirty="0"/>
              <a:t>Elasticsearch,</a:t>
            </a:r>
          </a:p>
          <a:p>
            <a:pPr algn="ctr"/>
            <a:r>
              <a:rPr lang="en-US" dirty="0"/>
              <a:t>UI/Dashboard</a:t>
            </a:r>
          </a:p>
          <a:p>
            <a:pPr algn="ctr"/>
            <a:r>
              <a:rPr lang="en-US" dirty="0"/>
              <a:t>MongoDB</a:t>
            </a:r>
          </a:p>
        </p:txBody>
      </p:sp>
      <p:cxnSp>
        <p:nvCxnSpPr>
          <p:cNvPr id="1070" name="Connector: Elbow 1069">
            <a:extLst>
              <a:ext uri="{FF2B5EF4-FFF2-40B4-BE49-F238E27FC236}">
                <a16:creationId xmlns:a16="http://schemas.microsoft.com/office/drawing/2014/main" id="{1EB17E2D-B32C-A1AA-640F-9DC82266840F}"/>
              </a:ext>
            </a:extLst>
          </p:cNvPr>
          <p:cNvCxnSpPr>
            <a:cxnSpLocks/>
          </p:cNvCxnSpPr>
          <p:nvPr/>
        </p:nvCxnSpPr>
        <p:spPr>
          <a:xfrm flipV="1">
            <a:off x="6197216" y="335343"/>
            <a:ext cx="4303869" cy="1234140"/>
          </a:xfrm>
          <a:prstGeom prst="bentConnector3">
            <a:avLst>
              <a:gd name="adj1" fmla="val 26564"/>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8A939B0F-CD62-C7AF-5240-0E2569E734D6}"/>
              </a:ext>
            </a:extLst>
          </p:cNvPr>
          <p:cNvSpPr/>
          <p:nvPr/>
        </p:nvSpPr>
        <p:spPr>
          <a:xfrm>
            <a:off x="4462140" y="5367722"/>
            <a:ext cx="1422400" cy="1095828"/>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29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0" y="122548"/>
            <a:ext cx="8174736" cy="697584"/>
          </a:xfrm>
        </p:spPr>
        <p:txBody>
          <a:bodyPr>
            <a:normAutofit/>
          </a:bodyPr>
          <a:lstStyle/>
          <a:p>
            <a:r>
              <a:rPr lang="en-US" b="0" i="0" dirty="0">
                <a:solidFill>
                  <a:srgbClr val="2D2F31"/>
                </a:solidFill>
                <a:effectLst/>
                <a:latin typeface="Udemy Sans"/>
              </a:rPr>
              <a:t>Security (TLS, SSL &amp; SASL, ACL)</a:t>
            </a:r>
            <a:endParaRPr lang="en-US" dirty="0"/>
          </a:p>
        </p:txBody>
      </p:sp>
      <p:sp>
        <p:nvSpPr>
          <p:cNvPr id="7" name="Content Placeholder 6">
            <a:extLst>
              <a:ext uri="{FF2B5EF4-FFF2-40B4-BE49-F238E27FC236}">
                <a16:creationId xmlns:a16="http://schemas.microsoft.com/office/drawing/2014/main" id="{7FD242BA-D36D-3667-27D4-11CCB783FA6D}"/>
              </a:ext>
            </a:extLst>
          </p:cNvPr>
          <p:cNvSpPr>
            <a:spLocks noGrp="1"/>
          </p:cNvSpPr>
          <p:nvPr>
            <p:ph idx="1"/>
          </p:nvPr>
        </p:nvSpPr>
        <p:spPr>
          <a:xfrm>
            <a:off x="152400" y="1411259"/>
            <a:ext cx="11887199" cy="5967167"/>
          </a:xfrm>
        </p:spPr>
        <p:txBody>
          <a:bodyPr>
            <a:normAutofit lnSpcReduction="10000"/>
          </a:bodyPr>
          <a:lstStyle/>
          <a:p>
            <a:pPr marL="0" indent="0">
              <a:buNone/>
            </a:pPr>
            <a:r>
              <a:rPr lang="en-US" b="1" dirty="0"/>
              <a:t>Authentication Methods:</a:t>
            </a:r>
          </a:p>
          <a:p>
            <a:pPr>
              <a:buFont typeface="+mj-lt"/>
              <a:buAutoNum type="arabicPeriod"/>
            </a:pPr>
            <a:r>
              <a:rPr lang="en-US" b="1" dirty="0"/>
              <a:t>SASL (PLAIN, SCRAM, GSSAPI (Kerberos), </a:t>
            </a:r>
            <a:r>
              <a:rPr lang="en-US" b="1" dirty="0" err="1"/>
              <a:t>OAuthBearer</a:t>
            </a:r>
            <a:r>
              <a:rPr lang="en-US" b="1" dirty="0"/>
              <a:t>)</a:t>
            </a:r>
            <a:r>
              <a:rPr lang="en-US" dirty="0"/>
              <a:t> - Used for </a:t>
            </a:r>
            <a:r>
              <a:rPr lang="en-US" b="1" dirty="0"/>
              <a:t>authentication</a:t>
            </a:r>
            <a:r>
              <a:rPr lang="en-US" dirty="0"/>
              <a:t> with various mechanisms.</a:t>
            </a:r>
          </a:p>
          <a:p>
            <a:pPr>
              <a:buFont typeface="+mj-lt"/>
              <a:buAutoNum type="arabicPeriod"/>
            </a:pPr>
            <a:r>
              <a:rPr lang="en-US" b="1" dirty="0"/>
              <a:t>TLS Client Authentication</a:t>
            </a:r>
            <a:r>
              <a:rPr lang="en-US" dirty="0"/>
              <a:t> - Uses </a:t>
            </a:r>
            <a:r>
              <a:rPr lang="en-US" b="1" dirty="0"/>
              <a:t>TLS/SSL certificates</a:t>
            </a:r>
            <a:r>
              <a:rPr lang="en-US" dirty="0"/>
              <a:t> for </a:t>
            </a:r>
            <a:r>
              <a:rPr lang="en-US" b="1" dirty="0"/>
              <a:t>authentication</a:t>
            </a:r>
            <a:r>
              <a:rPr lang="en-US" dirty="0"/>
              <a:t>.</a:t>
            </a:r>
          </a:p>
          <a:p>
            <a:pPr>
              <a:buFont typeface="+mj-lt"/>
              <a:buAutoNum type="arabicPeriod"/>
            </a:pPr>
            <a:r>
              <a:rPr lang="en-US" b="1" dirty="0" err="1"/>
              <a:t>mTLS</a:t>
            </a:r>
            <a:r>
              <a:rPr lang="en-US" b="1" dirty="0"/>
              <a:t> (Mutual TLS) – </a:t>
            </a:r>
            <a:r>
              <a:rPr lang="en-US" dirty="0"/>
              <a:t>Uses for both client and server authentication.</a:t>
            </a:r>
          </a:p>
          <a:p>
            <a:pPr>
              <a:buFont typeface="+mj-lt"/>
              <a:buAutoNum type="arabicPeriod"/>
            </a:pPr>
            <a:r>
              <a:rPr lang="en-US" b="1" dirty="0"/>
              <a:t>JWT (OAuth Integration)</a:t>
            </a:r>
            <a:r>
              <a:rPr lang="en-US" dirty="0"/>
              <a:t> - Uses </a:t>
            </a:r>
            <a:r>
              <a:rPr lang="en-US" b="1" dirty="0"/>
              <a:t>JSON Web Tokens</a:t>
            </a:r>
            <a:r>
              <a:rPr lang="en-US" dirty="0"/>
              <a:t> for external </a:t>
            </a:r>
            <a:r>
              <a:rPr lang="en-US" b="1" dirty="0"/>
              <a:t>identity provider</a:t>
            </a:r>
            <a:r>
              <a:rPr lang="en-US" dirty="0"/>
              <a:t> integration.</a:t>
            </a:r>
          </a:p>
          <a:p>
            <a:pPr marL="0" indent="0">
              <a:buNone/>
            </a:pPr>
            <a:r>
              <a:rPr lang="en-US" dirty="0"/>
              <a:t>Authorization Methods</a:t>
            </a:r>
          </a:p>
          <a:p>
            <a:pPr>
              <a:buFont typeface="+mj-lt"/>
              <a:buAutoNum type="arabicPeriod"/>
            </a:pPr>
            <a:r>
              <a:rPr lang="en-US" b="1" dirty="0"/>
              <a:t>ACLs (Access Control Lists)</a:t>
            </a:r>
            <a:r>
              <a:rPr lang="en-US" dirty="0"/>
              <a:t> - Used for </a:t>
            </a:r>
            <a:r>
              <a:rPr lang="en-US" b="1" dirty="0"/>
              <a:t>authorization</a:t>
            </a:r>
            <a:r>
              <a:rPr lang="en-US" dirty="0"/>
              <a:t> by defining </a:t>
            </a:r>
            <a:r>
              <a:rPr lang="en-US" b="1" dirty="0"/>
              <a:t>permissions</a:t>
            </a:r>
            <a:r>
              <a:rPr lang="en-US" dirty="0"/>
              <a:t> for users, groups or applications.</a:t>
            </a:r>
          </a:p>
          <a:p>
            <a:pPr>
              <a:buFont typeface="+mj-lt"/>
              <a:buAutoNum type="arabicPeriod"/>
            </a:pPr>
            <a:r>
              <a:rPr lang="en-US" b="1" dirty="0"/>
              <a:t>RBAC (Role-Based Access Control)</a:t>
            </a:r>
            <a:r>
              <a:rPr lang="en-US" dirty="0"/>
              <a:t> - Available in </a:t>
            </a:r>
            <a:r>
              <a:rPr lang="en-US" b="1" dirty="0"/>
              <a:t>Confluent Platform</a:t>
            </a:r>
            <a:r>
              <a:rPr lang="en-US" dirty="0"/>
              <a:t> for </a:t>
            </a:r>
            <a:r>
              <a:rPr lang="en-US" b="1" dirty="0"/>
              <a:t>role-based authorization</a:t>
            </a:r>
            <a:r>
              <a:rPr lang="en-US" dirty="0"/>
              <a:t>.</a:t>
            </a:r>
          </a:p>
          <a:p>
            <a:endParaRPr lang="en-US" dirty="0"/>
          </a:p>
        </p:txBody>
      </p:sp>
      <p:pic>
        <p:nvPicPr>
          <p:cNvPr id="9" name="Picture 8">
            <a:extLst>
              <a:ext uri="{FF2B5EF4-FFF2-40B4-BE49-F238E27FC236}">
                <a16:creationId xmlns:a16="http://schemas.microsoft.com/office/drawing/2014/main" id="{F86668F0-9289-14AA-662D-07D4DECD8C8C}"/>
              </a:ext>
            </a:extLst>
          </p:cNvPr>
          <p:cNvPicPr>
            <a:picLocks noChangeAspect="1"/>
          </p:cNvPicPr>
          <p:nvPr/>
        </p:nvPicPr>
        <p:blipFill>
          <a:blip r:embed="rId3"/>
          <a:stretch>
            <a:fillRect/>
          </a:stretch>
        </p:blipFill>
        <p:spPr>
          <a:xfrm>
            <a:off x="8251201" y="122548"/>
            <a:ext cx="3788398" cy="1178351"/>
          </a:xfrm>
          <a:prstGeom prst="rect">
            <a:avLst/>
          </a:prstGeom>
          <a:ln>
            <a:solidFill>
              <a:schemeClr val="tx1"/>
            </a:solidFill>
          </a:ln>
        </p:spPr>
      </p:pic>
      <p:sp>
        <p:nvSpPr>
          <p:cNvPr id="10" name="TextBox 9">
            <a:extLst>
              <a:ext uri="{FF2B5EF4-FFF2-40B4-BE49-F238E27FC236}">
                <a16:creationId xmlns:a16="http://schemas.microsoft.com/office/drawing/2014/main" id="{270B243B-DB8E-3517-1D7C-4700C1D1C8FD}"/>
              </a:ext>
            </a:extLst>
          </p:cNvPr>
          <p:cNvSpPr txBox="1"/>
          <p:nvPr/>
        </p:nvSpPr>
        <p:spPr>
          <a:xfrm>
            <a:off x="8025655" y="1300899"/>
            <a:ext cx="4166345" cy="369332"/>
          </a:xfrm>
          <a:prstGeom prst="rect">
            <a:avLst/>
          </a:prstGeom>
          <a:noFill/>
        </p:spPr>
        <p:txBody>
          <a:bodyPr wrap="square" rtlCol="0">
            <a:spAutoFit/>
          </a:bodyPr>
          <a:lstStyle/>
          <a:p>
            <a:r>
              <a:rPr lang="en-US" dirty="0"/>
              <a:t>Broker Configuration (</a:t>
            </a:r>
            <a:r>
              <a:rPr lang="en-US" dirty="0" err="1"/>
              <a:t>server.properties</a:t>
            </a:r>
            <a:r>
              <a:rPr lang="en-US" dirty="0"/>
              <a:t>)</a:t>
            </a:r>
          </a:p>
        </p:txBody>
      </p:sp>
    </p:spTree>
    <p:extLst>
      <p:ext uri="{BB962C8B-B14F-4D97-AF65-F5344CB8AC3E}">
        <p14:creationId xmlns:p14="http://schemas.microsoft.com/office/powerpoint/2010/main" val="375740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p:txBody>
          <a:bodyPr/>
          <a:lstStyle/>
          <a:p>
            <a:r>
              <a:rPr lang="en-US" dirty="0"/>
              <a:t>Advanced Topics</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p:txBody>
          <a:bodyPr>
            <a:normAutofit lnSpcReduction="10000"/>
          </a:bodyPr>
          <a:lstStyle/>
          <a:p>
            <a:r>
              <a:rPr lang="en-US" b="0" i="0" dirty="0">
                <a:solidFill>
                  <a:srgbClr val="2D2F31"/>
                </a:solidFill>
                <a:effectLst/>
                <a:latin typeface="Udemy Sans"/>
              </a:rPr>
              <a:t>Monitoring and Operations</a:t>
            </a:r>
          </a:p>
          <a:p>
            <a:r>
              <a:rPr lang="en-US" dirty="0">
                <a:solidFill>
                  <a:srgbClr val="2D2F31"/>
                </a:solidFill>
                <a:latin typeface="Udemy Sans"/>
              </a:rPr>
              <a:t>Custom Connectors</a:t>
            </a:r>
          </a:p>
          <a:p>
            <a:r>
              <a:rPr lang="en-US" b="0" i="0" dirty="0">
                <a:solidFill>
                  <a:srgbClr val="2D2F31"/>
                </a:solidFill>
                <a:effectLst/>
                <a:latin typeface="Udemy Sans"/>
              </a:rPr>
              <a:t>Best Practices</a:t>
            </a:r>
          </a:p>
          <a:p>
            <a:r>
              <a:rPr lang="en-US" b="0" i="0" dirty="0">
                <a:solidFill>
                  <a:srgbClr val="2D2F31"/>
                </a:solidFill>
                <a:effectLst/>
                <a:latin typeface="Udemy Sans"/>
              </a:rPr>
              <a:t>Troubleshooting</a:t>
            </a:r>
          </a:p>
          <a:p>
            <a:r>
              <a:rPr lang="en-US" b="0" i="0" dirty="0">
                <a:solidFill>
                  <a:srgbClr val="2D2F31"/>
                </a:solidFill>
                <a:effectLst/>
                <a:latin typeface="Udemy Sans"/>
              </a:rPr>
              <a:t>Cronjobs</a:t>
            </a:r>
          </a:p>
          <a:p>
            <a:r>
              <a:rPr lang="en-US" b="0" i="0" dirty="0">
                <a:solidFill>
                  <a:srgbClr val="2D2F31"/>
                </a:solidFill>
                <a:effectLst/>
                <a:latin typeface="Udemy Sans"/>
              </a:rPr>
              <a:t>REST API</a:t>
            </a:r>
          </a:p>
          <a:p>
            <a:r>
              <a:rPr lang="en-US" dirty="0"/>
              <a:t>Integrate License Keys into CFK </a:t>
            </a:r>
          </a:p>
          <a:p>
            <a:r>
              <a:rPr lang="en-US" dirty="0">
                <a:solidFill>
                  <a:srgbClr val="2D2F31"/>
                </a:solidFill>
                <a:latin typeface="Udemy Sans"/>
              </a:rPr>
              <a:t>Cluster Linking</a:t>
            </a:r>
          </a:p>
          <a:p>
            <a:r>
              <a:rPr lang="en-US" b="0" i="0" dirty="0">
                <a:solidFill>
                  <a:srgbClr val="2D2F31"/>
                </a:solidFill>
                <a:effectLst/>
                <a:latin typeface="Udemy Sans"/>
              </a:rPr>
              <a:t>Replic</a:t>
            </a:r>
            <a:r>
              <a:rPr lang="en-US" dirty="0">
                <a:solidFill>
                  <a:srgbClr val="2D2F31"/>
                </a:solidFill>
                <a:latin typeface="Udemy Sans"/>
              </a:rPr>
              <a:t>ators</a:t>
            </a:r>
            <a:endParaRPr lang="en-US" b="0" i="0" dirty="0">
              <a:solidFill>
                <a:srgbClr val="2D2F31"/>
              </a:solidFill>
              <a:effectLst/>
              <a:latin typeface="Udemy Sans"/>
            </a:endParaRPr>
          </a:p>
          <a:p>
            <a:endParaRPr lang="en-US" dirty="0"/>
          </a:p>
        </p:txBody>
      </p:sp>
    </p:spTree>
    <p:extLst>
      <p:ext uri="{BB962C8B-B14F-4D97-AF65-F5344CB8AC3E}">
        <p14:creationId xmlns:p14="http://schemas.microsoft.com/office/powerpoint/2010/main" val="183002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6C83-4EAE-A593-E531-1D4D7D0B1FCF}"/>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DA391FA-146A-2491-0809-F91A3013973C}"/>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2D2F31"/>
                </a:solidFill>
                <a:effectLst/>
                <a:uLnTx/>
                <a:uFillTx/>
                <a:latin typeface="Udemy Sans"/>
                <a:ea typeface="+mn-ea"/>
                <a:cs typeface="+mn-cs"/>
              </a:rPr>
              <a:t>Installing Kafka Cluster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srgbClr val="2D2F31"/>
                </a:solidFill>
                <a:effectLst/>
                <a:uLnTx/>
                <a:uFillTx/>
                <a:latin typeface="Udemy Sans"/>
                <a:ea typeface="+mn-ea"/>
                <a:cs typeface="+mn-cs"/>
              </a:rPr>
              <a:t>SendMessage</a:t>
            </a:r>
            <a:r>
              <a:rPr lang="en-US" dirty="0">
                <a:solidFill>
                  <a:srgbClr val="2D2F31"/>
                </a:solidFill>
                <a:latin typeface="Udemy Sans"/>
              </a:rPr>
              <a:t>/</a:t>
            </a:r>
            <a:r>
              <a:rPr kumimoji="0" lang="en-US" sz="2800" b="0" i="0" u="none" strike="noStrike" kern="1200" cap="none" spc="0" normalizeH="0" baseline="0" noProof="0" dirty="0" err="1">
                <a:ln>
                  <a:noFill/>
                </a:ln>
                <a:solidFill>
                  <a:srgbClr val="2D2F31"/>
                </a:solidFill>
                <a:effectLst/>
                <a:uLnTx/>
                <a:uFillTx/>
                <a:latin typeface="Udemy Sans"/>
                <a:ea typeface="+mn-ea"/>
                <a:cs typeface="+mn-cs"/>
              </a:rPr>
              <a:t>ReceiveMessage</a:t>
            </a:r>
            <a:r>
              <a:rPr kumimoji="0" lang="en-US" sz="2800" b="0" i="0" u="none" strike="noStrike" kern="1200" cap="none" spc="0" normalizeH="0" baseline="0" noProof="0" dirty="0">
                <a:ln>
                  <a:noFill/>
                </a:ln>
                <a:solidFill>
                  <a:srgbClr val="2D2F31"/>
                </a:solidFill>
                <a:effectLst/>
                <a:uLnTx/>
                <a:uFillTx/>
                <a:latin typeface="Udemy Sans"/>
                <a:ea typeface="+mn-ea"/>
                <a:cs typeface="+mn-cs"/>
              </a:rPr>
              <a:t> for Cloud Team Users</a:t>
            </a:r>
          </a:p>
          <a:p>
            <a:endParaRPr lang="en-US" dirty="0"/>
          </a:p>
        </p:txBody>
      </p:sp>
    </p:spTree>
    <p:extLst>
      <p:ext uri="{BB962C8B-B14F-4D97-AF65-F5344CB8AC3E}">
        <p14:creationId xmlns:p14="http://schemas.microsoft.com/office/powerpoint/2010/main" val="341589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p:txBody>
          <a:bodyPr>
            <a:normAutofit fontScale="77500" lnSpcReduction="20000"/>
          </a:bodyPr>
          <a:lstStyle/>
          <a:p>
            <a:r>
              <a:rPr lang="da-DK" dirty="0"/>
              <a:t>https://github.com/apache/kafka</a:t>
            </a:r>
          </a:p>
          <a:p>
            <a:r>
              <a:rPr lang="da-DK" dirty="0"/>
              <a:t>https://kafka.apache.org/documentation/</a:t>
            </a:r>
          </a:p>
          <a:p>
            <a:r>
              <a:rPr lang="da-DK" dirty="0"/>
              <a:t>https://docs.confluent.io/kafka/introduction.html</a:t>
            </a:r>
          </a:p>
          <a:p>
            <a:r>
              <a:rPr lang="da-DK" dirty="0"/>
              <a:t>https://www.conduktor.io/kafka/what-is-apache-kafka/</a:t>
            </a:r>
          </a:p>
          <a:p>
            <a:r>
              <a:rPr lang="da-DK" dirty="0"/>
              <a:t>https://www.youtube.com/playlist?list=PLmOn9nNkQxJHTVxt3wxWXyheQPLlh-9T6</a:t>
            </a:r>
          </a:p>
          <a:p>
            <a:r>
              <a:rPr lang="da-DK" dirty="0"/>
              <a:t>https://duyidong-archive.s3.amazonaws.com/pdf/kafka-tutorial.pdf</a:t>
            </a:r>
          </a:p>
          <a:p>
            <a:r>
              <a:rPr lang="da-DK" dirty="0"/>
              <a:t>https://developer.confluent.io/courses/architecture/get-started/</a:t>
            </a:r>
          </a:p>
          <a:p>
            <a:r>
              <a:rPr lang="da-DK" dirty="0"/>
              <a:t>https://stackoverflow.com/questions/52338890/kafka-partition-index-file</a:t>
            </a:r>
          </a:p>
          <a:p>
            <a:r>
              <a:rPr lang="da-DK" dirty="0"/>
              <a:t>https://strimzi.io/blog/2021/12/17/kafka-segment-retention/</a:t>
            </a:r>
          </a:p>
          <a:p>
            <a:r>
              <a:rPr lang="da-DK" dirty="0"/>
              <a:t>Kafka API models</a:t>
            </a:r>
          </a:p>
          <a:p>
            <a:r>
              <a:rPr lang="en-US" dirty="0"/>
              <a:t>https://levelup.gitconnected.com/kafka-connect-overview-7eb9e39df8b1</a:t>
            </a:r>
          </a:p>
        </p:txBody>
      </p:sp>
    </p:spTree>
    <p:extLst>
      <p:ext uri="{BB962C8B-B14F-4D97-AF65-F5344CB8AC3E}">
        <p14:creationId xmlns:p14="http://schemas.microsoft.com/office/powerpoint/2010/main" val="173736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9F38C1-02CE-2ED2-C6E2-6A04B3D6E4C0}"/>
              </a:ext>
            </a:extLst>
          </p:cNvPr>
          <p:cNvPicPr>
            <a:picLocks noChangeAspect="1"/>
          </p:cNvPicPr>
          <p:nvPr/>
        </p:nvPicPr>
        <p:blipFill>
          <a:blip r:embed="rId2"/>
          <a:srcRect t="49037"/>
          <a:stretch/>
        </p:blipFill>
        <p:spPr>
          <a:xfrm>
            <a:off x="182852" y="956057"/>
            <a:ext cx="3886200" cy="915386"/>
          </a:xfrm>
          <a:prstGeom prst="rect">
            <a:avLst/>
          </a:prstGeom>
          <a:ln>
            <a:solidFill>
              <a:schemeClr val="accent1"/>
            </a:solidFill>
          </a:ln>
        </p:spPr>
      </p:pic>
      <p:pic>
        <p:nvPicPr>
          <p:cNvPr id="8" name="Picture 7">
            <a:extLst>
              <a:ext uri="{FF2B5EF4-FFF2-40B4-BE49-F238E27FC236}">
                <a16:creationId xmlns:a16="http://schemas.microsoft.com/office/drawing/2014/main" id="{15AB0CEB-30D8-F372-01CE-6F760BCE95F1}"/>
              </a:ext>
            </a:extLst>
          </p:cNvPr>
          <p:cNvPicPr>
            <a:picLocks noChangeAspect="1"/>
          </p:cNvPicPr>
          <p:nvPr/>
        </p:nvPicPr>
        <p:blipFill>
          <a:blip r:embed="rId3"/>
          <a:srcRect t="21959"/>
          <a:stretch/>
        </p:blipFill>
        <p:spPr>
          <a:xfrm>
            <a:off x="6642247" y="845725"/>
            <a:ext cx="5366901" cy="1525450"/>
          </a:xfrm>
          <a:prstGeom prst="rect">
            <a:avLst/>
          </a:prstGeom>
          <a:ln>
            <a:solidFill>
              <a:schemeClr val="accent1"/>
            </a:solidFill>
          </a:ln>
        </p:spPr>
      </p:pic>
      <p:pic>
        <p:nvPicPr>
          <p:cNvPr id="10" name="Picture 9">
            <a:extLst>
              <a:ext uri="{FF2B5EF4-FFF2-40B4-BE49-F238E27FC236}">
                <a16:creationId xmlns:a16="http://schemas.microsoft.com/office/drawing/2014/main" id="{37FE81BE-4525-1D1A-10E3-BA7DFE3FF7A3}"/>
              </a:ext>
            </a:extLst>
          </p:cNvPr>
          <p:cNvPicPr>
            <a:picLocks noChangeAspect="1"/>
          </p:cNvPicPr>
          <p:nvPr/>
        </p:nvPicPr>
        <p:blipFill>
          <a:blip r:embed="rId4"/>
          <a:srcRect t="34949"/>
          <a:stretch/>
        </p:blipFill>
        <p:spPr>
          <a:xfrm>
            <a:off x="200335" y="2309193"/>
            <a:ext cx="4558227" cy="1369416"/>
          </a:xfrm>
          <a:prstGeom prst="rect">
            <a:avLst/>
          </a:prstGeom>
          <a:ln>
            <a:solidFill>
              <a:schemeClr val="accent1"/>
            </a:solidFill>
          </a:ln>
        </p:spPr>
      </p:pic>
      <p:sp>
        <p:nvSpPr>
          <p:cNvPr id="11" name="TextBox 10">
            <a:extLst>
              <a:ext uri="{FF2B5EF4-FFF2-40B4-BE49-F238E27FC236}">
                <a16:creationId xmlns:a16="http://schemas.microsoft.com/office/drawing/2014/main" id="{22C21232-E840-0560-9234-5C963346E452}"/>
              </a:ext>
            </a:extLst>
          </p:cNvPr>
          <p:cNvSpPr txBox="1"/>
          <p:nvPr/>
        </p:nvSpPr>
        <p:spPr>
          <a:xfrm>
            <a:off x="307320" y="662682"/>
            <a:ext cx="2715491" cy="369332"/>
          </a:xfrm>
          <a:prstGeom prst="rect">
            <a:avLst/>
          </a:prstGeom>
          <a:noFill/>
        </p:spPr>
        <p:txBody>
          <a:bodyPr wrap="square" rtlCol="0">
            <a:spAutoFit/>
          </a:bodyPr>
          <a:lstStyle/>
          <a:p>
            <a:r>
              <a:rPr lang="en-US" dirty="0"/>
              <a:t>Immutable Event Log</a:t>
            </a:r>
          </a:p>
        </p:txBody>
      </p:sp>
      <p:sp>
        <p:nvSpPr>
          <p:cNvPr id="14" name="Title 1">
            <a:extLst>
              <a:ext uri="{FF2B5EF4-FFF2-40B4-BE49-F238E27FC236}">
                <a16:creationId xmlns:a16="http://schemas.microsoft.com/office/drawing/2014/main" id="{026D7C4F-CDF1-432E-8802-51815918DFC1}"/>
              </a:ext>
            </a:extLst>
          </p:cNvPr>
          <p:cNvSpPr>
            <a:spLocks noGrp="1"/>
          </p:cNvSpPr>
          <p:nvPr>
            <p:ph type="title"/>
          </p:nvPr>
        </p:nvSpPr>
        <p:spPr>
          <a:xfrm>
            <a:off x="9532" y="10122"/>
            <a:ext cx="5895109" cy="835603"/>
          </a:xfrm>
        </p:spPr>
        <p:txBody>
          <a:bodyPr>
            <a:normAutofit/>
          </a:bodyPr>
          <a:lstStyle/>
          <a:p>
            <a:r>
              <a:rPr lang="en-US" b="0" i="0" dirty="0">
                <a:solidFill>
                  <a:srgbClr val="2D2F31"/>
                </a:solidFill>
                <a:effectLst/>
                <a:latin typeface="Udemy Sans"/>
              </a:rPr>
              <a:t>Kafka Core Concepts</a:t>
            </a:r>
            <a:endParaRPr lang="en-US" dirty="0"/>
          </a:p>
        </p:txBody>
      </p:sp>
      <p:sp>
        <p:nvSpPr>
          <p:cNvPr id="15" name="TextBox 14">
            <a:extLst>
              <a:ext uri="{FF2B5EF4-FFF2-40B4-BE49-F238E27FC236}">
                <a16:creationId xmlns:a16="http://schemas.microsoft.com/office/drawing/2014/main" id="{DEF960EB-E63C-BF96-BFA9-80CA9D2416B4}"/>
              </a:ext>
            </a:extLst>
          </p:cNvPr>
          <p:cNvSpPr txBox="1"/>
          <p:nvPr/>
        </p:nvSpPr>
        <p:spPr>
          <a:xfrm>
            <a:off x="182852" y="3774495"/>
            <a:ext cx="3538774" cy="369332"/>
          </a:xfrm>
          <a:prstGeom prst="rect">
            <a:avLst/>
          </a:prstGeom>
          <a:noFill/>
        </p:spPr>
        <p:txBody>
          <a:bodyPr wrap="square" rtlCol="0">
            <a:spAutoFit/>
          </a:bodyPr>
          <a:lstStyle/>
          <a:p>
            <a:r>
              <a:rPr lang="en-US" dirty="0"/>
              <a:t>Confluent Hub for Connectors</a:t>
            </a:r>
          </a:p>
        </p:txBody>
      </p:sp>
      <p:sp>
        <p:nvSpPr>
          <p:cNvPr id="16" name="TextBox 15">
            <a:extLst>
              <a:ext uri="{FF2B5EF4-FFF2-40B4-BE49-F238E27FC236}">
                <a16:creationId xmlns:a16="http://schemas.microsoft.com/office/drawing/2014/main" id="{AAE92566-0654-13C2-B43C-CADF5E32B1CC}"/>
              </a:ext>
            </a:extLst>
          </p:cNvPr>
          <p:cNvSpPr txBox="1"/>
          <p:nvPr/>
        </p:nvSpPr>
        <p:spPr>
          <a:xfrm>
            <a:off x="7069067" y="476393"/>
            <a:ext cx="2715491" cy="369332"/>
          </a:xfrm>
          <a:prstGeom prst="rect">
            <a:avLst/>
          </a:prstGeom>
          <a:noFill/>
        </p:spPr>
        <p:txBody>
          <a:bodyPr wrap="square" rtlCol="0">
            <a:spAutoFit/>
          </a:bodyPr>
          <a:lstStyle/>
          <a:p>
            <a:r>
              <a:rPr lang="en-US" dirty="0"/>
              <a:t>Topics &amp; Offsets</a:t>
            </a:r>
          </a:p>
        </p:txBody>
      </p:sp>
      <p:pic>
        <p:nvPicPr>
          <p:cNvPr id="18" name="Picture 17">
            <a:extLst>
              <a:ext uri="{FF2B5EF4-FFF2-40B4-BE49-F238E27FC236}">
                <a16:creationId xmlns:a16="http://schemas.microsoft.com/office/drawing/2014/main" id="{82E13DC1-38A2-D88E-4C15-646CA974694D}"/>
              </a:ext>
            </a:extLst>
          </p:cNvPr>
          <p:cNvPicPr>
            <a:picLocks noChangeAspect="1"/>
          </p:cNvPicPr>
          <p:nvPr/>
        </p:nvPicPr>
        <p:blipFill>
          <a:blip r:embed="rId5"/>
          <a:srcRect t="13698"/>
          <a:stretch/>
        </p:blipFill>
        <p:spPr>
          <a:xfrm>
            <a:off x="182852" y="4143827"/>
            <a:ext cx="3538774" cy="2623757"/>
          </a:xfrm>
          <a:prstGeom prst="rect">
            <a:avLst/>
          </a:prstGeom>
          <a:ln>
            <a:solidFill>
              <a:schemeClr val="accent1"/>
            </a:solidFill>
          </a:ln>
        </p:spPr>
      </p:pic>
      <p:sp>
        <p:nvSpPr>
          <p:cNvPr id="19" name="TextBox 18">
            <a:extLst>
              <a:ext uri="{FF2B5EF4-FFF2-40B4-BE49-F238E27FC236}">
                <a16:creationId xmlns:a16="http://schemas.microsoft.com/office/drawing/2014/main" id="{5EBD493F-B9AA-4E28-D4CC-0B108CC33841}"/>
              </a:ext>
            </a:extLst>
          </p:cNvPr>
          <p:cNvSpPr txBox="1"/>
          <p:nvPr/>
        </p:nvSpPr>
        <p:spPr>
          <a:xfrm>
            <a:off x="362823" y="2044011"/>
            <a:ext cx="1447504" cy="369332"/>
          </a:xfrm>
          <a:prstGeom prst="rect">
            <a:avLst/>
          </a:prstGeom>
          <a:noFill/>
        </p:spPr>
        <p:txBody>
          <a:bodyPr wrap="square" rtlCol="0">
            <a:spAutoFit/>
          </a:bodyPr>
          <a:lstStyle/>
          <a:p>
            <a:r>
              <a:rPr lang="en-US" dirty="0"/>
              <a:t>Partitions</a:t>
            </a:r>
          </a:p>
        </p:txBody>
      </p:sp>
      <p:pic>
        <p:nvPicPr>
          <p:cNvPr id="21" name="Picture 20">
            <a:extLst>
              <a:ext uri="{FF2B5EF4-FFF2-40B4-BE49-F238E27FC236}">
                <a16:creationId xmlns:a16="http://schemas.microsoft.com/office/drawing/2014/main" id="{0CA0BC80-B066-3A67-1B8B-6D643BEBEB44}"/>
              </a:ext>
            </a:extLst>
          </p:cNvPr>
          <p:cNvPicPr>
            <a:picLocks noChangeAspect="1"/>
          </p:cNvPicPr>
          <p:nvPr/>
        </p:nvPicPr>
        <p:blipFill>
          <a:blip r:embed="rId6"/>
          <a:stretch>
            <a:fillRect/>
          </a:stretch>
        </p:blipFill>
        <p:spPr>
          <a:xfrm>
            <a:off x="5354546" y="3274411"/>
            <a:ext cx="6571473" cy="3375410"/>
          </a:xfrm>
          <a:prstGeom prst="rect">
            <a:avLst/>
          </a:prstGeom>
          <a:ln>
            <a:solidFill>
              <a:schemeClr val="accent1"/>
            </a:solidFill>
          </a:ln>
        </p:spPr>
      </p:pic>
    </p:spTree>
    <p:extLst>
      <p:ext uri="{BB962C8B-B14F-4D97-AF65-F5344CB8AC3E}">
        <p14:creationId xmlns:p14="http://schemas.microsoft.com/office/powerpoint/2010/main" val="344338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84344" y="51018"/>
            <a:ext cx="10515600" cy="807541"/>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362969" y="949302"/>
            <a:ext cx="11775516" cy="5908698"/>
          </a:xfrm>
        </p:spPr>
        <p:txBody>
          <a:bodyPr>
            <a:normAutofit fontScale="92500"/>
          </a:bodyPr>
          <a:lstStyle/>
          <a:p>
            <a:r>
              <a:rPr lang="en-US" dirty="0"/>
              <a:t>Kafka Ecosystem Architecture</a:t>
            </a:r>
          </a:p>
          <a:p>
            <a:r>
              <a:rPr lang="en-US" b="0" i="0" dirty="0">
                <a:solidFill>
                  <a:srgbClr val="2D2F31"/>
                </a:solidFill>
                <a:effectLst/>
                <a:latin typeface="Udemy Sans"/>
              </a:rPr>
              <a:t>Kafka/Confluent Major Components </a:t>
            </a:r>
          </a:p>
          <a:p>
            <a:r>
              <a:rPr lang="en-US" dirty="0">
                <a:solidFill>
                  <a:srgbClr val="2D2F31"/>
                </a:solidFill>
                <a:latin typeface="Udemy Sans"/>
              </a:rPr>
              <a:t>Other Confluent/CFK Components </a:t>
            </a:r>
          </a:p>
          <a:p>
            <a:r>
              <a:rPr lang="en-US" dirty="0"/>
              <a:t>Kafka/Confluent: Distributed System</a:t>
            </a:r>
          </a:p>
          <a:p>
            <a:r>
              <a:rPr lang="en-US" b="0" i="0" dirty="0">
                <a:solidFill>
                  <a:srgbClr val="2D2F31"/>
                </a:solidFill>
                <a:effectLst/>
                <a:latin typeface="Udemy Sans"/>
              </a:rPr>
              <a:t> Kafka Core Concepts: Producers, Consumers, Brokers, Zookeepers, Consumer Groups, Topics, Partitions, Replicas, Leaders/</a:t>
            </a:r>
            <a:r>
              <a:rPr lang="en-US" b="0" i="0" dirty="0" err="1">
                <a:solidFill>
                  <a:srgbClr val="2D2F31"/>
                </a:solidFill>
                <a:effectLst/>
                <a:latin typeface="Udemy Sans"/>
              </a:rPr>
              <a:t>Folloers</a:t>
            </a:r>
            <a:r>
              <a:rPr lang="en-US" b="0" i="0" dirty="0">
                <a:solidFill>
                  <a:srgbClr val="2D2F31"/>
                </a:solidFill>
                <a:effectLst/>
                <a:latin typeface="Udemy Sans"/>
              </a:rPr>
              <a:t>, Messages/Events/Records</a:t>
            </a:r>
          </a:p>
          <a:p>
            <a:r>
              <a:rPr lang="en-US" sz="2800" dirty="0"/>
              <a:t>Kafka Ecosystem Architecture</a:t>
            </a:r>
            <a:endParaRPr lang="en-US" dirty="0">
              <a:solidFill>
                <a:srgbClr val="2D2F31"/>
              </a:solidFill>
              <a:latin typeface="Udemy Sans"/>
            </a:endParaRPr>
          </a:p>
          <a:p>
            <a:r>
              <a:rPr lang="en-US" dirty="0"/>
              <a:t>Infra: Azure Kubernetes (AKS) &amp; CFK Platform</a:t>
            </a:r>
            <a:endParaRPr lang="en-US" dirty="0">
              <a:solidFill>
                <a:srgbClr val="2D2F31"/>
              </a:solidFill>
              <a:latin typeface="Udemy Sans"/>
            </a:endParaRPr>
          </a:p>
          <a:p>
            <a:r>
              <a:rPr lang="en-US" b="0" i="0" dirty="0">
                <a:solidFill>
                  <a:srgbClr val="2D2F31"/>
                </a:solidFill>
                <a:effectLst/>
                <a:latin typeface="Udemy Sans"/>
              </a:rPr>
              <a:t>Security (TLS, SSL &amp; SASL, ACL)</a:t>
            </a:r>
          </a:p>
          <a:p>
            <a:r>
              <a:rPr lang="en-US" b="0" i="0" dirty="0">
                <a:solidFill>
                  <a:srgbClr val="2D2F31"/>
                </a:solidFill>
                <a:effectLst/>
                <a:latin typeface="Udemy Sans"/>
              </a:rPr>
              <a:t>Advanced Topics: Monitoring and Operations, </a:t>
            </a:r>
            <a:r>
              <a:rPr lang="en-US" dirty="0">
                <a:solidFill>
                  <a:srgbClr val="2D2F31"/>
                </a:solidFill>
                <a:latin typeface="Udemy Sans"/>
              </a:rPr>
              <a:t>Custom Connectors, </a:t>
            </a:r>
            <a:r>
              <a:rPr lang="en-US" b="0" i="0" dirty="0">
                <a:solidFill>
                  <a:srgbClr val="2D2F31"/>
                </a:solidFill>
                <a:effectLst/>
                <a:latin typeface="Udemy Sans"/>
              </a:rPr>
              <a:t>Best Practices, Troubleshooting, and Cronjobs</a:t>
            </a:r>
          </a:p>
          <a:p>
            <a:r>
              <a:rPr lang="en-US" b="0" i="0" dirty="0">
                <a:solidFill>
                  <a:srgbClr val="2D2F31"/>
                </a:solidFill>
                <a:effectLst/>
                <a:latin typeface="Udemy Sans"/>
              </a:rPr>
              <a:t>Demos: Kafka Setup with Docker compose &amp; </a:t>
            </a:r>
            <a:r>
              <a:rPr lang="en-US" b="0" i="0" dirty="0" err="1">
                <a:solidFill>
                  <a:srgbClr val="2D2F31"/>
                </a:solidFill>
                <a:effectLst/>
                <a:latin typeface="Udemy Sans"/>
              </a:rPr>
              <a:t>SendMessage</a:t>
            </a:r>
            <a:r>
              <a:rPr lang="en-US" b="0" i="0" dirty="0">
                <a:solidFill>
                  <a:srgbClr val="2D2F31"/>
                </a:solidFill>
                <a:effectLst/>
                <a:latin typeface="Udemy Sans"/>
              </a:rPr>
              <a:t>/</a:t>
            </a:r>
            <a:r>
              <a:rPr lang="en-US" b="0" i="0" dirty="0" err="1">
                <a:solidFill>
                  <a:srgbClr val="2D2F31"/>
                </a:solidFill>
                <a:effectLst/>
                <a:latin typeface="Udemy Sans"/>
              </a:rPr>
              <a:t>ReceiveMessage</a:t>
            </a:r>
            <a:r>
              <a:rPr lang="en-US" b="0" i="0" dirty="0">
                <a:solidFill>
                  <a:srgbClr val="2D2F31"/>
                </a:solidFill>
                <a:effectLst/>
                <a:latin typeface="Udemy Sans"/>
              </a:rPr>
              <a:t> for Cloud Team as Users</a:t>
            </a:r>
          </a:p>
          <a:p>
            <a:endParaRPr lang="en-US" b="0" i="0" dirty="0">
              <a:solidFill>
                <a:srgbClr val="2D2F31"/>
              </a:solidFill>
              <a:effectLst/>
              <a:latin typeface="Udemy Sans"/>
            </a:endParaRPr>
          </a:p>
          <a:p>
            <a:endParaRPr lang="en-US" dirty="0"/>
          </a:p>
        </p:txBody>
      </p:sp>
    </p:spTree>
    <p:extLst>
      <p:ext uri="{BB962C8B-B14F-4D97-AF65-F5344CB8AC3E}">
        <p14:creationId xmlns:p14="http://schemas.microsoft.com/office/powerpoint/2010/main" val="213778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252984" y="72517"/>
            <a:ext cx="5388864" cy="695579"/>
          </a:xfrm>
        </p:spPr>
        <p:txBody>
          <a:bodyPr>
            <a:normAutofit fontScale="90000"/>
          </a:bodyPr>
          <a:lstStyle/>
          <a:p>
            <a:r>
              <a:rPr lang="en-US" dirty="0"/>
              <a:t>Kafka/Confluent</a:t>
            </a:r>
          </a:p>
        </p:txBody>
      </p:sp>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838200" y="704089"/>
            <a:ext cx="10515600" cy="2029876"/>
          </a:xfrm>
        </p:spPr>
        <p:txBody>
          <a:bodyPr>
            <a:normAutofit fontScale="92500"/>
          </a:bodyPr>
          <a:lstStyle/>
          <a:p>
            <a:r>
              <a:rPr lang="en-US" sz="1400" dirty="0">
                <a:latin typeface="Calibri" panose="020F0502020204030204" pitchFamily="34" charset="0"/>
                <a:ea typeface="Calibri" panose="020F0502020204030204" pitchFamily="34" charset="0"/>
                <a:cs typeface="Calibri" panose="020F0502020204030204" pitchFamily="34" charset="0"/>
              </a:rPr>
              <a:t>What is Kafka/Confluent?</a:t>
            </a:r>
          </a:p>
          <a:p>
            <a:pPr lvl="1"/>
            <a:r>
              <a:rPr lang="en-US" sz="1400" dirty="0">
                <a:latin typeface="Calibri" panose="020F0502020204030204" pitchFamily="34" charset="0"/>
                <a:ea typeface="Calibri" panose="020F0502020204030204" pitchFamily="34" charset="0"/>
                <a:cs typeface="Calibri" panose="020F0502020204030204" pitchFamily="34" charset="0"/>
              </a:rPr>
              <a:t>Kafka was originally developed by LinkedIn, and was subsequently is an open-source distributed event store and stream-processing platform. </a:t>
            </a:r>
          </a:p>
          <a:p>
            <a:pPr lvl="1"/>
            <a:r>
              <a:rPr lang="en-US" sz="1400" dirty="0">
                <a:latin typeface="Calibri" panose="020F0502020204030204" pitchFamily="34" charset="0"/>
                <a:ea typeface="Calibri" panose="020F0502020204030204" pitchFamily="34" charset="0"/>
                <a:cs typeface="Calibri" panose="020F0502020204030204" pitchFamily="34" charset="0"/>
              </a:rPr>
              <a:t>Kafka enterprise version is called </a:t>
            </a:r>
            <a:r>
              <a:rPr lang="en-US" sz="1400" u="sng" dirty="0">
                <a:latin typeface="Calibri" panose="020F0502020204030204" pitchFamily="34" charset="0"/>
                <a:ea typeface="Calibri" panose="020F0502020204030204" pitchFamily="34" charset="0"/>
                <a:cs typeface="Calibri" panose="020F0502020204030204" pitchFamily="34" charset="0"/>
              </a:rPr>
              <a:t>Confluent</a:t>
            </a:r>
            <a:r>
              <a:rPr lang="en-US" sz="1400" dirty="0">
                <a:latin typeface="Calibri" panose="020F0502020204030204" pitchFamily="34" charset="0"/>
                <a:ea typeface="Calibri" panose="020F0502020204030204" pitchFamily="34" charset="0"/>
                <a:cs typeface="Calibri" panose="020F0502020204030204" pitchFamily="34" charset="0"/>
              </a:rPr>
              <a:t>.</a:t>
            </a:r>
          </a:p>
          <a:p>
            <a:pPr lvl="1"/>
            <a:r>
              <a:rPr lang="en-US" sz="1400" dirty="0"/>
              <a:t>Event-Driven Architectures and </a:t>
            </a:r>
            <a:r>
              <a:rPr lang="en-US" sz="1400" b="1" dirty="0"/>
              <a:t>Real-Time Data Use</a:t>
            </a:r>
            <a:r>
              <a:rPr lang="en-US" sz="1400" dirty="0"/>
              <a:t>, not landed in a Store, which is powerful for fraud detection, payments etc.</a:t>
            </a: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Since 2012, it has gained increasing popularity among users due to its excellent performance and flexible configuration. Today, more than 80% of all Fortune 100 companies is using Kafka.</a:t>
            </a:r>
          </a:p>
          <a:p>
            <a:r>
              <a:rPr lang="en-US" sz="1400" dirty="0"/>
              <a:t>Traditionally, data is often </a:t>
            </a:r>
            <a:r>
              <a:rPr lang="en-US" sz="1400" b="1" dirty="0"/>
              <a:t>stored in a static storage like database or data warehouse</a:t>
            </a:r>
            <a:r>
              <a:rPr lang="en-US" sz="1400" dirty="0"/>
              <a:t>, and then processes like analytics, reporting, or other operations are run </a:t>
            </a:r>
            <a:r>
              <a:rPr lang="en-US" sz="1400" b="1" dirty="0"/>
              <a:t>after the data has been stored</a:t>
            </a:r>
            <a:r>
              <a:rPr lang="en-US" sz="1400" dirty="0"/>
              <a:t>.</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descr="LinkedIn Confluent 페이지: Confluent Platform Demo – Hybrid Deployment to  Confluent Cloud">
            <a:extLst>
              <a:ext uri="{FF2B5EF4-FFF2-40B4-BE49-F238E27FC236}">
                <a16:creationId xmlns:a16="http://schemas.microsoft.com/office/drawing/2014/main" id="{53AEEDB6-1C16-9E8C-F89E-AC8AE81BA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327" y="2894076"/>
            <a:ext cx="5178891" cy="291312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3F71A75-B06D-27E5-0283-1BDD6FCCA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4076"/>
            <a:ext cx="4953000" cy="37147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9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DB94-7969-C00B-50CF-AAC32BB0BD14}"/>
              </a:ext>
            </a:extLst>
          </p:cNvPr>
          <p:cNvSpPr>
            <a:spLocks noGrp="1"/>
          </p:cNvSpPr>
          <p:nvPr>
            <p:ph type="title"/>
          </p:nvPr>
        </p:nvSpPr>
        <p:spPr>
          <a:xfrm>
            <a:off x="311620" y="2983345"/>
            <a:ext cx="8143355" cy="1068854"/>
          </a:xfrm>
        </p:spPr>
        <p:txBody>
          <a:bodyPr/>
          <a:lstStyle/>
          <a:p>
            <a:r>
              <a:rPr lang="en-US" b="0" i="0" dirty="0">
                <a:solidFill>
                  <a:srgbClr val="2D2F31"/>
                </a:solidFill>
                <a:effectLst/>
                <a:latin typeface="Udemy Sans"/>
              </a:rPr>
              <a:t>Other Confluent/CFK Components</a:t>
            </a:r>
            <a:endParaRPr lang="en-US" dirty="0"/>
          </a:p>
        </p:txBody>
      </p:sp>
      <p:sp>
        <p:nvSpPr>
          <p:cNvPr id="3" name="Content Placeholder 2">
            <a:extLst>
              <a:ext uri="{FF2B5EF4-FFF2-40B4-BE49-F238E27FC236}">
                <a16:creationId xmlns:a16="http://schemas.microsoft.com/office/drawing/2014/main" id="{7D3CD68A-AE40-5C8C-95EA-569DE6C1654C}"/>
              </a:ext>
            </a:extLst>
          </p:cNvPr>
          <p:cNvSpPr>
            <a:spLocks noGrp="1"/>
          </p:cNvSpPr>
          <p:nvPr>
            <p:ph idx="1"/>
          </p:nvPr>
        </p:nvSpPr>
        <p:spPr>
          <a:xfrm>
            <a:off x="394854" y="3774209"/>
            <a:ext cx="7483764" cy="2644775"/>
          </a:xfrm>
        </p:spPr>
        <p:txBody>
          <a:bodyPr>
            <a:normAutofit/>
          </a:bodyPr>
          <a:lstStyle/>
          <a:p>
            <a:pPr lvl="1"/>
            <a:r>
              <a:rPr lang="en-US" b="0" i="0" dirty="0">
                <a:solidFill>
                  <a:srgbClr val="2D2F31"/>
                </a:solidFill>
                <a:effectLst/>
                <a:latin typeface="Udemy Sans"/>
              </a:rPr>
              <a:t>Connect Cluster</a:t>
            </a:r>
          </a:p>
          <a:p>
            <a:pPr lvl="1"/>
            <a:r>
              <a:rPr lang="en-US" b="0" i="0" dirty="0">
                <a:solidFill>
                  <a:srgbClr val="2D2F31"/>
                </a:solidFill>
                <a:effectLst/>
                <a:latin typeface="Udemy Sans"/>
              </a:rPr>
              <a:t>Control Center</a:t>
            </a:r>
          </a:p>
          <a:p>
            <a:pPr lvl="1"/>
            <a:r>
              <a:rPr lang="en-US" b="0" i="0" dirty="0">
                <a:solidFill>
                  <a:srgbClr val="2D2F31"/>
                </a:solidFill>
                <a:effectLst/>
                <a:latin typeface="Udemy Sans"/>
              </a:rPr>
              <a:t>Schema Registry</a:t>
            </a:r>
          </a:p>
          <a:p>
            <a:pPr lvl="1">
              <a:spcBef>
                <a:spcPts val="1000"/>
              </a:spcBef>
              <a:defRPr/>
            </a:pPr>
            <a:r>
              <a:rPr kumimoji="0" lang="en-US" b="0" i="0" u="none" strike="noStrike" kern="1200" cap="none" spc="0" normalizeH="0" baseline="0" noProof="0" dirty="0">
                <a:ln>
                  <a:noFill/>
                </a:ln>
                <a:solidFill>
                  <a:srgbClr val="2D2F31"/>
                </a:solidFill>
                <a:effectLst/>
                <a:uLnTx/>
                <a:uFillTx/>
                <a:latin typeface="Udemy Sans"/>
                <a:ea typeface="+mn-ea"/>
                <a:cs typeface="+mn-cs"/>
              </a:rPr>
              <a:t>Connectors: Sources &amp; Sinks</a:t>
            </a:r>
            <a:endParaRPr lang="en-US" b="0" i="0" dirty="0">
              <a:solidFill>
                <a:srgbClr val="2D2F31"/>
              </a:solidFill>
              <a:effectLst/>
              <a:latin typeface="Udemy Sans"/>
            </a:endParaRPr>
          </a:p>
          <a:p>
            <a:pPr lvl="1"/>
            <a:r>
              <a:rPr lang="en-US" dirty="0">
                <a:solidFill>
                  <a:srgbClr val="2D2F31"/>
                </a:solidFill>
                <a:latin typeface="Udemy Sans"/>
              </a:rPr>
              <a:t>Confluent Hub</a:t>
            </a:r>
          </a:p>
          <a:p>
            <a:pPr lvl="1"/>
            <a:r>
              <a:rPr lang="en-US" b="0" i="0" dirty="0">
                <a:solidFill>
                  <a:srgbClr val="2D2F31"/>
                </a:solidFill>
                <a:effectLst/>
                <a:latin typeface="Udemy Sans"/>
              </a:rPr>
              <a:t>Cluster Linking</a:t>
            </a:r>
          </a:p>
          <a:p>
            <a:endParaRPr lang="en-US" dirty="0"/>
          </a:p>
        </p:txBody>
      </p:sp>
      <p:sp>
        <p:nvSpPr>
          <p:cNvPr id="5" name="Title 1">
            <a:extLst>
              <a:ext uri="{FF2B5EF4-FFF2-40B4-BE49-F238E27FC236}">
                <a16:creationId xmlns:a16="http://schemas.microsoft.com/office/drawing/2014/main" id="{D963A44F-AF5F-B5DC-ABF3-CA5053B2876E}"/>
              </a:ext>
            </a:extLst>
          </p:cNvPr>
          <p:cNvSpPr txBox="1">
            <a:spLocks/>
          </p:cNvSpPr>
          <p:nvPr/>
        </p:nvSpPr>
        <p:spPr>
          <a:xfrm>
            <a:off x="67392" y="33734"/>
            <a:ext cx="7483764" cy="6627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D2F31"/>
                </a:solidFill>
                <a:latin typeface="Udemy Sans"/>
              </a:rPr>
              <a:t>Kafka/Confluent Components</a:t>
            </a:r>
            <a:endParaRPr lang="en-US" dirty="0"/>
          </a:p>
        </p:txBody>
      </p:sp>
      <p:sp>
        <p:nvSpPr>
          <p:cNvPr id="6" name="Content Placeholder 2">
            <a:extLst>
              <a:ext uri="{FF2B5EF4-FFF2-40B4-BE49-F238E27FC236}">
                <a16:creationId xmlns:a16="http://schemas.microsoft.com/office/drawing/2014/main" id="{CAE72276-96C0-F3C3-3797-732C2A5C34A1}"/>
              </a:ext>
            </a:extLst>
          </p:cNvPr>
          <p:cNvSpPr txBox="1">
            <a:spLocks/>
          </p:cNvSpPr>
          <p:nvPr/>
        </p:nvSpPr>
        <p:spPr>
          <a:xfrm>
            <a:off x="311620" y="696514"/>
            <a:ext cx="7908744" cy="21575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D2F31"/>
                </a:solidFill>
                <a:latin typeface="Udemy Sans"/>
              </a:rPr>
              <a:t>Kafka Brokers</a:t>
            </a:r>
          </a:p>
          <a:p>
            <a:r>
              <a:rPr lang="en-US" dirty="0">
                <a:solidFill>
                  <a:srgbClr val="2D2F31"/>
                </a:solidFill>
                <a:latin typeface="Udemy Sans"/>
              </a:rPr>
              <a:t>Zookeepers/</a:t>
            </a:r>
            <a:r>
              <a:rPr lang="en-US" dirty="0" err="1">
                <a:solidFill>
                  <a:srgbClr val="2D2F31"/>
                </a:solidFill>
                <a:latin typeface="Udemy Sans"/>
              </a:rPr>
              <a:t>Kfraft</a:t>
            </a:r>
            <a:endParaRPr lang="en-US" dirty="0">
              <a:solidFill>
                <a:srgbClr val="2D2F31"/>
              </a:solidFill>
              <a:latin typeface="Udemy Sans"/>
            </a:endParaRPr>
          </a:p>
          <a:p>
            <a:r>
              <a:rPr lang="en-US" dirty="0">
                <a:solidFill>
                  <a:srgbClr val="2D2F31"/>
                </a:solidFill>
                <a:latin typeface="Udemy Sans"/>
              </a:rPr>
              <a:t>Kafka Connect</a:t>
            </a:r>
          </a:p>
          <a:p>
            <a:r>
              <a:rPr lang="en-US" dirty="0">
                <a:solidFill>
                  <a:srgbClr val="2D2F31"/>
                </a:solidFill>
                <a:latin typeface="Udemy Sans"/>
              </a:rPr>
              <a:t>Consumers</a:t>
            </a:r>
          </a:p>
          <a:p>
            <a:pPr>
              <a:defRPr/>
            </a:pPr>
            <a:r>
              <a:rPr lang="en-US" dirty="0">
                <a:solidFill>
                  <a:srgbClr val="2D2F31"/>
                </a:solidFill>
                <a:latin typeface="Udemy Sans"/>
              </a:rPr>
              <a:t>Producers</a:t>
            </a:r>
          </a:p>
          <a:p>
            <a:endParaRPr lang="en-US" sz="1400" dirty="0">
              <a:solidFill>
                <a:srgbClr val="2D2F31"/>
              </a:solidFill>
              <a:latin typeface="Udemy Sans"/>
            </a:endParaRPr>
          </a:p>
          <a:p>
            <a:endParaRPr lang="en-US" dirty="0"/>
          </a:p>
        </p:txBody>
      </p:sp>
    </p:spTree>
    <p:extLst>
      <p:ext uri="{BB962C8B-B14F-4D97-AF65-F5344CB8AC3E}">
        <p14:creationId xmlns:p14="http://schemas.microsoft.com/office/powerpoint/2010/main" val="348871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CD68A-AE40-5C8C-95EA-569DE6C1654C}"/>
              </a:ext>
            </a:extLst>
          </p:cNvPr>
          <p:cNvSpPr>
            <a:spLocks noGrp="1"/>
          </p:cNvSpPr>
          <p:nvPr>
            <p:ph idx="1"/>
          </p:nvPr>
        </p:nvSpPr>
        <p:spPr>
          <a:xfrm>
            <a:off x="131064" y="889134"/>
            <a:ext cx="11802318" cy="3876830"/>
          </a:xfrm>
        </p:spPr>
        <p:txBody>
          <a:bodyPr/>
          <a:lstStyle/>
          <a:p>
            <a:r>
              <a:rPr lang="en-US" b="1" dirty="0"/>
              <a:t>Reliability:</a:t>
            </a:r>
            <a:r>
              <a:rPr lang="en-US" dirty="0"/>
              <a:t> ensures </a:t>
            </a:r>
            <a:r>
              <a:rPr lang="en-US" u="sng" dirty="0"/>
              <a:t>no data loss </a:t>
            </a:r>
            <a:r>
              <a:rPr lang="en-US" dirty="0"/>
              <a:t>by replication across brokers.</a:t>
            </a:r>
          </a:p>
          <a:p>
            <a:r>
              <a:rPr lang="en-US" b="1" dirty="0"/>
              <a:t>Fault-tolerant</a:t>
            </a:r>
            <a:r>
              <a:rPr lang="en-US" dirty="0"/>
              <a:t>: when </a:t>
            </a:r>
            <a:r>
              <a:rPr lang="en-US" u="sng" dirty="0"/>
              <a:t>one broker goes down</a:t>
            </a:r>
            <a:r>
              <a:rPr lang="en-US" dirty="0"/>
              <a:t>, it redistribute the partition among brokers.</a:t>
            </a:r>
          </a:p>
          <a:p>
            <a:r>
              <a:rPr lang="en-US" b="1" dirty="0"/>
              <a:t>Scalability:</a:t>
            </a:r>
            <a:r>
              <a:rPr lang="en-US" dirty="0"/>
              <a:t> able to handle </a:t>
            </a:r>
            <a:r>
              <a:rPr lang="en-US" u="sng" dirty="0"/>
              <a:t>increasing load</a:t>
            </a:r>
            <a:r>
              <a:rPr lang="en-US" dirty="0"/>
              <a:t> by horizontal scaling.</a:t>
            </a:r>
          </a:p>
          <a:p>
            <a:r>
              <a:rPr lang="en-US" b="1" dirty="0"/>
              <a:t>High Availability</a:t>
            </a:r>
            <a:r>
              <a:rPr lang="en-US" dirty="0"/>
              <a:t>: ensure that services are available with </a:t>
            </a:r>
            <a:r>
              <a:rPr lang="en-US" u="sng" dirty="0"/>
              <a:t>minimal </a:t>
            </a:r>
            <a:r>
              <a:rPr lang="en-US" dirty="0"/>
              <a:t>or </a:t>
            </a:r>
            <a:r>
              <a:rPr lang="en-US" u="sng" dirty="0"/>
              <a:t>no downtime</a:t>
            </a:r>
            <a:r>
              <a:rPr lang="en-US" dirty="0"/>
              <a:t> by replication etc.</a:t>
            </a:r>
          </a:p>
          <a:p>
            <a:endParaRPr lang="en-US" dirty="0"/>
          </a:p>
        </p:txBody>
      </p:sp>
      <p:sp>
        <p:nvSpPr>
          <p:cNvPr id="7" name="Title 1">
            <a:extLst>
              <a:ext uri="{FF2B5EF4-FFF2-40B4-BE49-F238E27FC236}">
                <a16:creationId xmlns:a16="http://schemas.microsoft.com/office/drawing/2014/main" id="{134C9D57-B4A1-63B6-47CF-D61926FA5D72}"/>
              </a:ext>
            </a:extLst>
          </p:cNvPr>
          <p:cNvSpPr>
            <a:spLocks noGrp="1"/>
          </p:cNvSpPr>
          <p:nvPr>
            <p:ph type="title"/>
          </p:nvPr>
        </p:nvSpPr>
        <p:spPr>
          <a:xfrm>
            <a:off x="-1" y="0"/>
            <a:ext cx="8820727" cy="695579"/>
          </a:xfrm>
        </p:spPr>
        <p:txBody>
          <a:bodyPr>
            <a:normAutofit fontScale="90000"/>
          </a:bodyPr>
          <a:lstStyle/>
          <a:p>
            <a:r>
              <a:rPr lang="en-US" dirty="0"/>
              <a:t>Kafka/Confluent: Distributed System</a:t>
            </a:r>
          </a:p>
        </p:txBody>
      </p:sp>
    </p:spTree>
    <p:extLst>
      <p:ext uri="{BB962C8B-B14F-4D97-AF65-F5344CB8AC3E}">
        <p14:creationId xmlns:p14="http://schemas.microsoft.com/office/powerpoint/2010/main" val="186311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252FC-6F82-9ACB-B01F-C1DE97DE6038}"/>
              </a:ext>
            </a:extLst>
          </p:cNvPr>
          <p:cNvSpPr>
            <a:spLocks noGrp="1"/>
          </p:cNvSpPr>
          <p:nvPr>
            <p:ph idx="1"/>
          </p:nvPr>
        </p:nvSpPr>
        <p:spPr>
          <a:xfrm>
            <a:off x="360218" y="1062182"/>
            <a:ext cx="10993582" cy="5114781"/>
          </a:xfrm>
        </p:spPr>
        <p:txBody>
          <a:bodyPr>
            <a:norm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Cluster</a:t>
            </a:r>
            <a:r>
              <a:rPr kumimoji="0" lang="en-US" sz="1600" b="1" i="0" u="none" strike="noStrike" kern="1200" cap="none" spc="0" normalizeH="0" baseline="0" noProof="0" dirty="0">
                <a:ln>
                  <a:noFill/>
                </a:ln>
                <a:solidFill>
                  <a:srgbClr val="333333"/>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600" b="0" i="0" u="none" strike="noStrike" kern="1200" cap="none" spc="0" normalizeH="0" baseline="0" noProof="0" dirty="0">
                <a:ln>
                  <a:noFill/>
                </a:ln>
                <a:solidFill>
                  <a:srgbClr val="333333"/>
                </a:solidFill>
                <a:effectLst/>
                <a:uLnTx/>
                <a:uFillTx/>
                <a:latin typeface="Calibri" panose="020F0502020204030204" pitchFamily="34" charset="0"/>
                <a:ea typeface="Calibri" panose="020F0502020204030204" pitchFamily="34" charset="0"/>
                <a:cs typeface="Calibri" panose="020F0502020204030204" pitchFamily="34" charset="0"/>
              </a:rPr>
              <a:t> A set of Linux servers running Kafka nodes, a simple cluster normally compose by 3 nodes</a:t>
            </a:r>
            <a:endPar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Broker</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host in the Kafka cluster</a:t>
            </a:r>
            <a:endPar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Topic</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topic in a Kafka cluster, similar as queue concept in SQS or a Table in a Database, can have multi producers and consumers</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Record</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Also called event, or message</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Partition</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One topic can be divided into multi partitions. Each partition can be store in different broker, each partition has leader and follower, the follower partition is the replica of the leader</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Leader-Follower</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The Primary partition and the replicas</a:t>
            </a:r>
          </a:p>
          <a:p>
            <a:pPr lvl="1"/>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ISR(In Sync Replica):</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Kafka uses ISR to ensure that at least a certain number of replicas have the same data as the leader before confirming a message is delivered.</a:t>
            </a:r>
          </a:p>
          <a:p>
            <a:pPr lvl="1"/>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Segment: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Each partition is separated into segments. Each segment is stored in a single data file on the disk. By default, each segment contains either 1 GB of data or a week of data</a:t>
            </a:r>
          </a:p>
          <a:p>
            <a:pPr lvl="1"/>
            <a:r>
              <a:rPr lang="en-US" sz="1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Offset</a:t>
            </a:r>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position within a partition for the next message to be sent, all records behind this pointer were considered deleted</a:t>
            </a:r>
          </a:p>
          <a:p>
            <a:pPr lvl="1"/>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Offset Index:</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An offset to position index, helps Kafka know what part of a segment to read to find a message.</a:t>
            </a:r>
          </a:p>
          <a:p>
            <a:pPr lvl="1"/>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Timestamp Index:</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 timestamp to offset index, allows Kafka to find messages with a specific timestamp.</a:t>
            </a:r>
          </a:p>
          <a:p>
            <a:pPr lvl="1"/>
            <a:r>
              <a:rPr lang="en-US" sz="16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log:</a:t>
            </a:r>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The sequential store include all records in the segment</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3CAE94B-9B0C-012C-9BAD-5986ECF9D50A}"/>
              </a:ext>
            </a:extLst>
          </p:cNvPr>
          <p:cNvSpPr>
            <a:spLocks noGrp="1"/>
          </p:cNvSpPr>
          <p:nvPr>
            <p:ph type="title"/>
          </p:nvPr>
        </p:nvSpPr>
        <p:spPr>
          <a:xfrm>
            <a:off x="200890" y="124979"/>
            <a:ext cx="5895109" cy="835603"/>
          </a:xfrm>
        </p:spPr>
        <p:txBody>
          <a:bodyPr>
            <a:normAutofit/>
          </a:bodyPr>
          <a:lstStyle/>
          <a:p>
            <a:r>
              <a:rPr lang="en-US" b="0" i="0" dirty="0">
                <a:solidFill>
                  <a:srgbClr val="2D2F31"/>
                </a:solidFill>
                <a:effectLst/>
                <a:latin typeface="Udemy Sans"/>
              </a:rPr>
              <a:t>Kafka Core Concepts</a:t>
            </a:r>
            <a:endParaRPr lang="en-US" dirty="0"/>
          </a:p>
        </p:txBody>
      </p:sp>
    </p:spTree>
    <p:extLst>
      <p:ext uri="{BB962C8B-B14F-4D97-AF65-F5344CB8AC3E}">
        <p14:creationId xmlns:p14="http://schemas.microsoft.com/office/powerpoint/2010/main" val="104039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9F38C1-02CE-2ED2-C6E2-6A04B3D6E4C0}"/>
              </a:ext>
            </a:extLst>
          </p:cNvPr>
          <p:cNvPicPr>
            <a:picLocks noChangeAspect="1"/>
          </p:cNvPicPr>
          <p:nvPr/>
        </p:nvPicPr>
        <p:blipFill>
          <a:blip r:embed="rId2"/>
          <a:srcRect t="49037"/>
          <a:stretch/>
        </p:blipFill>
        <p:spPr>
          <a:xfrm>
            <a:off x="182852" y="956057"/>
            <a:ext cx="3886200" cy="915386"/>
          </a:xfrm>
          <a:prstGeom prst="rect">
            <a:avLst/>
          </a:prstGeom>
          <a:ln>
            <a:solidFill>
              <a:schemeClr val="accent1"/>
            </a:solidFill>
          </a:ln>
        </p:spPr>
      </p:pic>
      <p:pic>
        <p:nvPicPr>
          <p:cNvPr id="8" name="Picture 7">
            <a:extLst>
              <a:ext uri="{FF2B5EF4-FFF2-40B4-BE49-F238E27FC236}">
                <a16:creationId xmlns:a16="http://schemas.microsoft.com/office/drawing/2014/main" id="{15AB0CEB-30D8-F372-01CE-6F760BCE95F1}"/>
              </a:ext>
            </a:extLst>
          </p:cNvPr>
          <p:cNvPicPr>
            <a:picLocks noChangeAspect="1"/>
          </p:cNvPicPr>
          <p:nvPr/>
        </p:nvPicPr>
        <p:blipFill>
          <a:blip r:embed="rId3"/>
          <a:srcRect t="21959"/>
          <a:stretch/>
        </p:blipFill>
        <p:spPr>
          <a:xfrm>
            <a:off x="6642247" y="845725"/>
            <a:ext cx="5366901" cy="1525450"/>
          </a:xfrm>
          <a:prstGeom prst="rect">
            <a:avLst/>
          </a:prstGeom>
          <a:ln>
            <a:solidFill>
              <a:schemeClr val="accent1"/>
            </a:solidFill>
          </a:ln>
        </p:spPr>
      </p:pic>
      <p:pic>
        <p:nvPicPr>
          <p:cNvPr id="10" name="Picture 9">
            <a:extLst>
              <a:ext uri="{FF2B5EF4-FFF2-40B4-BE49-F238E27FC236}">
                <a16:creationId xmlns:a16="http://schemas.microsoft.com/office/drawing/2014/main" id="{37FE81BE-4525-1D1A-10E3-BA7DFE3FF7A3}"/>
              </a:ext>
            </a:extLst>
          </p:cNvPr>
          <p:cNvPicPr>
            <a:picLocks noChangeAspect="1"/>
          </p:cNvPicPr>
          <p:nvPr/>
        </p:nvPicPr>
        <p:blipFill>
          <a:blip r:embed="rId4"/>
          <a:srcRect t="34949"/>
          <a:stretch/>
        </p:blipFill>
        <p:spPr>
          <a:xfrm>
            <a:off x="200335" y="2309193"/>
            <a:ext cx="4558227" cy="1369416"/>
          </a:xfrm>
          <a:prstGeom prst="rect">
            <a:avLst/>
          </a:prstGeom>
          <a:ln>
            <a:solidFill>
              <a:schemeClr val="accent1"/>
            </a:solidFill>
          </a:ln>
        </p:spPr>
      </p:pic>
      <p:sp>
        <p:nvSpPr>
          <p:cNvPr id="11" name="TextBox 10">
            <a:extLst>
              <a:ext uri="{FF2B5EF4-FFF2-40B4-BE49-F238E27FC236}">
                <a16:creationId xmlns:a16="http://schemas.microsoft.com/office/drawing/2014/main" id="{22C21232-E840-0560-9234-5C963346E452}"/>
              </a:ext>
            </a:extLst>
          </p:cNvPr>
          <p:cNvSpPr txBox="1"/>
          <p:nvPr/>
        </p:nvSpPr>
        <p:spPr>
          <a:xfrm>
            <a:off x="307320" y="662682"/>
            <a:ext cx="2715491" cy="369332"/>
          </a:xfrm>
          <a:prstGeom prst="rect">
            <a:avLst/>
          </a:prstGeom>
          <a:noFill/>
        </p:spPr>
        <p:txBody>
          <a:bodyPr wrap="square" rtlCol="0">
            <a:spAutoFit/>
          </a:bodyPr>
          <a:lstStyle/>
          <a:p>
            <a:r>
              <a:rPr lang="en-US" dirty="0"/>
              <a:t>Immutable Event Log</a:t>
            </a:r>
          </a:p>
        </p:txBody>
      </p:sp>
      <p:sp>
        <p:nvSpPr>
          <p:cNvPr id="14" name="Title 1">
            <a:extLst>
              <a:ext uri="{FF2B5EF4-FFF2-40B4-BE49-F238E27FC236}">
                <a16:creationId xmlns:a16="http://schemas.microsoft.com/office/drawing/2014/main" id="{026D7C4F-CDF1-432E-8802-51815918DFC1}"/>
              </a:ext>
            </a:extLst>
          </p:cNvPr>
          <p:cNvSpPr>
            <a:spLocks noGrp="1"/>
          </p:cNvSpPr>
          <p:nvPr>
            <p:ph type="title"/>
          </p:nvPr>
        </p:nvSpPr>
        <p:spPr>
          <a:xfrm>
            <a:off x="9532" y="10122"/>
            <a:ext cx="5895109" cy="835603"/>
          </a:xfrm>
        </p:spPr>
        <p:txBody>
          <a:bodyPr>
            <a:normAutofit/>
          </a:bodyPr>
          <a:lstStyle/>
          <a:p>
            <a:r>
              <a:rPr lang="en-US" b="0" i="0" dirty="0">
                <a:solidFill>
                  <a:srgbClr val="2D2F31"/>
                </a:solidFill>
                <a:effectLst/>
                <a:latin typeface="Udemy Sans"/>
              </a:rPr>
              <a:t>Kafka Core Concepts</a:t>
            </a:r>
            <a:endParaRPr lang="en-US" dirty="0"/>
          </a:p>
        </p:txBody>
      </p:sp>
      <p:sp>
        <p:nvSpPr>
          <p:cNvPr id="15" name="TextBox 14">
            <a:extLst>
              <a:ext uri="{FF2B5EF4-FFF2-40B4-BE49-F238E27FC236}">
                <a16:creationId xmlns:a16="http://schemas.microsoft.com/office/drawing/2014/main" id="{DEF960EB-E63C-BF96-BFA9-80CA9D2416B4}"/>
              </a:ext>
            </a:extLst>
          </p:cNvPr>
          <p:cNvSpPr txBox="1"/>
          <p:nvPr/>
        </p:nvSpPr>
        <p:spPr>
          <a:xfrm>
            <a:off x="182852" y="3774495"/>
            <a:ext cx="3538774" cy="369332"/>
          </a:xfrm>
          <a:prstGeom prst="rect">
            <a:avLst/>
          </a:prstGeom>
          <a:noFill/>
        </p:spPr>
        <p:txBody>
          <a:bodyPr wrap="square" rtlCol="0">
            <a:spAutoFit/>
          </a:bodyPr>
          <a:lstStyle/>
          <a:p>
            <a:r>
              <a:rPr lang="en-US" dirty="0" err="1"/>
              <a:t>Kafdrop</a:t>
            </a:r>
            <a:endParaRPr lang="en-US" dirty="0"/>
          </a:p>
        </p:txBody>
      </p:sp>
      <p:sp>
        <p:nvSpPr>
          <p:cNvPr id="16" name="TextBox 15">
            <a:extLst>
              <a:ext uri="{FF2B5EF4-FFF2-40B4-BE49-F238E27FC236}">
                <a16:creationId xmlns:a16="http://schemas.microsoft.com/office/drawing/2014/main" id="{AAE92566-0654-13C2-B43C-CADF5E32B1CC}"/>
              </a:ext>
            </a:extLst>
          </p:cNvPr>
          <p:cNvSpPr txBox="1"/>
          <p:nvPr/>
        </p:nvSpPr>
        <p:spPr>
          <a:xfrm>
            <a:off x="7069067" y="476393"/>
            <a:ext cx="2715491" cy="369332"/>
          </a:xfrm>
          <a:prstGeom prst="rect">
            <a:avLst/>
          </a:prstGeom>
          <a:noFill/>
        </p:spPr>
        <p:txBody>
          <a:bodyPr wrap="square" rtlCol="0">
            <a:spAutoFit/>
          </a:bodyPr>
          <a:lstStyle/>
          <a:p>
            <a:r>
              <a:rPr lang="en-US" dirty="0"/>
              <a:t>Topics &amp; Offsets</a:t>
            </a:r>
          </a:p>
        </p:txBody>
      </p:sp>
      <p:sp>
        <p:nvSpPr>
          <p:cNvPr id="19" name="TextBox 18">
            <a:extLst>
              <a:ext uri="{FF2B5EF4-FFF2-40B4-BE49-F238E27FC236}">
                <a16:creationId xmlns:a16="http://schemas.microsoft.com/office/drawing/2014/main" id="{5EBD493F-B9AA-4E28-D4CC-0B108CC33841}"/>
              </a:ext>
            </a:extLst>
          </p:cNvPr>
          <p:cNvSpPr txBox="1"/>
          <p:nvPr/>
        </p:nvSpPr>
        <p:spPr>
          <a:xfrm>
            <a:off x="362823" y="2044011"/>
            <a:ext cx="1447504" cy="369332"/>
          </a:xfrm>
          <a:prstGeom prst="rect">
            <a:avLst/>
          </a:prstGeom>
          <a:noFill/>
        </p:spPr>
        <p:txBody>
          <a:bodyPr wrap="square" rtlCol="0">
            <a:spAutoFit/>
          </a:bodyPr>
          <a:lstStyle/>
          <a:p>
            <a:r>
              <a:rPr lang="en-US" dirty="0"/>
              <a:t>Partitions</a:t>
            </a:r>
          </a:p>
        </p:txBody>
      </p:sp>
      <p:pic>
        <p:nvPicPr>
          <p:cNvPr id="21" name="Picture 20">
            <a:extLst>
              <a:ext uri="{FF2B5EF4-FFF2-40B4-BE49-F238E27FC236}">
                <a16:creationId xmlns:a16="http://schemas.microsoft.com/office/drawing/2014/main" id="{0CA0BC80-B066-3A67-1B8B-6D643BEBEB44}"/>
              </a:ext>
            </a:extLst>
          </p:cNvPr>
          <p:cNvPicPr>
            <a:picLocks noChangeAspect="1"/>
          </p:cNvPicPr>
          <p:nvPr/>
        </p:nvPicPr>
        <p:blipFill>
          <a:blip r:embed="rId5"/>
          <a:stretch>
            <a:fillRect/>
          </a:stretch>
        </p:blipFill>
        <p:spPr>
          <a:xfrm>
            <a:off x="5354546" y="3274411"/>
            <a:ext cx="6571473" cy="3375410"/>
          </a:xfrm>
          <a:prstGeom prst="rect">
            <a:avLst/>
          </a:prstGeom>
          <a:ln>
            <a:solidFill>
              <a:schemeClr val="accent1"/>
            </a:solidFill>
          </a:ln>
        </p:spPr>
      </p:pic>
      <p:pic>
        <p:nvPicPr>
          <p:cNvPr id="5" name="Picture 4">
            <a:extLst>
              <a:ext uri="{FF2B5EF4-FFF2-40B4-BE49-F238E27FC236}">
                <a16:creationId xmlns:a16="http://schemas.microsoft.com/office/drawing/2014/main" id="{DF3145E2-2F67-1C01-96CA-80F9027D2F94}"/>
              </a:ext>
            </a:extLst>
          </p:cNvPr>
          <p:cNvPicPr>
            <a:picLocks noChangeAspect="1"/>
          </p:cNvPicPr>
          <p:nvPr/>
        </p:nvPicPr>
        <p:blipFill>
          <a:blip r:embed="rId6"/>
          <a:stretch>
            <a:fillRect/>
          </a:stretch>
        </p:blipFill>
        <p:spPr>
          <a:xfrm>
            <a:off x="182852" y="4116359"/>
            <a:ext cx="3351251" cy="2607714"/>
          </a:xfrm>
          <a:prstGeom prst="rect">
            <a:avLst/>
          </a:prstGeom>
        </p:spPr>
      </p:pic>
      <p:sp>
        <p:nvSpPr>
          <p:cNvPr id="9" name="TextBox 8">
            <a:extLst>
              <a:ext uri="{FF2B5EF4-FFF2-40B4-BE49-F238E27FC236}">
                <a16:creationId xmlns:a16="http://schemas.microsoft.com/office/drawing/2014/main" id="{5999279E-F368-76F2-332F-841F4D7A0C15}"/>
              </a:ext>
            </a:extLst>
          </p:cNvPr>
          <p:cNvSpPr txBox="1"/>
          <p:nvPr/>
        </p:nvSpPr>
        <p:spPr>
          <a:xfrm>
            <a:off x="5875628" y="2809235"/>
            <a:ext cx="3988807" cy="369332"/>
          </a:xfrm>
          <a:prstGeom prst="rect">
            <a:avLst/>
          </a:prstGeom>
          <a:noFill/>
        </p:spPr>
        <p:txBody>
          <a:bodyPr wrap="square" rtlCol="0">
            <a:spAutoFit/>
          </a:bodyPr>
          <a:lstStyle/>
          <a:p>
            <a:r>
              <a:rPr lang="en-US" dirty="0"/>
              <a:t>Leaders, Followers and Replication</a:t>
            </a:r>
          </a:p>
        </p:txBody>
      </p:sp>
    </p:spTree>
    <p:extLst>
      <p:ext uri="{BB962C8B-B14F-4D97-AF65-F5344CB8AC3E}">
        <p14:creationId xmlns:p14="http://schemas.microsoft.com/office/powerpoint/2010/main" val="222685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6A248E7D-9C7B-6FB1-734D-47E8877576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E44C594-3BE7-6AEB-A140-890433A9162B}"/>
              </a:ext>
            </a:extLst>
          </p:cNvPr>
          <p:cNvPicPr>
            <a:picLocks noChangeAspect="1"/>
          </p:cNvPicPr>
          <p:nvPr/>
        </p:nvPicPr>
        <p:blipFill>
          <a:blip r:embed="rId2"/>
          <a:stretch>
            <a:fillRect/>
          </a:stretch>
        </p:blipFill>
        <p:spPr>
          <a:xfrm>
            <a:off x="775855" y="487741"/>
            <a:ext cx="11330390" cy="6264041"/>
          </a:xfrm>
          <a:prstGeom prst="rect">
            <a:avLst/>
          </a:prstGeom>
          <a:ln w="22225">
            <a:solidFill>
              <a:schemeClr val="tx1"/>
            </a:solidFill>
          </a:ln>
        </p:spPr>
      </p:pic>
      <p:sp>
        <p:nvSpPr>
          <p:cNvPr id="9" name="TextBox 8">
            <a:extLst>
              <a:ext uri="{FF2B5EF4-FFF2-40B4-BE49-F238E27FC236}">
                <a16:creationId xmlns:a16="http://schemas.microsoft.com/office/drawing/2014/main" id="{FDE2B865-CFEC-8D7F-417A-FE9C70A7DD5C}"/>
              </a:ext>
            </a:extLst>
          </p:cNvPr>
          <p:cNvSpPr txBox="1"/>
          <p:nvPr/>
        </p:nvSpPr>
        <p:spPr>
          <a:xfrm>
            <a:off x="85755" y="-24569"/>
            <a:ext cx="6096000" cy="523220"/>
          </a:xfrm>
          <a:prstGeom prst="rect">
            <a:avLst/>
          </a:prstGeom>
          <a:noFill/>
        </p:spPr>
        <p:txBody>
          <a:bodyPr wrap="square">
            <a:spAutoFit/>
          </a:bodyPr>
          <a:lstStyle/>
          <a:p>
            <a:r>
              <a:rPr lang="en-US" sz="2800" dirty="0"/>
              <a:t>Kafka Ecosystem Architecture</a:t>
            </a:r>
          </a:p>
        </p:txBody>
      </p:sp>
    </p:spTree>
    <p:extLst>
      <p:ext uri="{BB962C8B-B14F-4D97-AF65-F5344CB8AC3E}">
        <p14:creationId xmlns:p14="http://schemas.microsoft.com/office/powerpoint/2010/main" val="9839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1D4-E1D3-7057-E06E-0225FDF4F6BE}"/>
              </a:ext>
            </a:extLst>
          </p:cNvPr>
          <p:cNvSpPr>
            <a:spLocks noGrp="1"/>
          </p:cNvSpPr>
          <p:nvPr>
            <p:ph type="title"/>
          </p:nvPr>
        </p:nvSpPr>
        <p:spPr>
          <a:xfrm>
            <a:off x="281889" y="0"/>
            <a:ext cx="5257800" cy="850075"/>
          </a:xfrm>
        </p:spPr>
        <p:txBody>
          <a:bodyPr/>
          <a:lstStyle/>
          <a:p>
            <a:r>
              <a:rPr lang="en-US" dirty="0"/>
              <a:t>Connect Cluster</a:t>
            </a:r>
          </a:p>
        </p:txBody>
      </p:sp>
      <p:pic>
        <p:nvPicPr>
          <p:cNvPr id="3078" name="Picture 6" descr="Debezium Architecture">
            <a:extLst>
              <a:ext uri="{FF2B5EF4-FFF2-40B4-BE49-F238E27FC236}">
                <a16:creationId xmlns:a16="http://schemas.microsoft.com/office/drawing/2014/main" id="{CE1E7CF6-E4FA-16C7-E03C-7C02F4D1A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39347"/>
            <a:ext cx="11514597" cy="26162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8232CF-29A9-92DE-F353-6341AED6AA59}"/>
              </a:ext>
            </a:extLst>
          </p:cNvPr>
          <p:cNvSpPr txBox="1"/>
          <p:nvPr/>
        </p:nvSpPr>
        <p:spPr>
          <a:xfrm>
            <a:off x="1164336" y="2085237"/>
            <a:ext cx="6096000"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333333"/>
                </a:solidFill>
                <a:effectLst/>
                <a:latin typeface="acumin-pro"/>
              </a:rPr>
              <a:t>Source connectors: such as </a:t>
            </a:r>
            <a:r>
              <a:rPr lang="en-US" b="0" i="0" dirty="0" err="1">
                <a:solidFill>
                  <a:srgbClr val="333333"/>
                </a:solidFill>
                <a:effectLst/>
                <a:latin typeface="acumin-pro"/>
              </a:rPr>
              <a:t>Debezium</a:t>
            </a:r>
            <a:r>
              <a:rPr lang="en-US" b="0" i="0" dirty="0">
                <a:solidFill>
                  <a:srgbClr val="333333"/>
                </a:solidFill>
                <a:effectLst/>
                <a:latin typeface="acumin-pro"/>
              </a:rPr>
              <a:t> that send records into Kafka</a:t>
            </a:r>
          </a:p>
          <a:p>
            <a:pPr algn="l">
              <a:buFont typeface="Arial" panose="020B0604020202020204" pitchFamily="34" charset="0"/>
              <a:buChar char="•"/>
            </a:pPr>
            <a:r>
              <a:rPr lang="en-US" b="0" i="0" dirty="0">
                <a:solidFill>
                  <a:srgbClr val="333333"/>
                </a:solidFill>
                <a:effectLst/>
                <a:latin typeface="acumin-pro"/>
              </a:rPr>
              <a:t>Sink connectors:  that propagate records from Kafka topics to other systems</a:t>
            </a:r>
          </a:p>
        </p:txBody>
      </p:sp>
      <p:pic>
        <p:nvPicPr>
          <p:cNvPr id="3082" name="Picture 10" descr="Kafka Connect | Overview. High level view of Kafka Connect | by ...">
            <a:extLst>
              <a:ext uri="{FF2B5EF4-FFF2-40B4-BE49-F238E27FC236}">
                <a16:creationId xmlns:a16="http://schemas.microsoft.com/office/drawing/2014/main" id="{F304A4FA-809D-6CBC-1F59-9C98FB03E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8" y="969786"/>
            <a:ext cx="7248525" cy="24860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A7DB864-3020-1486-A00D-ED6A1D42FA51}"/>
              </a:ext>
            </a:extLst>
          </p:cNvPr>
          <p:cNvCxnSpPr>
            <a:cxnSpLocks/>
          </p:cNvCxnSpPr>
          <p:nvPr/>
        </p:nvCxnSpPr>
        <p:spPr>
          <a:xfrm>
            <a:off x="2980944" y="3455811"/>
            <a:ext cx="4736592" cy="1402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B9FB5C2-6B21-FCE9-110A-B436935B9637}"/>
              </a:ext>
            </a:extLst>
          </p:cNvPr>
          <p:cNvCxnSpPr>
            <a:cxnSpLocks/>
          </p:cNvCxnSpPr>
          <p:nvPr/>
        </p:nvCxnSpPr>
        <p:spPr>
          <a:xfrm flipH="1">
            <a:off x="2834640" y="3455811"/>
            <a:ext cx="146304" cy="1402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75CF28-98A8-A015-E14D-678ED389CA0F}"/>
              </a:ext>
            </a:extLst>
          </p:cNvPr>
          <p:cNvSpPr txBox="1"/>
          <p:nvPr/>
        </p:nvSpPr>
        <p:spPr>
          <a:xfrm>
            <a:off x="6733462" y="4211886"/>
            <a:ext cx="1904253" cy="646331"/>
          </a:xfrm>
          <a:prstGeom prst="rect">
            <a:avLst/>
          </a:prstGeom>
          <a:noFill/>
        </p:spPr>
        <p:txBody>
          <a:bodyPr wrap="square" rtlCol="0">
            <a:spAutoFit/>
          </a:bodyPr>
          <a:lstStyle/>
          <a:p>
            <a:r>
              <a:rPr lang="en-US" dirty="0">
                <a:solidFill>
                  <a:srgbClr val="FF0000"/>
                </a:solidFill>
              </a:rPr>
              <a:t>SINK CONNECTORS</a:t>
            </a:r>
          </a:p>
        </p:txBody>
      </p:sp>
      <p:sp>
        <p:nvSpPr>
          <p:cNvPr id="14" name="TextBox 13">
            <a:extLst>
              <a:ext uri="{FF2B5EF4-FFF2-40B4-BE49-F238E27FC236}">
                <a16:creationId xmlns:a16="http://schemas.microsoft.com/office/drawing/2014/main" id="{14C91A9F-B069-6CAA-7BAF-F790C85EBFF4}"/>
              </a:ext>
            </a:extLst>
          </p:cNvPr>
          <p:cNvSpPr txBox="1"/>
          <p:nvPr/>
        </p:nvSpPr>
        <p:spPr>
          <a:xfrm>
            <a:off x="1960237" y="4248096"/>
            <a:ext cx="2143118" cy="646331"/>
          </a:xfrm>
          <a:prstGeom prst="rect">
            <a:avLst/>
          </a:prstGeom>
          <a:noFill/>
        </p:spPr>
        <p:txBody>
          <a:bodyPr wrap="square" rtlCol="0">
            <a:spAutoFit/>
          </a:bodyPr>
          <a:lstStyle/>
          <a:p>
            <a:r>
              <a:rPr lang="en-US" dirty="0">
                <a:solidFill>
                  <a:srgbClr val="FF0000"/>
                </a:solidFill>
              </a:rPr>
              <a:t>SOURCE CONNECTORS</a:t>
            </a:r>
          </a:p>
        </p:txBody>
      </p:sp>
    </p:spTree>
    <p:extLst>
      <p:ext uri="{BB962C8B-B14F-4D97-AF65-F5344CB8AC3E}">
        <p14:creationId xmlns:p14="http://schemas.microsoft.com/office/powerpoint/2010/main" val="35085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957</TotalTime>
  <Words>1149</Words>
  <Application>Microsoft Office PowerPoint</Application>
  <PresentationFormat>Widescreen</PresentationFormat>
  <Paragraphs>135</Paragraphs>
  <Slides>16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acumin-pro</vt:lpstr>
      <vt:lpstr>Aptos</vt:lpstr>
      <vt:lpstr>Aptos Display</vt:lpstr>
      <vt:lpstr>Arial</vt:lpstr>
      <vt:lpstr>Calibri</vt:lpstr>
      <vt:lpstr>source-code-pro</vt:lpstr>
      <vt:lpstr>source-serif-pro</vt:lpstr>
      <vt:lpstr>Spectral</vt:lpstr>
      <vt:lpstr>Udemy Sans</vt:lpstr>
      <vt:lpstr>Office Theme</vt:lpstr>
      <vt:lpstr>PowerPoint Presentation</vt:lpstr>
      <vt:lpstr>Agenda</vt:lpstr>
      <vt:lpstr>Kafka/Confluent</vt:lpstr>
      <vt:lpstr>Other Confluent/CFK Components</vt:lpstr>
      <vt:lpstr>Kafka/Confluent: Distributed System</vt:lpstr>
      <vt:lpstr>Kafka Core Concepts</vt:lpstr>
      <vt:lpstr>Kafka Core Concepts</vt:lpstr>
      <vt:lpstr>PowerPoint Presentation</vt:lpstr>
      <vt:lpstr>Connect Cluster</vt:lpstr>
      <vt:lpstr>Control Center</vt:lpstr>
      <vt:lpstr>PowerPoint Presentation</vt:lpstr>
      <vt:lpstr>Security (TLS, SSL &amp; SASL, ACL)</vt:lpstr>
      <vt:lpstr>Advanced Topics</vt:lpstr>
      <vt:lpstr>Demo</vt:lpstr>
      <vt:lpstr>References</vt:lpstr>
      <vt:lpstr>Kafka Core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 Alonge</dc:creator>
  <cp:lastModifiedBy>O Alonge</cp:lastModifiedBy>
  <cp:revision>9</cp:revision>
  <dcterms:created xsi:type="dcterms:W3CDTF">2024-10-30T01:10:46Z</dcterms:created>
  <dcterms:modified xsi:type="dcterms:W3CDTF">2024-10-30T17:07:59Z</dcterms:modified>
</cp:coreProperties>
</file>