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88" r:id="rId4"/>
    <p:sldId id="276" r:id="rId5"/>
    <p:sldId id="285" r:id="rId6"/>
    <p:sldId id="290" r:id="rId7"/>
    <p:sldId id="291" r:id="rId8"/>
    <p:sldId id="293" r:id="rId9"/>
    <p:sldId id="294" r:id="rId10"/>
    <p:sldId id="295" r:id="rId11"/>
    <p:sldId id="296" r:id="rId12"/>
    <p:sldId id="292" r:id="rId13"/>
    <p:sldId id="289" r:id="rId14"/>
    <p:sldId id="284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829DA-F972-4FBF-870A-7702B401B67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C7B8C-89E2-4676-A79D-8413A9AB0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7EAD2-89E3-12DF-B6DE-A8D5FF467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6D16D-D4F4-825B-44F7-7F71C6BDC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6ACC9-71DB-2673-B881-0CB1F760E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84D2E-EA98-99E0-4CF6-BE2E7248D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C7B8C-89E2-4676-A79D-8413A9AB0A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C7B8C-89E2-4676-A79D-8413A9AB0A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6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DCAF-F750-66DA-5121-354947F11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3BD6F-65E1-B0B9-9540-18D0F0DC6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0295-741C-9DB2-391D-2FE7F51C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EC76E-C20B-283A-4C11-EF01C13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4DB3-40C9-47E7-5F73-90550077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9839-CB02-025B-2AE9-E1012B6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0DB2B-B517-4E60-DED4-AF23E1BFA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9C77-F7D1-8E35-AA30-02648881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824AD-AE12-727F-71C8-8AD40A7B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86C0-DD9A-8068-669C-03C62622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3DC52E-D354-E704-E2C4-5BC84F9BC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CD0AB-6B1E-4664-8884-A6A0F88F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2740-65A7-5EF8-325E-366EB690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BA2D-641B-C48F-ED38-2C713AF0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2008A-07F5-D424-B987-A42F7A27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8D8F-D350-917A-9461-7B427ED4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183C-9EFF-2F26-99EF-B5EA8219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99383-4054-88B3-B27B-523DC899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FD61-FEAB-5A18-5327-AD5E481D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8204-D29A-BF9F-9CA3-8F262560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FA44-2462-827E-B540-10CCF555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32B1-94E6-926E-4B79-D60595DB4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6F42E-12B6-781E-5BDA-883315D6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1727-9F83-B9DC-719F-2A696264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785F7-3FA6-D895-E5A7-15D22589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A62E-3FC2-60EA-46DA-DBB57897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C81D-0B4B-6930-4039-4F1AFD97B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9F24F-34D9-6760-BFD6-3B9F74FFF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6E1EA-3431-EE46-30BC-412CE54F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B278-2B75-3A18-451A-E5B5793D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02AF7-E17E-0485-569A-9640C406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1CAB-360E-1D98-0D10-470AD8F9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FD93-5DE4-79E9-B3CA-AF5FE91EE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969D-4840-C0FA-38AC-AC29EC0F4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CEF3F-EF25-AFFF-1DBC-D7DCA3D5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DDCB-72E0-3E3C-4B11-032462808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B6E63-076F-09BF-A8AE-802612BB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2E515-7B86-9B81-D1CA-CE8F3BE3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98E0B-C5D0-387F-1EF2-FFED85A4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ABE8-C3D5-FC3B-4828-82A1C19C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A8BB-7831-AA8A-0D0D-C3C63668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2A6CF-04B7-5746-2A3B-57D82D28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9046A-4277-E78C-D8D5-49442CEB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5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1D77D-0D35-CB81-FBDF-F65284D5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76678-C06D-F4B5-D2DF-64C7F8D1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EC0D4-BB90-36A8-3FB7-BDE63BCB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1EB-8238-A82C-E800-A5BB59361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07ABE-46EA-6AE8-867C-B7DC1CC8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571B3-B0C5-FB40-666D-D22DE3F08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2AE2A-9EE8-2375-9A3D-971FC26A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26CB-58F5-5729-DA16-E8BC70A3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581B8-AC86-B17B-7468-AC4BC3A3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CA64-770A-ABE0-A40C-7E91431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2BD26-B2FE-BDAB-1F43-8C575430F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18E4A-03A0-C080-C894-07D26D7A7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157A3-2570-562D-9F01-141CFE6D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5AC3A-35B2-E4C4-C17E-09C9E887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0D135-7087-348D-50AD-5BFE5379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C0ECF-91F5-F64B-D366-39663988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8661-EAB2-299E-A008-F03A6607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292D6-25BB-E91A-1F64-36049DB2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41692-67A8-4681-94E4-DEE5A31C602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353A-5B39-8EFC-7F07-793E2A5E3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E919-9ACC-DEC2-C2D1-582F8FDC8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56DD0-555D-461F-9C36-97F7F125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storage/common/storage-account-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7F23F7-1625-E2A9-B054-F34F87DE134C}"/>
              </a:ext>
            </a:extLst>
          </p:cNvPr>
          <p:cNvSpPr txBox="1">
            <a:spLocks/>
          </p:cNvSpPr>
          <p:nvPr/>
        </p:nvSpPr>
        <p:spPr>
          <a:xfrm>
            <a:off x="84344" y="51018"/>
            <a:ext cx="10515600" cy="80754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Storage Services</a:t>
            </a:r>
          </a:p>
        </p:txBody>
      </p:sp>
    </p:spTree>
    <p:extLst>
      <p:ext uri="{BB962C8B-B14F-4D97-AF65-F5344CB8AC3E}">
        <p14:creationId xmlns:p14="http://schemas.microsoft.com/office/powerpoint/2010/main" val="247802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3466-5E9D-22FB-9D19-6B5DDBB3E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FFBF96-9A10-0553-513E-2233ED9652E6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1A2B3E-0D05-F18A-2AE7-6CE29F7749E0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812988" cy="469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F9AA67-6CB3-5E2D-4C4C-783E7779BE73}"/>
              </a:ext>
            </a:extLst>
          </p:cNvPr>
          <p:cNvSpPr txBox="1">
            <a:spLocks/>
          </p:cNvSpPr>
          <p:nvPr/>
        </p:nvSpPr>
        <p:spPr>
          <a:xfrm>
            <a:off x="146372" y="33735"/>
            <a:ext cx="8567860" cy="42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Storage Ecosystem Architecture Deep Dive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E1930-2D1A-1198-A4CD-9E9E0EBF70CD}"/>
              </a:ext>
            </a:extLst>
          </p:cNvPr>
          <p:cNvSpPr txBox="1"/>
          <p:nvPr/>
        </p:nvSpPr>
        <p:spPr>
          <a:xfrm>
            <a:off x="67392" y="559353"/>
            <a:ext cx="12057216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575"/>
              </a:spcBef>
              <a:buSzPts val="1000"/>
              <a:tabLst>
                <a:tab pos="596900" algn="l"/>
                <a:tab pos="597535" algn="l"/>
              </a:tabLst>
            </a:pPr>
            <a:r>
              <a:rPr lang="en-US" sz="1600" b="1" u="sng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Other Topics of Interest</a:t>
            </a:r>
          </a:p>
          <a:p>
            <a:pPr marL="171450" marR="0" lvl="0" indent="-171450">
              <a:spcBef>
                <a:spcPts val="575"/>
              </a:spcBef>
              <a:buSzPts val="1000"/>
              <a:buFont typeface="Arial" panose="020B0604020202020204" pitchFamily="34" charset="0"/>
              <a:buChar char="•"/>
              <a:tabLst>
                <a:tab pos="596900" algn="l"/>
                <a:tab pos="597535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Manage</a:t>
            </a:r>
            <a:r>
              <a:rPr lang="en-US" sz="16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Access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/</a:t>
            </a:r>
            <a:r>
              <a:rPr lang="en-US" sz="16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Securing</a:t>
            </a:r>
            <a:r>
              <a:rPr lang="en-US" sz="1600" b="1" spc="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Storage</a:t>
            </a:r>
          </a:p>
          <a:p>
            <a:pPr marL="628650" marR="0" lvl="1" indent="-171450">
              <a:spcBef>
                <a:spcPts val="61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Create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and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Manage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Shared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Access</a:t>
            </a:r>
            <a:r>
              <a:rPr lang="en-US" sz="12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Signature</a:t>
            </a:r>
          </a:p>
          <a:p>
            <a:pPr marL="628650" marR="0" lvl="1" indent="-171450">
              <a:spcBef>
                <a:spcPts val="57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Account</a:t>
            </a:r>
            <a:r>
              <a:rPr lang="en-US" sz="1200" spc="-1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SAS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vs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Service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SAS</a:t>
            </a:r>
          </a:p>
          <a:p>
            <a:pPr marL="628650" marR="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Using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Stored</a:t>
            </a:r>
            <a:r>
              <a:rPr lang="en-US" sz="1200" spc="-1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Access</a:t>
            </a:r>
            <a:r>
              <a:rPr lang="en-US" sz="12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Policies</a:t>
            </a:r>
          </a:p>
          <a:p>
            <a:pPr marL="628650" marR="0" lvl="1" indent="-171450">
              <a:spcBef>
                <a:spcPts val="570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Regenerating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Keys</a:t>
            </a:r>
          </a:p>
          <a:p>
            <a:pPr marL="628650" marR="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Encrypt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Keys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using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Azure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Key Vault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integration</a:t>
            </a:r>
          </a:p>
          <a:p>
            <a:pPr marL="171450" marR="0" lvl="0" indent="-171450">
              <a:spcBef>
                <a:spcPts val="570"/>
              </a:spcBef>
              <a:buSzPts val="1000"/>
              <a:buFont typeface="Arial" panose="020B0604020202020204" pitchFamily="34" charset="0"/>
              <a:buChar char="•"/>
              <a:tabLst>
                <a:tab pos="596900" algn="l"/>
                <a:tab pos="597535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Working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with</a:t>
            </a:r>
            <a:r>
              <a:rPr lang="en-US" sz="16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Table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Storage</a:t>
            </a:r>
          </a:p>
          <a:p>
            <a:pPr marL="628650" marR="0" lvl="1" indent="-171450">
              <a:spcBef>
                <a:spcPts val="61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Understanding</a:t>
            </a:r>
            <a:r>
              <a:rPr lang="en-US" sz="1400" spc="-3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NoSQL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Database</a:t>
            </a:r>
          </a:p>
          <a:p>
            <a:pPr marL="628650" marR="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Creating</a:t>
            </a:r>
            <a:r>
              <a:rPr lang="en-US" sz="14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Table</a:t>
            </a:r>
            <a:r>
              <a:rPr lang="en-US" sz="14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and</a:t>
            </a:r>
            <a:r>
              <a:rPr lang="en-US" sz="14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Entities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using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Storage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Explorer</a:t>
            </a:r>
          </a:p>
          <a:p>
            <a:pPr marL="628650" marR="0" lvl="1" indent="-171450">
              <a:spcBef>
                <a:spcPts val="570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Entities</a:t>
            </a:r>
            <a:r>
              <a:rPr lang="en-US" sz="14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and</a:t>
            </a:r>
            <a:r>
              <a:rPr lang="en-US" sz="1400" spc="-1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Properties</a:t>
            </a:r>
          </a:p>
          <a:p>
            <a:pPr marL="628650" marR="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Table</a:t>
            </a:r>
            <a:r>
              <a:rPr lang="en-US" sz="14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storage</a:t>
            </a:r>
            <a:r>
              <a:rPr lang="en-US" sz="14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vs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COSMOS DB</a:t>
            </a:r>
            <a:r>
              <a:rPr lang="en-US" sz="1400" spc="-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Table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API</a:t>
            </a:r>
          </a:p>
          <a:p>
            <a:pPr marL="628650" marR="0" lvl="1" indent="-171450">
              <a:spcBef>
                <a:spcPts val="580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Programming</a:t>
            </a:r>
            <a:r>
              <a:rPr lang="en-US" sz="14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Table</a:t>
            </a:r>
            <a:r>
              <a:rPr lang="en-US" sz="14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Storage</a:t>
            </a:r>
          </a:p>
          <a:p>
            <a:pPr marL="171450" marR="0" lvl="0" indent="-171450">
              <a:spcBef>
                <a:spcPts val="570"/>
              </a:spcBef>
              <a:buSzPts val="1000"/>
              <a:buFont typeface="Arial" panose="020B0604020202020204" pitchFamily="34" charset="0"/>
              <a:buChar char="•"/>
              <a:tabLst>
                <a:tab pos="596900" algn="l"/>
                <a:tab pos="597535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Azure</a:t>
            </a:r>
            <a:r>
              <a:rPr lang="en-US" sz="16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Queues</a:t>
            </a:r>
            <a:r>
              <a:rPr lang="en-US" sz="1600" b="1" spc="-1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Storage</a:t>
            </a:r>
          </a:p>
          <a:p>
            <a:pPr marL="628650" marR="0" lvl="1" indent="-171450">
              <a:spcBef>
                <a:spcPts val="61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Understanding</a:t>
            </a:r>
            <a:r>
              <a:rPr lang="en-US" sz="12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Async</a:t>
            </a:r>
            <a:r>
              <a:rPr lang="en-US" sz="12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Communication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using</a:t>
            </a:r>
            <a:r>
              <a:rPr lang="en-US" sz="12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Queues</a:t>
            </a:r>
          </a:p>
          <a:p>
            <a:pPr marL="628650" marR="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Comparing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Azure</a:t>
            </a:r>
            <a:r>
              <a:rPr lang="en-US" sz="1200" spc="-1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Queues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and Service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Bus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Queues</a:t>
            </a:r>
          </a:p>
          <a:p>
            <a:pPr marL="628650" marR="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latin typeface="Calibri" panose="020F0502020204030204" pitchFamily="34" charset="0"/>
                <a:ea typeface="Courier New" panose="02070309020205020404" pitchFamily="49" charset="0"/>
              </a:rPr>
              <a:t>Programming Queues</a:t>
            </a: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b="1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Azure File Sync</a:t>
            </a: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b="1" dirty="0">
                <a:latin typeface="Calibri" panose="020F0502020204030204" pitchFamily="34" charset="0"/>
                <a:ea typeface="Courier New" panose="02070309020205020404" pitchFamily="49" charset="0"/>
              </a:rPr>
              <a:t>Azure Storage Explorer, Transfer Data with the </a:t>
            </a:r>
            <a:r>
              <a:rPr lang="en-US" sz="1600" b="1" dirty="0" err="1">
                <a:latin typeface="Calibri" panose="020F0502020204030204" pitchFamily="34" charset="0"/>
                <a:ea typeface="Courier New" panose="02070309020205020404" pitchFamily="49" charset="0"/>
              </a:rPr>
              <a:t>AzCopy</a:t>
            </a:r>
            <a:r>
              <a:rPr lang="en-US" sz="1600" b="1" dirty="0">
                <a:latin typeface="Calibri" panose="020F0502020204030204" pitchFamily="34" charset="0"/>
                <a:ea typeface="Courier New" panose="02070309020205020404" pitchFamily="49" charset="0"/>
              </a:rPr>
              <a:t>, Import and Export Service with Import/Export tools</a:t>
            </a:r>
            <a:endParaRPr lang="en-US" sz="1600" b="1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Configure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diagnostics,</a:t>
            </a:r>
            <a:r>
              <a:rPr lang="en-US" sz="1800" b="1" spc="-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monitoring</a:t>
            </a:r>
            <a:r>
              <a:rPr lang="en-US" sz="1800" b="1" spc="-20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analytics</a:t>
            </a:r>
          </a:p>
          <a:p>
            <a:pPr marL="742950" marR="0" lvl="1" indent="-285750">
              <a:spcBef>
                <a:spcPts val="61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Capturing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Metrics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Data/Logs</a:t>
            </a:r>
          </a:p>
          <a:p>
            <a:pPr marL="742950" marR="0" lvl="1" indent="-2857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Analyzing</a:t>
            </a:r>
            <a:r>
              <a:rPr lang="en-US" sz="1200" spc="-25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Diagnostic</a:t>
            </a:r>
            <a:r>
              <a:rPr lang="en-US" sz="1200" spc="-2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Data/ Analyzing Logs</a:t>
            </a:r>
          </a:p>
          <a:p>
            <a:pPr marL="742950" marR="0" lvl="1" indent="-285750">
              <a:spcBef>
                <a:spcPts val="570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200" dirty="0">
                <a:latin typeface="Calibri" panose="020F0502020204030204" pitchFamily="34" charset="0"/>
                <a:ea typeface="Courier New" panose="02070309020205020404" pitchFamily="49" charset="0"/>
              </a:rPr>
              <a:t>Enable Monitoring/Enabling Alerts</a:t>
            </a:r>
            <a:endParaRPr lang="en-US" sz="12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98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65F17-E9E7-E821-779F-59716BAE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B0CBB0-33E0-4586-2E8F-F93EB1D38EB5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4B9A05-8FE8-3D3F-F781-DDF3E788F752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812988" cy="469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54BC96-8CE0-DF93-0DF7-CB76D0EB59A9}"/>
              </a:ext>
            </a:extLst>
          </p:cNvPr>
          <p:cNvSpPr txBox="1">
            <a:spLocks/>
          </p:cNvSpPr>
          <p:nvPr/>
        </p:nvSpPr>
        <p:spPr>
          <a:xfrm>
            <a:off x="146372" y="33735"/>
            <a:ext cx="8567860" cy="423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Azure Storage Ecosystem Architecture Deep Dive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7CDA6-B133-3ACC-8A12-84BD3C71FD82}"/>
              </a:ext>
            </a:extLst>
          </p:cNvPr>
          <p:cNvSpPr txBox="1"/>
          <p:nvPr/>
        </p:nvSpPr>
        <p:spPr>
          <a:xfrm>
            <a:off x="67392" y="559353"/>
            <a:ext cx="12057216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575"/>
              </a:spcBef>
              <a:buSzPts val="1000"/>
              <a:tabLst>
                <a:tab pos="596900" algn="l"/>
                <a:tab pos="597535" algn="l"/>
              </a:tabLst>
            </a:pPr>
            <a:r>
              <a:rPr lang="en-US" sz="1600" b="1" u="sng" dirty="0">
                <a:effectLst/>
                <a:latin typeface="Calibri" panose="020F050202020403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Other Topics of Interest</a:t>
            </a: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Common Use Cases at </a:t>
            </a:r>
            <a:r>
              <a:rPr lang="en-US" sz="1600" dirty="0" err="1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Bxxx</a:t>
            </a:r>
            <a:r>
              <a:rPr lang="en-US" sz="16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:</a:t>
            </a:r>
          </a:p>
          <a:p>
            <a:pPr marL="62865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latin typeface="Calibri" panose="020F0502020204030204" pitchFamily="34" charset="0"/>
                <a:ea typeface="Courier New" panose="02070309020205020404" pitchFamily="49" charset="0"/>
              </a:rPr>
              <a:t>Azure Data Lake Gen2</a:t>
            </a:r>
            <a:endParaRPr lang="en-US" sz="16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Integration with Other Azure Services: </a:t>
            </a:r>
          </a:p>
          <a:p>
            <a:pPr marL="62865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Azure Functions</a:t>
            </a:r>
          </a:p>
          <a:p>
            <a:pPr marL="62865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latin typeface="Calibri" panose="020F0502020204030204" pitchFamily="34" charset="0"/>
                <a:ea typeface="Courier New" panose="02070309020205020404" pitchFamily="49" charset="0"/>
              </a:rPr>
              <a:t>Azure </a:t>
            </a:r>
            <a:r>
              <a:rPr lang="en-US" sz="16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Logic Apps</a:t>
            </a:r>
          </a:p>
          <a:p>
            <a:pPr marL="62865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latin typeface="Calibri" panose="020F0502020204030204" pitchFamily="34" charset="0"/>
                <a:ea typeface="Courier New" panose="02070309020205020404" pitchFamily="49" charset="0"/>
              </a:rPr>
              <a:t>Databricks</a:t>
            </a:r>
          </a:p>
          <a:p>
            <a:pPr marL="62865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ourier New" panose="02070309020205020404" pitchFamily="49" charset="0"/>
              </a:rPr>
              <a:t>Kafka/CFK</a:t>
            </a:r>
          </a:p>
          <a:p>
            <a:pPr marL="628650" lvl="1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r>
              <a:rPr lang="en-US" sz="1600" dirty="0">
                <a:latin typeface="Calibri" panose="020F0502020204030204" pitchFamily="34" charset="0"/>
                <a:ea typeface="Courier New" panose="02070309020205020404" pitchFamily="49" charset="0"/>
              </a:rPr>
              <a:t>Azure Diagnostic Settings</a:t>
            </a:r>
            <a:endParaRPr lang="en-US" sz="16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  <a:p>
            <a:pPr marL="171450" indent="-171450">
              <a:spcBef>
                <a:spcPts val="585"/>
              </a:spcBef>
              <a:buSzPts val="1000"/>
              <a:buFont typeface="Arial" panose="020B0604020202020204" pitchFamily="34" charset="0"/>
              <a:buChar char="•"/>
              <a:tabLst>
                <a:tab pos="1054735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8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826A-165A-A462-4DB7-3E65ED63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" y="18255"/>
            <a:ext cx="11969496" cy="667545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Storage Services: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178B1-97B0-7DF6-C5EE-D36ECA87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54" y="685800"/>
            <a:ext cx="11472291" cy="3143758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Setting RBAC roles for storage</a:t>
            </a:r>
            <a:r>
              <a:rPr lang="en-US" sz="1600" dirty="0"/>
              <a:t>.</a:t>
            </a:r>
          </a:p>
          <a:p>
            <a:r>
              <a:rPr lang="en-US" sz="1600" b="1" dirty="0"/>
              <a:t>Implementing Private Endpoints, Service Endpoints, Private Link Service</a:t>
            </a:r>
          </a:p>
          <a:p>
            <a:r>
              <a:rPr lang="en-US" sz="1600" b="1" dirty="0"/>
              <a:t>Azure Firewalls and virtual networks</a:t>
            </a:r>
          </a:p>
          <a:p>
            <a:r>
              <a:rPr lang="en-US" sz="1600" dirty="0"/>
              <a:t> </a:t>
            </a:r>
            <a:r>
              <a:rPr lang="en-US" sz="1600" b="1" dirty="0"/>
              <a:t>Storage encryption for data at rest</a:t>
            </a:r>
          </a:p>
          <a:p>
            <a:pPr lvl="1"/>
            <a:r>
              <a:rPr lang="en-US" sz="1400" dirty="0"/>
              <a:t>Azure Storage automatically encrypts your data when persisting it to the cloud.</a:t>
            </a:r>
          </a:p>
          <a:p>
            <a:pPr lvl="1"/>
            <a:r>
              <a:rPr lang="en-US" sz="1400" dirty="0"/>
              <a:t>All Azure Storage resources are encrypted, including blobs, disks, files, queues, and tables. All object metadata is also encrypted.</a:t>
            </a:r>
          </a:p>
          <a:p>
            <a:pPr lvl="1"/>
            <a:r>
              <a:rPr lang="en-US" sz="1400" dirty="0"/>
              <a:t>Encryption does not affect Azure Storage performance.</a:t>
            </a:r>
          </a:p>
          <a:p>
            <a:pPr lvl="1"/>
            <a:r>
              <a:rPr lang="en-US" sz="1400" dirty="0"/>
              <a:t>You can rely on Microsoft-managed keys for the encryption of your storage account, or you can manage encryption with your own keys.</a:t>
            </a:r>
          </a:p>
          <a:p>
            <a:pPr lvl="1"/>
            <a:r>
              <a:rPr lang="en-US" sz="1400" dirty="0"/>
              <a:t>If you choose to manage encryption with your own keys, you have two options:</a:t>
            </a:r>
          </a:p>
          <a:p>
            <a:pPr lvl="1"/>
            <a:r>
              <a:rPr lang="en-US" sz="1400" dirty="0"/>
              <a:t>You can specify a customer-managed key. It is used to encrypt all data in all services.</a:t>
            </a:r>
          </a:p>
          <a:p>
            <a:pPr lvl="1"/>
            <a:r>
              <a:rPr lang="en-US" sz="1400" dirty="0"/>
              <a:t>You can specify a customer-provided key on Blob storage operations. A client making a read or write request against Blob storage can include an encryption key on the request for granular control over how blob data is encrypted and decrypted.</a:t>
            </a:r>
          </a:p>
          <a:p>
            <a:endParaRPr lang="en-US" sz="1600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2CA17BCA-7328-C4BF-F6E6-A111B3C3FF7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4046" y="3994023"/>
            <a:ext cx="5142865" cy="2590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121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D6A4-FC8B-37AA-666E-781DCE53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D40-FADC-FFB1-7BE2-EE203BC3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20" y="2983345"/>
            <a:ext cx="8143355" cy="1068854"/>
          </a:xfrm>
        </p:spPr>
        <p:txBody>
          <a:bodyPr/>
          <a:lstStyle/>
          <a:p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Other Confluent/CFK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3E5A3-C2AB-7687-BCA2-9BAB38896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3774209"/>
            <a:ext cx="7483764" cy="2644775"/>
          </a:xfrm>
        </p:spPr>
        <p:txBody>
          <a:bodyPr>
            <a:normAutofit/>
          </a:bodyPr>
          <a:lstStyle/>
          <a:p>
            <a:pPr lvl="1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Connect Cluster</a:t>
            </a:r>
          </a:p>
          <a:p>
            <a:pPr lvl="1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Control Center</a:t>
            </a:r>
          </a:p>
          <a:p>
            <a:pPr lvl="1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Schema Registry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2D2F31"/>
                </a:solidFill>
                <a:effectLst/>
                <a:uLnTx/>
                <a:uFillTx/>
                <a:latin typeface="Udemy Sans"/>
                <a:ea typeface="+mn-ea"/>
                <a:cs typeface="+mn-cs"/>
              </a:rPr>
              <a:t>Connectors: Sources &amp; Sinks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pPr lvl="1"/>
            <a:r>
              <a:rPr lang="en-US" dirty="0">
                <a:solidFill>
                  <a:srgbClr val="2D2F31"/>
                </a:solidFill>
                <a:latin typeface="Udemy Sans"/>
              </a:rPr>
              <a:t>Confluent Hub</a:t>
            </a:r>
          </a:p>
          <a:p>
            <a:pPr lvl="1"/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Cluster Linking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EA8BB1-2292-F523-2465-618B8406162E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F3A57E-E548-C6DF-EA8C-40BE37D11C9A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7908744" cy="2157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D2F31"/>
                </a:solidFill>
                <a:latin typeface="Udemy Sans"/>
              </a:rPr>
              <a:t>Kafka Brokers</a:t>
            </a:r>
          </a:p>
          <a:p>
            <a:r>
              <a:rPr lang="en-US" dirty="0">
                <a:solidFill>
                  <a:srgbClr val="2D2F31"/>
                </a:solidFill>
                <a:latin typeface="Udemy Sans"/>
              </a:rPr>
              <a:t>Zookeepers/</a:t>
            </a:r>
            <a:r>
              <a:rPr lang="en-US" dirty="0" err="1">
                <a:solidFill>
                  <a:srgbClr val="2D2F31"/>
                </a:solidFill>
                <a:latin typeface="Udemy Sans"/>
              </a:rPr>
              <a:t>Kfraft</a:t>
            </a:r>
            <a:endParaRPr lang="en-US" dirty="0">
              <a:solidFill>
                <a:srgbClr val="2D2F31"/>
              </a:solidFill>
              <a:latin typeface="Udemy Sans"/>
            </a:endParaRPr>
          </a:p>
          <a:p>
            <a:r>
              <a:rPr lang="en-US" dirty="0">
                <a:solidFill>
                  <a:srgbClr val="2D2F31"/>
                </a:solidFill>
                <a:latin typeface="Udemy Sans"/>
              </a:rPr>
              <a:t>Kafka Connect</a:t>
            </a:r>
          </a:p>
          <a:p>
            <a:r>
              <a:rPr lang="en-US" dirty="0">
                <a:solidFill>
                  <a:srgbClr val="2D2F31"/>
                </a:solidFill>
                <a:latin typeface="Udemy Sans"/>
              </a:rPr>
              <a:t>Consumers</a:t>
            </a:r>
          </a:p>
          <a:p>
            <a:pPr>
              <a:defRPr/>
            </a:pPr>
            <a:r>
              <a:rPr lang="en-US" dirty="0">
                <a:solidFill>
                  <a:srgbClr val="2D2F31"/>
                </a:solidFill>
                <a:latin typeface="Udemy Sans"/>
              </a:rPr>
              <a:t>Producers</a:t>
            </a:r>
          </a:p>
          <a:p>
            <a:endParaRPr lang="en-US" sz="1400" dirty="0">
              <a:solidFill>
                <a:srgbClr val="2D2F31"/>
              </a:solidFill>
              <a:latin typeface="Udemy Sans"/>
            </a:endParaRP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A8F035-26AC-C961-AD19-37ABD7A6ABF6}"/>
              </a:ext>
            </a:extLst>
          </p:cNvPr>
          <p:cNvSpPr txBox="1">
            <a:spLocks/>
          </p:cNvSpPr>
          <p:nvPr/>
        </p:nvSpPr>
        <p:spPr>
          <a:xfrm>
            <a:off x="146372" y="65591"/>
            <a:ext cx="8567860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Azure Storage Ecosystem Architecture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55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6C83-4EAE-A593-E531-1D4D7D0B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91FA-146A-2491-0809-F91A30139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D2F31"/>
                </a:solidFill>
                <a:effectLst/>
                <a:uLnTx/>
                <a:uFillTx/>
                <a:latin typeface="Udemy Sans"/>
                <a:ea typeface="+mn-ea"/>
                <a:cs typeface="+mn-cs"/>
              </a:rPr>
              <a:t>Installing Kafka Cluster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F31"/>
                </a:solidFill>
                <a:effectLst/>
                <a:uLnTx/>
                <a:uFillTx/>
                <a:latin typeface="Udemy Sans"/>
                <a:ea typeface="+mn-ea"/>
                <a:cs typeface="+mn-cs"/>
              </a:rPr>
              <a:t>SendMessage</a:t>
            </a:r>
            <a:r>
              <a:rPr lang="en-US" dirty="0">
                <a:solidFill>
                  <a:srgbClr val="2D2F31"/>
                </a:solidFill>
                <a:latin typeface="Udemy Sans"/>
              </a:rPr>
              <a:t>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2D2F31"/>
                </a:solidFill>
                <a:effectLst/>
                <a:uLnTx/>
                <a:uFillTx/>
                <a:latin typeface="Udemy Sans"/>
                <a:ea typeface="+mn-ea"/>
                <a:cs typeface="+mn-cs"/>
              </a:rPr>
              <a:t>ReceiveMessage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D2F31"/>
                </a:solidFill>
                <a:effectLst/>
                <a:uLnTx/>
                <a:uFillTx/>
                <a:latin typeface="Udemy Sans"/>
                <a:ea typeface="+mn-ea"/>
                <a:cs typeface="+mn-cs"/>
              </a:rPr>
              <a:t> for Cloud Team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92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A1D4-E1D3-7057-E06E-0225FDF4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52FC-6F82-9ACB-B01F-C1DE97DE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78768" cy="4351338"/>
          </a:xfrm>
        </p:spPr>
        <p:txBody>
          <a:bodyPr>
            <a:normAutofit/>
          </a:bodyPr>
          <a:lstStyle/>
          <a:p>
            <a:r>
              <a:rPr lang="da-DK" dirty="0">
                <a:hlinkClick r:id="rId2"/>
              </a:rPr>
              <a:t>https://learn.microsoft.com/en-us/azure/storage/common/storage-account-overview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6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A1D4-E1D3-7057-E06E-0225FDF4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4" y="51018"/>
            <a:ext cx="10515600" cy="807541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52FC-6F82-9ACB-B01F-C1DE97DE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69" y="949302"/>
            <a:ext cx="11775516" cy="59086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 to Azure Storage Services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Azure Storage Concepts/Types: Blob, File, Queue, Table</a:t>
            </a:r>
          </a:p>
          <a:p>
            <a:r>
              <a:rPr lang="en-US" dirty="0"/>
              <a:t>Azure Storage Ecosystem Architecture Deep Dive</a:t>
            </a:r>
          </a:p>
          <a:p>
            <a:pPr lvl="2"/>
            <a:r>
              <a:rPr lang="en-US" dirty="0"/>
              <a:t>Storage Account Types</a:t>
            </a:r>
          </a:p>
          <a:p>
            <a:pPr lvl="2"/>
            <a:r>
              <a:rPr lang="en-US" dirty="0"/>
              <a:t>Storage Account Kind</a:t>
            </a:r>
          </a:p>
          <a:p>
            <a:pPr lvl="2"/>
            <a:r>
              <a:rPr lang="en-US" dirty="0"/>
              <a:t>Replication</a:t>
            </a:r>
          </a:p>
          <a:p>
            <a:pPr lvl="2"/>
            <a:r>
              <a:rPr lang="en-US" dirty="0"/>
              <a:t>Redundancy</a:t>
            </a:r>
          </a:p>
          <a:p>
            <a:pPr lvl="2"/>
            <a:r>
              <a:rPr lang="en-US" dirty="0"/>
              <a:t>Cost Optimization</a:t>
            </a:r>
          </a:p>
          <a:p>
            <a:pPr lvl="2"/>
            <a:r>
              <a:rPr lang="en-US" dirty="0"/>
              <a:t>Autoscaling and Lifecycle Policies</a:t>
            </a:r>
          </a:p>
          <a:p>
            <a:pPr lvl="2"/>
            <a:r>
              <a:rPr lang="en-US" dirty="0">
                <a:solidFill>
                  <a:srgbClr val="2D2F31"/>
                </a:solidFill>
                <a:latin typeface="Udemy Sans"/>
              </a:rPr>
              <a:t>Common Use Cases at </a:t>
            </a:r>
            <a:r>
              <a:rPr lang="en-US" dirty="0" err="1">
                <a:solidFill>
                  <a:srgbClr val="2D2F31"/>
                </a:solidFill>
                <a:latin typeface="Udemy Sans"/>
              </a:rPr>
              <a:t>Bxxx</a:t>
            </a:r>
            <a:endParaRPr lang="en-US" dirty="0">
              <a:solidFill>
                <a:srgbClr val="2D2F31"/>
              </a:solidFill>
              <a:latin typeface="Udemy Sans"/>
            </a:endParaRPr>
          </a:p>
          <a:p>
            <a:pPr lvl="2"/>
            <a:r>
              <a:rPr lang="en-US" dirty="0"/>
              <a:t>Integration with Other Azure Services: Azure Functions, Logic Apps, etc.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Access and Security </a:t>
            </a:r>
          </a:p>
          <a:p>
            <a:r>
              <a:rPr lang="en-US" b="0" i="0" dirty="0">
                <a:solidFill>
                  <a:srgbClr val="2D2F31"/>
                </a:solidFill>
                <a:effectLst/>
                <a:latin typeface="Udemy Sans"/>
              </a:rPr>
              <a:t>Demos: Portal Walkthrough/Creating a storage account, setting up containers, file shares, and queues</a:t>
            </a:r>
          </a:p>
          <a:p>
            <a:r>
              <a:rPr lang="en-US" dirty="0">
                <a:solidFill>
                  <a:srgbClr val="2D2F31"/>
                </a:solidFill>
                <a:latin typeface="Udemy Sans"/>
              </a:rPr>
              <a:t>Questions &amp; Answers</a:t>
            </a:r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endParaRPr lang="en-US" b="0" i="0" dirty="0">
              <a:solidFill>
                <a:srgbClr val="2D2F31"/>
              </a:solidFill>
              <a:effectLst/>
              <a:latin typeface="Udemy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8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D9AF-46B5-D62B-B83C-04BFC689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71BA-E048-7F5C-7955-38BA2615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72517"/>
            <a:ext cx="11551920" cy="695579"/>
          </a:xfrm>
        </p:spPr>
        <p:txBody>
          <a:bodyPr>
            <a:normAutofit fontScale="90000"/>
          </a:bodyPr>
          <a:lstStyle/>
          <a:p>
            <a:r>
              <a:rPr lang="en-US"/>
              <a:t>Introduction to Azure Storage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76F8-3675-776A-A5E1-0049B64C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905257"/>
            <a:ext cx="11353800" cy="4209668"/>
          </a:xfrm>
        </p:spPr>
        <p:txBody>
          <a:bodyPr>
            <a:normAutofit fontScale="92500" lnSpcReduction="10000"/>
          </a:bodyPr>
          <a:lstStyle/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Azure Storage Service/Account?</a:t>
            </a:r>
          </a:p>
          <a:p>
            <a:pPr lvl="1"/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computing enables new scenarios for applications requiring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durable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highly available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storage for their data – which is exactly why Microsoft developed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Storage Service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Storage is a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PaaS service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can use to store both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unstructured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partially structured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</a:t>
            </a:r>
          </a:p>
          <a:p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Storage is massively scalable and elastic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can store and process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hundreds of terabytes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data to support the big data scenarios required by scientific, financial analysis, and media applications. Or you can store the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 amounts of data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for a small business website.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default, you can create up to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 storage accounts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single Azure subscription. Each standard storage account can contain up to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500 TB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combined blob, queue, table and file data.</a:t>
            </a:r>
          </a:p>
          <a:p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demands on your storage application grow, Azure Storage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allocates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appropriate resources to meet them. </a:t>
            </a:r>
            <a:r>
              <a:rPr lang="en-US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charged only for what we use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/>
              <a:t>It offers </a:t>
            </a:r>
            <a:r>
              <a:rPr lang="en-US" sz="2000" b="1"/>
              <a:t>four types of storage services</a:t>
            </a:r>
            <a:r>
              <a:rPr lang="en-US" sz="2000"/>
              <a:t>, depending on the type of data that they are </a:t>
            </a:r>
            <a:r>
              <a:rPr lang="en-US" sz="2000" b="1"/>
              <a:t>designed to store.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7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52FC-6F82-9ACB-B01F-C1DE97DE6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089"/>
            <a:ext cx="11353800" cy="2980078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Blob Storage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file data. A blob can be any type of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or binary data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such as a document, media file, or application installer. Blob Storage is sometimes referred to as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storage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Storage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to blobs, these provide storage for unstructured files, but they offer support for file sharing in the same manner as traditional on-premises Windows file shares.</a:t>
            </a:r>
          </a:p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Storage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partially structured datasets. Table storage is a NoSQL key-attribute data store, which allows for rapid development and fast access to large quantities of data.</a:t>
            </a:r>
          </a:p>
          <a:p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Queue Storage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reliable messaging for workflow processing and for communication between components of cloud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1859-03B5-1F1A-F31B-6CAF9B31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5126"/>
            <a:ext cx="5855276" cy="360997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9CA82-C557-2054-0829-8DFE5CA277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342" t="8757" r="28102"/>
          <a:stretch/>
        </p:blipFill>
        <p:spPr>
          <a:xfrm>
            <a:off x="997672" y="3684167"/>
            <a:ext cx="3009900" cy="1852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44CCC-DAD1-2D25-D687-F41D7451E4A6}"/>
              </a:ext>
            </a:extLst>
          </p:cNvPr>
          <p:cNvSpPr txBox="1"/>
          <p:nvPr/>
        </p:nvSpPr>
        <p:spPr>
          <a:xfrm>
            <a:off x="1190626" y="3429000"/>
            <a:ext cx="262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Azure Storage concepts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4B63ED8-669A-9E8A-2791-FC9A2FBA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963A44F-AF5F-B5DC-ABF3-CA5053B2876E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72276-96C0-F3C3-3797-732C2A5C34A1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734008" cy="5439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2D2F31"/>
                </a:solidFill>
                <a:latin typeface="Udemy Sans"/>
              </a:rPr>
              <a:t>Azure Storage Account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: An Azure storage account is a secure account that gives you access to services in Azure Storage.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2D2F31"/>
                </a:solidFill>
                <a:latin typeface="Udemy Sans"/>
              </a:rPr>
              <a:t>Two Types of Storage Account</a:t>
            </a:r>
          </a:p>
          <a:p>
            <a:r>
              <a:rPr lang="en-US" sz="1600" dirty="0">
                <a:solidFill>
                  <a:srgbClr val="2D2F31"/>
                </a:solidFill>
                <a:latin typeface="Udemy Sans"/>
              </a:rPr>
              <a:t>A </a:t>
            </a:r>
            <a:r>
              <a:rPr lang="en-US" sz="1600" b="1" dirty="0">
                <a:solidFill>
                  <a:srgbClr val="2D2F31"/>
                </a:solidFill>
                <a:latin typeface="Udemy Sans"/>
              </a:rPr>
              <a:t>standard storage account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Blob, Table, Queue, and File storage.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Standard storage accounts are backed by magnetic drives (HDD) and provide the lowest cost per GB.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They are best for applications that require bulk storage or where data is accessed infrequently.</a:t>
            </a:r>
          </a:p>
          <a:p>
            <a:pPr lvl="1"/>
            <a:r>
              <a:rPr lang="en-US" sz="1600" b="1" dirty="0">
                <a:solidFill>
                  <a:srgbClr val="2D2F31"/>
                </a:solidFill>
                <a:latin typeface="Udemy Sans"/>
              </a:rPr>
              <a:t>Focus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: Uses magnetic disks for cost-effective storage of large amounts of data with moderate performance requirements.</a:t>
            </a:r>
          </a:p>
          <a:p>
            <a:pPr marL="0" indent="0">
              <a:buNone/>
            </a:pPr>
            <a:endParaRPr lang="en-US" sz="1600" dirty="0">
              <a:solidFill>
                <a:srgbClr val="2D2F31"/>
              </a:solidFill>
              <a:latin typeface="Udemy Sans"/>
            </a:endParaRPr>
          </a:p>
          <a:p>
            <a:r>
              <a:rPr lang="en-US" sz="1600" dirty="0">
                <a:solidFill>
                  <a:srgbClr val="2D2F31"/>
                </a:solidFill>
                <a:latin typeface="Udemy Sans"/>
              </a:rPr>
              <a:t>A </a:t>
            </a:r>
            <a:r>
              <a:rPr lang="en-US" sz="1600" b="1" u="sng" dirty="0">
                <a:solidFill>
                  <a:srgbClr val="2D2F31"/>
                </a:solidFill>
                <a:latin typeface="Udemy Sans"/>
              </a:rPr>
              <a:t>premium storage account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ideally supposed to be used for Azure Virtual Machine disks.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Premium storage accounts are backed by solid state drives (SSD) and offer consistent low-latency performance.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They can only be used with Azure virtual machine disks and are best for I/O-intensive applications, like databases. Additionally, virtual machines that use Premium storage for all disks qualify for a 99.9% SLA, even when running outside an availability set.</a:t>
            </a:r>
          </a:p>
          <a:p>
            <a:pPr lvl="1"/>
            <a:r>
              <a:rPr lang="en-US" sz="1600" b="1" dirty="0">
                <a:solidFill>
                  <a:srgbClr val="2D2F31"/>
                </a:solidFill>
                <a:latin typeface="Udemy Sans"/>
              </a:rPr>
              <a:t>Focus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: Uses solid-state drives (SSDs) for low-latency and high-performance workloads.</a:t>
            </a:r>
          </a:p>
          <a:p>
            <a:endParaRPr lang="en-US" sz="1400" dirty="0">
              <a:solidFill>
                <a:srgbClr val="2D2F31"/>
              </a:solidFill>
              <a:latin typeface="Udemy Sans"/>
            </a:endParaRPr>
          </a:p>
          <a:p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3DA1D4-E1D3-7057-E06E-0225FDF4F6BE}"/>
              </a:ext>
            </a:extLst>
          </p:cNvPr>
          <p:cNvSpPr txBox="1">
            <a:spLocks/>
          </p:cNvSpPr>
          <p:nvPr/>
        </p:nvSpPr>
        <p:spPr>
          <a:xfrm>
            <a:off x="146372" y="65591"/>
            <a:ext cx="8567860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Azure Storage Ecosystem Architecture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56531-36F3-661F-268B-EA1EB8298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64CFEE-37F8-09CB-7B34-EF4B77277149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FDE357-D223-7BD9-33E2-71C247AEEC3D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812988" cy="469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2D2F31"/>
                </a:solidFill>
                <a:latin typeface="Udemy Sans"/>
              </a:rPr>
              <a:t>Azure Storage Account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2D2F31"/>
                </a:solidFill>
                <a:latin typeface="Udemy Sans"/>
              </a:rPr>
              <a:t>Three Types of Storage Account </a:t>
            </a:r>
            <a:r>
              <a:rPr lang="en-US" sz="1600" b="1" u="sng" dirty="0">
                <a:solidFill>
                  <a:srgbClr val="FF0000"/>
                </a:solidFill>
                <a:latin typeface="Udemy Sans"/>
              </a:rPr>
              <a:t>Kind</a:t>
            </a:r>
          </a:p>
          <a:p>
            <a:r>
              <a:rPr lang="en-US" sz="1600" b="1" u="sng" dirty="0">
                <a:solidFill>
                  <a:srgbClr val="2D2F31"/>
                </a:solidFill>
                <a:latin typeface="Udemy Sans"/>
              </a:rPr>
              <a:t>General-purpose v2 accounts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: Basic storage account type for blobs, files, queues, and tables.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Recommended for most scenarios using Azure Storage.</a:t>
            </a:r>
          </a:p>
          <a:p>
            <a:pPr marL="0" indent="0">
              <a:buNone/>
            </a:pPr>
            <a:endParaRPr lang="en-US" sz="1600" dirty="0">
              <a:solidFill>
                <a:srgbClr val="2D2F31"/>
              </a:solidFill>
              <a:latin typeface="Udemy Sans"/>
            </a:endParaRPr>
          </a:p>
          <a:p>
            <a:r>
              <a:rPr lang="en-US" sz="1600" b="1" u="sng" dirty="0">
                <a:solidFill>
                  <a:srgbClr val="2D2F31"/>
                </a:solidFill>
                <a:latin typeface="Udemy Sans"/>
              </a:rPr>
              <a:t> Block blob storage accounts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: Blob-only storage accounts with </a:t>
            </a:r>
            <a:r>
              <a:rPr lang="en-US" sz="1600" u="sng" dirty="0">
                <a:solidFill>
                  <a:srgbClr val="2D2F31"/>
                </a:solidFill>
                <a:latin typeface="Udemy Sans"/>
              </a:rPr>
              <a:t>premium performance 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characteristics.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Recommended for scenarios with high transaction rates, using smaller objects, or requiring consistently low storage latency.</a:t>
            </a:r>
          </a:p>
          <a:p>
            <a:endParaRPr lang="en-US" sz="1600" dirty="0">
              <a:solidFill>
                <a:srgbClr val="2D2F31"/>
              </a:solidFill>
              <a:latin typeface="Udemy Sans"/>
            </a:endParaRPr>
          </a:p>
          <a:p>
            <a:r>
              <a:rPr lang="en-US" sz="1600" b="1" u="sng" dirty="0">
                <a:solidFill>
                  <a:srgbClr val="2D2F31"/>
                </a:solidFill>
                <a:latin typeface="Udemy Sans"/>
              </a:rPr>
              <a:t>File Storage storage accounts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: Files-only storage accounts with </a:t>
            </a:r>
            <a:r>
              <a:rPr lang="en-US" sz="1600" u="sng" dirty="0">
                <a:solidFill>
                  <a:srgbClr val="2D2F31"/>
                </a:solidFill>
                <a:latin typeface="Udemy Sans"/>
              </a:rPr>
              <a:t>premium performance</a:t>
            </a:r>
            <a:r>
              <a:rPr lang="en-US" sz="1600" dirty="0">
                <a:solidFill>
                  <a:srgbClr val="2D2F31"/>
                </a:solidFill>
                <a:latin typeface="Udemy Sans"/>
              </a:rPr>
              <a:t> characteristics. </a:t>
            </a:r>
          </a:p>
          <a:p>
            <a:pPr lvl="1"/>
            <a:r>
              <a:rPr lang="en-US" sz="1600" dirty="0">
                <a:solidFill>
                  <a:srgbClr val="2D2F31"/>
                </a:solidFill>
                <a:latin typeface="Udemy Sans"/>
              </a:rPr>
              <a:t>Recommended for enterprise or high-performance scale applications.</a:t>
            </a:r>
          </a:p>
          <a:p>
            <a:pPr lvl="1"/>
            <a:r>
              <a:rPr lang="en-US" sz="1600" dirty="0"/>
              <a:t>File system supports NFS (Network File System) file shares. </a:t>
            </a:r>
          </a:p>
          <a:p>
            <a:pPr lvl="1"/>
            <a:r>
              <a:rPr lang="en-US" sz="1600" dirty="0"/>
              <a:t>NFS is commonly used in Unix/Linux environments and is ideal for scenarios that require NFS protocol compatibility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C69BF9-4AEE-961C-6060-37FE7F54A1AD}"/>
              </a:ext>
            </a:extLst>
          </p:cNvPr>
          <p:cNvSpPr txBox="1">
            <a:spLocks/>
          </p:cNvSpPr>
          <p:nvPr/>
        </p:nvSpPr>
        <p:spPr>
          <a:xfrm>
            <a:off x="146372" y="33734"/>
            <a:ext cx="8567860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Azure Storage Ecosystem Architecture Deep Dive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13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BD253-B7BD-74FB-CC1C-4B5F956A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60DC95-851C-1FC3-D8E0-23B8822814D5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533353-50FD-AE7E-06BB-173775C5A69A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812988" cy="469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A2087-8043-0DB8-9887-A239223FDA48}"/>
              </a:ext>
            </a:extLst>
          </p:cNvPr>
          <p:cNvSpPr txBox="1">
            <a:spLocks/>
          </p:cNvSpPr>
          <p:nvPr/>
        </p:nvSpPr>
        <p:spPr>
          <a:xfrm>
            <a:off x="146372" y="33734"/>
            <a:ext cx="8567860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Azure Storage Ecosystem Architecture Deep Dive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4CC45-0624-0ED1-4214-9125FB6F9311}"/>
              </a:ext>
            </a:extLst>
          </p:cNvPr>
          <p:cNvSpPr txBox="1"/>
          <p:nvPr/>
        </p:nvSpPr>
        <p:spPr>
          <a:xfrm>
            <a:off x="67392" y="696513"/>
            <a:ext cx="102548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Performance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</a:t>
            </a:r>
            <a:r>
              <a:rPr lang="en-US" dirty="0"/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Standard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HDD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Drives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Premiun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SSD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Drives</a:t>
            </a:r>
            <a:r>
              <a:rPr lang="en-US" sz="1800" spc="-2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Premium</a:t>
            </a:r>
            <a:r>
              <a:rPr lang="en-US" dirty="0"/>
              <a:t>: Premium is used for disks of VMs (Page Blobs)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Note</a:t>
            </a:r>
            <a:r>
              <a:rPr lang="en-US" dirty="0"/>
              <a:t>: it is not possible to convert a Standard storage account to Premium storage account or vice versa because are built on different </a:t>
            </a:r>
            <a:r>
              <a:rPr lang="en-US" b="1" u="sng" dirty="0"/>
              <a:t>underlying hardware architectures optimized for different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Alternative solution</a:t>
            </a:r>
            <a:r>
              <a:rPr lang="en-US" u="sng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 a New Storage Account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Migrate Data</a:t>
            </a:r>
          </a:p>
        </p:txBody>
      </p:sp>
    </p:spTree>
    <p:extLst>
      <p:ext uri="{BB962C8B-B14F-4D97-AF65-F5344CB8AC3E}">
        <p14:creationId xmlns:p14="http://schemas.microsoft.com/office/powerpoint/2010/main" val="399140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27263-444A-38B5-DCC9-F1974221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FC0EF6-0DD8-0A80-997D-F8F9D9EB861A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A9598B-8E70-AEFB-4446-CE03F8ADEE5A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812988" cy="469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5B08E7-1954-24A8-221E-A63C23956C96}"/>
              </a:ext>
            </a:extLst>
          </p:cNvPr>
          <p:cNvSpPr txBox="1">
            <a:spLocks/>
          </p:cNvSpPr>
          <p:nvPr/>
        </p:nvSpPr>
        <p:spPr>
          <a:xfrm>
            <a:off x="146372" y="33734"/>
            <a:ext cx="8567860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Azure Storage Ecosystem Architecture Deep Dive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66DA40-A34E-2D56-5849-A5B191158D4B}"/>
              </a:ext>
            </a:extLst>
          </p:cNvPr>
          <p:cNvSpPr txBox="1"/>
          <p:nvPr/>
        </p:nvSpPr>
        <p:spPr>
          <a:xfrm>
            <a:off x="67392" y="696513"/>
            <a:ext cx="102548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Replication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Locally Redundant Storage (LRS)</a:t>
            </a:r>
            <a:r>
              <a:rPr lang="en-US" dirty="0"/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Replicates 3 times within a single data center in a single region where Storage Account is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Zone-Redundant Storage (ZRS)</a:t>
            </a:r>
            <a:r>
              <a:rPr lang="en-US" dirty="0"/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Replicates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your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18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across</a:t>
            </a:r>
            <a:r>
              <a:rPr lang="en-US" sz="1800" u="sng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three</a:t>
            </a:r>
            <a:r>
              <a:rPr lang="en-US" sz="1800" u="sng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(3)</a:t>
            </a:r>
            <a:r>
              <a:rPr lang="en-US" sz="1800" u="sng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storage</a:t>
            </a:r>
            <a:r>
              <a:rPr lang="en-US" sz="1800" u="sng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clusters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single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region in different availability zones.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Each storage cluster is physically separated from the others and resides in its own availability zone.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Geo-Redundant Storage (GRS)</a:t>
            </a:r>
            <a:r>
              <a:rPr lang="en-US" dirty="0"/>
              <a:t>: GRS maintains 6 copies of your data. 3 replicas in primary region and also replicates your data 3 additional times to a secondary region that is hundreds of miles away from the primary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Geo-Redundant Storage (RA-GRS): </a:t>
            </a:r>
            <a:r>
              <a:rPr lang="en-US" dirty="0"/>
              <a:t>As with GRS, your data replicates asynchronously across two regions and synchronously within each region, yielding six copies of a storage account.</a:t>
            </a:r>
          </a:p>
        </p:txBody>
      </p:sp>
    </p:spTree>
    <p:extLst>
      <p:ext uri="{BB962C8B-B14F-4D97-AF65-F5344CB8AC3E}">
        <p14:creationId xmlns:p14="http://schemas.microsoft.com/office/powerpoint/2010/main" val="200431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6AAFD-FC38-D51B-5BFB-168CF57A5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D19CAFD-29C1-1992-50CC-F0C14E0BD5E0}"/>
              </a:ext>
            </a:extLst>
          </p:cNvPr>
          <p:cNvSpPr txBox="1">
            <a:spLocks/>
          </p:cNvSpPr>
          <p:nvPr/>
        </p:nvSpPr>
        <p:spPr>
          <a:xfrm>
            <a:off x="67392" y="33734"/>
            <a:ext cx="7483764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CA64C6-AB95-8711-DBBB-C74859E255ED}"/>
              </a:ext>
            </a:extLst>
          </p:cNvPr>
          <p:cNvSpPr txBox="1">
            <a:spLocks/>
          </p:cNvSpPr>
          <p:nvPr/>
        </p:nvSpPr>
        <p:spPr>
          <a:xfrm>
            <a:off x="311620" y="696514"/>
            <a:ext cx="11812988" cy="4698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317D3B-E889-DB12-5F10-CF0D8312C612}"/>
              </a:ext>
            </a:extLst>
          </p:cNvPr>
          <p:cNvSpPr txBox="1">
            <a:spLocks/>
          </p:cNvSpPr>
          <p:nvPr/>
        </p:nvSpPr>
        <p:spPr>
          <a:xfrm>
            <a:off x="146372" y="33734"/>
            <a:ext cx="8567860" cy="695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Azure Storage Ecosystem Architecture Deep Dive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E8D186-E073-510B-B1DC-2A09873AEB01}"/>
              </a:ext>
            </a:extLst>
          </p:cNvPr>
          <p:cNvSpPr txBox="1"/>
          <p:nvPr/>
        </p:nvSpPr>
        <p:spPr>
          <a:xfrm>
            <a:off x="67392" y="696513"/>
            <a:ext cx="120572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Access Tier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Hot</a:t>
            </a:r>
            <a:r>
              <a:rPr lang="en-US" dirty="0"/>
              <a:t>: if objects will be more frequently accessed. This allows you to store data at a </a:t>
            </a:r>
            <a:r>
              <a:rPr lang="en-US" b="1" dirty="0"/>
              <a:t>lower access cost</a:t>
            </a:r>
            <a:r>
              <a:rPr lang="en-US" dirty="0"/>
              <a:t>. </a:t>
            </a:r>
            <a:r>
              <a:rPr lang="en-US" u="sng" dirty="0"/>
              <a:t>Higher Storage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Cool</a:t>
            </a:r>
            <a:r>
              <a:rPr lang="en-US" dirty="0"/>
              <a:t>: if objects will be less frequently accessed. This allows you to store data at a </a:t>
            </a:r>
            <a:r>
              <a:rPr lang="en-US" b="1" dirty="0"/>
              <a:t>lower data storage cost</a:t>
            </a:r>
            <a:r>
              <a:rPr lang="en-US" u="sng" dirty="0"/>
              <a:t>. Higher RW Cost</a:t>
            </a:r>
            <a:r>
              <a:rPr lang="en-US" dirty="0"/>
              <a:t>. </a:t>
            </a:r>
            <a:r>
              <a:rPr lang="en-US" b="1" dirty="0"/>
              <a:t>Min 30 days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Cold</a:t>
            </a:r>
            <a:r>
              <a:rPr lang="en-US" dirty="0"/>
              <a:t>: if objects will be less frequently accessed. This allows you to store data at a </a:t>
            </a:r>
            <a:r>
              <a:rPr lang="en-US" b="1" dirty="0"/>
              <a:t>lower data storage cost</a:t>
            </a:r>
            <a:r>
              <a:rPr lang="en-US" dirty="0"/>
              <a:t>. </a:t>
            </a:r>
            <a:r>
              <a:rPr lang="en-US" u="sng" dirty="0"/>
              <a:t>Higher RW Cost</a:t>
            </a:r>
            <a:r>
              <a:rPr lang="en-US" dirty="0"/>
              <a:t>. </a:t>
            </a:r>
            <a:r>
              <a:rPr lang="en-US" b="1" dirty="0"/>
              <a:t>Min 90 days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Archive:</a:t>
            </a:r>
            <a:r>
              <a:rPr lang="en-US" dirty="0"/>
              <a:t> The archive tier is optimized for data that can tolerate several hours of retrieval latency and will remain in the Archive tier for</a:t>
            </a:r>
            <a:r>
              <a:rPr lang="en-US" u="sng" dirty="0"/>
              <a:t> at least 180 days</a:t>
            </a:r>
            <a:r>
              <a:rPr lang="en-US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archive tier is the </a:t>
            </a:r>
            <a:r>
              <a:rPr lang="en-US" b="1" u="sng" dirty="0"/>
              <a:t>most cost-effective </a:t>
            </a:r>
            <a:r>
              <a:rPr lang="en-US" dirty="0"/>
              <a:t>option for storing data, but </a:t>
            </a:r>
            <a:r>
              <a:rPr lang="en-US" b="1" u="sng" dirty="0"/>
              <a:t>accessing that data is more expensive </a:t>
            </a:r>
            <a:r>
              <a:rPr lang="en-US" dirty="0"/>
              <a:t>than accessing data in the </a:t>
            </a:r>
            <a:r>
              <a:rPr lang="en-US" u="sng" dirty="0"/>
              <a:t>hot or cool tiers</a:t>
            </a:r>
            <a:r>
              <a:rPr lang="en-US" dirty="0"/>
              <a:t>. It is available at the level of an individual blob only, not at the storage account level. Only block blobs and append blobs can be archived. </a:t>
            </a:r>
            <a:r>
              <a:rPr lang="en-US" b="1" dirty="0"/>
              <a:t>Min 180 days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730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1547</Words>
  <Application>Microsoft Office PowerPoint</Application>
  <PresentationFormat>Widescreen</PresentationFormat>
  <Paragraphs>153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Udemy Sans</vt:lpstr>
      <vt:lpstr>Office Theme</vt:lpstr>
      <vt:lpstr>PowerPoint Presentation</vt:lpstr>
      <vt:lpstr>Agenda</vt:lpstr>
      <vt:lpstr>Introduction to Azure Storage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Storage Services: Security</vt:lpstr>
      <vt:lpstr>Other Confluent/CFK Components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 Alonge</dc:creator>
  <cp:lastModifiedBy>O Alonge</cp:lastModifiedBy>
  <cp:revision>18</cp:revision>
  <dcterms:created xsi:type="dcterms:W3CDTF">2024-10-30T01:10:46Z</dcterms:created>
  <dcterms:modified xsi:type="dcterms:W3CDTF">2024-12-11T18:41:51Z</dcterms:modified>
</cp:coreProperties>
</file>