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76" r:id="rId4"/>
    <p:sldId id="268" r:id="rId5"/>
    <p:sldId id="275" r:id="rId6"/>
    <p:sldId id="289" r:id="rId7"/>
    <p:sldId id="283" r:id="rId8"/>
    <p:sldId id="295" r:id="rId9"/>
    <p:sldId id="292" r:id="rId10"/>
    <p:sldId id="29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829DA-F972-4FBF-870A-7702B401B67D}"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C7B8C-89E2-4676-A79D-8413A9AB0A56}" type="slidenum">
              <a:rPr lang="en-US" smtClean="0"/>
              <a:t>‹#›</a:t>
            </a:fld>
            <a:endParaRPr lang="en-US"/>
          </a:p>
        </p:txBody>
      </p:sp>
    </p:spTree>
    <p:extLst>
      <p:ext uri="{BB962C8B-B14F-4D97-AF65-F5344CB8AC3E}">
        <p14:creationId xmlns:p14="http://schemas.microsoft.com/office/powerpoint/2010/main" val="257486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C7B8C-89E2-4676-A79D-8413A9AB0A56}" type="slidenum">
              <a:rPr lang="en-US" smtClean="0"/>
              <a:t>2</a:t>
            </a:fld>
            <a:endParaRPr lang="en-US"/>
          </a:p>
        </p:txBody>
      </p:sp>
    </p:spTree>
    <p:extLst>
      <p:ext uri="{BB962C8B-B14F-4D97-AF65-F5344CB8AC3E}">
        <p14:creationId xmlns:p14="http://schemas.microsoft.com/office/powerpoint/2010/main" val="296022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Unity Catalog provides a unified data governance model for the data </a:t>
            </a:r>
            <a:r>
              <a:rPr lang="en-US" b="0" i="0" dirty="0" err="1">
                <a:solidFill>
                  <a:srgbClr val="161616"/>
                </a:solidFill>
                <a:effectLst/>
                <a:latin typeface="Segoe UI" panose="020B0502040204020203" pitchFamily="34" charset="0"/>
              </a:rPr>
              <a:t>lakehouse</a:t>
            </a:r>
            <a:r>
              <a:rPr lang="en-US" b="0" i="0" dirty="0">
                <a:solidFill>
                  <a:srgbClr val="161616"/>
                </a:solidFill>
                <a:effectLst/>
                <a:latin typeface="Segoe UI" panose="020B0502040204020203" pitchFamily="34" charset="0"/>
              </a:rPr>
              <a:t>. </a:t>
            </a:r>
          </a:p>
          <a:p>
            <a:r>
              <a:rPr lang="en-US" b="0" i="0" dirty="0">
                <a:solidFill>
                  <a:srgbClr val="161616"/>
                </a:solidFill>
                <a:effectLst/>
                <a:latin typeface="Segoe UI" panose="020B0502040204020203" pitchFamily="34" charset="0"/>
              </a:rPr>
              <a:t>Cloud administrators configure and integrate coarse access control permissions for Unity Catalog, and then Azure Databricks administrators can manage permissions for teams and individuals. </a:t>
            </a:r>
            <a:endParaRPr lang="en-US" dirty="0"/>
          </a:p>
        </p:txBody>
      </p:sp>
      <p:sp>
        <p:nvSpPr>
          <p:cNvPr id="4" name="Slide Number Placeholder 3"/>
          <p:cNvSpPr>
            <a:spLocks noGrp="1"/>
          </p:cNvSpPr>
          <p:nvPr>
            <p:ph type="sldNum" sz="quarter" idx="5"/>
          </p:nvPr>
        </p:nvSpPr>
        <p:spPr/>
        <p:txBody>
          <a:bodyPr/>
          <a:lstStyle/>
          <a:p>
            <a:fld id="{574C7B8C-89E2-4676-A79D-8413A9AB0A56}" type="slidenum">
              <a:rPr lang="en-US" smtClean="0"/>
              <a:t>3</a:t>
            </a:fld>
            <a:endParaRPr lang="en-US"/>
          </a:p>
        </p:txBody>
      </p:sp>
    </p:spTree>
    <p:extLst>
      <p:ext uri="{BB962C8B-B14F-4D97-AF65-F5344CB8AC3E}">
        <p14:creationId xmlns:p14="http://schemas.microsoft.com/office/powerpoint/2010/main" val="3356266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pectral"/>
              </a:rPr>
              <a:t>Stream your data from source into Kafka, and from there to target</a:t>
            </a:r>
            <a:endParaRPr lang="en-US" dirty="0"/>
          </a:p>
        </p:txBody>
      </p:sp>
      <p:sp>
        <p:nvSpPr>
          <p:cNvPr id="4" name="Slide Number Placeholder 3"/>
          <p:cNvSpPr>
            <a:spLocks noGrp="1"/>
          </p:cNvSpPr>
          <p:nvPr>
            <p:ph type="sldNum" sz="quarter" idx="5"/>
          </p:nvPr>
        </p:nvSpPr>
        <p:spPr/>
        <p:txBody>
          <a:bodyPr/>
          <a:lstStyle/>
          <a:p>
            <a:fld id="{574C7B8C-89E2-4676-A79D-8413A9AB0A56}" type="slidenum">
              <a:rPr lang="en-US" smtClean="0"/>
              <a:t>4</a:t>
            </a:fld>
            <a:endParaRPr lang="en-US"/>
          </a:p>
        </p:txBody>
      </p:sp>
    </p:spTree>
    <p:extLst>
      <p:ext uri="{BB962C8B-B14F-4D97-AF65-F5344CB8AC3E}">
        <p14:creationId xmlns:p14="http://schemas.microsoft.com/office/powerpoint/2010/main" val="99273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generated events vs Machine generated Events</a:t>
            </a:r>
          </a:p>
        </p:txBody>
      </p:sp>
      <p:sp>
        <p:nvSpPr>
          <p:cNvPr id="4" name="Slide Number Placeholder 3"/>
          <p:cNvSpPr>
            <a:spLocks noGrp="1"/>
          </p:cNvSpPr>
          <p:nvPr>
            <p:ph type="sldNum" sz="quarter" idx="5"/>
          </p:nvPr>
        </p:nvSpPr>
        <p:spPr/>
        <p:txBody>
          <a:bodyPr/>
          <a:lstStyle/>
          <a:p>
            <a:fld id="{574C7B8C-89E2-4676-A79D-8413A9AB0A56}" type="slidenum">
              <a:rPr lang="en-US" smtClean="0"/>
              <a:t>5</a:t>
            </a:fld>
            <a:endParaRPr lang="en-US"/>
          </a:p>
        </p:txBody>
      </p:sp>
    </p:spTree>
    <p:extLst>
      <p:ext uri="{BB962C8B-B14F-4D97-AF65-F5344CB8AC3E}">
        <p14:creationId xmlns:p14="http://schemas.microsoft.com/office/powerpoint/2010/main" val="3917212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3D"/>
                </a:solidFill>
                <a:effectLst/>
                <a:latin typeface="Titillium Web" panose="00000500000000000000" pitchFamily="2" charset="0"/>
              </a:rPr>
              <a:t>low latency, Cosmos DB is an excellent platform to achieve low-millisecond latencies with global </a:t>
            </a:r>
            <a:r>
              <a:rPr lang="en-US" b="0" i="0" dirty="0" err="1">
                <a:solidFill>
                  <a:srgbClr val="3D3D3D"/>
                </a:solidFill>
                <a:effectLst/>
                <a:latin typeface="Titillium Web" panose="00000500000000000000" pitchFamily="2" charset="0"/>
              </a:rPr>
              <a:t>geodistribution</a:t>
            </a:r>
            <a:endParaRPr lang="en-US" dirty="0"/>
          </a:p>
        </p:txBody>
      </p:sp>
      <p:sp>
        <p:nvSpPr>
          <p:cNvPr id="4" name="Slide Number Placeholder 3"/>
          <p:cNvSpPr>
            <a:spLocks noGrp="1"/>
          </p:cNvSpPr>
          <p:nvPr>
            <p:ph type="sldNum" sz="quarter" idx="5"/>
          </p:nvPr>
        </p:nvSpPr>
        <p:spPr/>
        <p:txBody>
          <a:bodyPr/>
          <a:lstStyle/>
          <a:p>
            <a:fld id="{574C7B8C-89E2-4676-A79D-8413A9AB0A56}" type="slidenum">
              <a:rPr lang="en-US" smtClean="0"/>
              <a:t>6</a:t>
            </a:fld>
            <a:endParaRPr lang="en-US"/>
          </a:p>
        </p:txBody>
      </p:sp>
    </p:spTree>
    <p:extLst>
      <p:ext uri="{BB962C8B-B14F-4D97-AF65-F5344CB8AC3E}">
        <p14:creationId xmlns:p14="http://schemas.microsoft.com/office/powerpoint/2010/main" val="129021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E9B4F-6C56-DCC5-5984-4AB70D3E4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3C08D8-EB42-45C5-25AA-4121A92FE7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14B6FE-09A4-A706-F394-D4B37473E8FA}"/>
              </a:ext>
            </a:extLst>
          </p:cNvPr>
          <p:cNvSpPr>
            <a:spLocks noGrp="1"/>
          </p:cNvSpPr>
          <p:nvPr>
            <p:ph type="body" idx="1"/>
          </p:nvPr>
        </p:nvSpPr>
        <p:spPr/>
        <p:txBody>
          <a:bodyPr/>
          <a:lstStyle/>
          <a:p>
            <a:r>
              <a:rPr lang="en-US" b="0" i="0" dirty="0">
                <a:solidFill>
                  <a:srgbClr val="3D3D3D"/>
                </a:solidFill>
                <a:effectLst/>
                <a:latin typeface="Titillium Web" panose="00000500000000000000" pitchFamily="2" charset="0"/>
              </a:rPr>
              <a:t>low latency, Cosmos DB is an excellent platform to achieve low-millisecond latencies with global </a:t>
            </a:r>
            <a:r>
              <a:rPr lang="en-US" b="0" i="0" dirty="0" err="1">
                <a:solidFill>
                  <a:srgbClr val="3D3D3D"/>
                </a:solidFill>
                <a:effectLst/>
                <a:latin typeface="Titillium Web" panose="00000500000000000000" pitchFamily="2" charset="0"/>
              </a:rPr>
              <a:t>geodistribution</a:t>
            </a:r>
            <a:endParaRPr lang="en-US" dirty="0"/>
          </a:p>
        </p:txBody>
      </p:sp>
      <p:sp>
        <p:nvSpPr>
          <p:cNvPr id="4" name="Slide Number Placeholder 3">
            <a:extLst>
              <a:ext uri="{FF2B5EF4-FFF2-40B4-BE49-F238E27FC236}">
                <a16:creationId xmlns:a16="http://schemas.microsoft.com/office/drawing/2014/main" id="{4C6D6117-A7D4-B6BC-E737-E1E76D1747DB}"/>
              </a:ext>
            </a:extLst>
          </p:cNvPr>
          <p:cNvSpPr>
            <a:spLocks noGrp="1"/>
          </p:cNvSpPr>
          <p:nvPr>
            <p:ph type="sldNum" sz="quarter" idx="5"/>
          </p:nvPr>
        </p:nvSpPr>
        <p:spPr/>
        <p:txBody>
          <a:bodyPr/>
          <a:lstStyle/>
          <a:p>
            <a:fld id="{574C7B8C-89E2-4676-A79D-8413A9AB0A56}" type="slidenum">
              <a:rPr lang="en-US" smtClean="0"/>
              <a:t>10</a:t>
            </a:fld>
            <a:endParaRPr lang="en-US"/>
          </a:p>
        </p:txBody>
      </p:sp>
    </p:spTree>
    <p:extLst>
      <p:ext uri="{BB962C8B-B14F-4D97-AF65-F5344CB8AC3E}">
        <p14:creationId xmlns:p14="http://schemas.microsoft.com/office/powerpoint/2010/main" val="230570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DCAF-F750-66DA-5121-354947F11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3BD6F-65E1-B0B9-9540-18D0F0DC6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A0295-741C-9DB2-391D-2FE7F51CB392}"/>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5" name="Footer Placeholder 4">
            <a:extLst>
              <a:ext uri="{FF2B5EF4-FFF2-40B4-BE49-F238E27FC236}">
                <a16:creationId xmlns:a16="http://schemas.microsoft.com/office/drawing/2014/main" id="{10BEC76E-C20B-283A-4C11-EF01C13D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24DB3-40C9-47E7-5F73-905500775500}"/>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247975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9839-CB02-025B-2AE9-E1012B6F6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30DB2B-B517-4E60-DED4-AF23E1BFA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D9C77-F7D1-8E35-AA30-02648881ED2D}"/>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5" name="Footer Placeholder 4">
            <a:extLst>
              <a:ext uri="{FF2B5EF4-FFF2-40B4-BE49-F238E27FC236}">
                <a16:creationId xmlns:a16="http://schemas.microsoft.com/office/drawing/2014/main" id="{31B824AD-AE12-727F-71C8-8AD40A7B3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686C0-DD9A-8068-669C-03C6262251C9}"/>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41893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DC52E-D354-E704-E2C4-5BC84F9BC6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CD0AB-6B1E-4664-8884-A6A0F88F79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22740-65A7-5EF8-325E-366EB690EA6A}"/>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5" name="Footer Placeholder 4">
            <a:extLst>
              <a:ext uri="{FF2B5EF4-FFF2-40B4-BE49-F238E27FC236}">
                <a16:creationId xmlns:a16="http://schemas.microsoft.com/office/drawing/2014/main" id="{7808BA2D-641B-C48F-ED38-2C713AF01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008A-07F5-D424-B987-A42F7A27A72C}"/>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328839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8D8F-D350-917A-9461-7B427ED4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AB183C-9EFF-2F26-99EF-B5EA8219C9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99383-4054-88B3-B27B-523DC899B88A}"/>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5" name="Footer Placeholder 4">
            <a:extLst>
              <a:ext uri="{FF2B5EF4-FFF2-40B4-BE49-F238E27FC236}">
                <a16:creationId xmlns:a16="http://schemas.microsoft.com/office/drawing/2014/main" id="{A829FD61-FEAB-5A18-5327-AD5E481D3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38204-D29A-BF9F-9CA3-8F262560D625}"/>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34620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FA44-2462-827E-B540-10CCF5550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1D32B1-94E6-926E-4B79-D60595DB4B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6F42E-12B6-781E-5BDA-883315D6C781}"/>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5" name="Footer Placeholder 4">
            <a:extLst>
              <a:ext uri="{FF2B5EF4-FFF2-40B4-BE49-F238E27FC236}">
                <a16:creationId xmlns:a16="http://schemas.microsoft.com/office/drawing/2014/main" id="{6A5C1727-9F83-B9DC-719F-2A6962647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785F7-3FA6-D895-E5A7-15D225896DB5}"/>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234311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A62E-3FC2-60EA-46DA-DBB57897C6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7C81D-0B4B-6930-4039-4F1AFD97B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9F24F-34D9-6760-BFD6-3B9F74FFF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C6E1EA-3431-EE46-30BC-412CE54F7C56}"/>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6" name="Footer Placeholder 5">
            <a:extLst>
              <a:ext uri="{FF2B5EF4-FFF2-40B4-BE49-F238E27FC236}">
                <a16:creationId xmlns:a16="http://schemas.microsoft.com/office/drawing/2014/main" id="{CEBBB278-2B75-3A18-451A-E5B5793D7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02AF7-E17E-0485-569A-9640C406B203}"/>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423245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1CAB-360E-1D98-0D10-470AD8F960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7FD93-5DE4-79E9-B3CA-AF5FE91EE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3969D-4840-C0FA-38AC-AC29EC0F4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ACEF3F-EF25-AFFF-1DBC-D7DCA3D53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0DDCB-72E0-3E3C-4B11-032462808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B6E63-076F-09BF-A8AE-802612BB191A}"/>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8" name="Footer Placeholder 7">
            <a:extLst>
              <a:ext uri="{FF2B5EF4-FFF2-40B4-BE49-F238E27FC236}">
                <a16:creationId xmlns:a16="http://schemas.microsoft.com/office/drawing/2014/main" id="{AE22E515-7B86-9B81-D1CA-CE8F3BE3B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98E0B-C5D0-387F-1EF2-FFED85A49E4B}"/>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26559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ABE8-C3D5-FC3B-4828-82A1C19C7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66A8BB-7831-AA8A-0D0D-C3C636684A0E}"/>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4" name="Footer Placeholder 3">
            <a:extLst>
              <a:ext uri="{FF2B5EF4-FFF2-40B4-BE49-F238E27FC236}">
                <a16:creationId xmlns:a16="http://schemas.microsoft.com/office/drawing/2014/main" id="{6EE2A6CF-04B7-5746-2A3B-57D82D28A2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89046A-4277-E78C-D8D5-49442CEBD501}"/>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423025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1D77D-0D35-CB81-FBDF-F65284D55892}"/>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3" name="Footer Placeholder 2">
            <a:extLst>
              <a:ext uri="{FF2B5EF4-FFF2-40B4-BE49-F238E27FC236}">
                <a16:creationId xmlns:a16="http://schemas.microsoft.com/office/drawing/2014/main" id="{1B976678-C06D-F4B5-D2DF-64C7F8D1E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EC0D4-BB90-36A8-3FB7-BDE63BCBC508}"/>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17503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21EB-8238-A82C-E800-A5BB59361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07ABE-46EA-6AE8-867C-B7DC1CC88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571B3-B0C5-FB40-666D-D22DE3F08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2AE2A-9EE8-2375-9A3D-971FC26A8586}"/>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6" name="Footer Placeholder 5">
            <a:extLst>
              <a:ext uri="{FF2B5EF4-FFF2-40B4-BE49-F238E27FC236}">
                <a16:creationId xmlns:a16="http://schemas.microsoft.com/office/drawing/2014/main" id="{233D26CB-58F5-5729-DA16-E8BC70A3F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581B8-AC86-B17B-7468-AC4BC3A3C6B0}"/>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22752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CA64-770A-ABE0-A40C-7E91431F2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D2BD26-B2FE-BDAB-1F43-8C575430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818E4A-03A0-C080-C894-07D26D7A7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157A3-2570-562D-9F01-141CFE6D374D}"/>
              </a:ext>
            </a:extLst>
          </p:cNvPr>
          <p:cNvSpPr>
            <a:spLocks noGrp="1"/>
          </p:cNvSpPr>
          <p:nvPr>
            <p:ph type="dt" sz="half" idx="10"/>
          </p:nvPr>
        </p:nvSpPr>
        <p:spPr/>
        <p:txBody>
          <a:bodyPr/>
          <a:lstStyle/>
          <a:p>
            <a:fld id="{BD641692-67A8-4681-94E4-DEE5A31C602F}" type="datetimeFigureOut">
              <a:rPr lang="en-US" smtClean="0"/>
              <a:t>11/6/2024</a:t>
            </a:fld>
            <a:endParaRPr lang="en-US"/>
          </a:p>
        </p:txBody>
      </p:sp>
      <p:sp>
        <p:nvSpPr>
          <p:cNvPr id="6" name="Footer Placeholder 5">
            <a:extLst>
              <a:ext uri="{FF2B5EF4-FFF2-40B4-BE49-F238E27FC236}">
                <a16:creationId xmlns:a16="http://schemas.microsoft.com/office/drawing/2014/main" id="{5885AC3A-35B2-E4C4-C17E-09C9E8873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0D135-7087-348D-50AD-5BFE53799B04}"/>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83473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C0ECF-91F5-F64B-D366-396639881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A18661-EAB2-299E-A008-F03A6607D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292D6-25BB-E91A-1F64-36049DB27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641692-67A8-4681-94E4-DEE5A31C602F}" type="datetimeFigureOut">
              <a:rPr lang="en-US" smtClean="0"/>
              <a:t>11/6/2024</a:t>
            </a:fld>
            <a:endParaRPr lang="en-US"/>
          </a:p>
        </p:txBody>
      </p:sp>
      <p:sp>
        <p:nvSpPr>
          <p:cNvPr id="5" name="Footer Placeholder 4">
            <a:extLst>
              <a:ext uri="{FF2B5EF4-FFF2-40B4-BE49-F238E27FC236}">
                <a16:creationId xmlns:a16="http://schemas.microsoft.com/office/drawing/2014/main" id="{C6CF353A-5B39-8EFC-7F07-793E2A5E3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5EE919-9ACC-DEC2-C2D1-582F8FDC86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B56DD0-555D-461F-9C36-97F7F1254AC4}" type="slidenum">
              <a:rPr lang="en-US" smtClean="0"/>
              <a:t>‹#›</a:t>
            </a:fld>
            <a:endParaRPr lang="en-US"/>
          </a:p>
        </p:txBody>
      </p:sp>
    </p:spTree>
    <p:extLst>
      <p:ext uri="{BB962C8B-B14F-4D97-AF65-F5344CB8AC3E}">
        <p14:creationId xmlns:p14="http://schemas.microsoft.com/office/powerpoint/2010/main" val="333639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azure/databricks/connect/unity-catalog/" TargetMode="External"/><Relationship Id="rId2" Type="http://schemas.openxmlformats.org/officeDocument/2006/relationships/hyperlink" Target="https://learn.microsoft.com/en-us/azure/databricks/int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FF15-543E-FAE0-FAAB-D2A4CB9305A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407C3E0-CD50-41BD-28C8-6E3917C8292A}"/>
              </a:ext>
            </a:extLst>
          </p:cNvPr>
          <p:cNvSpPr>
            <a:spLocks noGrp="1"/>
          </p:cNvSpPr>
          <p:nvPr>
            <p:ph type="subTitle" idx="1"/>
          </p:nvPr>
        </p:nvSpPr>
        <p:spPr/>
        <p:txBody>
          <a:bodyPr/>
          <a:lstStyle/>
          <a:p>
            <a:endParaRPr lang="en-US" dirty="0"/>
          </a:p>
        </p:txBody>
      </p:sp>
      <p:sp>
        <p:nvSpPr>
          <p:cNvPr id="4" name="Title 1">
            <a:extLst>
              <a:ext uri="{FF2B5EF4-FFF2-40B4-BE49-F238E27FC236}">
                <a16:creationId xmlns:a16="http://schemas.microsoft.com/office/drawing/2014/main" id="{207F23F7-1625-E2A9-B054-F34F87DE134C}"/>
              </a:ext>
            </a:extLst>
          </p:cNvPr>
          <p:cNvSpPr txBox="1">
            <a:spLocks/>
          </p:cNvSpPr>
          <p:nvPr/>
        </p:nvSpPr>
        <p:spPr>
          <a:xfrm>
            <a:off x="84344" y="51018"/>
            <a:ext cx="10515600" cy="807541"/>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Databricks Overview</a:t>
            </a:r>
          </a:p>
        </p:txBody>
      </p:sp>
    </p:spTree>
    <p:extLst>
      <p:ext uri="{BB962C8B-B14F-4D97-AF65-F5344CB8AC3E}">
        <p14:creationId xmlns:p14="http://schemas.microsoft.com/office/powerpoint/2010/main" val="247802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63BD9-193E-48B8-3828-A20053ABB406}"/>
            </a:ext>
          </a:extLst>
        </p:cNvPr>
        <p:cNvGrpSpPr/>
        <p:nvPr/>
      </p:nvGrpSpPr>
      <p:grpSpPr>
        <a:xfrm>
          <a:off x="0" y="0"/>
          <a:ext cx="0" cy="0"/>
          <a:chOff x="0" y="0"/>
          <a:chExt cx="0" cy="0"/>
        </a:xfrm>
      </p:grpSpPr>
      <p:sp>
        <p:nvSpPr>
          <p:cNvPr id="5" name="AutoShape 4">
            <a:extLst>
              <a:ext uri="{FF2B5EF4-FFF2-40B4-BE49-F238E27FC236}">
                <a16:creationId xmlns:a16="http://schemas.microsoft.com/office/drawing/2014/main" id="{8779BEE1-8AC5-E8AF-81C4-736C08D5A0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1F6D2F85-AEFC-D362-1CA0-545F3B165422}"/>
              </a:ext>
            </a:extLst>
          </p:cNvPr>
          <p:cNvSpPr txBox="1"/>
          <p:nvPr/>
        </p:nvSpPr>
        <p:spPr>
          <a:xfrm>
            <a:off x="85754" y="-24569"/>
            <a:ext cx="10100662" cy="523220"/>
          </a:xfrm>
          <a:prstGeom prst="rect">
            <a:avLst/>
          </a:prstGeom>
          <a:noFill/>
        </p:spPr>
        <p:txBody>
          <a:bodyPr wrap="square">
            <a:spAutoFit/>
          </a:bodyPr>
          <a:lstStyle/>
          <a:p>
            <a:pPr algn="l" fontAlgn="base"/>
            <a:r>
              <a:rPr lang="en-US" sz="2800" b="1" i="0" dirty="0">
                <a:solidFill>
                  <a:srgbClr val="353535"/>
                </a:solidFill>
                <a:effectLst/>
                <a:latin typeface="Titillium Web" panose="00000500000000000000" pitchFamily="2" charset="0"/>
              </a:rPr>
              <a:t>Event-based analytical data processing with Azure Databricks</a:t>
            </a:r>
          </a:p>
        </p:txBody>
      </p:sp>
      <p:pic>
        <p:nvPicPr>
          <p:cNvPr id="2" name="Picture 1">
            <a:extLst>
              <a:ext uri="{FF2B5EF4-FFF2-40B4-BE49-F238E27FC236}">
                <a16:creationId xmlns:a16="http://schemas.microsoft.com/office/drawing/2014/main" id="{399535A5-C5DE-ECC9-52B6-AAA337713C50}"/>
              </a:ext>
            </a:extLst>
          </p:cNvPr>
          <p:cNvPicPr>
            <a:picLocks noChangeAspect="1"/>
          </p:cNvPicPr>
          <p:nvPr/>
        </p:nvPicPr>
        <p:blipFill>
          <a:blip r:embed="rId3"/>
          <a:stretch>
            <a:fillRect/>
          </a:stretch>
        </p:blipFill>
        <p:spPr>
          <a:xfrm>
            <a:off x="250248" y="671152"/>
            <a:ext cx="11525250" cy="6115050"/>
          </a:xfrm>
          <a:prstGeom prst="rect">
            <a:avLst/>
          </a:prstGeom>
          <a:ln w="12700">
            <a:solidFill>
              <a:schemeClr val="accent1"/>
            </a:solidFill>
          </a:ln>
        </p:spPr>
      </p:pic>
      <p:sp>
        <p:nvSpPr>
          <p:cNvPr id="4" name="TextBox 3">
            <a:extLst>
              <a:ext uri="{FF2B5EF4-FFF2-40B4-BE49-F238E27FC236}">
                <a16:creationId xmlns:a16="http://schemas.microsoft.com/office/drawing/2014/main" id="{539E1AF2-516F-31A9-78AB-DD68D74E0663}"/>
              </a:ext>
            </a:extLst>
          </p:cNvPr>
          <p:cNvSpPr txBox="1"/>
          <p:nvPr/>
        </p:nvSpPr>
        <p:spPr>
          <a:xfrm>
            <a:off x="8492836" y="615621"/>
            <a:ext cx="1440873" cy="369332"/>
          </a:xfrm>
          <a:prstGeom prst="rect">
            <a:avLst/>
          </a:prstGeom>
          <a:noFill/>
        </p:spPr>
        <p:txBody>
          <a:bodyPr wrap="square" rtlCol="0">
            <a:spAutoFit/>
          </a:bodyPr>
          <a:lstStyle/>
          <a:p>
            <a:r>
              <a:rPr lang="en-US" dirty="0"/>
              <a:t>Low latency</a:t>
            </a:r>
          </a:p>
        </p:txBody>
      </p:sp>
      <p:sp>
        <p:nvSpPr>
          <p:cNvPr id="6" name="TextBox 5">
            <a:extLst>
              <a:ext uri="{FF2B5EF4-FFF2-40B4-BE49-F238E27FC236}">
                <a16:creationId xmlns:a16="http://schemas.microsoft.com/office/drawing/2014/main" id="{ADE9BB98-586C-7FDA-0830-D465E217A3C3}"/>
              </a:ext>
            </a:extLst>
          </p:cNvPr>
          <p:cNvSpPr txBox="1"/>
          <p:nvPr/>
        </p:nvSpPr>
        <p:spPr>
          <a:xfrm>
            <a:off x="7933170" y="4553528"/>
            <a:ext cx="3842328" cy="923330"/>
          </a:xfrm>
          <a:prstGeom prst="rect">
            <a:avLst/>
          </a:prstGeom>
          <a:noFill/>
        </p:spPr>
        <p:txBody>
          <a:bodyPr wrap="square" rtlCol="0">
            <a:spAutoFit/>
          </a:bodyPr>
          <a:lstStyle/>
          <a:p>
            <a:r>
              <a:rPr lang="en-US" b="1" dirty="0"/>
              <a:t>ADLS</a:t>
            </a:r>
            <a:r>
              <a:rPr lang="en-US" dirty="0"/>
              <a:t>: Databricks supports only ADLS Gen2, Hierarchical namespace (HNS), support </a:t>
            </a:r>
          </a:p>
        </p:txBody>
      </p:sp>
    </p:spTree>
    <p:extLst>
      <p:ext uri="{BB962C8B-B14F-4D97-AF65-F5344CB8AC3E}">
        <p14:creationId xmlns:p14="http://schemas.microsoft.com/office/powerpoint/2010/main" val="164027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p:txBody>
          <a:bodyPr>
            <a:normAutofit/>
          </a:bodyPr>
          <a:lstStyle/>
          <a:p>
            <a:r>
              <a:rPr lang="en-US" dirty="0">
                <a:hlinkClick r:id="rId2"/>
              </a:rPr>
              <a:t>https://learn.microsoft.com/en-us/azure/databricks/introduction/</a:t>
            </a:r>
            <a:endParaRPr lang="en-US" dirty="0"/>
          </a:p>
          <a:p>
            <a:r>
              <a:rPr lang="en-US" dirty="0">
                <a:hlinkClick r:id="rId3"/>
              </a:rPr>
              <a:t>https://learn.microsoft.com/en-us/azure/databricks/connect/unity-catalog/</a:t>
            </a:r>
            <a:endParaRPr lang="en-US" dirty="0"/>
          </a:p>
          <a:p>
            <a:r>
              <a:rPr lang="en-US"/>
              <a:t>https://learn.microsoft.com/en-us/azure/databricks/data-governance/unity-catalog/create-metastore</a:t>
            </a:r>
            <a:endParaRPr lang="en-US" dirty="0"/>
          </a:p>
          <a:p>
            <a:endParaRPr lang="en-US" dirty="0"/>
          </a:p>
          <a:p>
            <a:endParaRPr lang="en-US" dirty="0"/>
          </a:p>
        </p:txBody>
      </p:sp>
    </p:spTree>
    <p:extLst>
      <p:ext uri="{BB962C8B-B14F-4D97-AF65-F5344CB8AC3E}">
        <p14:creationId xmlns:p14="http://schemas.microsoft.com/office/powerpoint/2010/main" val="173736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a:xfrm>
            <a:off x="84344" y="51018"/>
            <a:ext cx="10515600" cy="807541"/>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a:xfrm>
            <a:off x="362969" y="949302"/>
            <a:ext cx="11775516" cy="5908698"/>
          </a:xfrm>
        </p:spPr>
        <p:txBody>
          <a:bodyPr>
            <a:normAutofit/>
          </a:bodyPr>
          <a:lstStyle/>
          <a:p>
            <a:r>
              <a:rPr lang="en-US" dirty="0"/>
              <a:t>Azure Databricks</a:t>
            </a:r>
          </a:p>
          <a:p>
            <a:r>
              <a:rPr lang="en-US" b="0" i="0" dirty="0">
                <a:solidFill>
                  <a:srgbClr val="2D2F31"/>
                </a:solidFill>
                <a:effectLst/>
                <a:latin typeface="Udemy Sans"/>
              </a:rPr>
              <a:t>AKS &amp; CFK Platform vs Databricks</a:t>
            </a:r>
          </a:p>
          <a:p>
            <a:r>
              <a:rPr lang="en-US" dirty="0">
                <a:solidFill>
                  <a:srgbClr val="2D2F31"/>
                </a:solidFill>
                <a:latin typeface="Udemy Sans"/>
              </a:rPr>
              <a:t>Azure Databricks Components</a:t>
            </a:r>
            <a:r>
              <a:rPr lang="en-US" b="0" i="0" dirty="0">
                <a:solidFill>
                  <a:srgbClr val="2D2F31"/>
                </a:solidFill>
                <a:effectLst/>
                <a:latin typeface="Udemy Sans"/>
              </a:rPr>
              <a:t>: Clusters, Workspaces, Data Storage Integrations, Notebooks, Database and tables</a:t>
            </a:r>
          </a:p>
          <a:p>
            <a:r>
              <a:rPr lang="en-US" sz="2800" dirty="0"/>
              <a:t>Databricks Ecosystem Architecture</a:t>
            </a:r>
          </a:p>
          <a:p>
            <a:r>
              <a:rPr lang="en-US" sz="2800" dirty="0"/>
              <a:t>Azure Databricks: Distributed System</a:t>
            </a:r>
          </a:p>
          <a:p>
            <a:r>
              <a:rPr lang="en-US" dirty="0">
                <a:solidFill>
                  <a:srgbClr val="2D2F31"/>
                </a:solidFill>
                <a:latin typeface="Udemy Sans"/>
              </a:rPr>
              <a:t>Common Use Cases for Azure Databricks</a:t>
            </a:r>
          </a:p>
          <a:p>
            <a:r>
              <a:rPr lang="en-US" sz="2800" i="0" dirty="0">
                <a:solidFill>
                  <a:srgbClr val="353535"/>
                </a:solidFill>
                <a:effectLst/>
                <a:latin typeface="Titillium Web" panose="00000500000000000000" pitchFamily="2" charset="0"/>
              </a:rPr>
              <a:t>Event-based analytical data processing with Azure Databricks</a:t>
            </a:r>
            <a:endParaRPr lang="en-US" dirty="0">
              <a:solidFill>
                <a:srgbClr val="2D2F31"/>
              </a:solidFill>
              <a:latin typeface="Udemy Sans"/>
            </a:endParaRPr>
          </a:p>
          <a:p>
            <a:r>
              <a:rPr lang="en-US" dirty="0">
                <a:solidFill>
                  <a:srgbClr val="2D2F31"/>
                </a:solidFill>
                <a:latin typeface="Udemy Sans"/>
              </a:rPr>
              <a:t>Azure Databricks Data Governance/Security</a:t>
            </a:r>
          </a:p>
          <a:p>
            <a:r>
              <a:rPr lang="en-US" dirty="0">
                <a:solidFill>
                  <a:srgbClr val="2D2F31"/>
                </a:solidFill>
                <a:latin typeface="Udemy Sans"/>
              </a:rPr>
              <a:t>Q &amp; A</a:t>
            </a:r>
          </a:p>
          <a:p>
            <a:endParaRPr lang="en-US" b="0" i="0" dirty="0">
              <a:solidFill>
                <a:srgbClr val="2D2F31"/>
              </a:solidFill>
              <a:effectLst/>
              <a:latin typeface="Udemy Sans"/>
            </a:endParaRPr>
          </a:p>
          <a:p>
            <a:endParaRPr lang="en-US" dirty="0"/>
          </a:p>
        </p:txBody>
      </p:sp>
    </p:spTree>
    <p:extLst>
      <p:ext uri="{BB962C8B-B14F-4D97-AF65-F5344CB8AC3E}">
        <p14:creationId xmlns:p14="http://schemas.microsoft.com/office/powerpoint/2010/main" val="213778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a:xfrm>
            <a:off x="264897" y="154925"/>
            <a:ext cx="4443154" cy="1087819"/>
          </a:xfrm>
        </p:spPr>
        <p:txBody>
          <a:bodyPr anchor="b">
            <a:normAutofit/>
          </a:bodyPr>
          <a:lstStyle/>
          <a:p>
            <a:r>
              <a:rPr lang="en-US" sz="3400"/>
              <a:t>Azure Databricks</a:t>
            </a:r>
          </a:p>
        </p:txBody>
      </p:sp>
      <p:sp>
        <p:nvSpPr>
          <p:cNvPr id="30" name="Rectangle 2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a:xfrm>
            <a:off x="411480" y="2684095"/>
            <a:ext cx="4443154" cy="3492868"/>
          </a:xfrm>
        </p:spPr>
        <p:txBody>
          <a:bodyPr>
            <a:normAutofit fontScale="92500"/>
          </a:bodyPr>
          <a:lstStyle/>
          <a:p>
            <a:r>
              <a:rPr lang="en-US" sz="1500" dirty="0">
                <a:latin typeface="Calibri" panose="020F0502020204030204" pitchFamily="34" charset="0"/>
                <a:ea typeface="Calibri" panose="020F0502020204030204" pitchFamily="34" charset="0"/>
                <a:cs typeface="Calibri" panose="020F0502020204030204" pitchFamily="34" charset="0"/>
              </a:rPr>
              <a:t>What is Azure Databricks?</a:t>
            </a:r>
          </a:p>
          <a:p>
            <a:pPr lvl="1"/>
            <a:r>
              <a:rPr lang="en-US" sz="1500" dirty="0">
                <a:latin typeface="Calibri" panose="020F0502020204030204" pitchFamily="34" charset="0"/>
                <a:ea typeface="Calibri" panose="020F0502020204030204" pitchFamily="34" charset="0"/>
                <a:cs typeface="Calibri" panose="020F0502020204030204" pitchFamily="34" charset="0"/>
              </a:rPr>
              <a:t>Azure Databricks is a unified or centralized, open analytics platform for building, deploying, sharing, and maintaining enterprise-grade data, analytics, and AI solutions at scale.</a:t>
            </a:r>
          </a:p>
          <a:p>
            <a:pPr lvl="1"/>
            <a:r>
              <a:rPr lang="en-US" sz="1500" dirty="0"/>
              <a:t>Databricks Data Platform integrates with </a:t>
            </a:r>
            <a:r>
              <a:rPr lang="en-US" sz="1500" u="sng" dirty="0"/>
              <a:t>cloud storage</a:t>
            </a:r>
            <a:r>
              <a:rPr lang="en-US" sz="1500" dirty="0"/>
              <a:t> and </a:t>
            </a:r>
            <a:r>
              <a:rPr lang="en-US" sz="1500" u="sng" dirty="0"/>
              <a:t>security</a:t>
            </a:r>
            <a:r>
              <a:rPr lang="en-US" sz="1500" dirty="0"/>
              <a:t> in our cloud account and </a:t>
            </a:r>
            <a:r>
              <a:rPr lang="en-US" sz="1500" u="sng" dirty="0"/>
              <a:t>manages</a:t>
            </a:r>
            <a:r>
              <a:rPr lang="en-US" sz="1500" dirty="0"/>
              <a:t> and </a:t>
            </a:r>
            <a:r>
              <a:rPr lang="en-US" sz="1500" u="sng" dirty="0"/>
              <a:t>deploys cloud </a:t>
            </a:r>
            <a:r>
              <a:rPr lang="en-US" sz="1500" dirty="0"/>
              <a:t>infrastructure on your behalf.</a:t>
            </a:r>
          </a:p>
          <a:p>
            <a:pPr lvl="1"/>
            <a:r>
              <a:rPr lang="en-US" sz="1500" dirty="0"/>
              <a:t>Databricks for Large Volume of Data or Big Data Analytics.</a:t>
            </a:r>
          </a:p>
          <a:p>
            <a:r>
              <a:rPr lang="en-US" sz="1500" dirty="0"/>
              <a:t>Azure Databricks provides tools that help you connect your sources of data to one platform to process, store, share, analyze, model, and monetize datasets with solutions from BI to generative AI.</a:t>
            </a:r>
          </a:p>
        </p:txBody>
      </p:sp>
      <p:pic>
        <p:nvPicPr>
          <p:cNvPr id="14" name="Picture 13">
            <a:extLst>
              <a:ext uri="{FF2B5EF4-FFF2-40B4-BE49-F238E27FC236}">
                <a16:creationId xmlns:a16="http://schemas.microsoft.com/office/drawing/2014/main" id="{ADDCFD04-1A5A-B1B9-8FC4-7255A9D97846}"/>
              </a:ext>
            </a:extLst>
          </p:cNvPr>
          <p:cNvPicPr>
            <a:picLocks noChangeAspect="1"/>
          </p:cNvPicPr>
          <p:nvPr/>
        </p:nvPicPr>
        <p:blipFill>
          <a:blip r:embed="rId3"/>
          <a:stretch>
            <a:fillRect/>
          </a:stretch>
        </p:blipFill>
        <p:spPr>
          <a:xfrm>
            <a:off x="5385816" y="1831470"/>
            <a:ext cx="6440424" cy="3139706"/>
          </a:xfrm>
          <a:prstGeom prst="rect">
            <a:avLst/>
          </a:prstGeom>
          <a:ln>
            <a:solidFill>
              <a:schemeClr val="accent1"/>
            </a:solidFill>
          </a:ln>
        </p:spPr>
      </p:pic>
      <p:sp>
        <p:nvSpPr>
          <p:cNvPr id="15" name="TextBox 14">
            <a:extLst>
              <a:ext uri="{FF2B5EF4-FFF2-40B4-BE49-F238E27FC236}">
                <a16:creationId xmlns:a16="http://schemas.microsoft.com/office/drawing/2014/main" id="{81DFDDD1-ECC6-D456-9046-B44E1C614E10}"/>
              </a:ext>
            </a:extLst>
          </p:cNvPr>
          <p:cNvSpPr txBox="1"/>
          <p:nvPr/>
        </p:nvSpPr>
        <p:spPr>
          <a:xfrm>
            <a:off x="5385816" y="1436431"/>
            <a:ext cx="4965075" cy="400110"/>
          </a:xfrm>
          <a:prstGeom prst="rect">
            <a:avLst/>
          </a:prstGeom>
          <a:noFill/>
        </p:spPr>
        <p:txBody>
          <a:bodyPr wrap="square" rtlCol="0">
            <a:spAutoFit/>
          </a:bodyPr>
          <a:lstStyle/>
          <a:p>
            <a:r>
              <a:rPr lang="en-US" sz="2000" b="1" dirty="0"/>
              <a:t>Azure Databrick Service</a:t>
            </a:r>
          </a:p>
        </p:txBody>
      </p:sp>
      <p:sp>
        <p:nvSpPr>
          <p:cNvPr id="16" name="TextBox 15">
            <a:extLst>
              <a:ext uri="{FF2B5EF4-FFF2-40B4-BE49-F238E27FC236}">
                <a16:creationId xmlns:a16="http://schemas.microsoft.com/office/drawing/2014/main" id="{1BEEBD77-6B9B-3AC3-AD03-6F803880D225}"/>
              </a:ext>
            </a:extLst>
          </p:cNvPr>
          <p:cNvSpPr txBox="1"/>
          <p:nvPr/>
        </p:nvSpPr>
        <p:spPr>
          <a:xfrm>
            <a:off x="6330998" y="5597236"/>
            <a:ext cx="5066675" cy="646331"/>
          </a:xfrm>
          <a:prstGeom prst="rect">
            <a:avLst/>
          </a:prstGeom>
          <a:noFill/>
        </p:spPr>
        <p:txBody>
          <a:bodyPr wrap="square" rtlCol="0">
            <a:spAutoFit/>
          </a:bodyPr>
          <a:lstStyle/>
          <a:p>
            <a:r>
              <a:rPr lang="en-US" dirty="0"/>
              <a:t>Databricks part of Large Volume of Data or Big Data Analytics</a:t>
            </a:r>
          </a:p>
        </p:txBody>
      </p:sp>
    </p:spTree>
    <p:extLst>
      <p:ext uri="{BB962C8B-B14F-4D97-AF65-F5344CB8AC3E}">
        <p14:creationId xmlns:p14="http://schemas.microsoft.com/office/powerpoint/2010/main" val="151599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07C3E0-CD50-41BD-28C8-6E3917C8292A}"/>
              </a:ext>
            </a:extLst>
          </p:cNvPr>
          <p:cNvSpPr>
            <a:spLocks noGrp="1"/>
          </p:cNvSpPr>
          <p:nvPr>
            <p:ph type="subTitle" idx="1"/>
          </p:nvPr>
        </p:nvSpPr>
        <p:spPr>
          <a:xfrm>
            <a:off x="97721" y="-1"/>
            <a:ext cx="12019823" cy="6805649"/>
          </a:xfrm>
        </p:spPr>
        <p:txBody>
          <a:bodyPr/>
          <a:lstStyle/>
          <a:p>
            <a:r>
              <a:rPr lang="en-US" dirty="0"/>
              <a:t>AKS &amp; CFK Platform vs </a:t>
            </a:r>
            <a:r>
              <a:rPr lang="en-US" b="1" u="sng" dirty="0">
                <a:solidFill>
                  <a:srgbClr val="FF0000"/>
                </a:solidFill>
              </a:rPr>
              <a:t>Databricks</a:t>
            </a:r>
          </a:p>
        </p:txBody>
      </p:sp>
      <p:sp>
        <p:nvSpPr>
          <p:cNvPr id="7" name="TextBox 6">
            <a:extLst>
              <a:ext uri="{FF2B5EF4-FFF2-40B4-BE49-F238E27FC236}">
                <a16:creationId xmlns:a16="http://schemas.microsoft.com/office/drawing/2014/main" id="{9DB61B7B-8672-3A4A-68E8-85C8995BA9B2}"/>
              </a:ext>
            </a:extLst>
          </p:cNvPr>
          <p:cNvSpPr txBox="1"/>
          <p:nvPr/>
        </p:nvSpPr>
        <p:spPr>
          <a:xfrm>
            <a:off x="9064124" y="3419091"/>
            <a:ext cx="1982731" cy="369332"/>
          </a:xfrm>
          <a:prstGeom prst="rect">
            <a:avLst/>
          </a:prstGeom>
          <a:noFill/>
        </p:spPr>
        <p:txBody>
          <a:bodyPr wrap="square" rtlCol="0">
            <a:spAutoFit/>
          </a:bodyPr>
          <a:lstStyle/>
          <a:p>
            <a:r>
              <a:rPr lang="en-US" dirty="0"/>
              <a:t>Create Databricks</a:t>
            </a:r>
          </a:p>
        </p:txBody>
      </p:sp>
      <p:sp>
        <p:nvSpPr>
          <p:cNvPr id="8" name="Rectangle 7">
            <a:extLst>
              <a:ext uri="{FF2B5EF4-FFF2-40B4-BE49-F238E27FC236}">
                <a16:creationId xmlns:a16="http://schemas.microsoft.com/office/drawing/2014/main" id="{CED52A31-45C2-9B4F-97B5-A00F86869466}"/>
              </a:ext>
            </a:extLst>
          </p:cNvPr>
          <p:cNvSpPr/>
          <p:nvPr/>
        </p:nvSpPr>
        <p:spPr>
          <a:xfrm>
            <a:off x="3497056" y="4983829"/>
            <a:ext cx="7140697" cy="15077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CED428-50E7-B268-0731-7AE68CCFE867}"/>
              </a:ext>
            </a:extLst>
          </p:cNvPr>
          <p:cNvSpPr/>
          <p:nvPr/>
        </p:nvSpPr>
        <p:spPr>
          <a:xfrm>
            <a:off x="3497056" y="528908"/>
            <a:ext cx="6539573" cy="20838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9209D45-704F-32F6-E387-F56B115E0FB4}"/>
              </a:ext>
            </a:extLst>
          </p:cNvPr>
          <p:cNvPicPr>
            <a:picLocks noChangeAspect="1"/>
          </p:cNvPicPr>
          <p:nvPr/>
        </p:nvPicPr>
        <p:blipFill>
          <a:blip r:embed="rId3"/>
          <a:stretch>
            <a:fillRect/>
          </a:stretch>
        </p:blipFill>
        <p:spPr>
          <a:xfrm>
            <a:off x="8686287" y="1512794"/>
            <a:ext cx="857370" cy="724001"/>
          </a:xfrm>
          <a:prstGeom prst="rect">
            <a:avLst/>
          </a:prstGeom>
          <a:ln>
            <a:solidFill>
              <a:schemeClr val="accent1">
                <a:shade val="15000"/>
              </a:schemeClr>
            </a:solidFill>
          </a:ln>
        </p:spPr>
      </p:pic>
      <p:pic>
        <p:nvPicPr>
          <p:cNvPr id="16" name="Picture 15">
            <a:extLst>
              <a:ext uri="{FF2B5EF4-FFF2-40B4-BE49-F238E27FC236}">
                <a16:creationId xmlns:a16="http://schemas.microsoft.com/office/drawing/2014/main" id="{062FE24E-88F0-C970-6D71-73A023439B29}"/>
              </a:ext>
            </a:extLst>
          </p:cNvPr>
          <p:cNvPicPr>
            <a:picLocks noChangeAspect="1"/>
          </p:cNvPicPr>
          <p:nvPr/>
        </p:nvPicPr>
        <p:blipFill>
          <a:blip r:embed="rId4"/>
          <a:stretch>
            <a:fillRect/>
          </a:stretch>
        </p:blipFill>
        <p:spPr>
          <a:xfrm>
            <a:off x="7715921" y="601187"/>
            <a:ext cx="1019317" cy="657317"/>
          </a:xfrm>
          <a:prstGeom prst="rect">
            <a:avLst/>
          </a:prstGeom>
          <a:noFill/>
          <a:ln>
            <a:solidFill>
              <a:schemeClr val="accent1">
                <a:shade val="15000"/>
              </a:schemeClr>
            </a:solidFill>
          </a:ln>
        </p:spPr>
      </p:pic>
      <p:pic>
        <p:nvPicPr>
          <p:cNvPr id="24" name="Picture 23">
            <a:extLst>
              <a:ext uri="{FF2B5EF4-FFF2-40B4-BE49-F238E27FC236}">
                <a16:creationId xmlns:a16="http://schemas.microsoft.com/office/drawing/2014/main" id="{F80FFA4F-02DA-4048-F522-A0FB1CD1D568}"/>
              </a:ext>
            </a:extLst>
          </p:cNvPr>
          <p:cNvPicPr>
            <a:picLocks noChangeAspect="1"/>
          </p:cNvPicPr>
          <p:nvPr/>
        </p:nvPicPr>
        <p:blipFill>
          <a:blip r:embed="rId5"/>
          <a:stretch>
            <a:fillRect/>
          </a:stretch>
        </p:blipFill>
        <p:spPr>
          <a:xfrm>
            <a:off x="173734" y="2253786"/>
            <a:ext cx="761282" cy="778782"/>
          </a:xfrm>
          <a:prstGeom prst="rect">
            <a:avLst/>
          </a:prstGeom>
        </p:spPr>
      </p:pic>
      <p:pic>
        <p:nvPicPr>
          <p:cNvPr id="26" name="Picture 25">
            <a:extLst>
              <a:ext uri="{FF2B5EF4-FFF2-40B4-BE49-F238E27FC236}">
                <a16:creationId xmlns:a16="http://schemas.microsoft.com/office/drawing/2014/main" id="{394E1A96-F7D9-862A-E0D9-45C27FBE9775}"/>
              </a:ext>
            </a:extLst>
          </p:cNvPr>
          <p:cNvPicPr>
            <a:picLocks noChangeAspect="1"/>
          </p:cNvPicPr>
          <p:nvPr/>
        </p:nvPicPr>
        <p:blipFill>
          <a:blip r:embed="rId6"/>
          <a:stretch>
            <a:fillRect/>
          </a:stretch>
        </p:blipFill>
        <p:spPr>
          <a:xfrm>
            <a:off x="217424" y="230893"/>
            <a:ext cx="717592" cy="778782"/>
          </a:xfrm>
          <a:prstGeom prst="rect">
            <a:avLst/>
          </a:prstGeom>
        </p:spPr>
      </p:pic>
      <p:pic>
        <p:nvPicPr>
          <p:cNvPr id="28" name="Picture 27">
            <a:extLst>
              <a:ext uri="{FF2B5EF4-FFF2-40B4-BE49-F238E27FC236}">
                <a16:creationId xmlns:a16="http://schemas.microsoft.com/office/drawing/2014/main" id="{EE5ACDAF-7EAE-8041-144B-EBE6D71930EB}"/>
              </a:ext>
            </a:extLst>
          </p:cNvPr>
          <p:cNvPicPr>
            <a:picLocks noChangeAspect="1"/>
          </p:cNvPicPr>
          <p:nvPr/>
        </p:nvPicPr>
        <p:blipFill>
          <a:blip r:embed="rId7"/>
          <a:stretch>
            <a:fillRect/>
          </a:stretch>
        </p:blipFill>
        <p:spPr>
          <a:xfrm>
            <a:off x="229119" y="1224603"/>
            <a:ext cx="673322" cy="778782"/>
          </a:xfrm>
          <a:prstGeom prst="rect">
            <a:avLst/>
          </a:prstGeom>
        </p:spPr>
      </p:pic>
      <p:pic>
        <p:nvPicPr>
          <p:cNvPr id="30" name="Picture 29">
            <a:extLst>
              <a:ext uri="{FF2B5EF4-FFF2-40B4-BE49-F238E27FC236}">
                <a16:creationId xmlns:a16="http://schemas.microsoft.com/office/drawing/2014/main" id="{5DED9A1B-4704-8130-9FA6-FB2D1AB8DF24}"/>
              </a:ext>
            </a:extLst>
          </p:cNvPr>
          <p:cNvPicPr>
            <a:picLocks noChangeAspect="1"/>
          </p:cNvPicPr>
          <p:nvPr/>
        </p:nvPicPr>
        <p:blipFill>
          <a:blip r:embed="rId8"/>
          <a:stretch>
            <a:fillRect/>
          </a:stretch>
        </p:blipFill>
        <p:spPr>
          <a:xfrm>
            <a:off x="2888656" y="-64019"/>
            <a:ext cx="819530" cy="534414"/>
          </a:xfrm>
          <a:prstGeom prst="rect">
            <a:avLst/>
          </a:prstGeom>
        </p:spPr>
      </p:pic>
      <p:sp>
        <p:nvSpPr>
          <p:cNvPr id="33" name="TextBox 32">
            <a:extLst>
              <a:ext uri="{FF2B5EF4-FFF2-40B4-BE49-F238E27FC236}">
                <a16:creationId xmlns:a16="http://schemas.microsoft.com/office/drawing/2014/main" id="{FFA3870A-4385-EFE6-1D62-97FABBA38BDF}"/>
              </a:ext>
            </a:extLst>
          </p:cNvPr>
          <p:cNvSpPr txBox="1"/>
          <p:nvPr/>
        </p:nvSpPr>
        <p:spPr>
          <a:xfrm>
            <a:off x="6859951" y="5776133"/>
            <a:ext cx="1194460" cy="646331"/>
          </a:xfrm>
          <a:prstGeom prst="rect">
            <a:avLst/>
          </a:prstGeom>
          <a:noFill/>
          <a:ln>
            <a:noFill/>
          </a:ln>
        </p:spPr>
        <p:txBody>
          <a:bodyPr wrap="square" rtlCol="0">
            <a:spAutoFit/>
          </a:bodyPr>
          <a:lstStyle/>
          <a:p>
            <a:pPr algn="ctr"/>
            <a:r>
              <a:rPr lang="en-US" dirty="0"/>
              <a:t>CFK </a:t>
            </a:r>
          </a:p>
          <a:p>
            <a:pPr algn="ctr"/>
            <a:r>
              <a:rPr lang="en-US" dirty="0"/>
              <a:t>Helm</a:t>
            </a:r>
          </a:p>
        </p:txBody>
      </p:sp>
      <p:sp>
        <p:nvSpPr>
          <p:cNvPr id="35" name="TextBox 34">
            <a:extLst>
              <a:ext uri="{FF2B5EF4-FFF2-40B4-BE49-F238E27FC236}">
                <a16:creationId xmlns:a16="http://schemas.microsoft.com/office/drawing/2014/main" id="{81624303-1EBF-E73F-7A90-B523DCB2F57F}"/>
              </a:ext>
            </a:extLst>
          </p:cNvPr>
          <p:cNvSpPr txBox="1"/>
          <p:nvPr/>
        </p:nvSpPr>
        <p:spPr>
          <a:xfrm>
            <a:off x="8882949" y="5809505"/>
            <a:ext cx="1323003" cy="369332"/>
          </a:xfrm>
          <a:prstGeom prst="rect">
            <a:avLst/>
          </a:prstGeom>
          <a:noFill/>
          <a:ln>
            <a:noFill/>
          </a:ln>
        </p:spPr>
        <p:txBody>
          <a:bodyPr wrap="square" rtlCol="0">
            <a:spAutoFit/>
          </a:bodyPr>
          <a:lstStyle/>
          <a:p>
            <a:pPr algn="ctr"/>
            <a:r>
              <a:rPr lang="en-US" dirty="0"/>
              <a:t>Databricks</a:t>
            </a:r>
          </a:p>
        </p:txBody>
      </p:sp>
      <p:sp>
        <p:nvSpPr>
          <p:cNvPr id="36" name="Rectangle 35">
            <a:extLst>
              <a:ext uri="{FF2B5EF4-FFF2-40B4-BE49-F238E27FC236}">
                <a16:creationId xmlns:a16="http://schemas.microsoft.com/office/drawing/2014/main" id="{50EE2CB8-82A9-B766-D2CD-DE5AED0D376B}"/>
              </a:ext>
            </a:extLst>
          </p:cNvPr>
          <p:cNvSpPr/>
          <p:nvPr/>
        </p:nvSpPr>
        <p:spPr>
          <a:xfrm>
            <a:off x="8785192" y="5363995"/>
            <a:ext cx="1422400" cy="1095828"/>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5F80CFF-03DD-4174-9435-2778EF7962DF}"/>
              </a:ext>
            </a:extLst>
          </p:cNvPr>
          <p:cNvSpPr txBox="1"/>
          <p:nvPr/>
        </p:nvSpPr>
        <p:spPr>
          <a:xfrm>
            <a:off x="4807828" y="5822967"/>
            <a:ext cx="601180" cy="369332"/>
          </a:xfrm>
          <a:prstGeom prst="rect">
            <a:avLst/>
          </a:prstGeom>
          <a:noFill/>
          <a:ln>
            <a:noFill/>
          </a:ln>
        </p:spPr>
        <p:txBody>
          <a:bodyPr wrap="square" rtlCol="0">
            <a:spAutoFit/>
          </a:bodyPr>
          <a:lstStyle/>
          <a:p>
            <a:pPr algn="ctr"/>
            <a:r>
              <a:rPr lang="en-US" dirty="0"/>
              <a:t>AKS</a:t>
            </a:r>
          </a:p>
        </p:txBody>
      </p:sp>
      <p:sp>
        <p:nvSpPr>
          <p:cNvPr id="38" name="Rectangle 37">
            <a:extLst>
              <a:ext uri="{FF2B5EF4-FFF2-40B4-BE49-F238E27FC236}">
                <a16:creationId xmlns:a16="http://schemas.microsoft.com/office/drawing/2014/main" id="{9A7E56A4-6822-A0DE-8914-4A635515670C}"/>
              </a:ext>
            </a:extLst>
          </p:cNvPr>
          <p:cNvSpPr/>
          <p:nvPr/>
        </p:nvSpPr>
        <p:spPr>
          <a:xfrm>
            <a:off x="6776529" y="5336535"/>
            <a:ext cx="1422400" cy="1095828"/>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30D4E156-5911-A34C-A650-74B6AFEC8F3D}"/>
              </a:ext>
            </a:extLst>
          </p:cNvPr>
          <p:cNvPicPr>
            <a:picLocks noChangeAspect="1"/>
          </p:cNvPicPr>
          <p:nvPr/>
        </p:nvPicPr>
        <p:blipFill>
          <a:blip r:embed="rId9"/>
          <a:stretch>
            <a:fillRect/>
          </a:stretch>
        </p:blipFill>
        <p:spPr>
          <a:xfrm>
            <a:off x="3670484" y="5468941"/>
            <a:ext cx="348523" cy="354026"/>
          </a:xfrm>
          <a:prstGeom prst="rect">
            <a:avLst/>
          </a:prstGeom>
        </p:spPr>
      </p:pic>
      <p:pic>
        <p:nvPicPr>
          <p:cNvPr id="48" name="Picture 47">
            <a:extLst>
              <a:ext uri="{FF2B5EF4-FFF2-40B4-BE49-F238E27FC236}">
                <a16:creationId xmlns:a16="http://schemas.microsoft.com/office/drawing/2014/main" id="{023F6B77-798F-9EAB-AACE-0002DF72AFC3}"/>
              </a:ext>
            </a:extLst>
          </p:cNvPr>
          <p:cNvPicPr>
            <a:picLocks noChangeAspect="1"/>
          </p:cNvPicPr>
          <p:nvPr/>
        </p:nvPicPr>
        <p:blipFill>
          <a:blip r:embed="rId10"/>
          <a:stretch>
            <a:fillRect/>
          </a:stretch>
        </p:blipFill>
        <p:spPr>
          <a:xfrm>
            <a:off x="3568420" y="5008979"/>
            <a:ext cx="458087" cy="366764"/>
          </a:xfrm>
          <a:prstGeom prst="rect">
            <a:avLst/>
          </a:prstGeom>
        </p:spPr>
      </p:pic>
      <p:pic>
        <p:nvPicPr>
          <p:cNvPr id="50" name="Picture 49">
            <a:extLst>
              <a:ext uri="{FF2B5EF4-FFF2-40B4-BE49-F238E27FC236}">
                <a16:creationId xmlns:a16="http://schemas.microsoft.com/office/drawing/2014/main" id="{78CF7A0E-FBC3-FB78-D5CB-27D5EA69F163}"/>
              </a:ext>
            </a:extLst>
          </p:cNvPr>
          <p:cNvPicPr>
            <a:picLocks noChangeAspect="1"/>
          </p:cNvPicPr>
          <p:nvPr/>
        </p:nvPicPr>
        <p:blipFill>
          <a:blip r:embed="rId11"/>
          <a:stretch>
            <a:fillRect/>
          </a:stretch>
        </p:blipFill>
        <p:spPr>
          <a:xfrm>
            <a:off x="5408144" y="5393803"/>
            <a:ext cx="442696" cy="481354"/>
          </a:xfrm>
          <a:prstGeom prst="rect">
            <a:avLst/>
          </a:prstGeom>
        </p:spPr>
      </p:pic>
      <p:pic>
        <p:nvPicPr>
          <p:cNvPr id="51" name="Picture 50">
            <a:extLst>
              <a:ext uri="{FF2B5EF4-FFF2-40B4-BE49-F238E27FC236}">
                <a16:creationId xmlns:a16="http://schemas.microsoft.com/office/drawing/2014/main" id="{08AF9EF8-251E-7DD2-2D16-65418789C0A7}"/>
              </a:ext>
            </a:extLst>
          </p:cNvPr>
          <p:cNvPicPr>
            <a:picLocks noChangeAspect="1"/>
          </p:cNvPicPr>
          <p:nvPr/>
        </p:nvPicPr>
        <p:blipFill>
          <a:blip r:embed="rId11"/>
          <a:stretch>
            <a:fillRect/>
          </a:stretch>
        </p:blipFill>
        <p:spPr>
          <a:xfrm>
            <a:off x="9723725" y="5373051"/>
            <a:ext cx="442696" cy="481354"/>
          </a:xfrm>
          <a:prstGeom prst="rect">
            <a:avLst/>
          </a:prstGeom>
        </p:spPr>
      </p:pic>
      <p:pic>
        <p:nvPicPr>
          <p:cNvPr id="53" name="Picture 52">
            <a:extLst>
              <a:ext uri="{FF2B5EF4-FFF2-40B4-BE49-F238E27FC236}">
                <a16:creationId xmlns:a16="http://schemas.microsoft.com/office/drawing/2014/main" id="{353EC9AF-7CFE-E9CF-914C-C49DBB034DDD}"/>
              </a:ext>
            </a:extLst>
          </p:cNvPr>
          <p:cNvPicPr>
            <a:picLocks noChangeAspect="1"/>
          </p:cNvPicPr>
          <p:nvPr/>
        </p:nvPicPr>
        <p:blipFill>
          <a:blip r:embed="rId12"/>
          <a:stretch>
            <a:fillRect/>
          </a:stretch>
        </p:blipFill>
        <p:spPr>
          <a:xfrm>
            <a:off x="7730817" y="5421521"/>
            <a:ext cx="323594" cy="356467"/>
          </a:xfrm>
          <a:prstGeom prst="rect">
            <a:avLst/>
          </a:prstGeom>
        </p:spPr>
      </p:pic>
      <p:cxnSp>
        <p:nvCxnSpPr>
          <p:cNvPr id="55" name="Connector: Elbow 54">
            <a:extLst>
              <a:ext uri="{FF2B5EF4-FFF2-40B4-BE49-F238E27FC236}">
                <a16:creationId xmlns:a16="http://schemas.microsoft.com/office/drawing/2014/main" id="{706F3F92-D203-FB5A-954D-9AC3FA6E2A4D}"/>
              </a:ext>
            </a:extLst>
          </p:cNvPr>
          <p:cNvCxnSpPr>
            <a:cxnSpLocks/>
            <a:stCxn id="26" idx="3"/>
            <a:endCxn id="9" idx="1"/>
          </p:cNvCxnSpPr>
          <p:nvPr/>
        </p:nvCxnSpPr>
        <p:spPr>
          <a:xfrm>
            <a:off x="935016" y="620284"/>
            <a:ext cx="2562040" cy="9505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5E2622C8-5FBD-9776-07D5-83C15DD598B4}"/>
              </a:ext>
            </a:extLst>
          </p:cNvPr>
          <p:cNvCxnSpPr>
            <a:cxnSpLocks/>
          </p:cNvCxnSpPr>
          <p:nvPr/>
        </p:nvCxnSpPr>
        <p:spPr>
          <a:xfrm flipV="1">
            <a:off x="906610" y="1570850"/>
            <a:ext cx="2633366" cy="109142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2192FF2D-D7BE-C4C2-6F65-8CA41D480270}"/>
              </a:ext>
            </a:extLst>
          </p:cNvPr>
          <p:cNvCxnSpPr>
            <a:cxnSpLocks/>
          </p:cNvCxnSpPr>
          <p:nvPr/>
        </p:nvCxnSpPr>
        <p:spPr>
          <a:xfrm flipV="1">
            <a:off x="899353" y="1569483"/>
            <a:ext cx="2633366" cy="9137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5" name="Connector: Elbow 1024">
            <a:extLst>
              <a:ext uri="{FF2B5EF4-FFF2-40B4-BE49-F238E27FC236}">
                <a16:creationId xmlns:a16="http://schemas.microsoft.com/office/drawing/2014/main" id="{6E40521D-2102-0A00-B1FE-818679937324}"/>
              </a:ext>
            </a:extLst>
          </p:cNvPr>
          <p:cNvCxnSpPr>
            <a:cxnSpLocks/>
          </p:cNvCxnSpPr>
          <p:nvPr/>
        </p:nvCxnSpPr>
        <p:spPr>
          <a:xfrm flipV="1">
            <a:off x="6161140" y="929845"/>
            <a:ext cx="1554781" cy="645720"/>
          </a:xfrm>
          <a:prstGeom prst="bentConnector3">
            <a:avLst>
              <a:gd name="adj1" fmla="val 8500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7" name="Connector: Elbow 1026">
            <a:extLst>
              <a:ext uri="{FF2B5EF4-FFF2-40B4-BE49-F238E27FC236}">
                <a16:creationId xmlns:a16="http://schemas.microsoft.com/office/drawing/2014/main" id="{DAEC77FF-9E24-FDEF-905E-98A20867B601}"/>
              </a:ext>
            </a:extLst>
          </p:cNvPr>
          <p:cNvCxnSpPr>
            <a:cxnSpLocks/>
            <a:endCxn id="14" idx="1"/>
          </p:cNvCxnSpPr>
          <p:nvPr/>
        </p:nvCxnSpPr>
        <p:spPr>
          <a:xfrm>
            <a:off x="6152830" y="1587162"/>
            <a:ext cx="2533457" cy="287633"/>
          </a:xfrm>
          <a:prstGeom prst="bentConnector3">
            <a:avLst>
              <a:gd name="adj1" fmla="val 5085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5" name="Connector: Elbow 1034">
            <a:extLst>
              <a:ext uri="{FF2B5EF4-FFF2-40B4-BE49-F238E27FC236}">
                <a16:creationId xmlns:a16="http://schemas.microsoft.com/office/drawing/2014/main" id="{EA6578B1-11BE-E7CD-E2C2-A6807B531579}"/>
              </a:ext>
            </a:extLst>
          </p:cNvPr>
          <p:cNvCxnSpPr>
            <a:cxnSpLocks/>
            <a:endCxn id="1064" idx="1"/>
          </p:cNvCxnSpPr>
          <p:nvPr/>
        </p:nvCxnSpPr>
        <p:spPr>
          <a:xfrm flipV="1">
            <a:off x="9549432" y="1360702"/>
            <a:ext cx="1009071" cy="694041"/>
          </a:xfrm>
          <a:prstGeom prst="bentConnector3">
            <a:avLst>
              <a:gd name="adj1" fmla="val 658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7" name="Connector: Elbow 1036">
            <a:extLst>
              <a:ext uri="{FF2B5EF4-FFF2-40B4-BE49-F238E27FC236}">
                <a16:creationId xmlns:a16="http://schemas.microsoft.com/office/drawing/2014/main" id="{DE333AA1-391D-08E5-6B08-A34B3C452CF5}"/>
              </a:ext>
            </a:extLst>
          </p:cNvPr>
          <p:cNvCxnSpPr>
            <a:cxnSpLocks/>
            <a:endCxn id="16" idx="3"/>
          </p:cNvCxnSpPr>
          <p:nvPr/>
        </p:nvCxnSpPr>
        <p:spPr>
          <a:xfrm rot="16200000" flipV="1">
            <a:off x="8633631" y="1031453"/>
            <a:ext cx="582948" cy="3797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038" name="Arc 1037">
            <a:extLst>
              <a:ext uri="{FF2B5EF4-FFF2-40B4-BE49-F238E27FC236}">
                <a16:creationId xmlns:a16="http://schemas.microsoft.com/office/drawing/2014/main" id="{52DEAD2C-7855-331A-151C-2E7CBEFC93AF}"/>
              </a:ext>
            </a:extLst>
          </p:cNvPr>
          <p:cNvSpPr/>
          <p:nvPr/>
        </p:nvSpPr>
        <p:spPr>
          <a:xfrm>
            <a:off x="12743543" y="562351"/>
            <a:ext cx="45719" cy="4571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1" name="TextBox 1040">
            <a:extLst>
              <a:ext uri="{FF2B5EF4-FFF2-40B4-BE49-F238E27FC236}">
                <a16:creationId xmlns:a16="http://schemas.microsoft.com/office/drawing/2014/main" id="{68A0A628-81C4-3796-022C-EB09359A34D5}"/>
              </a:ext>
            </a:extLst>
          </p:cNvPr>
          <p:cNvSpPr txBox="1"/>
          <p:nvPr/>
        </p:nvSpPr>
        <p:spPr>
          <a:xfrm>
            <a:off x="2196880" y="1483930"/>
            <a:ext cx="1383552" cy="646331"/>
          </a:xfrm>
          <a:prstGeom prst="rect">
            <a:avLst/>
          </a:prstGeom>
          <a:noFill/>
        </p:spPr>
        <p:txBody>
          <a:bodyPr wrap="square" rtlCol="0">
            <a:spAutoFit/>
          </a:bodyPr>
          <a:lstStyle/>
          <a:p>
            <a:pPr algn="ctr"/>
            <a:r>
              <a:rPr lang="en-US" dirty="0"/>
              <a:t>Source Connectors</a:t>
            </a:r>
          </a:p>
        </p:txBody>
      </p:sp>
      <p:cxnSp>
        <p:nvCxnSpPr>
          <p:cNvPr id="1042" name="Connector: Elbow 1041">
            <a:extLst>
              <a:ext uri="{FF2B5EF4-FFF2-40B4-BE49-F238E27FC236}">
                <a16:creationId xmlns:a16="http://schemas.microsoft.com/office/drawing/2014/main" id="{CF1EA87A-0A7A-814B-9F19-368F115783A4}"/>
              </a:ext>
            </a:extLst>
          </p:cNvPr>
          <p:cNvCxnSpPr>
            <a:cxnSpLocks/>
          </p:cNvCxnSpPr>
          <p:nvPr/>
        </p:nvCxnSpPr>
        <p:spPr>
          <a:xfrm rot="16200000" flipV="1">
            <a:off x="3239014" y="3464180"/>
            <a:ext cx="2845500" cy="94859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3" name="Connector: Elbow 1042">
            <a:extLst>
              <a:ext uri="{FF2B5EF4-FFF2-40B4-BE49-F238E27FC236}">
                <a16:creationId xmlns:a16="http://schemas.microsoft.com/office/drawing/2014/main" id="{956657A5-FF67-C2B1-079C-30D643E1D104}"/>
              </a:ext>
            </a:extLst>
          </p:cNvPr>
          <p:cNvCxnSpPr>
            <a:cxnSpLocks/>
          </p:cNvCxnSpPr>
          <p:nvPr/>
        </p:nvCxnSpPr>
        <p:spPr>
          <a:xfrm rot="16200000" flipV="1">
            <a:off x="5133385" y="3086460"/>
            <a:ext cx="2808177" cy="169574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4" name="Connector: Elbow 1043">
            <a:extLst>
              <a:ext uri="{FF2B5EF4-FFF2-40B4-BE49-F238E27FC236}">
                <a16:creationId xmlns:a16="http://schemas.microsoft.com/office/drawing/2014/main" id="{399D889F-31E5-F1A3-DDF3-74ED92FA12E1}"/>
              </a:ext>
            </a:extLst>
          </p:cNvPr>
          <p:cNvCxnSpPr>
            <a:cxnSpLocks/>
            <a:stCxn id="36" idx="0"/>
            <a:endCxn id="14" idx="2"/>
          </p:cNvCxnSpPr>
          <p:nvPr/>
        </p:nvCxnSpPr>
        <p:spPr>
          <a:xfrm rot="16200000" flipV="1">
            <a:off x="7742082" y="3609685"/>
            <a:ext cx="3127200" cy="3814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50" name="TextBox 1049">
            <a:extLst>
              <a:ext uri="{FF2B5EF4-FFF2-40B4-BE49-F238E27FC236}">
                <a16:creationId xmlns:a16="http://schemas.microsoft.com/office/drawing/2014/main" id="{245E12D0-D58E-702D-5F34-296C1F69109A}"/>
              </a:ext>
            </a:extLst>
          </p:cNvPr>
          <p:cNvSpPr txBox="1"/>
          <p:nvPr/>
        </p:nvSpPr>
        <p:spPr>
          <a:xfrm>
            <a:off x="5733190" y="3629200"/>
            <a:ext cx="3002048" cy="369332"/>
          </a:xfrm>
          <a:prstGeom prst="rect">
            <a:avLst/>
          </a:prstGeom>
          <a:noFill/>
        </p:spPr>
        <p:txBody>
          <a:bodyPr wrap="square" rtlCol="0">
            <a:spAutoFit/>
          </a:bodyPr>
          <a:lstStyle/>
          <a:p>
            <a:r>
              <a:rPr lang="en-US" dirty="0"/>
              <a:t>Create Confluent/Kafka</a:t>
            </a:r>
          </a:p>
        </p:txBody>
      </p:sp>
      <p:sp>
        <p:nvSpPr>
          <p:cNvPr id="1051" name="TextBox 1050">
            <a:extLst>
              <a:ext uri="{FF2B5EF4-FFF2-40B4-BE49-F238E27FC236}">
                <a16:creationId xmlns:a16="http://schemas.microsoft.com/office/drawing/2014/main" id="{F73F604B-05F3-D573-EFB5-5A9AF0EB314F}"/>
              </a:ext>
            </a:extLst>
          </p:cNvPr>
          <p:cNvSpPr txBox="1"/>
          <p:nvPr/>
        </p:nvSpPr>
        <p:spPr>
          <a:xfrm>
            <a:off x="4187465" y="3622707"/>
            <a:ext cx="1982731" cy="369332"/>
          </a:xfrm>
          <a:prstGeom prst="rect">
            <a:avLst/>
          </a:prstGeom>
          <a:noFill/>
        </p:spPr>
        <p:txBody>
          <a:bodyPr wrap="square" rtlCol="0">
            <a:spAutoFit/>
          </a:bodyPr>
          <a:lstStyle/>
          <a:p>
            <a:r>
              <a:rPr lang="en-US" dirty="0"/>
              <a:t>Create AKS</a:t>
            </a:r>
          </a:p>
        </p:txBody>
      </p:sp>
      <p:grpSp>
        <p:nvGrpSpPr>
          <p:cNvPr id="1059" name="Group 1058">
            <a:extLst>
              <a:ext uri="{FF2B5EF4-FFF2-40B4-BE49-F238E27FC236}">
                <a16:creationId xmlns:a16="http://schemas.microsoft.com/office/drawing/2014/main" id="{59BE7F29-0C5D-A547-5349-E8FCEFE3D60A}"/>
              </a:ext>
            </a:extLst>
          </p:cNvPr>
          <p:cNvGrpSpPr/>
          <p:nvPr/>
        </p:nvGrpSpPr>
        <p:grpSpPr>
          <a:xfrm>
            <a:off x="3544356" y="580001"/>
            <a:ext cx="2633366" cy="1963192"/>
            <a:chOff x="612850" y="3331360"/>
            <a:chExt cx="2501101" cy="1851624"/>
          </a:xfrm>
        </p:grpSpPr>
        <p:sp>
          <p:nvSpPr>
            <p:cNvPr id="6" name="TextBox 5">
              <a:extLst>
                <a:ext uri="{FF2B5EF4-FFF2-40B4-BE49-F238E27FC236}">
                  <a16:creationId xmlns:a16="http://schemas.microsoft.com/office/drawing/2014/main" id="{A7870401-7FC6-E8EF-20BC-D6434A7455C9}"/>
                </a:ext>
              </a:extLst>
            </p:cNvPr>
            <p:cNvSpPr txBox="1"/>
            <p:nvPr/>
          </p:nvSpPr>
          <p:spPr>
            <a:xfrm>
              <a:off x="958248" y="4435033"/>
              <a:ext cx="1645802" cy="369332"/>
            </a:xfrm>
            <a:prstGeom prst="rect">
              <a:avLst/>
            </a:prstGeom>
            <a:noFill/>
          </p:spPr>
          <p:txBody>
            <a:bodyPr wrap="square" rtlCol="0">
              <a:spAutoFit/>
            </a:bodyPr>
            <a:lstStyle/>
            <a:p>
              <a:r>
                <a:rPr lang="en-US" dirty="0"/>
                <a:t>CFK Operators</a:t>
              </a:r>
            </a:p>
          </p:txBody>
        </p:sp>
        <p:sp>
          <p:nvSpPr>
            <p:cNvPr id="34" name="Rectangle 33">
              <a:extLst>
                <a:ext uri="{FF2B5EF4-FFF2-40B4-BE49-F238E27FC236}">
                  <a16:creationId xmlns:a16="http://schemas.microsoft.com/office/drawing/2014/main" id="{63F958E6-FAFC-7059-8D9F-EAA9822A345C}"/>
                </a:ext>
              </a:extLst>
            </p:cNvPr>
            <p:cNvSpPr/>
            <p:nvPr/>
          </p:nvSpPr>
          <p:spPr>
            <a:xfrm>
              <a:off x="612850" y="3331360"/>
              <a:ext cx="2501101" cy="1851624"/>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4" name="Picture 1053">
              <a:extLst>
                <a:ext uri="{FF2B5EF4-FFF2-40B4-BE49-F238E27FC236}">
                  <a16:creationId xmlns:a16="http://schemas.microsoft.com/office/drawing/2014/main" id="{1BF4BDCF-37E5-C23C-F87B-598C025469E2}"/>
                </a:ext>
              </a:extLst>
            </p:cNvPr>
            <p:cNvPicPr>
              <a:picLocks noChangeAspect="1"/>
            </p:cNvPicPr>
            <p:nvPr/>
          </p:nvPicPr>
          <p:blipFill>
            <a:blip r:embed="rId13"/>
            <a:stretch>
              <a:fillRect/>
            </a:stretch>
          </p:blipFill>
          <p:spPr>
            <a:xfrm>
              <a:off x="2160016" y="3732425"/>
              <a:ext cx="844623" cy="403816"/>
            </a:xfrm>
            <a:prstGeom prst="rect">
              <a:avLst/>
            </a:prstGeom>
          </p:spPr>
        </p:pic>
        <p:pic>
          <p:nvPicPr>
            <p:cNvPr id="1056" name="Picture 1055">
              <a:extLst>
                <a:ext uri="{FF2B5EF4-FFF2-40B4-BE49-F238E27FC236}">
                  <a16:creationId xmlns:a16="http://schemas.microsoft.com/office/drawing/2014/main" id="{5B0689FE-FF1C-C358-0DBC-56D4F16318DC}"/>
                </a:ext>
              </a:extLst>
            </p:cNvPr>
            <p:cNvPicPr>
              <a:picLocks noChangeAspect="1"/>
            </p:cNvPicPr>
            <p:nvPr/>
          </p:nvPicPr>
          <p:blipFill>
            <a:blip r:embed="rId14"/>
            <a:srcRect l="5596" t="13340"/>
            <a:stretch/>
          </p:blipFill>
          <p:spPr>
            <a:xfrm>
              <a:off x="2252905" y="3430353"/>
              <a:ext cx="511566" cy="248420"/>
            </a:xfrm>
            <a:prstGeom prst="rect">
              <a:avLst/>
            </a:prstGeom>
          </p:spPr>
        </p:pic>
        <p:pic>
          <p:nvPicPr>
            <p:cNvPr id="1058" name="Picture 1057">
              <a:extLst>
                <a:ext uri="{FF2B5EF4-FFF2-40B4-BE49-F238E27FC236}">
                  <a16:creationId xmlns:a16="http://schemas.microsoft.com/office/drawing/2014/main" id="{345ECFCC-E5FF-9180-5F0E-C015C6AA990A}"/>
                </a:ext>
              </a:extLst>
            </p:cNvPr>
            <p:cNvPicPr>
              <a:picLocks noChangeAspect="1"/>
            </p:cNvPicPr>
            <p:nvPr/>
          </p:nvPicPr>
          <p:blipFill>
            <a:blip r:embed="rId15"/>
            <a:stretch>
              <a:fillRect/>
            </a:stretch>
          </p:blipFill>
          <p:spPr>
            <a:xfrm>
              <a:off x="833987" y="3467295"/>
              <a:ext cx="830367" cy="711517"/>
            </a:xfrm>
            <a:prstGeom prst="rect">
              <a:avLst/>
            </a:prstGeom>
          </p:spPr>
        </p:pic>
      </p:grpSp>
      <p:sp>
        <p:nvSpPr>
          <p:cNvPr id="1060" name="TextBox 1059">
            <a:extLst>
              <a:ext uri="{FF2B5EF4-FFF2-40B4-BE49-F238E27FC236}">
                <a16:creationId xmlns:a16="http://schemas.microsoft.com/office/drawing/2014/main" id="{73494530-A19C-D6A4-F80C-EC8DCF6AA27E}"/>
              </a:ext>
            </a:extLst>
          </p:cNvPr>
          <p:cNvSpPr txBox="1"/>
          <p:nvPr/>
        </p:nvSpPr>
        <p:spPr>
          <a:xfrm>
            <a:off x="6069454" y="1547212"/>
            <a:ext cx="1447986" cy="646331"/>
          </a:xfrm>
          <a:prstGeom prst="rect">
            <a:avLst/>
          </a:prstGeom>
          <a:noFill/>
        </p:spPr>
        <p:txBody>
          <a:bodyPr wrap="square" rtlCol="0">
            <a:spAutoFit/>
          </a:bodyPr>
          <a:lstStyle/>
          <a:p>
            <a:pPr algn="ctr"/>
            <a:r>
              <a:rPr lang="en-US" dirty="0"/>
              <a:t>Sink Connectors</a:t>
            </a:r>
          </a:p>
        </p:txBody>
      </p:sp>
      <p:sp>
        <p:nvSpPr>
          <p:cNvPr id="1064" name="TextBox 1063">
            <a:extLst>
              <a:ext uri="{FF2B5EF4-FFF2-40B4-BE49-F238E27FC236}">
                <a16:creationId xmlns:a16="http://schemas.microsoft.com/office/drawing/2014/main" id="{71A13138-B8E5-181B-EDB3-0D208AB6CB13}"/>
              </a:ext>
            </a:extLst>
          </p:cNvPr>
          <p:cNvSpPr txBox="1"/>
          <p:nvPr/>
        </p:nvSpPr>
        <p:spPr>
          <a:xfrm>
            <a:off x="10558503" y="1037536"/>
            <a:ext cx="1350899" cy="646331"/>
          </a:xfrm>
          <a:prstGeom prst="rect">
            <a:avLst/>
          </a:prstGeom>
          <a:noFill/>
          <a:ln>
            <a:solidFill>
              <a:schemeClr val="accent1"/>
            </a:solidFill>
          </a:ln>
        </p:spPr>
        <p:txBody>
          <a:bodyPr wrap="square" rtlCol="0">
            <a:spAutoFit/>
          </a:bodyPr>
          <a:lstStyle/>
          <a:p>
            <a:pPr algn="ctr"/>
            <a:r>
              <a:rPr lang="en-US" dirty="0"/>
              <a:t>ML/AI Modeling</a:t>
            </a:r>
          </a:p>
        </p:txBody>
      </p:sp>
      <p:sp>
        <p:nvSpPr>
          <p:cNvPr id="1068" name="TextBox 1067">
            <a:extLst>
              <a:ext uri="{FF2B5EF4-FFF2-40B4-BE49-F238E27FC236}">
                <a16:creationId xmlns:a16="http://schemas.microsoft.com/office/drawing/2014/main" id="{2DEFA9F9-50D4-546B-7CF7-A106FE71659F}"/>
              </a:ext>
            </a:extLst>
          </p:cNvPr>
          <p:cNvSpPr txBox="1"/>
          <p:nvPr/>
        </p:nvSpPr>
        <p:spPr>
          <a:xfrm>
            <a:off x="10501085" y="13296"/>
            <a:ext cx="1593193" cy="923330"/>
          </a:xfrm>
          <a:prstGeom prst="rect">
            <a:avLst/>
          </a:prstGeom>
          <a:noFill/>
          <a:ln>
            <a:solidFill>
              <a:schemeClr val="tx1"/>
            </a:solidFill>
          </a:ln>
        </p:spPr>
        <p:txBody>
          <a:bodyPr wrap="square" rtlCol="0">
            <a:spAutoFit/>
          </a:bodyPr>
          <a:lstStyle/>
          <a:p>
            <a:pPr algn="ctr"/>
            <a:r>
              <a:rPr lang="en-US" dirty="0"/>
              <a:t>Elasticsearch,</a:t>
            </a:r>
          </a:p>
          <a:p>
            <a:pPr algn="ctr"/>
            <a:r>
              <a:rPr lang="en-US" dirty="0"/>
              <a:t>UI/Dashboard</a:t>
            </a:r>
          </a:p>
          <a:p>
            <a:pPr algn="ctr"/>
            <a:r>
              <a:rPr lang="en-US" dirty="0"/>
              <a:t>MongoDB</a:t>
            </a:r>
          </a:p>
        </p:txBody>
      </p:sp>
      <p:cxnSp>
        <p:nvCxnSpPr>
          <p:cNvPr id="1070" name="Connector: Elbow 1069">
            <a:extLst>
              <a:ext uri="{FF2B5EF4-FFF2-40B4-BE49-F238E27FC236}">
                <a16:creationId xmlns:a16="http://schemas.microsoft.com/office/drawing/2014/main" id="{1EB17E2D-B32C-A1AA-640F-9DC82266840F}"/>
              </a:ext>
            </a:extLst>
          </p:cNvPr>
          <p:cNvCxnSpPr>
            <a:cxnSpLocks/>
          </p:cNvCxnSpPr>
          <p:nvPr/>
        </p:nvCxnSpPr>
        <p:spPr>
          <a:xfrm flipV="1">
            <a:off x="6197216" y="335343"/>
            <a:ext cx="4303869" cy="1234140"/>
          </a:xfrm>
          <a:prstGeom prst="bentConnector3">
            <a:avLst>
              <a:gd name="adj1" fmla="val 26564"/>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8A939B0F-CD62-C7AF-5240-0E2569E734D6}"/>
              </a:ext>
            </a:extLst>
          </p:cNvPr>
          <p:cNvSpPr/>
          <p:nvPr/>
        </p:nvSpPr>
        <p:spPr>
          <a:xfrm>
            <a:off x="4462140" y="5367722"/>
            <a:ext cx="1422400" cy="1095828"/>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F9E2DD36-5B98-E755-6CC0-2815D676F555}"/>
              </a:ext>
            </a:extLst>
          </p:cNvPr>
          <p:cNvSpPr/>
          <p:nvPr/>
        </p:nvSpPr>
        <p:spPr>
          <a:xfrm>
            <a:off x="8401520" y="1360702"/>
            <a:ext cx="1604942" cy="107309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29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a:xfrm>
            <a:off x="360217" y="1062182"/>
            <a:ext cx="11896437" cy="5795818"/>
          </a:xfrm>
        </p:spPr>
        <p:txBody>
          <a:bodyPr>
            <a:norm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Cluster</a:t>
            </a:r>
            <a:r>
              <a:rPr kumimoji="0" lang="en-US" sz="1600" b="1" i="0" u="none" strike="noStrike" kern="1200" cap="none" spc="0" normalizeH="0" baseline="0" noProof="0" dirty="0">
                <a:ln>
                  <a:noFill/>
                </a:ln>
                <a:solidFill>
                  <a:srgbClr val="333333"/>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600" b="0" i="0" u="none" strike="noStrike" kern="1200" cap="none" spc="0" normalizeH="0" baseline="0" noProof="0" dirty="0">
                <a:ln>
                  <a:noFill/>
                </a:ln>
                <a:solidFill>
                  <a:srgbClr val="333333"/>
                </a:solidFill>
                <a:effectLst/>
                <a:uLnTx/>
                <a:uFillTx/>
                <a:latin typeface="Calibri" panose="020F0502020204030204" pitchFamily="34" charset="0"/>
                <a:ea typeface="Calibri" panose="020F0502020204030204" pitchFamily="34" charset="0"/>
                <a:cs typeface="Calibri" panose="020F0502020204030204" pitchFamily="34" charset="0"/>
              </a:rPr>
              <a:t> is made up of one or more worker nodes, along with a driver node:</a:t>
            </a:r>
            <a:endPar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rPr>
              <a:t>Driver Node (master)</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Acts as the master node that oversees the entire workload.</a:t>
            </a:r>
          </a:p>
          <a:p>
            <a:pPr lvl="1"/>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rPr>
              <a:t>Worker Nodes</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b="0" i="0" dirty="0">
                <a:effectLst/>
                <a:latin typeface="Calibri" panose="020F0502020204030204" pitchFamily="34" charset="0"/>
                <a:ea typeface="Calibri" panose="020F0502020204030204" pitchFamily="34" charset="0"/>
                <a:cs typeface="Calibri" panose="020F0502020204030204" pitchFamily="34" charset="0"/>
              </a:rPr>
              <a:t> The worker nodes are the nodes that execute the tasks assigned by the driver. They perform the actual computation and data processing by running Spark tasks in parallel.</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Notebook</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notebook is an interactive document that combines code, markdown, and visualizations. Databricks notebooks are used by data engineers, data scientists, and analysts for interactive data exploration, model training, and collaboration. These notebooks support Python, SQL, Scala, and R.</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Data Storage Integrations</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Azure Databricks integrates seamlessly with different Azure storage options like Azure Data Lake Storage (ADLS), Azure Blob Storage, and SQL Data Warehouse. It ensures easy access to both structured and unstructured data stored in Azure.</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Database and Tables</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Database and tables in Azure Databricks refer to managed or unmanaged tables created using Apache Spark SQL. They are organized logically and can store both batch and streaming data, providing structured access for data analysis and processing.</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Spark Connectors</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Spark connectors enable Databricks to connect and access external data sources, such as SQL databases, NoSQL databases, or cloud storage systems. Azure Databricks uses these connectors to perform data integration tasks easily.</a:t>
            </a:r>
          </a:p>
          <a:p>
            <a:pPr lvl="1"/>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RDD (Resilient Distributed Dataset)</a:t>
            </a:r>
            <a:r>
              <a:rPr lang="en-US" sz="1400" dirty="0">
                <a:latin typeface="Calibri" panose="020F0502020204030204" pitchFamily="34" charset="0"/>
                <a:ea typeface="Calibri" panose="020F0502020204030204" pitchFamily="34" charset="0"/>
                <a:cs typeface="Calibri" panose="020F0502020204030204" pitchFamily="34" charset="0"/>
              </a:rPr>
              <a:t>: represents an immutable collection of objects that can be divided across nodes of a cluster and processed in parallel.</a:t>
            </a:r>
          </a:p>
        </p:txBody>
      </p:sp>
      <p:sp>
        <p:nvSpPr>
          <p:cNvPr id="4" name="Title 1">
            <a:extLst>
              <a:ext uri="{FF2B5EF4-FFF2-40B4-BE49-F238E27FC236}">
                <a16:creationId xmlns:a16="http://schemas.microsoft.com/office/drawing/2014/main" id="{23CAE94B-9B0C-012C-9BAD-5986ECF9D50A}"/>
              </a:ext>
            </a:extLst>
          </p:cNvPr>
          <p:cNvSpPr>
            <a:spLocks noGrp="1"/>
          </p:cNvSpPr>
          <p:nvPr>
            <p:ph type="title"/>
          </p:nvPr>
        </p:nvSpPr>
        <p:spPr>
          <a:xfrm>
            <a:off x="200890" y="124979"/>
            <a:ext cx="8241146" cy="835603"/>
          </a:xfrm>
        </p:spPr>
        <p:txBody>
          <a:bodyPr>
            <a:normAutofit/>
          </a:bodyPr>
          <a:lstStyle/>
          <a:p>
            <a:r>
              <a:rPr lang="en-US" b="0" i="0" dirty="0">
                <a:solidFill>
                  <a:srgbClr val="2D2F31"/>
                </a:solidFill>
                <a:effectLst/>
                <a:latin typeface="Udemy Sans"/>
              </a:rPr>
              <a:t>Azure Databrick Core Components</a:t>
            </a:r>
            <a:endParaRPr lang="en-US" dirty="0"/>
          </a:p>
        </p:txBody>
      </p:sp>
    </p:spTree>
    <p:extLst>
      <p:ext uri="{BB962C8B-B14F-4D97-AF65-F5344CB8AC3E}">
        <p14:creationId xmlns:p14="http://schemas.microsoft.com/office/powerpoint/2010/main" val="104039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ED2E-5D45-383B-C813-4137ED580D17}"/>
            </a:ext>
          </a:extLst>
        </p:cNvPr>
        <p:cNvGrpSpPr/>
        <p:nvPr/>
      </p:nvGrpSpPr>
      <p:grpSpPr>
        <a:xfrm>
          <a:off x="0" y="0"/>
          <a:ext cx="0" cy="0"/>
          <a:chOff x="0" y="0"/>
          <a:chExt cx="0" cy="0"/>
        </a:xfrm>
      </p:grpSpPr>
      <p:sp>
        <p:nvSpPr>
          <p:cNvPr id="5" name="AutoShape 4">
            <a:extLst>
              <a:ext uri="{FF2B5EF4-FFF2-40B4-BE49-F238E27FC236}">
                <a16:creationId xmlns:a16="http://schemas.microsoft.com/office/drawing/2014/main" id="{6E8189F8-4B85-FF72-5A32-FA9C4E4C02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D7B69385-2457-F86D-9049-36F398DB4053}"/>
              </a:ext>
            </a:extLst>
          </p:cNvPr>
          <p:cNvSpPr txBox="1"/>
          <p:nvPr/>
        </p:nvSpPr>
        <p:spPr>
          <a:xfrm>
            <a:off x="85754" y="-24569"/>
            <a:ext cx="10100662" cy="523220"/>
          </a:xfrm>
          <a:prstGeom prst="rect">
            <a:avLst/>
          </a:prstGeom>
          <a:noFill/>
        </p:spPr>
        <p:txBody>
          <a:bodyPr wrap="square">
            <a:spAutoFit/>
          </a:bodyPr>
          <a:lstStyle/>
          <a:p>
            <a:pPr algn="l" fontAlgn="base"/>
            <a:r>
              <a:rPr lang="en-US" sz="2800" b="1" i="0" dirty="0">
                <a:solidFill>
                  <a:srgbClr val="353535"/>
                </a:solidFill>
                <a:effectLst/>
                <a:latin typeface="Titillium Web" panose="00000500000000000000" pitchFamily="2" charset="0"/>
              </a:rPr>
              <a:t>Analytics Architecture with Azure Databricks</a:t>
            </a:r>
          </a:p>
        </p:txBody>
      </p:sp>
      <p:pic>
        <p:nvPicPr>
          <p:cNvPr id="3074" name="Picture 2">
            <a:extLst>
              <a:ext uri="{FF2B5EF4-FFF2-40B4-BE49-F238E27FC236}">
                <a16:creationId xmlns:a16="http://schemas.microsoft.com/office/drawing/2014/main" id="{2A4A539D-B12D-34E3-2362-56CA418215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49" t="4652" r="8287" b="2950"/>
          <a:stretch/>
        </p:blipFill>
        <p:spPr bwMode="auto">
          <a:xfrm>
            <a:off x="0" y="498651"/>
            <a:ext cx="12192000" cy="635934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68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CD68A-AE40-5C8C-95EA-569DE6C1654C}"/>
              </a:ext>
            </a:extLst>
          </p:cNvPr>
          <p:cNvSpPr>
            <a:spLocks noGrp="1"/>
          </p:cNvSpPr>
          <p:nvPr>
            <p:ph idx="1"/>
          </p:nvPr>
        </p:nvSpPr>
        <p:spPr>
          <a:xfrm>
            <a:off x="131064" y="889134"/>
            <a:ext cx="11802318" cy="3876830"/>
          </a:xfrm>
        </p:spPr>
        <p:txBody>
          <a:bodyPr/>
          <a:lstStyle/>
          <a:p>
            <a:r>
              <a:rPr lang="en-US" b="1" dirty="0"/>
              <a:t>Reliability:</a:t>
            </a:r>
            <a:r>
              <a:rPr lang="en-US" dirty="0"/>
              <a:t> ensures </a:t>
            </a:r>
            <a:r>
              <a:rPr lang="en-US" u="sng" dirty="0"/>
              <a:t>no data loss </a:t>
            </a:r>
            <a:r>
              <a:rPr lang="en-US" dirty="0"/>
              <a:t>by replication across storage systems or nodes.</a:t>
            </a:r>
          </a:p>
          <a:p>
            <a:r>
              <a:rPr lang="en-US" b="1" dirty="0"/>
              <a:t>Fault-tolerant</a:t>
            </a:r>
            <a:r>
              <a:rPr lang="en-US" dirty="0"/>
              <a:t>: when </a:t>
            </a:r>
            <a:r>
              <a:rPr lang="en-US" u="sng" dirty="0"/>
              <a:t>one node uses RDDS(Resilient Distributed Datasets) to provide rollback and recompute functionality</a:t>
            </a:r>
            <a:endParaRPr lang="en-US" dirty="0"/>
          </a:p>
          <a:p>
            <a:r>
              <a:rPr lang="en-US" b="1" dirty="0"/>
              <a:t>Scalability:</a:t>
            </a:r>
            <a:r>
              <a:rPr lang="en-US" dirty="0"/>
              <a:t> able to handle </a:t>
            </a:r>
            <a:r>
              <a:rPr lang="en-US" u="sng" dirty="0"/>
              <a:t>increasing workloads</a:t>
            </a:r>
            <a:r>
              <a:rPr lang="en-US" dirty="0"/>
              <a:t> by horizontal scaling and autoscaling clusters based on demands.</a:t>
            </a:r>
          </a:p>
          <a:p>
            <a:r>
              <a:rPr lang="en-US" b="1" dirty="0"/>
              <a:t>High Availability</a:t>
            </a:r>
            <a:r>
              <a:rPr lang="en-US" dirty="0"/>
              <a:t>: ensure that clusters are available with </a:t>
            </a:r>
            <a:r>
              <a:rPr lang="en-US" u="sng" dirty="0"/>
              <a:t>minimal </a:t>
            </a:r>
            <a:r>
              <a:rPr lang="en-US" dirty="0"/>
              <a:t>or </a:t>
            </a:r>
            <a:r>
              <a:rPr lang="en-US" u="sng" dirty="0"/>
              <a:t>no downtime</a:t>
            </a:r>
            <a:r>
              <a:rPr lang="en-US" dirty="0"/>
              <a:t> by redundant cluster nodes etc.</a:t>
            </a:r>
          </a:p>
          <a:p>
            <a:endParaRPr lang="en-US" dirty="0"/>
          </a:p>
        </p:txBody>
      </p:sp>
      <p:sp>
        <p:nvSpPr>
          <p:cNvPr id="7" name="Title 1">
            <a:extLst>
              <a:ext uri="{FF2B5EF4-FFF2-40B4-BE49-F238E27FC236}">
                <a16:creationId xmlns:a16="http://schemas.microsoft.com/office/drawing/2014/main" id="{134C9D57-B4A1-63B6-47CF-D61926FA5D72}"/>
              </a:ext>
            </a:extLst>
          </p:cNvPr>
          <p:cNvSpPr>
            <a:spLocks noGrp="1"/>
          </p:cNvSpPr>
          <p:nvPr>
            <p:ph type="title"/>
          </p:nvPr>
        </p:nvSpPr>
        <p:spPr>
          <a:xfrm>
            <a:off x="-1" y="0"/>
            <a:ext cx="8820727" cy="695579"/>
          </a:xfrm>
        </p:spPr>
        <p:txBody>
          <a:bodyPr>
            <a:normAutofit fontScale="90000"/>
          </a:bodyPr>
          <a:lstStyle/>
          <a:p>
            <a:r>
              <a:rPr lang="en-US" dirty="0"/>
              <a:t>Azure Databricks: Distributed System</a:t>
            </a:r>
          </a:p>
        </p:txBody>
      </p:sp>
      <p:sp>
        <p:nvSpPr>
          <p:cNvPr id="2" name="TextBox 1">
            <a:extLst>
              <a:ext uri="{FF2B5EF4-FFF2-40B4-BE49-F238E27FC236}">
                <a16:creationId xmlns:a16="http://schemas.microsoft.com/office/drawing/2014/main" id="{F6E5EB52-848C-D9F4-235D-3F1469655E21}"/>
              </a:ext>
            </a:extLst>
          </p:cNvPr>
          <p:cNvSpPr txBox="1"/>
          <p:nvPr/>
        </p:nvSpPr>
        <p:spPr>
          <a:xfrm>
            <a:off x="2041236" y="5430982"/>
            <a:ext cx="3842328" cy="923330"/>
          </a:xfrm>
          <a:prstGeom prst="rect">
            <a:avLst/>
          </a:prstGeom>
          <a:noFill/>
        </p:spPr>
        <p:txBody>
          <a:bodyPr wrap="square" rtlCol="0">
            <a:spAutoFit/>
          </a:bodyPr>
          <a:lstStyle/>
          <a:p>
            <a:r>
              <a:rPr lang="en-US" dirty="0"/>
              <a:t>ADLS: Databricks supports only ADLS Gen2, Hierarchical namespace (HNS), support </a:t>
            </a:r>
          </a:p>
        </p:txBody>
      </p:sp>
    </p:spTree>
    <p:extLst>
      <p:ext uri="{BB962C8B-B14F-4D97-AF65-F5344CB8AC3E}">
        <p14:creationId xmlns:p14="http://schemas.microsoft.com/office/powerpoint/2010/main" val="186311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801683-030E-171F-C90F-AAF56C0CD4A7}"/>
              </a:ext>
            </a:extLst>
          </p:cNvPr>
          <p:cNvSpPr>
            <a:spLocks noGrp="1"/>
          </p:cNvSpPr>
          <p:nvPr>
            <p:ph type="title"/>
          </p:nvPr>
        </p:nvSpPr>
        <p:spPr>
          <a:xfrm>
            <a:off x="841247" y="978619"/>
            <a:ext cx="3759328" cy="1106424"/>
          </a:xfrm>
        </p:spPr>
        <p:txBody>
          <a:bodyPr>
            <a:normAutofit/>
          </a:bodyPr>
          <a:lstStyle/>
          <a:p>
            <a:r>
              <a:rPr lang="en-US" sz="2800" dirty="0"/>
              <a:t>Common Use Cases for Azure Databricks</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F6B1177-8B4A-D9C5-5B65-6C9898127346}"/>
              </a:ext>
            </a:extLst>
          </p:cNvPr>
          <p:cNvSpPr>
            <a:spLocks noGrp="1"/>
          </p:cNvSpPr>
          <p:nvPr>
            <p:ph idx="1"/>
          </p:nvPr>
        </p:nvSpPr>
        <p:spPr>
          <a:xfrm>
            <a:off x="593314" y="2252870"/>
            <a:ext cx="3660154" cy="3560251"/>
          </a:xfrm>
        </p:spPr>
        <p:txBody>
          <a:bodyPr>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Build an enterprise data Lakehouse</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 ETL and data engineering</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Machine learning, AI, and data science</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Large language models and generative AI</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Data warehousing, analytics, and BI</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Data governance and secure data sharing</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Real-time and streaming analytics</a:t>
            </a:r>
          </a:p>
          <a:p>
            <a:pPr marL="0" marR="0" lvl="0" indent="-228600" fontAlgn="base">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effectLst/>
              </a:rPr>
              <a:t>DevOps, CI/CD, and task orchestration</a:t>
            </a:r>
          </a:p>
          <a:p>
            <a:pPr marL="0" marR="0" lvl="0" indent="-228600" fontAlgn="base">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a:p>
            <a:endParaRPr lang="en-US" sz="1400" dirty="0"/>
          </a:p>
        </p:txBody>
      </p:sp>
      <p:pic>
        <p:nvPicPr>
          <p:cNvPr id="4" name="Picture 2" descr="Generic reference architecture of the lakehouse">
            <a:extLst>
              <a:ext uri="{FF2B5EF4-FFF2-40B4-BE49-F238E27FC236}">
                <a16:creationId xmlns:a16="http://schemas.microsoft.com/office/drawing/2014/main" id="{5AC2E53E-5AF7-3565-768E-CDFE549F8D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3759" y="633618"/>
            <a:ext cx="7395385" cy="549592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46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835F-A300-F5AF-2A7F-52D75AD9D365}"/>
              </a:ext>
            </a:extLst>
          </p:cNvPr>
          <p:cNvSpPr>
            <a:spLocks noGrp="1"/>
          </p:cNvSpPr>
          <p:nvPr>
            <p:ph type="title"/>
          </p:nvPr>
        </p:nvSpPr>
        <p:spPr>
          <a:xfrm>
            <a:off x="154708" y="115744"/>
            <a:ext cx="10402455" cy="660111"/>
          </a:xfrm>
        </p:spPr>
        <p:txBody>
          <a:bodyPr>
            <a:normAutofit fontScale="90000"/>
          </a:bodyPr>
          <a:lstStyle/>
          <a:p>
            <a:r>
              <a:rPr lang="en-US" dirty="0"/>
              <a:t>Azure Databricks Data Governance/Security</a:t>
            </a:r>
          </a:p>
        </p:txBody>
      </p:sp>
      <p:sp>
        <p:nvSpPr>
          <p:cNvPr id="3" name="Content Placeholder 2">
            <a:extLst>
              <a:ext uri="{FF2B5EF4-FFF2-40B4-BE49-F238E27FC236}">
                <a16:creationId xmlns:a16="http://schemas.microsoft.com/office/drawing/2014/main" id="{A911371C-18FD-ABD5-AB41-4B64F7D8342D}"/>
              </a:ext>
            </a:extLst>
          </p:cNvPr>
          <p:cNvSpPr>
            <a:spLocks noGrp="1"/>
          </p:cNvSpPr>
          <p:nvPr>
            <p:ph idx="1"/>
          </p:nvPr>
        </p:nvSpPr>
        <p:spPr>
          <a:xfrm>
            <a:off x="154708" y="775855"/>
            <a:ext cx="11926456" cy="6082145"/>
          </a:xfrm>
        </p:spPr>
        <p:txBody>
          <a:bodyPr>
            <a:normAutofit/>
          </a:bodyPr>
          <a:lstStyle/>
          <a:p>
            <a:r>
              <a:rPr lang="en-US" b="1" dirty="0"/>
              <a:t>Unity Catalog </a:t>
            </a:r>
            <a:r>
              <a:rPr lang="en-US" b="1" dirty="0" err="1"/>
              <a:t>Metastore</a:t>
            </a:r>
            <a:endParaRPr lang="en-US" b="1" dirty="0"/>
          </a:p>
          <a:p>
            <a:pPr lvl="1"/>
            <a:r>
              <a:rPr lang="en-US" dirty="0"/>
              <a:t>A </a:t>
            </a:r>
            <a:r>
              <a:rPr lang="en-US" dirty="0" err="1"/>
              <a:t>metastore</a:t>
            </a:r>
            <a:r>
              <a:rPr lang="en-US" dirty="0"/>
              <a:t> is the top-level container for data in Unity Catalog</a:t>
            </a:r>
          </a:p>
          <a:p>
            <a:pPr lvl="1"/>
            <a:r>
              <a:rPr lang="en-US" dirty="0" err="1">
                <a:solidFill>
                  <a:srgbClr val="161616"/>
                </a:solidFill>
                <a:latin typeface="Segoe UI" panose="020B0502040204020203" pitchFamily="34" charset="0"/>
              </a:rPr>
              <a:t>Metastore</a:t>
            </a:r>
            <a:r>
              <a:rPr lang="en-US" dirty="0">
                <a:solidFill>
                  <a:srgbClr val="161616"/>
                </a:solidFill>
                <a:latin typeface="Segoe UI" panose="020B0502040204020203" pitchFamily="34" charset="0"/>
              </a:rPr>
              <a:t> </a:t>
            </a:r>
            <a:r>
              <a:rPr lang="en-US" b="0" i="0" dirty="0">
                <a:solidFill>
                  <a:srgbClr val="161616"/>
                </a:solidFill>
                <a:effectLst/>
                <a:latin typeface="Segoe UI" panose="020B0502040204020203" pitchFamily="34" charset="0"/>
              </a:rPr>
              <a:t>registers metadata about securable objects (such as tables, volumes, external locations, and shares) and the permissions that govern access to them.</a:t>
            </a:r>
            <a:br>
              <a:rPr lang="en-US" b="0" i="0" dirty="0">
                <a:solidFill>
                  <a:srgbClr val="161616"/>
                </a:solidFill>
                <a:effectLst/>
                <a:latin typeface="Segoe UI" panose="020B0502040204020203" pitchFamily="34" charset="0"/>
              </a:rPr>
            </a:br>
            <a:r>
              <a:rPr lang="en-US" dirty="0" err="1">
                <a:solidFill>
                  <a:srgbClr val="161616"/>
                </a:solidFill>
                <a:latin typeface="Segoe UI" panose="020B0502040204020203" pitchFamily="34" charset="0"/>
              </a:rPr>
              <a:t>Metastore</a:t>
            </a:r>
            <a:r>
              <a:rPr lang="en-US" dirty="0">
                <a:solidFill>
                  <a:srgbClr val="161616"/>
                </a:solidFill>
                <a:latin typeface="Segoe UI" panose="020B0502040204020203" pitchFamily="34" charset="0"/>
              </a:rPr>
              <a:t> has three-level Namespace to organize data: Catalog, Schema, and Table (View, Volume, Model, and Function).</a:t>
            </a:r>
          </a:p>
          <a:p>
            <a:pPr lvl="1"/>
            <a:r>
              <a:rPr lang="en-US" b="1" dirty="0">
                <a:solidFill>
                  <a:srgbClr val="161616"/>
                </a:solidFill>
                <a:latin typeface="Segoe UI" panose="020B0502040204020203" pitchFamily="34" charset="0"/>
              </a:rPr>
              <a:t>Workspaces</a:t>
            </a:r>
            <a:r>
              <a:rPr lang="en-US" dirty="0">
                <a:solidFill>
                  <a:srgbClr val="161616"/>
                </a:solidFill>
                <a:latin typeface="Segoe UI" panose="020B0502040204020203" pitchFamily="34" charset="0"/>
              </a:rPr>
              <a:t>: Create a </a:t>
            </a:r>
            <a:r>
              <a:rPr lang="en-US" dirty="0" err="1">
                <a:solidFill>
                  <a:srgbClr val="161616"/>
                </a:solidFill>
                <a:latin typeface="Segoe UI" panose="020B0502040204020203" pitchFamily="34" charset="0"/>
              </a:rPr>
              <a:t>metastore</a:t>
            </a:r>
            <a:r>
              <a:rPr lang="en-US" dirty="0">
                <a:solidFill>
                  <a:srgbClr val="161616"/>
                </a:solidFill>
                <a:latin typeface="Segoe UI" panose="020B0502040204020203" pitchFamily="34" charset="0"/>
              </a:rPr>
              <a:t> and attach a Workspace.</a:t>
            </a:r>
          </a:p>
          <a:p>
            <a:r>
              <a:rPr lang="en-US" b="1" dirty="0"/>
              <a:t>How to Connect Azure Databricks to Object Storage or ADLS Gen2</a:t>
            </a:r>
            <a:endParaRPr lang="en-US" dirty="0"/>
          </a:p>
          <a:p>
            <a:pPr lvl="1"/>
            <a:r>
              <a:rPr lang="en-US" dirty="0"/>
              <a:t>Create a </a:t>
            </a:r>
            <a:r>
              <a:rPr lang="en-US" b="1" i="0" dirty="0">
                <a:solidFill>
                  <a:srgbClr val="161616"/>
                </a:solidFill>
                <a:effectLst/>
                <a:latin typeface="Segoe UI" panose="020B0502040204020203" pitchFamily="34" charset="0"/>
              </a:rPr>
              <a:t>storage credentials</a:t>
            </a:r>
            <a:r>
              <a:rPr lang="en-US" b="0" i="0" dirty="0">
                <a:solidFill>
                  <a:srgbClr val="161616"/>
                </a:solidFill>
                <a:effectLst/>
                <a:latin typeface="Segoe UI" panose="020B0502040204020203" pitchFamily="34" charset="0"/>
              </a:rPr>
              <a:t> for authentication and authorization to access data stored in ADLS Gen2</a:t>
            </a:r>
          </a:p>
          <a:p>
            <a:pPr lvl="1"/>
            <a:r>
              <a:rPr lang="en-US" dirty="0">
                <a:solidFill>
                  <a:srgbClr val="161616"/>
                </a:solidFill>
                <a:latin typeface="Segoe UI" panose="020B0502040204020203" pitchFamily="34" charset="0"/>
              </a:rPr>
              <a:t>Create an </a:t>
            </a:r>
            <a:r>
              <a:rPr lang="en-US" b="1" dirty="0">
                <a:solidFill>
                  <a:srgbClr val="161616"/>
                </a:solidFill>
                <a:latin typeface="Segoe UI" panose="020B0502040204020203" pitchFamily="34" charset="0"/>
              </a:rPr>
              <a:t>external location </a:t>
            </a:r>
            <a:r>
              <a:rPr lang="en-US" dirty="0">
                <a:solidFill>
                  <a:srgbClr val="161616"/>
                </a:solidFill>
                <a:latin typeface="Segoe UI" panose="020B0502040204020203" pitchFamily="34" charset="0"/>
              </a:rPr>
              <a:t>in Unity Catalog </a:t>
            </a:r>
          </a:p>
          <a:p>
            <a:pPr lvl="1"/>
            <a:r>
              <a:rPr lang="en-US" dirty="0">
                <a:solidFill>
                  <a:srgbClr val="161616"/>
                </a:solidFill>
                <a:latin typeface="Segoe UI" panose="020B0502040204020203" pitchFamily="34" charset="0"/>
              </a:rPr>
              <a:t>Create an </a:t>
            </a:r>
            <a:r>
              <a:rPr lang="en-US" b="1" dirty="0">
                <a:solidFill>
                  <a:srgbClr val="161616"/>
                </a:solidFill>
                <a:latin typeface="Segoe UI" panose="020B0502040204020203" pitchFamily="34" charset="0"/>
              </a:rPr>
              <a:t>Azure Managed Identity</a:t>
            </a:r>
            <a:r>
              <a:rPr lang="en-US" dirty="0">
                <a:solidFill>
                  <a:srgbClr val="161616"/>
                </a:solidFill>
                <a:latin typeface="Segoe UI" panose="020B0502040204020203" pitchFamily="34" charset="0"/>
              </a:rPr>
              <a:t> or Service Principal to access storage location</a:t>
            </a:r>
          </a:p>
          <a:p>
            <a:pPr lvl="1"/>
            <a:r>
              <a:rPr lang="en-US" dirty="0">
                <a:solidFill>
                  <a:srgbClr val="161616"/>
                </a:solidFill>
                <a:latin typeface="Segoe UI" panose="020B0502040204020203" pitchFamily="34" charset="0"/>
              </a:rPr>
              <a:t>Create </a:t>
            </a:r>
            <a:r>
              <a:rPr lang="en-US" b="1" dirty="0">
                <a:solidFill>
                  <a:srgbClr val="161616"/>
                </a:solidFill>
                <a:latin typeface="Segoe UI" panose="020B0502040204020203" pitchFamily="34" charset="0"/>
              </a:rPr>
              <a:t>Access Connector </a:t>
            </a:r>
            <a:r>
              <a:rPr lang="en-US" dirty="0">
                <a:solidFill>
                  <a:srgbClr val="161616"/>
                </a:solidFill>
                <a:latin typeface="Segoe UI" panose="020B0502040204020203" pitchFamily="34" charset="0"/>
              </a:rPr>
              <a:t>and attach it to ADLS Gen2</a:t>
            </a:r>
          </a:p>
          <a:p>
            <a:pPr lvl="1"/>
            <a:r>
              <a:rPr lang="en-US" dirty="0">
                <a:solidFill>
                  <a:srgbClr val="161616"/>
                </a:solidFill>
                <a:latin typeface="Segoe UI" panose="020B0502040204020203" pitchFamily="34" charset="0"/>
              </a:rPr>
              <a:t>Create </a:t>
            </a:r>
            <a:r>
              <a:rPr lang="en-US" dirty="0" err="1">
                <a:solidFill>
                  <a:srgbClr val="161616"/>
                </a:solidFill>
                <a:latin typeface="Segoe UI" panose="020B0502040204020203" pitchFamily="34" charset="0"/>
              </a:rPr>
              <a:t>Metastore</a:t>
            </a:r>
            <a:r>
              <a:rPr lang="en-US" dirty="0">
                <a:solidFill>
                  <a:srgbClr val="161616"/>
                </a:solidFill>
                <a:latin typeface="Segoe UI" panose="020B0502040204020203" pitchFamily="34" charset="0"/>
              </a:rPr>
              <a:t> in Azure Databricks, attach storage location, external location and assign Workspaces to the </a:t>
            </a:r>
            <a:r>
              <a:rPr lang="en-US" dirty="0" err="1">
                <a:solidFill>
                  <a:srgbClr val="161616"/>
                </a:solidFill>
                <a:latin typeface="Segoe UI" panose="020B0502040204020203" pitchFamily="34" charset="0"/>
              </a:rPr>
              <a:t>Metastore</a:t>
            </a:r>
            <a:endParaRPr lang="en-US" dirty="0"/>
          </a:p>
          <a:p>
            <a:pPr lvl="1"/>
            <a:endParaRPr lang="en-US" dirty="0"/>
          </a:p>
        </p:txBody>
      </p:sp>
    </p:spTree>
    <p:extLst>
      <p:ext uri="{BB962C8B-B14F-4D97-AF65-F5344CB8AC3E}">
        <p14:creationId xmlns:p14="http://schemas.microsoft.com/office/powerpoint/2010/main" val="1289144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1273</TotalTime>
  <Words>970</Words>
  <Application>Microsoft Office PowerPoint</Application>
  <PresentationFormat>Widescreen</PresentationFormat>
  <Paragraphs>89</Paragraphs>
  <Slides>11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Aptos Display</vt:lpstr>
      <vt:lpstr>Arial</vt:lpstr>
      <vt:lpstr>Calibri</vt:lpstr>
      <vt:lpstr>Segoe UI</vt:lpstr>
      <vt:lpstr>Spectral</vt:lpstr>
      <vt:lpstr>Titillium Web</vt:lpstr>
      <vt:lpstr>Udemy Sans</vt:lpstr>
      <vt:lpstr>Office Theme</vt:lpstr>
      <vt:lpstr>PowerPoint Presentation</vt:lpstr>
      <vt:lpstr>Agenda</vt:lpstr>
      <vt:lpstr>Azure Databricks</vt:lpstr>
      <vt:lpstr>PowerPoint Presentation</vt:lpstr>
      <vt:lpstr>Azure Databrick Core Components</vt:lpstr>
      <vt:lpstr>PowerPoint Presentation</vt:lpstr>
      <vt:lpstr>Azure Databricks: Distributed System</vt:lpstr>
      <vt:lpstr>Common Use Cases for Azure Databricks</vt:lpstr>
      <vt:lpstr>Azure Databricks Data Governance/Security</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 Alonge</dc:creator>
  <cp:lastModifiedBy>O Alonge</cp:lastModifiedBy>
  <cp:revision>16</cp:revision>
  <dcterms:created xsi:type="dcterms:W3CDTF">2024-10-30T01:10:46Z</dcterms:created>
  <dcterms:modified xsi:type="dcterms:W3CDTF">2024-11-06T18:56:01Z</dcterms:modified>
</cp:coreProperties>
</file>