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handoutMasterIdLst>
    <p:handoutMasterId r:id="rId32"/>
  </p:handout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84" r:id="rId16"/>
    <p:sldId id="272" r:id="rId17"/>
    <p:sldId id="273" r:id="rId18"/>
    <p:sldId id="274" r:id="rId19"/>
    <p:sldId id="275" r:id="rId20"/>
    <p:sldId id="276" r:id="rId21"/>
    <p:sldId id="277" r:id="rId22"/>
    <p:sldId id="278" r:id="rId23"/>
    <p:sldId id="279" r:id="rId24"/>
    <p:sldId id="281" r:id="rId25"/>
    <p:sldId id="280" r:id="rId26"/>
    <p:sldId id="282" r:id="rId27"/>
    <p:sldId id="283"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FF5050"/>
    <a:srgbClr val="FF0066"/>
    <a:srgbClr val="000000"/>
    <a:srgbClr val="FF9999"/>
    <a:srgbClr val="660033"/>
    <a:srgbClr val="CC0099"/>
    <a:srgbClr val="80008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7CC709-1BAE-4841-8B93-76B0F09500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331F937-A905-447B-A6F6-34A4C750BE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9A352F-03DE-4DAB-BAFC-B821AED1E0AB}" type="datetimeFigureOut">
              <a:rPr lang="en-US" smtClean="0"/>
              <a:t>6/22/2021</a:t>
            </a:fld>
            <a:endParaRPr lang="en-US"/>
          </a:p>
        </p:txBody>
      </p:sp>
      <p:sp>
        <p:nvSpPr>
          <p:cNvPr id="4" name="Footer Placeholder 3">
            <a:extLst>
              <a:ext uri="{FF2B5EF4-FFF2-40B4-BE49-F238E27FC236}">
                <a16:creationId xmlns:a16="http://schemas.microsoft.com/office/drawing/2014/main" id="{094420B1-C8BD-4364-9E13-E01F27657A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1415C5C-98DB-474D-9B8B-8C9574B032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C2FAD4-B063-4D1E-8813-F8EF8E117783}" type="slidenum">
              <a:rPr lang="en-US" smtClean="0"/>
              <a:t>‹#›</a:t>
            </a:fld>
            <a:endParaRPr lang="en-US"/>
          </a:p>
        </p:txBody>
      </p:sp>
    </p:spTree>
    <p:extLst>
      <p:ext uri="{BB962C8B-B14F-4D97-AF65-F5344CB8AC3E}">
        <p14:creationId xmlns:p14="http://schemas.microsoft.com/office/powerpoint/2010/main" val="28980876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0AEB2B-FB60-430C-82F4-E19866053EB5}" type="datetimeFigureOut">
              <a:rPr lang="en-US" smtClean="0"/>
              <a:t>6/22/2021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A7FD5D-D36E-41A8-A96C-AFD731E71999}" type="slidenum">
              <a:rPr lang="en-US" smtClean="0"/>
              <a:t>‹#›</a:t>
            </a:fld>
            <a:endParaRPr lang="en-US"/>
          </a:p>
        </p:txBody>
      </p:sp>
    </p:spTree>
    <p:extLst>
      <p:ext uri="{BB962C8B-B14F-4D97-AF65-F5344CB8AC3E}">
        <p14:creationId xmlns:p14="http://schemas.microsoft.com/office/powerpoint/2010/main" val="847731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 y="12721"/>
            <a:ext cx="12192255" cy="6845300"/>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9120"/>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584967" y="3173600"/>
            <a:ext cx="9022000" cy="22476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8000"/>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2107534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Accent">
  <p:cSld name="Blank - Accent">
    <p:bg>
      <p:bgPr>
        <a:gradFill>
          <a:gsLst>
            <a:gs pos="0">
              <a:schemeClr val="accent5"/>
            </a:gs>
            <a:gs pos="50000">
              <a:schemeClr val="accent5"/>
            </a:gs>
            <a:gs pos="100000">
              <a:schemeClr val="accent6"/>
            </a:gs>
          </a:gsLst>
          <a:lin ang="1680027" scaled="0"/>
        </a:gradFill>
        <a:effectLst/>
      </p:bgPr>
    </p:bg>
    <p:spTree>
      <p:nvGrpSpPr>
        <p:cNvPr id="1" name="Shape 50"/>
        <p:cNvGrpSpPr/>
        <p:nvPr/>
      </p:nvGrpSpPr>
      <p:grpSpPr>
        <a:xfrm>
          <a:off x="0" y="0"/>
          <a:ext cx="0" cy="0"/>
          <a:chOff x="0" y="0"/>
          <a:chExt cx="0" cy="0"/>
        </a:xfrm>
      </p:grpSpPr>
      <p:sp>
        <p:nvSpPr>
          <p:cNvPr id="51" name="Google Shape;51;p11"/>
          <p:cNvSpPr/>
          <p:nvPr/>
        </p:nvSpPr>
        <p:spPr>
          <a:xfrm>
            <a:off x="1" y="12721"/>
            <a:ext cx="12192255" cy="6845300"/>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FFFFFF">
              <a:alpha val="37430"/>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 name="Google Shape;52;p11"/>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D24265FD-7B1E-4FAF-A908-813D60A0DBC8}" type="slidenum">
              <a:rPr lang="en-US" smtClean="0"/>
              <a:t>‹#›</a:t>
            </a:fld>
            <a:endParaRPr lang="en-US"/>
          </a:p>
        </p:txBody>
      </p:sp>
    </p:spTree>
    <p:extLst>
      <p:ext uri="{BB962C8B-B14F-4D97-AF65-F5344CB8AC3E}">
        <p14:creationId xmlns:p14="http://schemas.microsoft.com/office/powerpoint/2010/main" val="2497356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 White">
  <p:cSld name="Blank - White">
    <p:bg>
      <p:bgPr>
        <a:gradFill>
          <a:gsLst>
            <a:gs pos="0">
              <a:schemeClr val="lt2"/>
            </a:gs>
            <a:gs pos="50000">
              <a:schemeClr val="lt1"/>
            </a:gs>
            <a:gs pos="100000">
              <a:schemeClr val="lt1"/>
            </a:gs>
          </a:gsLst>
          <a:lin ang="1680027" scaled="0"/>
        </a:gradFill>
        <a:effectLst/>
      </p:bgPr>
    </p:bg>
    <p:spTree>
      <p:nvGrpSpPr>
        <p:cNvPr id="1" name="Shape 53"/>
        <p:cNvGrpSpPr/>
        <p:nvPr/>
      </p:nvGrpSpPr>
      <p:grpSpPr>
        <a:xfrm>
          <a:off x="0" y="0"/>
          <a:ext cx="0" cy="0"/>
          <a:chOff x="0" y="0"/>
          <a:chExt cx="0" cy="0"/>
        </a:xfrm>
      </p:grpSpPr>
      <p:sp>
        <p:nvSpPr>
          <p:cNvPr id="54" name="Google Shape;54;p12"/>
          <p:cNvSpPr/>
          <p:nvPr/>
        </p:nvSpPr>
        <p:spPr>
          <a:xfrm>
            <a:off x="1" y="12721"/>
            <a:ext cx="12192255" cy="6845300"/>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55;p12"/>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24265FD-7B1E-4FAF-A908-813D60A0DBC8}" type="slidenum">
              <a:rPr lang="en-US" smtClean="0"/>
              <a:t>‹#›</a:t>
            </a:fld>
            <a:endParaRPr lang="en-US"/>
          </a:p>
        </p:txBody>
      </p:sp>
    </p:spTree>
    <p:extLst>
      <p:ext uri="{BB962C8B-B14F-4D97-AF65-F5344CB8AC3E}">
        <p14:creationId xmlns:p14="http://schemas.microsoft.com/office/powerpoint/2010/main" val="4231917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 Dark 2">
  <p:cSld name="Blank - Dark 2">
    <p:spTree>
      <p:nvGrpSpPr>
        <p:cNvPr id="1" name="Shape 56"/>
        <p:cNvGrpSpPr/>
        <p:nvPr/>
      </p:nvGrpSpPr>
      <p:grpSpPr>
        <a:xfrm>
          <a:off x="0" y="0"/>
          <a:ext cx="0" cy="0"/>
          <a:chOff x="0" y="0"/>
          <a:chExt cx="0" cy="0"/>
        </a:xfrm>
      </p:grpSpPr>
      <p:sp>
        <p:nvSpPr>
          <p:cNvPr id="57" name="Google Shape;57;p13"/>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24265FD-7B1E-4FAF-A908-813D60A0DBC8}" type="slidenum">
              <a:rPr lang="en-US" smtClean="0"/>
              <a:t>‹#›</a:t>
            </a:fld>
            <a:endParaRPr lang="en-US"/>
          </a:p>
        </p:txBody>
      </p:sp>
      <p:sp>
        <p:nvSpPr>
          <p:cNvPr id="58" name="Google Shape;58;p13"/>
          <p:cNvSpPr/>
          <p:nvPr/>
        </p:nvSpPr>
        <p:spPr>
          <a:xfrm>
            <a:off x="1" y="0"/>
            <a:ext cx="12192255" cy="6858000"/>
          </a:xfrm>
          <a:custGeom>
            <a:avLst/>
            <a:gdLst/>
            <a:ahLst/>
            <a:cxnLst/>
            <a:rect l="l" t="t" r="r" b="b"/>
            <a:pathLst>
              <a:path w="12192254" h="6858000" extrusionOk="0">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860954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 Dark 3">
  <p:cSld name="Blank - Dark 3">
    <p:spTree>
      <p:nvGrpSpPr>
        <p:cNvPr id="1" name="Shape 59"/>
        <p:cNvGrpSpPr/>
        <p:nvPr/>
      </p:nvGrpSpPr>
      <p:grpSpPr>
        <a:xfrm>
          <a:off x="0" y="0"/>
          <a:ext cx="0" cy="0"/>
          <a:chOff x="0" y="0"/>
          <a:chExt cx="0" cy="0"/>
        </a:xfrm>
      </p:grpSpPr>
      <p:sp>
        <p:nvSpPr>
          <p:cNvPr id="60" name="Google Shape;60;p14"/>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24265FD-7B1E-4FAF-A908-813D60A0DBC8}" type="slidenum">
              <a:rPr lang="en-US" smtClean="0"/>
              <a:t>‹#›</a:t>
            </a:fld>
            <a:endParaRPr lang="en-US"/>
          </a:p>
        </p:txBody>
      </p:sp>
      <p:sp>
        <p:nvSpPr>
          <p:cNvPr id="61" name="Google Shape;61;p14"/>
          <p:cNvSpPr/>
          <p:nvPr/>
        </p:nvSpPr>
        <p:spPr>
          <a:xfrm rot="5400000" flipH="1">
            <a:off x="-330949" y="328279"/>
            <a:ext cx="6868303" cy="620640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863157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solidFill>
          <a:schemeClr val="dk1"/>
        </a:solidFill>
        <a:effectLst/>
      </p:bgPr>
    </p:bg>
    <p:spTree>
      <p:nvGrpSpPr>
        <p:cNvPr id="1" name="Shape 62"/>
        <p:cNvGrpSpPr/>
        <p:nvPr/>
      </p:nvGrpSpPr>
      <p:grpSpPr>
        <a:xfrm>
          <a:off x="0" y="0"/>
          <a:ext cx="0" cy="0"/>
          <a:chOff x="0" y="0"/>
          <a:chExt cx="0" cy="0"/>
        </a:xfrm>
      </p:grpSpPr>
      <p:sp>
        <p:nvSpPr>
          <p:cNvPr id="63" name="Google Shape;63;p15"/>
          <p:cNvSpPr/>
          <p:nvPr/>
        </p:nvSpPr>
        <p:spPr>
          <a:xfrm>
            <a:off x="3913088" y="0"/>
            <a:ext cx="8285480" cy="68580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FFFFFF">
              <a:alpha val="37430"/>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 name="Google Shape;64;p15"/>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D24265FD-7B1E-4FAF-A908-813D60A0DBC8}" type="slidenum">
              <a:rPr lang="en-US" smtClean="0"/>
              <a:t>‹#›</a:t>
            </a:fld>
            <a:endParaRPr lang="en-US"/>
          </a:p>
        </p:txBody>
      </p:sp>
    </p:spTree>
    <p:extLst>
      <p:ext uri="{BB962C8B-B14F-4D97-AF65-F5344CB8AC3E}">
        <p14:creationId xmlns:p14="http://schemas.microsoft.com/office/powerpoint/2010/main" val="2485472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79"/>
        <p:cNvGrpSpPr/>
        <p:nvPr/>
      </p:nvGrpSpPr>
      <p:grpSpPr>
        <a:xfrm>
          <a:off x="0" y="0"/>
          <a:ext cx="0" cy="0"/>
          <a:chOff x="0" y="0"/>
          <a:chExt cx="0" cy="0"/>
        </a:xfrm>
      </p:grpSpPr>
      <p:sp>
        <p:nvSpPr>
          <p:cNvPr id="280" name="Google Shape;280;p11"/>
          <p:cNvSpPr txBox="1">
            <a:spLocks noGrp="1"/>
          </p:cNvSpPr>
          <p:nvPr>
            <p:ph type="sldNum" idx="12"/>
          </p:nvPr>
        </p:nvSpPr>
        <p:spPr>
          <a:xfrm>
            <a:off x="11639200" y="6312100"/>
            <a:ext cx="552800" cy="5460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24265FD-7B1E-4FAF-A908-813D60A0DBC8}" type="slidenum">
              <a:rPr lang="en-US" smtClean="0"/>
              <a:t>‹#›</a:t>
            </a:fld>
            <a:endParaRPr lang="en-US"/>
          </a:p>
        </p:txBody>
      </p:sp>
    </p:spTree>
    <p:extLst>
      <p:ext uri="{BB962C8B-B14F-4D97-AF65-F5344CB8AC3E}">
        <p14:creationId xmlns:p14="http://schemas.microsoft.com/office/powerpoint/2010/main" val="765870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p:nvPr/>
        </p:nvSpPr>
        <p:spPr>
          <a:xfrm>
            <a:off x="1" y="0"/>
            <a:ext cx="12192255" cy="6858000"/>
          </a:xfrm>
          <a:custGeom>
            <a:avLst/>
            <a:gdLst/>
            <a:ahLst/>
            <a:cxnLst/>
            <a:rect l="l" t="t" r="r" b="b"/>
            <a:pathLst>
              <a:path w="12192254" h="6858000" extrusionOk="0">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9120"/>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584967" y="3171133"/>
            <a:ext cx="9022000" cy="17400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sp>
        <p:nvSpPr>
          <p:cNvPr id="15" name="Google Shape;15;p3"/>
          <p:cNvSpPr txBox="1">
            <a:spLocks noGrp="1"/>
          </p:cNvSpPr>
          <p:nvPr>
            <p:ph type="subTitle" idx="1"/>
          </p:nvPr>
        </p:nvSpPr>
        <p:spPr>
          <a:xfrm>
            <a:off x="1584967" y="5040404"/>
            <a:ext cx="9022000" cy="3808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600"/>
              <a:buNone/>
              <a:defRPr>
                <a:solidFill>
                  <a:schemeClr val="dk2"/>
                </a:solidFill>
              </a:defRPr>
            </a:lvl1pPr>
            <a:lvl2pPr lvl="1" rtl="0">
              <a:spcBef>
                <a:spcPts val="0"/>
              </a:spcBef>
              <a:spcAft>
                <a:spcPts val="0"/>
              </a:spcAft>
              <a:buClr>
                <a:schemeClr val="dk2"/>
              </a:buClr>
              <a:buSzPts val="3000"/>
              <a:buNone/>
              <a:defRPr sz="4000">
                <a:solidFill>
                  <a:schemeClr val="dk2"/>
                </a:solidFill>
              </a:defRPr>
            </a:lvl2pPr>
            <a:lvl3pPr lvl="2" rtl="0">
              <a:spcBef>
                <a:spcPts val="0"/>
              </a:spcBef>
              <a:spcAft>
                <a:spcPts val="0"/>
              </a:spcAft>
              <a:buClr>
                <a:schemeClr val="dk2"/>
              </a:buClr>
              <a:buSzPts val="3000"/>
              <a:buNone/>
              <a:defRPr sz="4000">
                <a:solidFill>
                  <a:schemeClr val="dk2"/>
                </a:solidFill>
              </a:defRPr>
            </a:lvl3pPr>
            <a:lvl4pPr lvl="3" rtl="0">
              <a:spcBef>
                <a:spcPts val="0"/>
              </a:spcBef>
              <a:spcAft>
                <a:spcPts val="0"/>
              </a:spcAft>
              <a:buClr>
                <a:schemeClr val="dk2"/>
              </a:buClr>
              <a:buSzPts val="3000"/>
              <a:buNone/>
              <a:defRPr sz="4000">
                <a:solidFill>
                  <a:schemeClr val="dk2"/>
                </a:solidFill>
              </a:defRPr>
            </a:lvl4pPr>
            <a:lvl5pPr lvl="4" rtl="0">
              <a:spcBef>
                <a:spcPts val="0"/>
              </a:spcBef>
              <a:spcAft>
                <a:spcPts val="0"/>
              </a:spcAft>
              <a:buClr>
                <a:schemeClr val="dk2"/>
              </a:buClr>
              <a:buSzPts val="3000"/>
              <a:buNone/>
              <a:defRPr sz="4000">
                <a:solidFill>
                  <a:schemeClr val="dk2"/>
                </a:solidFill>
              </a:defRPr>
            </a:lvl5pPr>
            <a:lvl6pPr lvl="5" rtl="0">
              <a:spcBef>
                <a:spcPts val="0"/>
              </a:spcBef>
              <a:spcAft>
                <a:spcPts val="0"/>
              </a:spcAft>
              <a:buClr>
                <a:schemeClr val="dk2"/>
              </a:buClr>
              <a:buSzPts val="3000"/>
              <a:buNone/>
              <a:defRPr sz="4000">
                <a:solidFill>
                  <a:schemeClr val="dk2"/>
                </a:solidFill>
              </a:defRPr>
            </a:lvl6pPr>
            <a:lvl7pPr lvl="6" rtl="0">
              <a:spcBef>
                <a:spcPts val="0"/>
              </a:spcBef>
              <a:spcAft>
                <a:spcPts val="0"/>
              </a:spcAft>
              <a:buClr>
                <a:schemeClr val="dk2"/>
              </a:buClr>
              <a:buSzPts val="3000"/>
              <a:buNone/>
              <a:defRPr sz="4000">
                <a:solidFill>
                  <a:schemeClr val="dk2"/>
                </a:solidFill>
              </a:defRPr>
            </a:lvl7pPr>
            <a:lvl8pPr lvl="7" rtl="0">
              <a:spcBef>
                <a:spcPts val="0"/>
              </a:spcBef>
              <a:spcAft>
                <a:spcPts val="0"/>
              </a:spcAft>
              <a:buClr>
                <a:schemeClr val="dk2"/>
              </a:buClr>
              <a:buSzPts val="3000"/>
              <a:buNone/>
              <a:defRPr sz="4000">
                <a:solidFill>
                  <a:schemeClr val="dk2"/>
                </a:solidFill>
              </a:defRPr>
            </a:lvl8pPr>
            <a:lvl9pPr lvl="8" rtl="0">
              <a:spcBef>
                <a:spcPts val="0"/>
              </a:spcBef>
              <a:spcAft>
                <a:spcPts val="0"/>
              </a:spcAft>
              <a:buClr>
                <a:schemeClr val="dk2"/>
              </a:buClr>
              <a:buSzPts val="3000"/>
              <a:buNone/>
              <a:defRPr sz="4000">
                <a:solidFill>
                  <a:schemeClr val="dk2"/>
                </a:solidFill>
              </a:defRPr>
            </a:lvl9pPr>
          </a:lstStyle>
          <a:p>
            <a:r>
              <a:rPr lang="en-US"/>
              <a:t>Click to edit Master subtitle style</a:t>
            </a:r>
            <a:endParaRPr/>
          </a:p>
        </p:txBody>
      </p:sp>
    </p:spTree>
    <p:extLst>
      <p:ext uri="{BB962C8B-B14F-4D97-AF65-F5344CB8AC3E}">
        <p14:creationId xmlns:p14="http://schemas.microsoft.com/office/powerpoint/2010/main" val="1879216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
        <p:cNvGrpSpPr/>
        <p:nvPr/>
      </p:nvGrpSpPr>
      <p:grpSpPr>
        <a:xfrm>
          <a:off x="0" y="0"/>
          <a:ext cx="0" cy="0"/>
          <a:chOff x="0" y="0"/>
          <a:chExt cx="0" cy="0"/>
        </a:xfrm>
      </p:grpSpPr>
      <p:sp>
        <p:nvSpPr>
          <p:cNvPr id="17" name="Google Shape;17;p4"/>
          <p:cNvSpPr/>
          <p:nvPr/>
        </p:nvSpPr>
        <p:spPr>
          <a:xfrm rot="5400000">
            <a:off x="2675145" y="-2640525"/>
            <a:ext cx="6849331" cy="1218438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18;p4"/>
          <p:cNvSpPr txBox="1">
            <a:spLocks noGrp="1"/>
          </p:cNvSpPr>
          <p:nvPr>
            <p:ph type="body" idx="1"/>
          </p:nvPr>
        </p:nvSpPr>
        <p:spPr>
          <a:xfrm>
            <a:off x="1584967" y="1642400"/>
            <a:ext cx="9022000" cy="3573200"/>
          </a:xfrm>
          <a:prstGeom prst="rect">
            <a:avLst/>
          </a:prstGeom>
        </p:spPr>
        <p:txBody>
          <a:bodyPr spcFirstLastPara="1" wrap="square" lIns="0" tIns="0" rIns="0" bIns="0" anchor="t" anchorCtr="0">
            <a:noAutofit/>
          </a:bodyPr>
          <a:lstStyle>
            <a:lvl1pPr marL="609585" lvl="0" indent="-609585" rtl="0">
              <a:spcBef>
                <a:spcPts val="800"/>
              </a:spcBef>
              <a:spcAft>
                <a:spcPts val="0"/>
              </a:spcAft>
              <a:buSzPts val="3600"/>
              <a:buFont typeface="DM Serif Display"/>
              <a:buChar char="╺"/>
              <a:defRPr sz="4800">
                <a:latin typeface="DM Serif Display"/>
                <a:ea typeface="DM Serif Display"/>
                <a:cs typeface="DM Serif Display"/>
                <a:sym typeface="DM Serif Display"/>
              </a:defRPr>
            </a:lvl1pPr>
            <a:lvl2pPr marL="1219170" lvl="1" indent="-609585" rtl="0">
              <a:spcBef>
                <a:spcPts val="0"/>
              </a:spcBef>
              <a:spcAft>
                <a:spcPts val="0"/>
              </a:spcAft>
              <a:buSzPts val="3600"/>
              <a:buFont typeface="DM Serif Display"/>
              <a:buChar char="-"/>
              <a:defRPr sz="4800">
                <a:latin typeface="DM Serif Display"/>
                <a:ea typeface="DM Serif Display"/>
                <a:cs typeface="DM Serif Display"/>
                <a:sym typeface="DM Serif Display"/>
              </a:defRPr>
            </a:lvl2pPr>
            <a:lvl3pPr marL="1828754" lvl="2" indent="-609585" rtl="0">
              <a:spcBef>
                <a:spcPts val="0"/>
              </a:spcBef>
              <a:spcAft>
                <a:spcPts val="0"/>
              </a:spcAft>
              <a:buSzPts val="3600"/>
              <a:buFont typeface="DM Serif Display"/>
              <a:buChar char="⬞"/>
              <a:defRPr sz="4800">
                <a:latin typeface="DM Serif Display"/>
                <a:ea typeface="DM Serif Display"/>
                <a:cs typeface="DM Serif Display"/>
                <a:sym typeface="DM Serif Display"/>
              </a:defRPr>
            </a:lvl3pPr>
            <a:lvl4pPr marL="2438339" lvl="3" indent="-609585" rtl="0">
              <a:spcBef>
                <a:spcPts val="0"/>
              </a:spcBef>
              <a:spcAft>
                <a:spcPts val="0"/>
              </a:spcAft>
              <a:buSzPts val="3600"/>
              <a:buFont typeface="DM Serif Display"/>
              <a:buChar char="●"/>
              <a:defRPr sz="4800">
                <a:latin typeface="DM Serif Display"/>
                <a:ea typeface="DM Serif Display"/>
                <a:cs typeface="DM Serif Display"/>
                <a:sym typeface="DM Serif Display"/>
              </a:defRPr>
            </a:lvl4pPr>
            <a:lvl5pPr marL="3047924" lvl="4" indent="-609585" rtl="0">
              <a:spcBef>
                <a:spcPts val="0"/>
              </a:spcBef>
              <a:spcAft>
                <a:spcPts val="0"/>
              </a:spcAft>
              <a:buSzPts val="3600"/>
              <a:buFont typeface="DM Serif Display"/>
              <a:buChar char="○"/>
              <a:defRPr sz="4800">
                <a:latin typeface="DM Serif Display"/>
                <a:ea typeface="DM Serif Display"/>
                <a:cs typeface="DM Serif Display"/>
                <a:sym typeface="DM Serif Display"/>
              </a:defRPr>
            </a:lvl5pPr>
            <a:lvl6pPr marL="3657509" lvl="5" indent="-609585" rtl="0">
              <a:spcBef>
                <a:spcPts val="0"/>
              </a:spcBef>
              <a:spcAft>
                <a:spcPts val="0"/>
              </a:spcAft>
              <a:buSzPts val="3600"/>
              <a:buFont typeface="DM Serif Display"/>
              <a:buChar char="■"/>
              <a:defRPr sz="4800">
                <a:latin typeface="DM Serif Display"/>
                <a:ea typeface="DM Serif Display"/>
                <a:cs typeface="DM Serif Display"/>
                <a:sym typeface="DM Serif Display"/>
              </a:defRPr>
            </a:lvl6pPr>
            <a:lvl7pPr marL="4267093" lvl="6" indent="-609585" rtl="0">
              <a:spcBef>
                <a:spcPts val="0"/>
              </a:spcBef>
              <a:spcAft>
                <a:spcPts val="0"/>
              </a:spcAft>
              <a:buSzPts val="3600"/>
              <a:buFont typeface="DM Serif Display"/>
              <a:buChar char="●"/>
              <a:defRPr sz="4800">
                <a:latin typeface="DM Serif Display"/>
                <a:ea typeface="DM Serif Display"/>
                <a:cs typeface="DM Serif Display"/>
                <a:sym typeface="DM Serif Display"/>
              </a:defRPr>
            </a:lvl7pPr>
            <a:lvl8pPr marL="4876678" lvl="7" indent="-609585" rtl="0">
              <a:spcBef>
                <a:spcPts val="0"/>
              </a:spcBef>
              <a:spcAft>
                <a:spcPts val="0"/>
              </a:spcAft>
              <a:buSzPts val="3600"/>
              <a:buFont typeface="DM Serif Display"/>
              <a:buChar char="○"/>
              <a:defRPr sz="4800">
                <a:latin typeface="DM Serif Display"/>
                <a:ea typeface="DM Serif Display"/>
                <a:cs typeface="DM Serif Display"/>
                <a:sym typeface="DM Serif Display"/>
              </a:defRPr>
            </a:lvl8pPr>
            <a:lvl9pPr marL="5486263" lvl="8" indent="-609585" rtl="0">
              <a:spcBef>
                <a:spcPts val="0"/>
              </a:spcBef>
              <a:spcAft>
                <a:spcPts val="0"/>
              </a:spcAft>
              <a:buSzPts val="3600"/>
              <a:buFont typeface="DM Serif Display"/>
              <a:buChar char="■"/>
              <a:defRPr sz="4800">
                <a:latin typeface="DM Serif Display"/>
                <a:ea typeface="DM Serif Display"/>
                <a:cs typeface="DM Serif Display"/>
                <a:sym typeface="DM Serif Display"/>
              </a:defRPr>
            </a:lvl9pPr>
          </a:lstStyle>
          <a:p>
            <a:pPr lvl="0"/>
            <a:r>
              <a:rPr lang="en-US"/>
              <a:t>Click to edit Master text styles</a:t>
            </a:r>
          </a:p>
        </p:txBody>
      </p:sp>
      <p:sp>
        <p:nvSpPr>
          <p:cNvPr id="19" name="Google Shape;19;p4"/>
          <p:cNvSpPr txBox="1"/>
          <p:nvPr/>
        </p:nvSpPr>
        <p:spPr>
          <a:xfrm>
            <a:off x="1007984" y="1575703"/>
            <a:ext cx="617600" cy="913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8000">
                <a:solidFill>
                  <a:schemeClr val="accent6"/>
                </a:solidFill>
                <a:latin typeface="DM Serif Display"/>
                <a:ea typeface="DM Serif Display"/>
                <a:cs typeface="DM Serif Display"/>
                <a:sym typeface="DM Serif Display"/>
              </a:rPr>
              <a:t>“</a:t>
            </a:r>
            <a:endParaRPr sz="8000">
              <a:solidFill>
                <a:schemeClr val="accent6"/>
              </a:solidFill>
              <a:latin typeface="DM Serif Display"/>
              <a:ea typeface="DM Serif Display"/>
              <a:cs typeface="DM Serif Display"/>
              <a:sym typeface="DM Serif Display"/>
            </a:endParaRPr>
          </a:p>
        </p:txBody>
      </p:sp>
      <p:sp>
        <p:nvSpPr>
          <p:cNvPr id="20" name="Google Shape;20;p4"/>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24265FD-7B1E-4FAF-A908-813D60A0DBC8}" type="slidenum">
              <a:rPr lang="en-US" smtClean="0"/>
              <a:t>‹#›</a:t>
            </a:fld>
            <a:endParaRPr lang="en-US"/>
          </a:p>
        </p:txBody>
      </p:sp>
    </p:spTree>
    <p:extLst>
      <p:ext uri="{BB962C8B-B14F-4D97-AF65-F5344CB8AC3E}">
        <p14:creationId xmlns:p14="http://schemas.microsoft.com/office/powerpoint/2010/main" val="3195657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13088" y="0"/>
            <a:ext cx="8285480" cy="68580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 name="Google Shape;23;p5"/>
          <p:cNvSpPr txBox="1">
            <a:spLocks noGrp="1"/>
          </p:cNvSpPr>
          <p:nvPr>
            <p:ph type="title"/>
          </p:nvPr>
        </p:nvSpPr>
        <p:spPr>
          <a:xfrm>
            <a:off x="1584967" y="1371833"/>
            <a:ext cx="9022000" cy="20900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r>
              <a:rPr lang="en-US"/>
              <a:t>Click to edit Master title style</a:t>
            </a:r>
            <a:endParaRPr/>
          </a:p>
        </p:txBody>
      </p:sp>
      <p:sp>
        <p:nvSpPr>
          <p:cNvPr id="24" name="Google Shape;24;p5"/>
          <p:cNvSpPr txBox="1">
            <a:spLocks noGrp="1"/>
          </p:cNvSpPr>
          <p:nvPr>
            <p:ph type="body" idx="1"/>
          </p:nvPr>
        </p:nvSpPr>
        <p:spPr>
          <a:xfrm>
            <a:off x="1584967" y="3802567"/>
            <a:ext cx="9022000" cy="2090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Font typeface="Montserrat Light"/>
              <a:buChar char="╺"/>
              <a:defRPr sz="2133">
                <a:latin typeface="Montserrat Light"/>
                <a:ea typeface="Montserrat Light"/>
                <a:cs typeface="Montserrat Light"/>
                <a:sym typeface="Montserrat Light"/>
              </a:defRPr>
            </a:lvl1pPr>
            <a:lvl2pPr marL="1219170" lvl="1" indent="-440256" rtl="0">
              <a:spcBef>
                <a:spcPts val="0"/>
              </a:spcBef>
              <a:spcAft>
                <a:spcPts val="0"/>
              </a:spcAft>
              <a:buSzPts val="1600"/>
              <a:buFont typeface="Montserrat Light"/>
              <a:buChar char="-"/>
              <a:defRPr sz="2133">
                <a:latin typeface="Montserrat Light"/>
                <a:ea typeface="Montserrat Light"/>
                <a:cs typeface="Montserrat Light"/>
                <a:sym typeface="Montserrat Light"/>
              </a:defRPr>
            </a:lvl2pPr>
            <a:lvl3pPr marL="1828754" lvl="2"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3pPr>
            <a:lvl4pPr marL="2438339" lvl="3"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4pPr>
            <a:lvl5pPr marL="3047924" lvl="4"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5pPr>
            <a:lvl6pPr marL="3657509" lvl="5"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6pPr>
            <a:lvl7pPr marL="4267093" lvl="6"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7pPr>
            <a:lvl8pPr marL="4876678" lvl="7"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8pPr>
            <a:lvl9pPr marL="5486263" lvl="8" indent="-440256" rtl="0">
              <a:spcBef>
                <a:spcPts val="0"/>
              </a:spcBef>
              <a:spcAft>
                <a:spcPts val="0"/>
              </a:spcAft>
              <a:buClr>
                <a:schemeClr val="accent2"/>
              </a:buClr>
              <a:buSzPts val="1600"/>
              <a:buFont typeface="Montserrat Light"/>
              <a:buChar char="■"/>
              <a:defRPr sz="2133">
                <a:latin typeface="Montserrat Light"/>
                <a:ea typeface="Montserrat Light"/>
                <a:cs typeface="Montserrat Light"/>
                <a:sym typeface="Montserrat Light"/>
              </a:defRPr>
            </a:lvl9pPr>
          </a:lstStyle>
          <a:p>
            <a:pPr lvl="0"/>
            <a:r>
              <a:rPr lang="en-US"/>
              <a:t>Click to edit Master text styles</a:t>
            </a:r>
          </a:p>
        </p:txBody>
      </p:sp>
      <p:sp>
        <p:nvSpPr>
          <p:cNvPr id="25" name="Google Shape;25;p5"/>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solidFill>
                  <a:schemeClr val="dk2"/>
                </a:solidFill>
                <a:latin typeface="DM Serif Display"/>
                <a:ea typeface="DM Serif Display"/>
                <a:cs typeface="DM Serif Display"/>
                <a:sym typeface="DM Serif Display"/>
              </a:defRPr>
            </a:lvl1pPr>
            <a:lvl2pPr lvl="1" rtl="0">
              <a:buNone/>
              <a:defRPr>
                <a:solidFill>
                  <a:schemeClr val="dk2"/>
                </a:solidFill>
                <a:latin typeface="DM Serif Display"/>
                <a:ea typeface="DM Serif Display"/>
                <a:cs typeface="DM Serif Display"/>
                <a:sym typeface="DM Serif Display"/>
              </a:defRPr>
            </a:lvl2pPr>
            <a:lvl3pPr lvl="2" rtl="0">
              <a:buNone/>
              <a:defRPr>
                <a:solidFill>
                  <a:schemeClr val="dk2"/>
                </a:solidFill>
                <a:latin typeface="DM Serif Display"/>
                <a:ea typeface="DM Serif Display"/>
                <a:cs typeface="DM Serif Display"/>
                <a:sym typeface="DM Serif Display"/>
              </a:defRPr>
            </a:lvl3pPr>
            <a:lvl4pPr lvl="3" rtl="0">
              <a:buNone/>
              <a:defRPr>
                <a:solidFill>
                  <a:schemeClr val="dk2"/>
                </a:solidFill>
                <a:latin typeface="DM Serif Display"/>
                <a:ea typeface="DM Serif Display"/>
                <a:cs typeface="DM Serif Display"/>
                <a:sym typeface="DM Serif Display"/>
              </a:defRPr>
            </a:lvl4pPr>
            <a:lvl5pPr lvl="4" rtl="0">
              <a:buNone/>
              <a:defRPr>
                <a:solidFill>
                  <a:schemeClr val="dk2"/>
                </a:solidFill>
                <a:latin typeface="DM Serif Display"/>
                <a:ea typeface="DM Serif Display"/>
                <a:cs typeface="DM Serif Display"/>
                <a:sym typeface="DM Serif Display"/>
              </a:defRPr>
            </a:lvl5pPr>
            <a:lvl6pPr lvl="5" rtl="0">
              <a:buNone/>
              <a:defRPr>
                <a:solidFill>
                  <a:schemeClr val="dk2"/>
                </a:solidFill>
                <a:latin typeface="DM Serif Display"/>
                <a:ea typeface="DM Serif Display"/>
                <a:cs typeface="DM Serif Display"/>
                <a:sym typeface="DM Serif Display"/>
              </a:defRPr>
            </a:lvl6pPr>
            <a:lvl7pPr lvl="6" rtl="0">
              <a:buNone/>
              <a:defRPr>
                <a:solidFill>
                  <a:schemeClr val="dk2"/>
                </a:solidFill>
                <a:latin typeface="DM Serif Display"/>
                <a:ea typeface="DM Serif Display"/>
                <a:cs typeface="DM Serif Display"/>
                <a:sym typeface="DM Serif Display"/>
              </a:defRPr>
            </a:lvl7pPr>
            <a:lvl8pPr lvl="7" rtl="0">
              <a:buNone/>
              <a:defRPr>
                <a:solidFill>
                  <a:schemeClr val="dk2"/>
                </a:solidFill>
                <a:latin typeface="DM Serif Display"/>
                <a:ea typeface="DM Serif Display"/>
                <a:cs typeface="DM Serif Display"/>
                <a:sym typeface="DM Serif Display"/>
              </a:defRPr>
            </a:lvl8pPr>
            <a:lvl9pPr lvl="8" rtl="0">
              <a:buNone/>
              <a:defRPr>
                <a:solidFill>
                  <a:schemeClr val="dk2"/>
                </a:solidFill>
                <a:latin typeface="DM Serif Display"/>
                <a:ea typeface="DM Serif Display"/>
                <a:cs typeface="DM Serif Display"/>
                <a:sym typeface="DM Serif Display"/>
              </a:defRPr>
            </a:lvl9pPr>
          </a:lstStyle>
          <a:p>
            <a:fld id="{D24265FD-7B1E-4FAF-A908-813D60A0DBC8}" type="slidenum">
              <a:rPr lang="en-US" smtClean="0"/>
              <a:t>‹#›</a:t>
            </a:fld>
            <a:endParaRPr lang="en-US"/>
          </a:p>
        </p:txBody>
      </p:sp>
    </p:spTree>
    <p:extLst>
      <p:ext uri="{BB962C8B-B14F-4D97-AF65-F5344CB8AC3E}">
        <p14:creationId xmlns:p14="http://schemas.microsoft.com/office/powerpoint/2010/main" val="505766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7" name="Google Shape;27;p6"/>
          <p:cNvSpPr/>
          <p:nvPr/>
        </p:nvSpPr>
        <p:spPr>
          <a:xfrm>
            <a:off x="3913088" y="0"/>
            <a:ext cx="8285480" cy="68580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 name="Google Shape;28;p6"/>
          <p:cNvSpPr txBox="1">
            <a:spLocks noGrp="1"/>
          </p:cNvSpPr>
          <p:nvPr>
            <p:ph type="title"/>
          </p:nvPr>
        </p:nvSpPr>
        <p:spPr>
          <a:xfrm>
            <a:off x="1584967" y="1371833"/>
            <a:ext cx="9022000" cy="20900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r>
              <a:rPr lang="en-US"/>
              <a:t>Click to edit Master title style</a:t>
            </a:r>
            <a:endParaRPr/>
          </a:p>
        </p:txBody>
      </p:sp>
      <p:sp>
        <p:nvSpPr>
          <p:cNvPr id="29" name="Google Shape;29;p6"/>
          <p:cNvSpPr txBox="1">
            <a:spLocks noGrp="1"/>
          </p:cNvSpPr>
          <p:nvPr>
            <p:ph type="body" idx="1"/>
          </p:nvPr>
        </p:nvSpPr>
        <p:spPr>
          <a:xfrm>
            <a:off x="1584967" y="3802567"/>
            <a:ext cx="4244800" cy="2090000"/>
          </a:xfrm>
          <a:prstGeom prst="rect">
            <a:avLst/>
          </a:prstGeom>
        </p:spPr>
        <p:txBody>
          <a:bodyPr spcFirstLastPara="1" wrap="square" lIns="0" tIns="0" rIns="0" bIns="0"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
        <p:nvSpPr>
          <p:cNvPr id="30" name="Google Shape;30;p6"/>
          <p:cNvSpPr txBox="1">
            <a:spLocks noGrp="1"/>
          </p:cNvSpPr>
          <p:nvPr>
            <p:ph type="body" idx="2"/>
          </p:nvPr>
        </p:nvSpPr>
        <p:spPr>
          <a:xfrm>
            <a:off x="6362352" y="3802567"/>
            <a:ext cx="4244800" cy="2090000"/>
          </a:xfrm>
          <a:prstGeom prst="rect">
            <a:avLst/>
          </a:prstGeom>
        </p:spPr>
        <p:txBody>
          <a:bodyPr spcFirstLastPara="1" wrap="square" lIns="0" tIns="0" rIns="0" bIns="0"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pPr lvl="0"/>
            <a:r>
              <a:rPr lang="en-US"/>
              <a:t>Click to edit Master text styles</a:t>
            </a:r>
          </a:p>
        </p:txBody>
      </p:sp>
      <p:sp>
        <p:nvSpPr>
          <p:cNvPr id="31" name="Google Shape;31;p6"/>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24265FD-7B1E-4FAF-A908-813D60A0DBC8}" type="slidenum">
              <a:rPr lang="en-US" smtClean="0"/>
              <a:t>‹#›</a:t>
            </a:fld>
            <a:endParaRPr lang="en-US"/>
          </a:p>
        </p:txBody>
      </p:sp>
    </p:spTree>
    <p:extLst>
      <p:ext uri="{BB962C8B-B14F-4D97-AF65-F5344CB8AC3E}">
        <p14:creationId xmlns:p14="http://schemas.microsoft.com/office/powerpoint/2010/main" val="223068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2"/>
        <p:cNvGrpSpPr/>
        <p:nvPr/>
      </p:nvGrpSpPr>
      <p:grpSpPr>
        <a:xfrm>
          <a:off x="0" y="0"/>
          <a:ext cx="0" cy="0"/>
          <a:chOff x="0" y="0"/>
          <a:chExt cx="0" cy="0"/>
        </a:xfrm>
      </p:grpSpPr>
      <p:sp>
        <p:nvSpPr>
          <p:cNvPr id="33" name="Google Shape;33;p7"/>
          <p:cNvSpPr/>
          <p:nvPr/>
        </p:nvSpPr>
        <p:spPr>
          <a:xfrm>
            <a:off x="3913088" y="0"/>
            <a:ext cx="8285480" cy="68580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 name="Google Shape;34;p7"/>
          <p:cNvSpPr txBox="1">
            <a:spLocks noGrp="1"/>
          </p:cNvSpPr>
          <p:nvPr>
            <p:ph type="title"/>
          </p:nvPr>
        </p:nvSpPr>
        <p:spPr>
          <a:xfrm>
            <a:off x="1584967" y="1371833"/>
            <a:ext cx="9022000" cy="2090000"/>
          </a:xfrm>
          <a:prstGeom prst="rect">
            <a:avLst/>
          </a:prstGeom>
        </p:spPr>
        <p:txBody>
          <a:bodyPr spcFirstLastPara="1" wrap="square" lIns="0" tIns="0" rIns="0" bIns="0" anchor="b" anchorCtr="0">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a:r>
              <a:rPr lang="en-US"/>
              <a:t>Click to edit Master title style</a:t>
            </a:r>
            <a:endParaRPr/>
          </a:p>
        </p:txBody>
      </p:sp>
      <p:sp>
        <p:nvSpPr>
          <p:cNvPr id="35" name="Google Shape;35;p7"/>
          <p:cNvSpPr txBox="1">
            <a:spLocks noGrp="1"/>
          </p:cNvSpPr>
          <p:nvPr>
            <p:ph type="body" idx="1"/>
          </p:nvPr>
        </p:nvSpPr>
        <p:spPr>
          <a:xfrm>
            <a:off x="1584967" y="3802567"/>
            <a:ext cx="2708800" cy="2090000"/>
          </a:xfrm>
          <a:prstGeom prst="rect">
            <a:avLst/>
          </a:prstGeom>
        </p:spPr>
        <p:txBody>
          <a:bodyPr spcFirstLastPara="1" wrap="square" lIns="0" tIns="0" rIns="0" bIns="0" anchor="t" anchorCtr="0">
            <a:noAutofit/>
          </a:bodyPr>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pPr lvl="0"/>
            <a:r>
              <a:rPr lang="en-US"/>
              <a:t>Click to edit Master text styles</a:t>
            </a:r>
          </a:p>
        </p:txBody>
      </p:sp>
      <p:sp>
        <p:nvSpPr>
          <p:cNvPr id="36" name="Google Shape;36;p7"/>
          <p:cNvSpPr txBox="1">
            <a:spLocks noGrp="1"/>
          </p:cNvSpPr>
          <p:nvPr>
            <p:ph type="body" idx="2"/>
          </p:nvPr>
        </p:nvSpPr>
        <p:spPr>
          <a:xfrm>
            <a:off x="4698737" y="3802567"/>
            <a:ext cx="2708800" cy="2090000"/>
          </a:xfrm>
          <a:prstGeom prst="rect">
            <a:avLst/>
          </a:prstGeom>
        </p:spPr>
        <p:txBody>
          <a:bodyPr spcFirstLastPara="1" wrap="square" lIns="0" tIns="0" rIns="0" bIns="0" anchor="t" anchorCtr="0">
            <a:noAutofit/>
          </a:bodyPr>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pPr lvl="0"/>
            <a:r>
              <a:rPr lang="en-US"/>
              <a:t>Click to edit Master text styles</a:t>
            </a:r>
          </a:p>
        </p:txBody>
      </p:sp>
      <p:sp>
        <p:nvSpPr>
          <p:cNvPr id="37" name="Google Shape;37;p7"/>
          <p:cNvSpPr txBox="1">
            <a:spLocks noGrp="1"/>
          </p:cNvSpPr>
          <p:nvPr>
            <p:ph type="body" idx="3"/>
          </p:nvPr>
        </p:nvSpPr>
        <p:spPr>
          <a:xfrm>
            <a:off x="7812507" y="3802567"/>
            <a:ext cx="2708800" cy="2090000"/>
          </a:xfrm>
          <a:prstGeom prst="rect">
            <a:avLst/>
          </a:prstGeom>
        </p:spPr>
        <p:txBody>
          <a:bodyPr spcFirstLastPara="1" wrap="square" lIns="0" tIns="0" rIns="0" bIns="0" anchor="t" anchorCtr="0">
            <a:noAutofit/>
          </a:bodyPr>
          <a:lstStyle>
            <a:lvl1pPr marL="609585" lvl="0" indent="-406390" rtl="0">
              <a:spcBef>
                <a:spcPts val="800"/>
              </a:spcBef>
              <a:spcAft>
                <a:spcPts val="0"/>
              </a:spcAft>
              <a:buSzPts val="1200"/>
              <a:buChar char="╺"/>
              <a:defRPr sz="1600"/>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pPr lvl="0"/>
            <a:r>
              <a:rPr lang="en-US"/>
              <a:t>Click to edit Master text styles</a:t>
            </a:r>
          </a:p>
        </p:txBody>
      </p:sp>
      <p:sp>
        <p:nvSpPr>
          <p:cNvPr id="38" name="Google Shape;38;p7"/>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24265FD-7B1E-4FAF-A908-813D60A0DBC8}" type="slidenum">
              <a:rPr lang="en-US" smtClean="0"/>
              <a:t>‹#›</a:t>
            </a:fld>
            <a:endParaRPr lang="en-US"/>
          </a:p>
        </p:txBody>
      </p:sp>
    </p:spTree>
    <p:extLst>
      <p:ext uri="{BB962C8B-B14F-4D97-AF65-F5344CB8AC3E}">
        <p14:creationId xmlns:p14="http://schemas.microsoft.com/office/powerpoint/2010/main" val="1883869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
        <p:cNvGrpSpPr/>
        <p:nvPr/>
      </p:nvGrpSpPr>
      <p:grpSpPr>
        <a:xfrm>
          <a:off x="0" y="0"/>
          <a:ext cx="0" cy="0"/>
          <a:chOff x="0" y="0"/>
          <a:chExt cx="0" cy="0"/>
        </a:xfrm>
      </p:grpSpPr>
      <p:sp>
        <p:nvSpPr>
          <p:cNvPr id="40" name="Google Shape;40;p8"/>
          <p:cNvSpPr/>
          <p:nvPr/>
        </p:nvSpPr>
        <p:spPr>
          <a:xfrm>
            <a:off x="3913088" y="0"/>
            <a:ext cx="8285480" cy="68580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1" name="Google Shape;41;p8"/>
          <p:cNvSpPr txBox="1">
            <a:spLocks noGrp="1"/>
          </p:cNvSpPr>
          <p:nvPr>
            <p:ph type="title"/>
          </p:nvPr>
        </p:nvSpPr>
        <p:spPr>
          <a:xfrm>
            <a:off x="1584967" y="1397700"/>
            <a:ext cx="9022000" cy="638000"/>
          </a:xfrm>
          <a:prstGeom prst="rect">
            <a:avLst/>
          </a:prstGeom>
        </p:spPr>
        <p:txBody>
          <a:bodyPr spcFirstLastPara="1" wrap="square" lIns="0" tIns="0" rIns="0" bIns="0" anchor="t" anchorCtr="0">
            <a:noAutofit/>
          </a:bodyPr>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a:t>Click to edit Master title style</a:t>
            </a:r>
            <a:endParaRPr/>
          </a:p>
        </p:txBody>
      </p:sp>
      <p:sp>
        <p:nvSpPr>
          <p:cNvPr id="42" name="Google Shape;42;p8"/>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24265FD-7B1E-4FAF-A908-813D60A0DBC8}" type="slidenum">
              <a:rPr lang="en-US" smtClean="0"/>
              <a:t>‹#›</a:t>
            </a:fld>
            <a:endParaRPr lang="en-US"/>
          </a:p>
        </p:txBody>
      </p:sp>
    </p:spTree>
    <p:extLst>
      <p:ext uri="{BB962C8B-B14F-4D97-AF65-F5344CB8AC3E}">
        <p14:creationId xmlns:p14="http://schemas.microsoft.com/office/powerpoint/2010/main" val="431223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9"/>
          <p:cNvSpPr/>
          <p:nvPr/>
        </p:nvSpPr>
        <p:spPr>
          <a:xfrm rot="-5400000">
            <a:off x="5654651" y="328279"/>
            <a:ext cx="6868303" cy="620640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 name="Google Shape;45;p9"/>
          <p:cNvSpPr txBox="1">
            <a:spLocks noGrp="1"/>
          </p:cNvSpPr>
          <p:nvPr>
            <p:ph type="body" idx="1"/>
          </p:nvPr>
        </p:nvSpPr>
        <p:spPr>
          <a:xfrm>
            <a:off x="1584967" y="5468667"/>
            <a:ext cx="9022000" cy="524800"/>
          </a:xfrm>
          <a:prstGeom prst="rect">
            <a:avLst/>
          </a:prstGeom>
        </p:spPr>
        <p:txBody>
          <a:bodyPr spcFirstLastPara="1" wrap="square" lIns="0" tIns="0" rIns="0" bIns="0" anchor="t" anchorCtr="0">
            <a:noAutofit/>
          </a:bodyPr>
          <a:lstStyle>
            <a:lvl1pPr marL="609585" lvl="0" indent="-304792" rtl="0">
              <a:spcBef>
                <a:spcPts val="480"/>
              </a:spcBef>
              <a:spcAft>
                <a:spcPts val="0"/>
              </a:spcAft>
              <a:buSzPts val="1600"/>
              <a:buNone/>
              <a:defRPr/>
            </a:lvl1pPr>
          </a:lstStyle>
          <a:p>
            <a:pPr lvl="0"/>
            <a:r>
              <a:rPr lang="en-US"/>
              <a:t>Click to edit Master text styles</a:t>
            </a:r>
          </a:p>
        </p:txBody>
      </p:sp>
      <p:sp>
        <p:nvSpPr>
          <p:cNvPr id="46" name="Google Shape;46;p9"/>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24265FD-7B1E-4FAF-A908-813D60A0DBC8}" type="slidenum">
              <a:rPr lang="en-US" smtClean="0"/>
              <a:t>‹#›</a:t>
            </a:fld>
            <a:endParaRPr lang="en-US"/>
          </a:p>
        </p:txBody>
      </p:sp>
    </p:spTree>
    <p:extLst>
      <p:ext uri="{BB962C8B-B14F-4D97-AF65-F5344CB8AC3E}">
        <p14:creationId xmlns:p14="http://schemas.microsoft.com/office/powerpoint/2010/main" val="175646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Dark 1" type="blank">
  <p:cSld name="Blank - Dark 1">
    <p:spTree>
      <p:nvGrpSpPr>
        <p:cNvPr id="1" name="Shape 47"/>
        <p:cNvGrpSpPr/>
        <p:nvPr/>
      </p:nvGrpSpPr>
      <p:grpSpPr>
        <a:xfrm>
          <a:off x="0" y="0"/>
          <a:ext cx="0" cy="0"/>
          <a:chOff x="0" y="0"/>
          <a:chExt cx="0" cy="0"/>
        </a:xfrm>
      </p:grpSpPr>
      <p:sp>
        <p:nvSpPr>
          <p:cNvPr id="48" name="Google Shape;48;p10"/>
          <p:cNvSpPr/>
          <p:nvPr/>
        </p:nvSpPr>
        <p:spPr>
          <a:xfrm>
            <a:off x="1" y="12721"/>
            <a:ext cx="12192255" cy="6845300"/>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24265FD-7B1E-4FAF-A908-813D60A0DBC8}" type="slidenum">
              <a:rPr lang="en-US" smtClean="0"/>
              <a:t>‹#›</a:t>
            </a:fld>
            <a:endParaRPr lang="en-US"/>
          </a:p>
        </p:txBody>
      </p:sp>
    </p:spTree>
    <p:extLst>
      <p:ext uri="{BB962C8B-B14F-4D97-AF65-F5344CB8AC3E}">
        <p14:creationId xmlns:p14="http://schemas.microsoft.com/office/powerpoint/2010/main" val="2933083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50000">
              <a:schemeClr val="accent1"/>
            </a:gs>
            <a:gs pos="100000">
              <a:schemeClr val="accent2"/>
            </a:gs>
          </a:gsLst>
          <a:lin ang="1680027"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84967" y="1371833"/>
            <a:ext cx="9022000" cy="20900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1pPr>
            <a:lvl2pPr lvl="1"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2pPr>
            <a:lvl3pPr lvl="2"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3pPr>
            <a:lvl4pPr lvl="3"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4pPr>
            <a:lvl5pPr lvl="4"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5pPr>
            <a:lvl6pPr lvl="5"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6pPr>
            <a:lvl7pPr lvl="6"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7pPr>
            <a:lvl8pPr lvl="7"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8pPr>
            <a:lvl9pPr lvl="8"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1584967" y="3802567"/>
            <a:ext cx="9022000" cy="20900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60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rtl="0">
              <a:lnSpc>
                <a:spcPct val="115000"/>
              </a:lnSpc>
              <a:spcBef>
                <a:spcPts val="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lvl1pPr lvl="0" algn="r" rtl="0">
              <a:buNone/>
              <a:defRPr sz="1733">
                <a:solidFill>
                  <a:schemeClr val="dk2"/>
                </a:solidFill>
                <a:latin typeface="DM Serif Display"/>
                <a:ea typeface="DM Serif Display"/>
                <a:cs typeface="DM Serif Display"/>
                <a:sym typeface="DM Serif Display"/>
              </a:defRPr>
            </a:lvl1pPr>
            <a:lvl2pPr lvl="1" algn="r" rtl="0">
              <a:buNone/>
              <a:defRPr sz="1733">
                <a:solidFill>
                  <a:schemeClr val="dk2"/>
                </a:solidFill>
                <a:latin typeface="DM Serif Display"/>
                <a:ea typeface="DM Serif Display"/>
                <a:cs typeface="DM Serif Display"/>
                <a:sym typeface="DM Serif Display"/>
              </a:defRPr>
            </a:lvl2pPr>
            <a:lvl3pPr lvl="2" algn="r" rtl="0">
              <a:buNone/>
              <a:defRPr sz="1733">
                <a:solidFill>
                  <a:schemeClr val="dk2"/>
                </a:solidFill>
                <a:latin typeface="DM Serif Display"/>
                <a:ea typeface="DM Serif Display"/>
                <a:cs typeface="DM Serif Display"/>
                <a:sym typeface="DM Serif Display"/>
              </a:defRPr>
            </a:lvl3pPr>
            <a:lvl4pPr lvl="3" algn="r" rtl="0">
              <a:buNone/>
              <a:defRPr sz="1733">
                <a:solidFill>
                  <a:schemeClr val="dk2"/>
                </a:solidFill>
                <a:latin typeface="DM Serif Display"/>
                <a:ea typeface="DM Serif Display"/>
                <a:cs typeface="DM Serif Display"/>
                <a:sym typeface="DM Serif Display"/>
              </a:defRPr>
            </a:lvl4pPr>
            <a:lvl5pPr lvl="4" algn="r" rtl="0">
              <a:buNone/>
              <a:defRPr sz="1733">
                <a:solidFill>
                  <a:schemeClr val="dk2"/>
                </a:solidFill>
                <a:latin typeface="DM Serif Display"/>
                <a:ea typeface="DM Serif Display"/>
                <a:cs typeface="DM Serif Display"/>
                <a:sym typeface="DM Serif Display"/>
              </a:defRPr>
            </a:lvl5pPr>
            <a:lvl6pPr lvl="5" algn="r" rtl="0">
              <a:buNone/>
              <a:defRPr sz="1733">
                <a:solidFill>
                  <a:schemeClr val="dk2"/>
                </a:solidFill>
                <a:latin typeface="DM Serif Display"/>
                <a:ea typeface="DM Serif Display"/>
                <a:cs typeface="DM Serif Display"/>
                <a:sym typeface="DM Serif Display"/>
              </a:defRPr>
            </a:lvl6pPr>
            <a:lvl7pPr lvl="6" algn="r" rtl="0">
              <a:buNone/>
              <a:defRPr sz="1733">
                <a:solidFill>
                  <a:schemeClr val="dk2"/>
                </a:solidFill>
                <a:latin typeface="DM Serif Display"/>
                <a:ea typeface="DM Serif Display"/>
                <a:cs typeface="DM Serif Display"/>
                <a:sym typeface="DM Serif Display"/>
              </a:defRPr>
            </a:lvl7pPr>
            <a:lvl8pPr lvl="7" algn="r" rtl="0">
              <a:buNone/>
              <a:defRPr sz="1733">
                <a:solidFill>
                  <a:schemeClr val="dk2"/>
                </a:solidFill>
                <a:latin typeface="DM Serif Display"/>
                <a:ea typeface="DM Serif Display"/>
                <a:cs typeface="DM Serif Display"/>
                <a:sym typeface="DM Serif Display"/>
              </a:defRPr>
            </a:lvl8pPr>
            <a:lvl9pPr lvl="8" algn="r" rtl="0">
              <a:buNone/>
              <a:defRPr sz="1733">
                <a:solidFill>
                  <a:schemeClr val="dk2"/>
                </a:solidFill>
                <a:latin typeface="DM Serif Display"/>
                <a:ea typeface="DM Serif Display"/>
                <a:cs typeface="DM Serif Display"/>
                <a:sym typeface="DM Serif Display"/>
              </a:defRPr>
            </a:lvl9pPr>
          </a:lstStyle>
          <a:p>
            <a:fld id="{D24265FD-7B1E-4FAF-A908-813D60A0DBC8}" type="slidenum">
              <a:rPr lang="en-US" smtClean="0"/>
              <a:t>‹#›</a:t>
            </a:fld>
            <a:endParaRPr lang="en-US"/>
          </a:p>
        </p:txBody>
      </p:sp>
    </p:spTree>
    <p:extLst>
      <p:ext uri="{BB962C8B-B14F-4D97-AF65-F5344CB8AC3E}">
        <p14:creationId xmlns:p14="http://schemas.microsoft.com/office/powerpoint/2010/main" val="407899657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chemeClr val="bg1"/>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chemeClr val="bg1"/>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8" Type="http://schemas.openxmlformats.org/officeDocument/2006/relationships/hyperlink" Target="https://insights.stackoverflow.com/survey/2017" TargetMode="External"/><Relationship Id="rId3" Type="http://schemas.openxmlformats.org/officeDocument/2006/relationships/hyperlink" Target="https://www.coursereport.com/blog/what-is-java-programming-used-for" TargetMode="External"/><Relationship Id="rId7" Type="http://schemas.openxmlformats.org/officeDocument/2006/relationships/hyperlink" Target="https://raygun.com/blog/popular-java-frameworks/" TargetMode="External"/><Relationship Id="rId2" Type="http://schemas.openxmlformats.org/officeDocument/2006/relationships/hyperlink" Target="https://www.infoworld.com/article/2076075/core-java-learn-java-from-the-ground-up.html" TargetMode="External"/><Relationship Id="rId1" Type="http://schemas.openxmlformats.org/officeDocument/2006/relationships/slideLayout" Target="../slideLayouts/slideLayout8.xml"/><Relationship Id="rId6" Type="http://schemas.openxmlformats.org/officeDocument/2006/relationships/hyperlink" Target="https://developer.ibm.com/languages/java/" TargetMode="External"/><Relationship Id="rId5" Type="http://schemas.openxmlformats.org/officeDocument/2006/relationships/hyperlink" Target="https://www.tiobe.com/tiobe-index/" TargetMode="External"/><Relationship Id="rId4" Type="http://schemas.openxmlformats.org/officeDocument/2006/relationships/hyperlink" Target="https://dzone.com/articles/the-good-and-the-bad-of-java-programmin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660033"/>
            </a:gs>
            <a:gs pos="65000">
              <a:srgbClr val="C40062"/>
            </a:gs>
            <a:gs pos="100000">
              <a:srgbClr val="FF0066"/>
            </a:gs>
          </a:gsLst>
          <a:lin ang="1680027" scaled="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04D4BA-FA32-4170-B557-DCC012A4F4BD}"/>
              </a:ext>
            </a:extLst>
          </p:cNvPr>
          <p:cNvSpPr txBox="1"/>
          <p:nvPr/>
        </p:nvSpPr>
        <p:spPr>
          <a:xfrm>
            <a:off x="4376302" y="893617"/>
            <a:ext cx="3439391" cy="830997"/>
          </a:xfrm>
          <a:prstGeom prst="rect">
            <a:avLst/>
          </a:prstGeom>
          <a:noFill/>
        </p:spPr>
        <p:txBody>
          <a:bodyPr wrap="square" rtlCol="0">
            <a:spAutoFit/>
          </a:bodyPr>
          <a:lstStyle/>
          <a:p>
            <a:pPr algn="ctr" rtl="1"/>
            <a:r>
              <a:rPr lang="fa-IR" sz="4800" b="1">
                <a:ln w="6600">
                  <a:solidFill>
                    <a:schemeClr val="accent5">
                      <a:lumMod val="60000"/>
                      <a:lumOff val="40000"/>
                    </a:schemeClr>
                  </a:solidFill>
                  <a:prstDash val="solid"/>
                </a:ln>
                <a:solidFill>
                  <a:schemeClr val="accent4">
                    <a:lumMod val="20000"/>
                    <a:lumOff val="80000"/>
                  </a:schemeClr>
                </a:solidFill>
                <a:effectLst>
                  <a:outerShdw dist="38100" dir="2700000" algn="tl" rotWithShape="0">
                    <a:schemeClr val="accent2"/>
                  </a:outerShdw>
                </a:effectLst>
              </a:rPr>
              <a:t>به نام خدا</a:t>
            </a:r>
            <a:endParaRPr lang="en-US" sz="4800" b="1">
              <a:ln w="6600">
                <a:solidFill>
                  <a:schemeClr val="accent5">
                    <a:lumMod val="60000"/>
                    <a:lumOff val="40000"/>
                  </a:schemeClr>
                </a:solidFill>
                <a:prstDash val="solid"/>
              </a:ln>
              <a:solidFill>
                <a:schemeClr val="accent4">
                  <a:lumMod val="20000"/>
                  <a:lumOff val="80000"/>
                </a:schemeClr>
              </a:solidFill>
              <a:effectLst>
                <a:outerShdw dist="38100" dir="2700000" algn="tl" rotWithShape="0">
                  <a:schemeClr val="accent2"/>
                </a:outerShdw>
              </a:effectLst>
            </a:endParaRPr>
          </a:p>
        </p:txBody>
      </p:sp>
      <p:sp>
        <p:nvSpPr>
          <p:cNvPr id="4" name="TextBox 3">
            <a:extLst>
              <a:ext uri="{FF2B5EF4-FFF2-40B4-BE49-F238E27FC236}">
                <a16:creationId xmlns:a16="http://schemas.microsoft.com/office/drawing/2014/main" id="{9F63E328-0DA9-49B5-A96D-DCC637DE7074}"/>
              </a:ext>
            </a:extLst>
          </p:cNvPr>
          <p:cNvSpPr txBox="1"/>
          <p:nvPr/>
        </p:nvSpPr>
        <p:spPr>
          <a:xfrm>
            <a:off x="1186294" y="2274838"/>
            <a:ext cx="9819409" cy="2739211"/>
          </a:xfrm>
          <a:prstGeom prst="rect">
            <a:avLst/>
          </a:prstGeom>
          <a:noFill/>
        </p:spPr>
        <p:txBody>
          <a:bodyPr wrap="square" rtlCol="0">
            <a:spAutoFit/>
          </a:bodyPr>
          <a:lstStyle/>
          <a:p>
            <a:pPr algn="ctr" rtl="1"/>
            <a:r>
              <a:rPr lang="fa-IR" sz="3600">
                <a:solidFill>
                  <a:schemeClr val="bg1"/>
                </a:solidFill>
              </a:rPr>
              <a:t>پروژه درس تحلیل و طراحی زبان ها استاد عزت دوست</a:t>
            </a:r>
          </a:p>
          <a:p>
            <a:pPr algn="ctr" rtl="1"/>
            <a:r>
              <a:rPr lang="fa-IR" sz="3600">
                <a:solidFill>
                  <a:schemeClr val="bg1"/>
                </a:solidFill>
              </a:rPr>
              <a:t>بررسی ویژگی های زبان جاوا</a:t>
            </a:r>
          </a:p>
          <a:p>
            <a:pPr algn="ctr" rtl="1"/>
            <a:endParaRPr lang="fa-IR" sz="3600">
              <a:solidFill>
                <a:schemeClr val="bg1"/>
              </a:solidFill>
            </a:endParaRPr>
          </a:p>
          <a:p>
            <a:pPr algn="ctr" rtl="1"/>
            <a:r>
              <a:rPr lang="fa-IR" sz="3000">
                <a:solidFill>
                  <a:schemeClr val="bg1"/>
                </a:solidFill>
              </a:rPr>
              <a:t>نام دانشجو: شیرین شغلی</a:t>
            </a:r>
          </a:p>
          <a:p>
            <a:pPr algn="ctr" rtl="1"/>
            <a:r>
              <a:rPr lang="fa-IR" sz="3000">
                <a:solidFill>
                  <a:schemeClr val="bg1"/>
                </a:solidFill>
              </a:rPr>
              <a:t>دانشگاه آزاد تهران جنوب</a:t>
            </a:r>
            <a:endParaRPr lang="en-US" sz="3000">
              <a:solidFill>
                <a:schemeClr val="bg1"/>
              </a:solidFill>
            </a:endParaRPr>
          </a:p>
        </p:txBody>
      </p:sp>
      <p:sp>
        <p:nvSpPr>
          <p:cNvPr id="5" name="Slide Number Placeholder 4">
            <a:extLst>
              <a:ext uri="{FF2B5EF4-FFF2-40B4-BE49-F238E27FC236}">
                <a16:creationId xmlns:a16="http://schemas.microsoft.com/office/drawing/2014/main" id="{F478DC8F-854A-4BDE-8F11-C560F2D6DE51}"/>
              </a:ext>
            </a:extLst>
          </p:cNvPr>
          <p:cNvSpPr>
            <a:spLocks noGrp="1"/>
          </p:cNvSpPr>
          <p:nvPr>
            <p:ph type="sldNum" idx="12"/>
          </p:nvPr>
        </p:nvSpPr>
        <p:spPr/>
        <p:txBody>
          <a:bodyPr/>
          <a:lstStyle/>
          <a:p>
            <a:fld id="{D24265FD-7B1E-4FAF-A908-813D60A0DBC8}" type="slidenum">
              <a:rPr lang="en-US" smtClean="0"/>
              <a:t>1</a:t>
            </a:fld>
            <a:endParaRPr lang="en-US"/>
          </a:p>
        </p:txBody>
      </p:sp>
    </p:spTree>
    <p:extLst>
      <p:ext uri="{BB962C8B-B14F-4D97-AF65-F5344CB8AC3E}">
        <p14:creationId xmlns:p14="http://schemas.microsoft.com/office/powerpoint/2010/main" val="3354436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8EF0A9-FEFF-4027-B10A-CE3090F7F5E8}"/>
              </a:ext>
            </a:extLst>
          </p:cNvPr>
          <p:cNvSpPr>
            <a:spLocks noGrp="1"/>
          </p:cNvSpPr>
          <p:nvPr>
            <p:ph type="sldNum" idx="12"/>
          </p:nvPr>
        </p:nvSpPr>
        <p:spPr/>
        <p:txBody>
          <a:bodyPr/>
          <a:lstStyle/>
          <a:p>
            <a:fld id="{D24265FD-7B1E-4FAF-A908-813D60A0DBC8}" type="slidenum">
              <a:rPr lang="en-US" smtClean="0"/>
              <a:t>10</a:t>
            </a:fld>
            <a:endParaRPr lang="en-US"/>
          </a:p>
        </p:txBody>
      </p:sp>
      <p:sp>
        <p:nvSpPr>
          <p:cNvPr id="4" name="TextBox 3">
            <a:extLst>
              <a:ext uri="{FF2B5EF4-FFF2-40B4-BE49-F238E27FC236}">
                <a16:creationId xmlns:a16="http://schemas.microsoft.com/office/drawing/2014/main" id="{675C22FD-4C54-4683-AA8D-F716378866DB}"/>
              </a:ext>
            </a:extLst>
          </p:cNvPr>
          <p:cNvSpPr txBox="1"/>
          <p:nvPr/>
        </p:nvSpPr>
        <p:spPr>
          <a:xfrm>
            <a:off x="127277" y="101665"/>
            <a:ext cx="11937445" cy="6063198"/>
          </a:xfrm>
          <a:prstGeom prst="rect">
            <a:avLst/>
          </a:prstGeom>
          <a:noFill/>
        </p:spPr>
        <p:txBody>
          <a:bodyPr wrap="square">
            <a:spAutoFit/>
          </a:bodyPr>
          <a:lstStyle/>
          <a:p>
            <a:pPr algn="just" rtl="1"/>
            <a:r>
              <a:rPr lang="fa-IR" sz="2800">
                <a:solidFill>
                  <a:schemeClr val="accent5">
                    <a:lumMod val="60000"/>
                    <a:lumOff val="40000"/>
                  </a:schemeClr>
                </a:solidFill>
              </a:rPr>
              <a:t>مروری بر پلتفرم جاوا</a:t>
            </a:r>
          </a:p>
          <a:p>
            <a:pPr algn="just" rtl="1"/>
            <a:r>
              <a:rPr lang="fa-IR" sz="2000">
                <a:solidFill>
                  <a:schemeClr val="bg1"/>
                </a:solidFill>
              </a:rPr>
              <a:t>جاوا هم یک زبان برنامه‌نویسی و هم پلتفرمی برای اجرای کد جاوای کامپایل شده است. این پلتفرم به طور عمده شامل </a:t>
            </a:r>
            <a:r>
              <a:rPr lang="en-US" sz="2000">
                <a:solidFill>
                  <a:schemeClr val="bg1"/>
                </a:solidFill>
              </a:rPr>
              <a:t>JVM </a:t>
            </a:r>
            <a:r>
              <a:rPr lang="fa-IR" sz="2000">
                <a:solidFill>
                  <a:schemeClr val="bg1"/>
                </a:solidFill>
              </a:rPr>
              <a:t> است؛ اما محیط اجرایی را نیز شامل می‌شود که از اجرای </a:t>
            </a:r>
            <a:r>
              <a:rPr lang="en-US" sz="2000">
                <a:solidFill>
                  <a:schemeClr val="bg1"/>
                </a:solidFill>
              </a:rPr>
              <a:t>JVM</a:t>
            </a:r>
            <a:r>
              <a:rPr lang="fa-IR" sz="2000">
                <a:solidFill>
                  <a:schemeClr val="bg1"/>
                </a:solidFill>
              </a:rPr>
              <a:t> </a:t>
            </a:r>
            <a:r>
              <a:rPr lang="en-US" sz="2000">
                <a:solidFill>
                  <a:schemeClr val="bg1"/>
                </a:solidFill>
              </a:rPr>
              <a:t> </a:t>
            </a:r>
            <a:r>
              <a:rPr lang="fa-IR" sz="2000">
                <a:solidFill>
                  <a:schemeClr val="bg1"/>
                </a:solidFill>
              </a:rPr>
              <a:t>روی پلتفرم‌های زیرساختی بومی پشتیبانی می‌کند. </a:t>
            </a:r>
            <a:r>
              <a:rPr lang="en-US" sz="2000">
                <a:solidFill>
                  <a:schemeClr val="bg1"/>
                </a:solidFill>
              </a:rPr>
              <a:t>JVM</a:t>
            </a:r>
            <a:r>
              <a:rPr lang="fa-IR" sz="2000">
                <a:solidFill>
                  <a:schemeClr val="bg1"/>
                </a:solidFill>
              </a:rPr>
              <a:t> </a:t>
            </a:r>
            <a:r>
              <a:rPr lang="en-US" sz="2000">
                <a:solidFill>
                  <a:schemeClr val="bg1"/>
                </a:solidFill>
              </a:rPr>
              <a:t> </a:t>
            </a:r>
            <a:r>
              <a:rPr lang="fa-IR" sz="2000">
                <a:solidFill>
                  <a:schemeClr val="bg1"/>
                </a:solidFill>
              </a:rPr>
              <a:t>خود شامل چند جزء برای بارگذاری، تأیید و اجرای کد جاوا است. در تصویر اسلاید بعد شیوه اجرای یک کد جاوا روی این پلتفرم را مشاهده می‌کنید.</a:t>
            </a:r>
          </a:p>
          <a:p>
            <a:pPr algn="just" rtl="1"/>
            <a:r>
              <a:rPr lang="fa-IR" sz="2000">
                <a:solidFill>
                  <a:schemeClr val="bg1"/>
                </a:solidFill>
              </a:rPr>
              <a:t>در بخش فوقانی نمودار فوق یک سری از فایل‌های کلاس برنامه را مشاهده می‌کنید که یکی از آن‌ها به نام فایل کلاس اصلی نامیده شده است. برنامه جاوا دست کم باید یک فایل کلاس اصلی داشته باشد که نخستین کلاسی است که بارگذاری، تأیید و اجرا خواهد شد.</a:t>
            </a:r>
          </a:p>
          <a:p>
            <a:pPr algn="just" rtl="1"/>
            <a:r>
              <a:rPr lang="en-US" sz="2000">
                <a:solidFill>
                  <a:schemeClr val="bg1"/>
                </a:solidFill>
              </a:rPr>
              <a:t>JVM </a:t>
            </a:r>
            <a:r>
              <a:rPr lang="fa-IR" sz="2000">
                <a:solidFill>
                  <a:schemeClr val="bg1"/>
                </a:solidFill>
              </a:rPr>
              <a:t>بارگذاری کلاس را به مولفه </a:t>
            </a:r>
            <a:r>
              <a:rPr lang="en-US" sz="2000">
                <a:solidFill>
                  <a:schemeClr val="bg1"/>
                </a:solidFill>
              </a:rPr>
              <a:t>classloader</a:t>
            </a:r>
            <a:r>
              <a:rPr lang="fa-IR" sz="2000">
                <a:solidFill>
                  <a:schemeClr val="bg1"/>
                </a:solidFill>
              </a:rPr>
              <a:t> </a:t>
            </a:r>
            <a:r>
              <a:rPr lang="en-US" sz="2000">
                <a:solidFill>
                  <a:schemeClr val="bg1"/>
                </a:solidFill>
              </a:rPr>
              <a:t> </a:t>
            </a:r>
            <a:r>
              <a:rPr lang="fa-IR" sz="2000">
                <a:solidFill>
                  <a:schemeClr val="bg1"/>
                </a:solidFill>
              </a:rPr>
              <a:t>می‌سپارد. </a:t>
            </a:r>
            <a:r>
              <a:rPr lang="en-US" sz="2000">
                <a:solidFill>
                  <a:schemeClr val="bg1"/>
                </a:solidFill>
              </a:rPr>
              <a:t>Classloader</a:t>
            </a:r>
            <a:r>
              <a:rPr lang="fa-IR" sz="2000">
                <a:solidFill>
                  <a:schemeClr val="bg1"/>
                </a:solidFill>
              </a:rPr>
              <a:t> </a:t>
            </a:r>
            <a:r>
              <a:rPr lang="en-US" sz="2000">
                <a:solidFill>
                  <a:schemeClr val="bg1"/>
                </a:solidFill>
              </a:rPr>
              <a:t> </a:t>
            </a:r>
            <a:r>
              <a:rPr lang="fa-IR" sz="2000">
                <a:solidFill>
                  <a:schemeClr val="bg1"/>
                </a:solidFill>
              </a:rPr>
              <a:t>فایل‌های کلاس را از منابع مختلف مانند سیستم‌های فایل، شبکه‌ها و فایل‌های فشرده بارگذاری می‌کند. این مولفه، </a:t>
            </a:r>
            <a:r>
              <a:rPr lang="en-US" sz="2000">
                <a:solidFill>
                  <a:schemeClr val="bg1"/>
                </a:solidFill>
              </a:rPr>
              <a:t>JVM</a:t>
            </a:r>
            <a:r>
              <a:rPr lang="fa-IR" sz="2000">
                <a:solidFill>
                  <a:schemeClr val="bg1"/>
                </a:solidFill>
              </a:rPr>
              <a:t> </a:t>
            </a:r>
            <a:r>
              <a:rPr lang="en-US" sz="2000">
                <a:solidFill>
                  <a:schemeClr val="bg1"/>
                </a:solidFill>
              </a:rPr>
              <a:t> </a:t>
            </a:r>
            <a:r>
              <a:rPr lang="fa-IR" sz="2000">
                <a:solidFill>
                  <a:schemeClr val="bg1"/>
                </a:solidFill>
              </a:rPr>
              <a:t>را از مسائل و مشکلات مرتبط با بارگذاری کلاس بر حذر می‌دارد.</a:t>
            </a:r>
          </a:p>
          <a:p>
            <a:pPr algn="just" rtl="1"/>
            <a:r>
              <a:rPr lang="fa-IR" sz="2000">
                <a:solidFill>
                  <a:schemeClr val="bg1"/>
                </a:solidFill>
              </a:rPr>
              <a:t>یک فایل کلاس بارگذاری شده در حافظه نگهداری می‌شود و به صورت یک شی ایجاد شده از کلاس </a:t>
            </a:r>
            <a:r>
              <a:rPr lang="en-US" sz="2000">
                <a:solidFill>
                  <a:schemeClr val="bg1"/>
                </a:solidFill>
              </a:rPr>
              <a:t>Class</a:t>
            </a:r>
            <a:r>
              <a:rPr lang="fa-IR" sz="2000">
                <a:solidFill>
                  <a:schemeClr val="bg1"/>
                </a:solidFill>
              </a:rPr>
              <a:t> </a:t>
            </a:r>
            <a:r>
              <a:rPr lang="en-US" sz="2000">
                <a:solidFill>
                  <a:schemeClr val="bg1"/>
                </a:solidFill>
              </a:rPr>
              <a:t> </a:t>
            </a:r>
            <a:r>
              <a:rPr lang="fa-IR" sz="2000">
                <a:solidFill>
                  <a:schemeClr val="bg1"/>
                </a:solidFill>
              </a:rPr>
              <a:t>نمایش می‌یابد. هنگام بارگذاری، </a:t>
            </a:r>
            <a:r>
              <a:rPr lang="en-US" sz="2000">
                <a:solidFill>
                  <a:schemeClr val="bg1"/>
                </a:solidFill>
              </a:rPr>
              <a:t>bytecode verifier </a:t>
            </a:r>
            <a:r>
              <a:rPr lang="fa-IR" sz="2000">
                <a:solidFill>
                  <a:schemeClr val="bg1"/>
                </a:solidFill>
              </a:rPr>
              <a:t>دستورالعمل‌های مختلف بایت‌کد را بررسی می‌کند تا مطمئن شود که معتبر هستند و امنیت را به مخاطره نمی‌اندازند.</a:t>
            </a:r>
          </a:p>
          <a:p>
            <a:pPr algn="just" rtl="1"/>
            <a:r>
              <a:rPr lang="fa-IR" sz="2000">
                <a:solidFill>
                  <a:schemeClr val="bg1"/>
                </a:solidFill>
              </a:rPr>
              <a:t>اگر بایت‌کد فایل کلاس معتبر نباشد، </a:t>
            </a:r>
            <a:r>
              <a:rPr lang="en-US" sz="2000">
                <a:solidFill>
                  <a:schemeClr val="bg1"/>
                </a:solidFill>
              </a:rPr>
              <a:t>JVM </a:t>
            </a:r>
            <a:r>
              <a:rPr lang="fa-IR" sz="2000">
                <a:solidFill>
                  <a:schemeClr val="bg1"/>
                </a:solidFill>
              </a:rPr>
              <a:t>خاتمه می‌یابد. در غیر این صورت مولفه مفسر آن، بایت‌کد را یک به یک به دستورالعمل‌ها تفسیر می‌کند. در این فرایند تفسیر، دستورالعمل‌های بایت‌کد شناسایی شده و دستورالعمل‌های بومی معادل آن‌ها اجرا می‌شوند.</a:t>
            </a:r>
          </a:p>
          <a:p>
            <a:pPr algn="just" rtl="1"/>
            <a:r>
              <a:rPr lang="fa-IR" sz="2000">
                <a:solidFill>
                  <a:schemeClr val="bg1"/>
                </a:solidFill>
              </a:rPr>
              <a:t>برخی توالی‌های دستورالعمل‌های بایت‌کد بیش از دیگر موارد تکرار می‌شوند. وقتی مفسر این موقعیت را تشخیص می‌دهد، کامپایلر درجای </a:t>
            </a:r>
            <a:r>
              <a:rPr lang="en-US" sz="2000">
                <a:solidFill>
                  <a:schemeClr val="bg1"/>
                </a:solidFill>
              </a:rPr>
              <a:t>JVM</a:t>
            </a:r>
            <a:r>
              <a:rPr lang="fa-IR" sz="2000">
                <a:solidFill>
                  <a:schemeClr val="bg1"/>
                </a:solidFill>
              </a:rPr>
              <a:t> </a:t>
            </a:r>
            <a:r>
              <a:rPr lang="en-US" sz="2000">
                <a:solidFill>
                  <a:schemeClr val="bg1"/>
                </a:solidFill>
              </a:rPr>
              <a:t> </a:t>
            </a:r>
            <a:r>
              <a:rPr lang="fa-IR" sz="2000">
                <a:solidFill>
                  <a:schemeClr val="bg1"/>
                </a:solidFill>
              </a:rPr>
              <a:t>به نام </a:t>
            </a:r>
            <a:r>
              <a:rPr lang="en-US" sz="2000">
                <a:solidFill>
                  <a:schemeClr val="bg1"/>
                </a:solidFill>
              </a:rPr>
              <a:t>JIT</a:t>
            </a:r>
            <a:r>
              <a:rPr lang="fa-IR" sz="2000">
                <a:solidFill>
                  <a:schemeClr val="bg1"/>
                </a:solidFill>
              </a:rPr>
              <a:t> </a:t>
            </a:r>
            <a:r>
              <a:rPr lang="en-US" sz="2000">
                <a:solidFill>
                  <a:schemeClr val="bg1"/>
                </a:solidFill>
              </a:rPr>
              <a:t> </a:t>
            </a:r>
            <a:r>
              <a:rPr lang="fa-IR" sz="2000">
                <a:solidFill>
                  <a:schemeClr val="bg1"/>
                </a:solidFill>
              </a:rPr>
              <a:t>این توالی‌های بایت‌کد را به کد بومی کامپایل می‌کند تا سریع‌تر اجرا شوند.</a:t>
            </a:r>
          </a:p>
          <a:p>
            <a:pPr algn="just" rtl="1"/>
            <a:r>
              <a:rPr lang="fa-IR" sz="2000">
                <a:solidFill>
                  <a:schemeClr val="bg1"/>
                </a:solidFill>
              </a:rPr>
              <a:t>در زمان اجرا، مفسر معمولاً با درخواستی برای اجرای بایت‌کد فایل کلاس دیگر مواجه می‌شود که به این برنامه یا یک کتابخانه تعلق دارد. در چنین مواردی </a:t>
            </a:r>
            <a:r>
              <a:rPr lang="en-US" sz="2000">
                <a:solidFill>
                  <a:schemeClr val="bg1"/>
                </a:solidFill>
              </a:rPr>
              <a:t>classloader</a:t>
            </a:r>
            <a:r>
              <a:rPr lang="fa-IR" sz="2000">
                <a:solidFill>
                  <a:schemeClr val="bg1"/>
                </a:solidFill>
              </a:rPr>
              <a:t> </a:t>
            </a:r>
            <a:r>
              <a:rPr lang="en-US" sz="2000">
                <a:solidFill>
                  <a:schemeClr val="bg1"/>
                </a:solidFill>
              </a:rPr>
              <a:t> </a:t>
            </a:r>
            <a:r>
              <a:rPr lang="fa-IR" sz="2000">
                <a:solidFill>
                  <a:schemeClr val="bg1"/>
                </a:solidFill>
              </a:rPr>
              <a:t>فایل کلاس را بارگذاری می‌کند و </a:t>
            </a:r>
            <a:r>
              <a:rPr lang="en-US" sz="2000">
                <a:solidFill>
                  <a:schemeClr val="bg1"/>
                </a:solidFill>
              </a:rPr>
              <a:t>bytecode verifier</a:t>
            </a:r>
            <a:r>
              <a:rPr lang="fa-IR" sz="2000">
                <a:solidFill>
                  <a:schemeClr val="bg1"/>
                </a:solidFill>
              </a:rPr>
              <a:t> </a:t>
            </a:r>
            <a:r>
              <a:rPr lang="en-US" sz="2000">
                <a:solidFill>
                  <a:schemeClr val="bg1"/>
                </a:solidFill>
              </a:rPr>
              <a:t> </a:t>
            </a:r>
            <a:r>
              <a:rPr lang="fa-IR" sz="2000">
                <a:solidFill>
                  <a:schemeClr val="bg1"/>
                </a:solidFill>
              </a:rPr>
              <a:t>بایت‌کد فایل کلاس بارگذاری شده را پیش از اجرا تأیید می‌کند. همچنین در زمان اجرا نیز دستورالعمل‌های بایت‌کد ممکن است از </a:t>
            </a:r>
            <a:r>
              <a:rPr lang="en-US" sz="2000">
                <a:solidFill>
                  <a:schemeClr val="bg1"/>
                </a:solidFill>
              </a:rPr>
              <a:t>JVM </a:t>
            </a:r>
            <a:r>
              <a:rPr lang="fa-IR" sz="2000">
                <a:solidFill>
                  <a:schemeClr val="bg1"/>
                </a:solidFill>
              </a:rPr>
              <a:t> بخواهند که یک فایل را باز کند، چیزی را روی صفحه نمایش دهد، صدایی ایجاد کند یا وظیفه دیگری انجام دهد که نیازمند همکاری با پلتفرم بومی است. در این موارد  </a:t>
            </a:r>
            <a:r>
              <a:rPr lang="en-US" sz="2000">
                <a:solidFill>
                  <a:schemeClr val="bg1"/>
                </a:solidFill>
              </a:rPr>
              <a:t>JVM </a:t>
            </a:r>
            <a:r>
              <a:rPr lang="fa-IR" sz="2000">
                <a:solidFill>
                  <a:schemeClr val="bg1"/>
                </a:solidFill>
              </a:rPr>
              <a:t>با استفاده از رابط بومی جاوا (</a:t>
            </a:r>
            <a:r>
              <a:rPr lang="en-US" sz="2000">
                <a:solidFill>
                  <a:schemeClr val="bg1"/>
                </a:solidFill>
              </a:rPr>
              <a:t>JNI</a:t>
            </a:r>
            <a:r>
              <a:rPr lang="fa-IR" sz="2000">
                <a:solidFill>
                  <a:schemeClr val="bg1"/>
                </a:solidFill>
              </a:rPr>
              <a:t> )</a:t>
            </a:r>
            <a:r>
              <a:rPr lang="en-US" sz="2000">
                <a:solidFill>
                  <a:schemeClr val="bg1"/>
                </a:solidFill>
              </a:rPr>
              <a:t> </a:t>
            </a:r>
            <a:r>
              <a:rPr lang="fa-IR" sz="2000">
                <a:solidFill>
                  <a:schemeClr val="bg1"/>
                </a:solidFill>
              </a:rPr>
              <a:t>که یک پل فناوری برای تعامل با پلتفرم بومی برای اجرای وظایف است این کار را انجام می‌دهد.</a:t>
            </a:r>
          </a:p>
        </p:txBody>
      </p:sp>
    </p:spTree>
    <p:extLst>
      <p:ext uri="{BB962C8B-B14F-4D97-AF65-F5344CB8AC3E}">
        <p14:creationId xmlns:p14="http://schemas.microsoft.com/office/powerpoint/2010/main" val="1412914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062DC3-50C4-4683-BD69-6818A72E2912}"/>
              </a:ext>
            </a:extLst>
          </p:cNvPr>
          <p:cNvSpPr>
            <a:spLocks noGrp="1"/>
          </p:cNvSpPr>
          <p:nvPr>
            <p:ph type="sldNum" idx="12"/>
          </p:nvPr>
        </p:nvSpPr>
        <p:spPr/>
        <p:txBody>
          <a:bodyPr/>
          <a:lstStyle/>
          <a:p>
            <a:fld id="{D24265FD-7B1E-4FAF-A908-813D60A0DBC8}" type="slidenum">
              <a:rPr lang="en-US" smtClean="0"/>
              <a:t>11</a:t>
            </a:fld>
            <a:endParaRPr lang="en-US"/>
          </a:p>
        </p:txBody>
      </p:sp>
      <p:pic>
        <p:nvPicPr>
          <p:cNvPr id="3" name="Picture 2">
            <a:extLst>
              <a:ext uri="{FF2B5EF4-FFF2-40B4-BE49-F238E27FC236}">
                <a16:creationId xmlns:a16="http://schemas.microsoft.com/office/drawing/2014/main" id="{CD4E5A33-CBC3-497D-A803-D9A2DE158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1164" y="158908"/>
            <a:ext cx="6104681" cy="6597427"/>
          </a:xfrm>
          <a:prstGeom prst="rect">
            <a:avLst/>
          </a:prstGeom>
        </p:spPr>
      </p:pic>
      <p:sp>
        <p:nvSpPr>
          <p:cNvPr id="4" name="TextBox 3">
            <a:extLst>
              <a:ext uri="{FF2B5EF4-FFF2-40B4-BE49-F238E27FC236}">
                <a16:creationId xmlns:a16="http://schemas.microsoft.com/office/drawing/2014/main" id="{244D6894-F5E5-464D-8583-71C55A17D30D}"/>
              </a:ext>
            </a:extLst>
          </p:cNvPr>
          <p:cNvSpPr txBox="1"/>
          <p:nvPr/>
        </p:nvSpPr>
        <p:spPr>
          <a:xfrm>
            <a:off x="257583" y="397908"/>
            <a:ext cx="4843581" cy="830997"/>
          </a:xfrm>
          <a:prstGeom prst="rect">
            <a:avLst/>
          </a:prstGeom>
          <a:noFill/>
        </p:spPr>
        <p:txBody>
          <a:bodyPr wrap="square">
            <a:spAutoFit/>
          </a:bodyPr>
          <a:lstStyle/>
          <a:p>
            <a:pPr algn="ctr" rtl="1"/>
            <a:r>
              <a:rPr lang="en-US" sz="1600">
                <a:solidFill>
                  <a:schemeClr val="bg1"/>
                </a:solidFill>
              </a:rPr>
              <a:t>JVM</a:t>
            </a:r>
            <a:r>
              <a:rPr lang="fa-IR" sz="1600">
                <a:solidFill>
                  <a:schemeClr val="bg1"/>
                </a:solidFill>
              </a:rPr>
              <a:t> </a:t>
            </a:r>
            <a:r>
              <a:rPr lang="en-US" sz="1600">
                <a:solidFill>
                  <a:schemeClr val="bg1"/>
                </a:solidFill>
              </a:rPr>
              <a:t> </a:t>
            </a:r>
            <a:r>
              <a:rPr lang="fa-IR" sz="1600">
                <a:solidFill>
                  <a:schemeClr val="bg1"/>
                </a:solidFill>
              </a:rPr>
              <a:t>شامل یک مولفه (کامپوننت) </a:t>
            </a:r>
            <a:r>
              <a:rPr lang="en-US" sz="1600">
                <a:solidFill>
                  <a:schemeClr val="bg1"/>
                </a:solidFill>
              </a:rPr>
              <a:t>classloader، verifier</a:t>
            </a:r>
            <a:r>
              <a:rPr lang="fa-IR" sz="1600">
                <a:solidFill>
                  <a:schemeClr val="bg1"/>
                </a:solidFill>
              </a:rPr>
              <a:t> </a:t>
            </a:r>
            <a:r>
              <a:rPr lang="en-US" sz="1600">
                <a:solidFill>
                  <a:schemeClr val="bg1"/>
                </a:solidFill>
              </a:rPr>
              <a:t> </a:t>
            </a:r>
            <a:r>
              <a:rPr lang="fa-IR" sz="1600">
                <a:solidFill>
                  <a:schemeClr val="bg1"/>
                </a:solidFill>
              </a:rPr>
              <a:t>بایت‌کد و یک مفسر و کامپایلر در جا برای بارگذاری، تأیید و اجرای یک فایل کلاس است.</a:t>
            </a:r>
            <a:endParaRPr lang="en-US" sz="1600">
              <a:solidFill>
                <a:schemeClr val="bg1"/>
              </a:solidFill>
            </a:endParaRPr>
          </a:p>
        </p:txBody>
      </p:sp>
    </p:spTree>
    <p:extLst>
      <p:ext uri="{BB962C8B-B14F-4D97-AF65-F5344CB8AC3E}">
        <p14:creationId xmlns:p14="http://schemas.microsoft.com/office/powerpoint/2010/main" val="3125497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4C3B6E-8C4A-47B5-BF29-6B70315A3C9F}"/>
              </a:ext>
            </a:extLst>
          </p:cNvPr>
          <p:cNvSpPr>
            <a:spLocks noGrp="1"/>
          </p:cNvSpPr>
          <p:nvPr>
            <p:ph type="sldNum" idx="12"/>
          </p:nvPr>
        </p:nvSpPr>
        <p:spPr/>
        <p:txBody>
          <a:bodyPr/>
          <a:lstStyle/>
          <a:p>
            <a:fld id="{D24265FD-7B1E-4FAF-A908-813D60A0DBC8}" type="slidenum">
              <a:rPr lang="en-US" smtClean="0"/>
              <a:t>12</a:t>
            </a:fld>
            <a:endParaRPr lang="en-US"/>
          </a:p>
        </p:txBody>
      </p:sp>
      <p:sp>
        <p:nvSpPr>
          <p:cNvPr id="4" name="TextBox 3">
            <a:extLst>
              <a:ext uri="{FF2B5EF4-FFF2-40B4-BE49-F238E27FC236}">
                <a16:creationId xmlns:a16="http://schemas.microsoft.com/office/drawing/2014/main" id="{E84FCC41-737B-40ED-A6E4-4B523C807342}"/>
              </a:ext>
            </a:extLst>
          </p:cNvPr>
          <p:cNvSpPr txBox="1"/>
          <p:nvPr/>
        </p:nvSpPr>
        <p:spPr>
          <a:xfrm>
            <a:off x="254555" y="101665"/>
            <a:ext cx="11682890" cy="6617196"/>
          </a:xfrm>
          <a:prstGeom prst="rect">
            <a:avLst/>
          </a:prstGeom>
          <a:noFill/>
        </p:spPr>
        <p:txBody>
          <a:bodyPr wrap="square">
            <a:spAutoFit/>
          </a:bodyPr>
          <a:lstStyle/>
          <a:p>
            <a:pPr algn="just" rtl="1"/>
            <a:r>
              <a:rPr lang="fa-IR" sz="2800">
                <a:solidFill>
                  <a:schemeClr val="accent5">
                    <a:lumMod val="60000"/>
                    <a:lumOff val="40000"/>
                  </a:schemeClr>
                </a:solidFill>
              </a:rPr>
              <a:t>نوع دینامیک یا نوع استاتیک</a:t>
            </a:r>
          </a:p>
          <a:p>
            <a:pPr algn="just" rtl="1"/>
            <a:r>
              <a:rPr lang="fa-IR" sz="2000">
                <a:solidFill>
                  <a:schemeClr val="bg1"/>
                </a:solidFill>
              </a:rPr>
              <a:t>جاوا یک زبان برنامه‌نویسی با نوع استاتیک است در حالی که زبان‌های برنامه‌نویسی دیگری مانند روبی (</a:t>
            </a:r>
            <a:r>
              <a:rPr lang="en-US" sz="2000">
                <a:solidFill>
                  <a:schemeClr val="bg1"/>
                </a:solidFill>
              </a:rPr>
              <a:t>Ruby)، </a:t>
            </a:r>
            <a:r>
              <a:rPr lang="fa-IR" sz="2000">
                <a:solidFill>
                  <a:schemeClr val="bg1"/>
                </a:solidFill>
              </a:rPr>
              <a:t>پایتون (</a:t>
            </a:r>
            <a:r>
              <a:rPr lang="en-US" sz="2000">
                <a:solidFill>
                  <a:schemeClr val="bg1"/>
                </a:solidFill>
              </a:rPr>
              <a:t>Python)، </a:t>
            </a:r>
            <a:r>
              <a:rPr lang="fa-IR" sz="2000">
                <a:solidFill>
                  <a:schemeClr val="bg1"/>
                </a:solidFill>
              </a:rPr>
              <a:t>و جاوا اسکریپت زبان‌هایی از نوع دینامیک محسوب می‌شوند. اکثر افراد به بحث تفاوت بین زبان‌های با نوع استاتیک و دینامیک علاقه‌مند هستند.</a:t>
            </a:r>
          </a:p>
          <a:p>
            <a:pPr algn="just" rtl="1"/>
            <a:endParaRPr lang="fa-IR" sz="2000">
              <a:solidFill>
                <a:schemeClr val="bg1"/>
              </a:solidFill>
            </a:endParaRPr>
          </a:p>
          <a:p>
            <a:pPr algn="just" rtl="1"/>
            <a:r>
              <a:rPr lang="fa-IR" sz="2800">
                <a:solidFill>
                  <a:schemeClr val="bg1"/>
                </a:solidFill>
              </a:rPr>
              <a:t>نوع دینامیک</a:t>
            </a:r>
          </a:p>
          <a:p>
            <a:pPr algn="just" rtl="1"/>
            <a:r>
              <a:rPr lang="fa-IR" sz="2000">
                <a:solidFill>
                  <a:schemeClr val="bg1"/>
                </a:solidFill>
              </a:rPr>
              <a:t>اگر تاکنون تجربه عملی برنامه‌نویسی داشته باشید، با مفهوم متغیر آشنا هستید. در زبان‌های با نوع دینامیک مانند روبی یا جاوا اسکریپت می‌توان متغیری را بدون این که نوع داده ذخیره شده‌اش معین باشد، اعلان کرد. این متغیر از نوع دینامیک است و مقدار آن می‌تواند هر چیزی مانند یک عدد، جمله و یا غیره باشد.</a:t>
            </a:r>
          </a:p>
          <a:p>
            <a:pPr algn="just" rtl="1"/>
            <a:endParaRPr lang="fa-IR" sz="2000">
              <a:solidFill>
                <a:schemeClr val="bg1"/>
              </a:solidFill>
            </a:endParaRPr>
          </a:p>
          <a:p>
            <a:pPr algn="just" rtl="1"/>
            <a:r>
              <a:rPr lang="fa-IR" sz="2800">
                <a:solidFill>
                  <a:schemeClr val="bg1"/>
                </a:solidFill>
              </a:rPr>
              <a:t>نوع استاتیک</a:t>
            </a:r>
          </a:p>
          <a:p>
            <a:pPr algn="just" rtl="1"/>
            <a:r>
              <a:rPr lang="fa-IR" sz="2000">
                <a:solidFill>
                  <a:schemeClr val="bg1"/>
                </a:solidFill>
              </a:rPr>
              <a:t>هنگامی که با داده‌ها در زبان‌های از نوع استاتیک مانند جاوا سر و کار داریم، باید در زمان اعلان متغیر دقیقاً مشخص کنیم که متغیر چه نوع داده‌ای را نگهداری خواهد کرد. برای نمونه این متغیر حاوی عدد خواهد بود یا متغیر دیگر متن را ذخیره می‌کند و متغیر سوم حاوی تاریخ خواهد بود. این بدان معنی است که یک زبان از نوع استاتیک ساختار بیشتری را شامل می‌شود. برخی از انواع خطاهایی که برنامه‌نویس‌ها مرتکب می‌شوند، توسط ابزارهایی که جاوا در اختیار ما قرار می‌دهد، حتی پیش از اجرای برنامه، قابل تشخیص هستند. با این حال در صورتی که در زبان‌های از نوع دینامیکی مانند روبی یا پایتون برنامه‌نویسی کنید، چنین خطاهایی تا زمان اجرای برنامه و مواجهه با از کار افتادن برنامه قابل تشخیص نخواهند بود.</a:t>
            </a:r>
          </a:p>
          <a:p>
            <a:pPr algn="just" rtl="1"/>
            <a:endParaRPr lang="fa-IR" sz="2000">
              <a:solidFill>
                <a:schemeClr val="bg1"/>
              </a:solidFill>
            </a:endParaRPr>
          </a:p>
          <a:p>
            <a:pPr algn="just" rtl="1"/>
            <a:r>
              <a:rPr lang="fa-IR" sz="2000">
                <a:solidFill>
                  <a:schemeClr val="bg1"/>
                </a:solidFill>
              </a:rPr>
              <a:t>بدین ترتیب در زبان‌های برنامه‌نویسی از نوع استاتیک یک لایه اضافی از کدنویسی وجود دارد که باید انواع همه متغیرها از قبل مورد تفکر قرار گرفته و مشخص شود. بنابراین یادگیری زبان‌های از نوع دینامیک برای کسانی که اولین زبان برنامه‌نویسی‌شان از نوع استاتیک بوده است، بسیار آسان‌تر از مسیر معکوس آن خواهد بود.</a:t>
            </a:r>
            <a:endParaRPr lang="en-US" sz="2000">
              <a:solidFill>
                <a:schemeClr val="bg1"/>
              </a:solidFill>
            </a:endParaRPr>
          </a:p>
        </p:txBody>
      </p:sp>
    </p:spTree>
    <p:extLst>
      <p:ext uri="{BB962C8B-B14F-4D97-AF65-F5344CB8AC3E}">
        <p14:creationId xmlns:p14="http://schemas.microsoft.com/office/powerpoint/2010/main" val="48137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1AA423-0C98-4E0D-A24E-C7E87D96E152}"/>
              </a:ext>
            </a:extLst>
          </p:cNvPr>
          <p:cNvSpPr>
            <a:spLocks noGrp="1"/>
          </p:cNvSpPr>
          <p:nvPr>
            <p:ph type="sldNum" idx="12"/>
          </p:nvPr>
        </p:nvSpPr>
        <p:spPr/>
        <p:txBody>
          <a:bodyPr/>
          <a:lstStyle/>
          <a:p>
            <a:fld id="{D24265FD-7B1E-4FAF-A908-813D60A0DBC8}" type="slidenum">
              <a:rPr lang="en-US" smtClean="0"/>
              <a:t>13</a:t>
            </a:fld>
            <a:endParaRPr lang="en-US"/>
          </a:p>
        </p:txBody>
      </p:sp>
      <p:sp>
        <p:nvSpPr>
          <p:cNvPr id="6" name="TextBox 5">
            <a:extLst>
              <a:ext uri="{FF2B5EF4-FFF2-40B4-BE49-F238E27FC236}">
                <a16:creationId xmlns:a16="http://schemas.microsoft.com/office/drawing/2014/main" id="{9BE2BBA8-4569-452F-A78C-E69C278712F2}"/>
              </a:ext>
            </a:extLst>
          </p:cNvPr>
          <p:cNvSpPr txBox="1"/>
          <p:nvPr/>
        </p:nvSpPr>
        <p:spPr>
          <a:xfrm>
            <a:off x="282070" y="917737"/>
            <a:ext cx="11627859" cy="4647426"/>
          </a:xfrm>
          <a:prstGeom prst="rect">
            <a:avLst/>
          </a:prstGeom>
          <a:noFill/>
        </p:spPr>
        <p:txBody>
          <a:bodyPr wrap="square">
            <a:spAutoFit/>
          </a:bodyPr>
          <a:lstStyle/>
          <a:p>
            <a:pPr algn="just" rtl="1"/>
            <a:r>
              <a:rPr lang="en-US" sz="2800">
                <a:solidFill>
                  <a:schemeClr val="accent5">
                    <a:lumMod val="60000"/>
                    <a:lumOff val="40000"/>
                  </a:schemeClr>
                </a:solidFill>
              </a:rPr>
              <a:t>چه زبان‌هایی از جاوا مشتق شده‌اند؟</a:t>
            </a:r>
          </a:p>
          <a:p>
            <a:pPr algn="just" rtl="1"/>
            <a:endParaRPr lang="en-US" sz="2000">
              <a:solidFill>
                <a:schemeClr val="bg1"/>
              </a:solidFill>
            </a:endParaRPr>
          </a:p>
          <a:p>
            <a:pPr algn="just" rtl="1"/>
            <a:r>
              <a:rPr lang="en-US" sz="2000">
                <a:solidFill>
                  <a:schemeClr val="bg1"/>
                </a:solidFill>
              </a:rPr>
              <a:t>برخی زبان‌ها مانند اسکالا (Scala)</a:t>
            </a:r>
            <a:r>
              <a:rPr lang="fa-IR" sz="2000">
                <a:solidFill>
                  <a:schemeClr val="bg1"/>
                </a:solidFill>
              </a:rPr>
              <a:t> </a:t>
            </a:r>
            <a:r>
              <a:rPr lang="en-US" sz="2000">
                <a:solidFill>
                  <a:schemeClr val="bg1"/>
                </a:solidFill>
              </a:rPr>
              <a:t> و گرووی (Groovy)</a:t>
            </a:r>
            <a:r>
              <a:rPr lang="fa-IR" sz="2000">
                <a:solidFill>
                  <a:schemeClr val="bg1"/>
                </a:solidFill>
              </a:rPr>
              <a:t> </a:t>
            </a:r>
            <a:r>
              <a:rPr lang="en-US" sz="2000">
                <a:solidFill>
                  <a:schemeClr val="bg1"/>
                </a:solidFill>
              </a:rPr>
              <a:t> وجود دارند که برای اجرا روی JVM</a:t>
            </a:r>
            <a:r>
              <a:rPr lang="fa-IR" sz="2000">
                <a:solidFill>
                  <a:schemeClr val="bg1"/>
                </a:solidFill>
              </a:rPr>
              <a:t> </a:t>
            </a:r>
            <a:r>
              <a:rPr lang="en-US" sz="2000">
                <a:solidFill>
                  <a:schemeClr val="bg1"/>
                </a:solidFill>
              </a:rPr>
              <a:t> طراحی شده‌اند و یا زبان‌هایی هستند که برای اجرا روی محیط جاوا توسعه یافته‌اند. همچنین ممکن است برخی افراد ادعا کنند که زبان C#</a:t>
            </a:r>
            <a:r>
              <a:rPr lang="fa-IR" sz="2000">
                <a:solidFill>
                  <a:schemeClr val="bg1"/>
                </a:solidFill>
              </a:rPr>
              <a:t> </a:t>
            </a:r>
            <a:r>
              <a:rPr lang="en-US" sz="2000">
                <a:solidFill>
                  <a:schemeClr val="bg1"/>
                </a:solidFill>
              </a:rPr>
              <a:t> تا حدود زیادی تحت تأثیر جاوا توسعه یافته است. زبان سی شارپ مایکروسافت پس از جاوا توسعه یافت و به طور خاص به مقدار زیادی از جاوا الهام گرفته است. سی شارپ موجب برخی بهبودها در جاوا نیز شده است و از این رو این دو زبان به طور متقابل بر هم تأثیرگذار بوده‌اند.</a:t>
            </a:r>
            <a:endParaRPr lang="fa-IR" sz="2000">
              <a:solidFill>
                <a:schemeClr val="bg1"/>
              </a:solidFill>
            </a:endParaRPr>
          </a:p>
          <a:p>
            <a:pPr algn="just" rtl="1"/>
            <a:endParaRPr lang="en-US" sz="2000">
              <a:solidFill>
                <a:schemeClr val="bg1"/>
              </a:solidFill>
            </a:endParaRPr>
          </a:p>
          <a:p>
            <a:pPr algn="just" rtl="1"/>
            <a:r>
              <a:rPr lang="en-US" sz="2800">
                <a:solidFill>
                  <a:schemeClr val="accent5">
                    <a:lumMod val="60000"/>
                    <a:lumOff val="40000"/>
                  </a:schemeClr>
                </a:solidFill>
              </a:rPr>
              <a:t>جاوا چه تفاوتی با جاوا اسکریپت دارد؟</a:t>
            </a:r>
            <a:endParaRPr lang="en-US" sz="2000">
              <a:solidFill>
                <a:schemeClr val="bg1"/>
              </a:solidFill>
            </a:endParaRPr>
          </a:p>
          <a:p>
            <a:pPr algn="just" rtl="1"/>
            <a:r>
              <a:rPr lang="en-US" sz="2000">
                <a:solidFill>
                  <a:schemeClr val="bg1"/>
                </a:solidFill>
              </a:rPr>
              <a:t>هیچ رابطه فنی بین جاوا و جاوا اسکریپت وجود ندارد و این دو، دو زبان کاملا مستقل هستند. جاوا اسکریپت از سوی نت اسکیپ (Netscape)</a:t>
            </a:r>
            <a:r>
              <a:rPr lang="fa-IR" sz="2000">
                <a:solidFill>
                  <a:schemeClr val="bg1"/>
                </a:solidFill>
              </a:rPr>
              <a:t> </a:t>
            </a:r>
            <a:r>
              <a:rPr lang="en-US" sz="2000">
                <a:solidFill>
                  <a:schemeClr val="bg1"/>
                </a:solidFill>
              </a:rPr>
              <a:t> در دهه 90</a:t>
            </a:r>
            <a:r>
              <a:rPr lang="fa-IR" sz="2000">
                <a:solidFill>
                  <a:schemeClr val="bg1"/>
                </a:solidFill>
              </a:rPr>
              <a:t> </a:t>
            </a:r>
            <a:r>
              <a:rPr lang="en-US" sz="2000">
                <a:solidFill>
                  <a:schemeClr val="bg1"/>
                </a:solidFill>
              </a:rPr>
              <a:t> میلادی توسعه یافته است و در ابتدا LiveScript</a:t>
            </a:r>
            <a:r>
              <a:rPr lang="fa-IR" sz="2000">
                <a:solidFill>
                  <a:schemeClr val="bg1"/>
                </a:solidFill>
              </a:rPr>
              <a:t> </a:t>
            </a:r>
            <a:r>
              <a:rPr lang="en-US" sz="2000">
                <a:solidFill>
                  <a:schemeClr val="bg1"/>
                </a:solidFill>
              </a:rPr>
              <a:t> نامیده می‌شد. زمانی که نت اسکیپ دید هیچ کس از LiveScript</a:t>
            </a:r>
            <a:r>
              <a:rPr lang="fa-IR" sz="2000">
                <a:solidFill>
                  <a:schemeClr val="bg1"/>
                </a:solidFill>
              </a:rPr>
              <a:t> </a:t>
            </a:r>
            <a:r>
              <a:rPr lang="en-US" sz="2000">
                <a:solidFill>
                  <a:schemeClr val="bg1"/>
                </a:solidFill>
              </a:rPr>
              <a:t> استفاده نمی‌کند و جاوا محبوبیت روزافزونی دارد، نام آن را به جاوا اسکریپت تغییر داد تا بتوانند از این موج محبوبیت جاوا بهره‌مند شوند. در واقع این ایده موفق بود و جاوا اسکریپت نیز محبوب شد؛ اما از منظر فنی هیچ رابطه‌ای بین این دو وجود ندارد و صرفاً دارای تشابه اسمی هستند. شاید تنها مشابهت فنی بین جاوا و جاوا اسکریپت را در این بدانیم که هر دو آن‌ها دستور زبانشان را از زبان برنامه‌نویسی C</a:t>
            </a:r>
            <a:r>
              <a:rPr lang="fa-IR" sz="2000">
                <a:solidFill>
                  <a:schemeClr val="bg1"/>
                </a:solidFill>
              </a:rPr>
              <a:t> </a:t>
            </a:r>
            <a:r>
              <a:rPr lang="en-US" sz="2000">
                <a:solidFill>
                  <a:schemeClr val="bg1"/>
                </a:solidFill>
              </a:rPr>
              <a:t> گرفته‌اند. به همین دلیل اگر با جاوا آشنا باشید، در این صورت یادگیری جاوا اسکریپت آسان خواهد بود و برعکس.</a:t>
            </a:r>
          </a:p>
        </p:txBody>
      </p:sp>
    </p:spTree>
    <p:extLst>
      <p:ext uri="{BB962C8B-B14F-4D97-AF65-F5344CB8AC3E}">
        <p14:creationId xmlns:p14="http://schemas.microsoft.com/office/powerpoint/2010/main" val="3536031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A40596-E995-4962-9DE2-98EC6409ECF5}"/>
              </a:ext>
            </a:extLst>
          </p:cNvPr>
          <p:cNvSpPr>
            <a:spLocks noGrp="1"/>
          </p:cNvSpPr>
          <p:nvPr>
            <p:ph type="sldNum" idx="12"/>
          </p:nvPr>
        </p:nvSpPr>
        <p:spPr/>
        <p:txBody>
          <a:bodyPr/>
          <a:lstStyle/>
          <a:p>
            <a:fld id="{D24265FD-7B1E-4FAF-A908-813D60A0DBC8}" type="slidenum">
              <a:rPr lang="en-US" smtClean="0"/>
              <a:t>14</a:t>
            </a:fld>
            <a:endParaRPr lang="en-US"/>
          </a:p>
        </p:txBody>
      </p:sp>
      <p:sp>
        <p:nvSpPr>
          <p:cNvPr id="4" name="TextBox 3">
            <a:extLst>
              <a:ext uri="{FF2B5EF4-FFF2-40B4-BE49-F238E27FC236}">
                <a16:creationId xmlns:a16="http://schemas.microsoft.com/office/drawing/2014/main" id="{3F668DE3-D37D-417B-9708-3BDC3336303A}"/>
              </a:ext>
            </a:extLst>
          </p:cNvPr>
          <p:cNvSpPr txBox="1"/>
          <p:nvPr/>
        </p:nvSpPr>
        <p:spPr>
          <a:xfrm>
            <a:off x="322118" y="859065"/>
            <a:ext cx="11615327" cy="5139869"/>
          </a:xfrm>
          <a:prstGeom prst="rect">
            <a:avLst/>
          </a:prstGeom>
          <a:noFill/>
        </p:spPr>
        <p:txBody>
          <a:bodyPr wrap="square">
            <a:spAutoFit/>
          </a:bodyPr>
          <a:lstStyle/>
          <a:p>
            <a:pPr algn="just" rtl="1"/>
            <a:r>
              <a:rPr lang="fa-IR" sz="2800">
                <a:solidFill>
                  <a:schemeClr val="accent5">
                    <a:lumMod val="60000"/>
                    <a:lumOff val="40000"/>
                  </a:schemeClr>
                </a:solidFill>
              </a:rPr>
              <a:t>فریمورک ‌های جاوا چه هستند؟</a:t>
            </a:r>
          </a:p>
          <a:p>
            <a:pPr algn="just" rtl="1"/>
            <a:r>
              <a:rPr lang="fa-IR" sz="2000">
                <a:solidFill>
                  <a:schemeClr val="bg1"/>
                </a:solidFill>
              </a:rPr>
              <a:t>نکته جالب در مورد جاوا این است که یک زبان برنامه‌نویسی چندمنظوره محسوب می‌شود و از این رو در محیط‌های بسیار متفاوتی مورد استفاده قرار می‌گیرد. جاوا اصولاً به منظور استفاده روی پلتفرم‌های مختلف طراحی شده است و بنابراین می‌توان آن را روی ماشین‌های لینوکس، یونیکس باکس، مک، ویندوز یا حتی گوشی تلفن همراه اجرا کرد. در واقع می‌توان گفت که جاوا را می‌شود همه جا استفاده کرد.</a:t>
            </a:r>
          </a:p>
          <a:p>
            <a:pPr algn="just" rtl="1"/>
            <a:r>
              <a:rPr lang="fa-IR" sz="2000">
                <a:solidFill>
                  <a:schemeClr val="bg1"/>
                </a:solidFill>
              </a:rPr>
              <a:t>با این که جاوا شاید زبان چندان سرراستی نباشد؛ اما شما مجبور نیستید کدهای جاوا را از صفر بنویسید. فریمورک‌های عالی زیادی برای جاوا وجود دارند که با آن‌ها می‌توان اپلیکیشن‌های وب، موبایل، میکروسرویس و </a:t>
            </a:r>
            <a:r>
              <a:rPr lang="en-US" sz="2000">
                <a:solidFill>
                  <a:schemeClr val="bg1"/>
                </a:solidFill>
              </a:rPr>
              <a:t>REST API</a:t>
            </a:r>
            <a:r>
              <a:rPr lang="fa-IR" sz="2000">
                <a:solidFill>
                  <a:schemeClr val="bg1"/>
                </a:solidFill>
              </a:rPr>
              <a:t> </a:t>
            </a:r>
            <a:r>
              <a:rPr lang="en-US" sz="2000">
                <a:solidFill>
                  <a:schemeClr val="bg1"/>
                </a:solidFill>
              </a:rPr>
              <a:t> </a:t>
            </a:r>
            <a:r>
              <a:rPr lang="fa-IR" sz="2000">
                <a:solidFill>
                  <a:schemeClr val="bg1"/>
                </a:solidFill>
              </a:rPr>
              <a:t>هایی نوشت که روی ماشین مجازی جاوا اجرا می‌شوند.</a:t>
            </a:r>
          </a:p>
          <a:p>
            <a:pPr algn="just" rtl="1"/>
            <a:r>
              <a:rPr lang="fa-IR" sz="2000">
                <a:solidFill>
                  <a:schemeClr val="bg1"/>
                </a:solidFill>
              </a:rPr>
              <a:t>فریمورک‌های جاوا امکان تمرکز روی منطق تجاری اپلیکیشن به جای نوشتن کارکردهای ابتدایی مانند ایجاد اتصال به پایگاه داده یا مدیریت خطاها را فراهم می‌سازند. ضمناً اگر تجربه کدنویسی با جاوا را داشته باشید، با استفاده از فریمورک‌ها می‌توانید بسیار سریع‌تر کار برنامه‌نویسی را آغاز کنید. همه فریمورک‌ها از دستور زبان یکسانی استفاده می‌کنند و اصطلاح‌ها، پارادایم‌ها و مفاهیم یکسانی از زبان برنامه‌نویسی جاوا ارائه می‌کند. در ادامه برخی از محبوب‌ترین فریمورک‌های جاوا را معرفی می‌کنیم:</a:t>
            </a:r>
          </a:p>
          <a:p>
            <a:pPr marL="342900" indent="-342900" algn="just" rtl="1">
              <a:buFont typeface="Arial" panose="020B0604020202020204" pitchFamily="34" charset="0"/>
              <a:buChar char="•"/>
            </a:pPr>
            <a:r>
              <a:rPr lang="en-US" sz="2000">
                <a:solidFill>
                  <a:schemeClr val="bg1"/>
                </a:solidFill>
              </a:rPr>
              <a:t>BLADE</a:t>
            </a:r>
            <a:r>
              <a:rPr lang="fa-IR" sz="2000">
                <a:solidFill>
                  <a:schemeClr val="bg1"/>
                </a:solidFill>
              </a:rPr>
              <a:t>: </a:t>
            </a:r>
            <a:r>
              <a:rPr lang="en-US" sz="2000">
                <a:solidFill>
                  <a:schemeClr val="bg1"/>
                </a:solidFill>
              </a:rPr>
              <a:t> </a:t>
            </a:r>
            <a:r>
              <a:rPr lang="fa-IR" sz="2000">
                <a:solidFill>
                  <a:schemeClr val="bg1"/>
                </a:solidFill>
              </a:rPr>
              <a:t>فریمورک ساده اپلیکیشن با کمترین اثرات جانبی</a:t>
            </a:r>
          </a:p>
          <a:p>
            <a:pPr marL="342900" indent="-342900" algn="just" rtl="1">
              <a:buFont typeface="Arial" panose="020B0604020202020204" pitchFamily="34" charset="0"/>
              <a:buChar char="•"/>
            </a:pPr>
            <a:r>
              <a:rPr lang="en-US" sz="2000">
                <a:solidFill>
                  <a:schemeClr val="bg1"/>
                </a:solidFill>
              </a:rPr>
              <a:t>Dropwizard</a:t>
            </a:r>
            <a:r>
              <a:rPr lang="fa-IR" sz="2000">
                <a:solidFill>
                  <a:schemeClr val="bg1"/>
                </a:solidFill>
              </a:rPr>
              <a:t>: </a:t>
            </a:r>
            <a:r>
              <a:rPr lang="en-US" sz="2000">
                <a:solidFill>
                  <a:schemeClr val="bg1"/>
                </a:solidFill>
              </a:rPr>
              <a:t> </a:t>
            </a:r>
            <a:r>
              <a:rPr lang="fa-IR" sz="2000">
                <a:solidFill>
                  <a:schemeClr val="bg1"/>
                </a:solidFill>
              </a:rPr>
              <a:t>سرویس‌های وب </a:t>
            </a:r>
            <a:r>
              <a:rPr lang="en-US" sz="2000">
                <a:solidFill>
                  <a:schemeClr val="bg1"/>
                </a:solidFill>
              </a:rPr>
              <a:t>RESTful </a:t>
            </a:r>
            <a:r>
              <a:rPr lang="fa-IR" sz="2000">
                <a:solidFill>
                  <a:schemeClr val="bg1"/>
                </a:solidFill>
              </a:rPr>
              <a:t>آماده </a:t>
            </a:r>
            <a:r>
              <a:rPr lang="en-US" sz="2000">
                <a:solidFill>
                  <a:schemeClr val="bg1"/>
                </a:solidFill>
              </a:rPr>
              <a:t>Production</a:t>
            </a:r>
          </a:p>
          <a:p>
            <a:pPr marL="342900" indent="-342900" algn="just" rtl="1">
              <a:buFont typeface="Arial" panose="020B0604020202020204" pitchFamily="34" charset="0"/>
              <a:buChar char="•"/>
            </a:pPr>
            <a:r>
              <a:rPr lang="en-US" sz="2000">
                <a:solidFill>
                  <a:schemeClr val="bg1"/>
                </a:solidFill>
              </a:rPr>
              <a:t>Grails</a:t>
            </a:r>
            <a:r>
              <a:rPr lang="fa-IR" sz="2000">
                <a:solidFill>
                  <a:schemeClr val="bg1"/>
                </a:solidFill>
              </a:rPr>
              <a:t>: فریمورک وب اپلیکیشن مبتنی بر </a:t>
            </a:r>
            <a:r>
              <a:rPr lang="en-US" sz="2000">
                <a:solidFill>
                  <a:schemeClr val="bg1"/>
                </a:solidFill>
              </a:rPr>
              <a:t>Groovy</a:t>
            </a:r>
            <a:endParaRPr lang="fa-IR" sz="2000">
              <a:solidFill>
                <a:schemeClr val="bg1"/>
              </a:solidFill>
            </a:endParaRPr>
          </a:p>
          <a:p>
            <a:pPr marL="342900" indent="-342900" algn="just" rtl="1">
              <a:buFont typeface="Arial" panose="020B0604020202020204" pitchFamily="34" charset="0"/>
              <a:buChar char="•"/>
            </a:pPr>
            <a:r>
              <a:rPr lang="en-US" sz="2000">
                <a:solidFill>
                  <a:schemeClr val="bg1"/>
                </a:solidFill>
              </a:rPr>
              <a:t>GWT</a:t>
            </a:r>
            <a:r>
              <a:rPr lang="fa-IR" sz="2000">
                <a:solidFill>
                  <a:schemeClr val="bg1"/>
                </a:solidFill>
              </a:rPr>
              <a:t>: کیت ابزار وب گوگل – اپلیکیشن‌های سمت کلاینت جاوا که به وسیله جاوا اسکریپت توزیع می‌شوند.</a:t>
            </a:r>
          </a:p>
          <a:p>
            <a:pPr marL="342900" indent="-342900" algn="just" rtl="1">
              <a:buFont typeface="Arial" panose="020B0604020202020204" pitchFamily="34" charset="0"/>
              <a:buChar char="•"/>
            </a:pPr>
            <a:r>
              <a:rPr lang="en-US" sz="2000">
                <a:solidFill>
                  <a:schemeClr val="bg1"/>
                </a:solidFill>
              </a:rPr>
              <a:t>Hibernate</a:t>
            </a:r>
            <a:r>
              <a:rPr lang="fa-IR" sz="2000">
                <a:solidFill>
                  <a:schemeClr val="bg1"/>
                </a:solidFill>
              </a:rPr>
              <a:t>: </a:t>
            </a:r>
            <a:r>
              <a:rPr lang="en-US" sz="2000">
                <a:solidFill>
                  <a:schemeClr val="bg1"/>
                </a:solidFill>
              </a:rPr>
              <a:t> </a:t>
            </a:r>
            <a:r>
              <a:rPr lang="fa-IR" sz="2000">
                <a:solidFill>
                  <a:schemeClr val="bg1"/>
                </a:solidFill>
              </a:rPr>
              <a:t>فریمورک نگاشت شی-رابطه‌ای برای ارتباط بهتر با پایگاه داده</a:t>
            </a:r>
          </a:p>
        </p:txBody>
      </p:sp>
    </p:spTree>
    <p:extLst>
      <p:ext uri="{BB962C8B-B14F-4D97-AF65-F5344CB8AC3E}">
        <p14:creationId xmlns:p14="http://schemas.microsoft.com/office/powerpoint/2010/main" val="17587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B875ED-579F-4FE3-BBF4-E3A478DA481A}"/>
              </a:ext>
            </a:extLst>
          </p:cNvPr>
          <p:cNvSpPr>
            <a:spLocks noGrp="1"/>
          </p:cNvSpPr>
          <p:nvPr>
            <p:ph type="sldNum" idx="12"/>
          </p:nvPr>
        </p:nvSpPr>
        <p:spPr/>
        <p:txBody>
          <a:bodyPr/>
          <a:lstStyle/>
          <a:p>
            <a:fld id="{D24265FD-7B1E-4FAF-A908-813D60A0DBC8}" type="slidenum">
              <a:rPr lang="en-US" smtClean="0"/>
              <a:t>15</a:t>
            </a:fld>
            <a:endParaRPr lang="en-US"/>
          </a:p>
        </p:txBody>
      </p:sp>
      <p:pic>
        <p:nvPicPr>
          <p:cNvPr id="3" name="Picture 2">
            <a:extLst>
              <a:ext uri="{FF2B5EF4-FFF2-40B4-BE49-F238E27FC236}">
                <a16:creationId xmlns:a16="http://schemas.microsoft.com/office/drawing/2014/main" id="{1DE41B85-6533-4B8A-A558-B45DC761D2AB}"/>
              </a:ext>
            </a:extLst>
          </p:cNvPr>
          <p:cNvPicPr>
            <a:picLocks noChangeAspect="1"/>
          </p:cNvPicPr>
          <p:nvPr/>
        </p:nvPicPr>
        <p:blipFill>
          <a:blip r:embed="rId2"/>
          <a:stretch>
            <a:fillRect/>
          </a:stretch>
        </p:blipFill>
        <p:spPr>
          <a:xfrm>
            <a:off x="2986519" y="275987"/>
            <a:ext cx="6218961" cy="6306026"/>
          </a:xfrm>
          <a:prstGeom prst="rect">
            <a:avLst/>
          </a:prstGeom>
        </p:spPr>
      </p:pic>
    </p:spTree>
    <p:extLst>
      <p:ext uri="{BB962C8B-B14F-4D97-AF65-F5344CB8AC3E}">
        <p14:creationId xmlns:p14="http://schemas.microsoft.com/office/powerpoint/2010/main" val="775403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EB48EC-6E15-44A7-A26D-8D32952DCF03}"/>
              </a:ext>
            </a:extLst>
          </p:cNvPr>
          <p:cNvSpPr>
            <a:spLocks noGrp="1"/>
          </p:cNvSpPr>
          <p:nvPr>
            <p:ph type="sldNum" idx="12"/>
          </p:nvPr>
        </p:nvSpPr>
        <p:spPr/>
        <p:txBody>
          <a:bodyPr/>
          <a:lstStyle/>
          <a:p>
            <a:fld id="{D24265FD-7B1E-4FAF-A908-813D60A0DBC8}" type="slidenum">
              <a:rPr lang="en-US" smtClean="0"/>
              <a:t>16</a:t>
            </a:fld>
            <a:endParaRPr lang="en-US"/>
          </a:p>
        </p:txBody>
      </p:sp>
      <p:sp>
        <p:nvSpPr>
          <p:cNvPr id="6" name="TextBox 5">
            <a:extLst>
              <a:ext uri="{FF2B5EF4-FFF2-40B4-BE49-F238E27FC236}">
                <a16:creationId xmlns:a16="http://schemas.microsoft.com/office/drawing/2014/main" id="{C75C70F1-EC52-4997-AE4F-DFA41B8B3F57}"/>
              </a:ext>
            </a:extLst>
          </p:cNvPr>
          <p:cNvSpPr txBox="1"/>
          <p:nvPr/>
        </p:nvSpPr>
        <p:spPr>
          <a:xfrm>
            <a:off x="290945" y="294212"/>
            <a:ext cx="11646500" cy="5878532"/>
          </a:xfrm>
          <a:prstGeom prst="rect">
            <a:avLst/>
          </a:prstGeom>
          <a:noFill/>
        </p:spPr>
        <p:txBody>
          <a:bodyPr wrap="square">
            <a:spAutoFit/>
          </a:bodyPr>
          <a:lstStyle/>
          <a:p>
            <a:pPr algn="just" rtl="1"/>
            <a:r>
              <a:rPr lang="en-US" sz="2000">
                <a:solidFill>
                  <a:schemeClr val="bg1"/>
                </a:solidFill>
              </a:rPr>
              <a:t>با این که جاوا دیگر تنها زبانی نیست که برای توسعه اپلیکیشن‌های اندرویدی استفاده می‌شود؛ و دیگر به هیچ وجه تنها گزینه برای برنامه‌نویسی وب محسوب نمی‌شود؛ اما جاوا همچنان در این عرصه‌ها حضور دارد. همه این توفیق را نمی‌توان صرفاً به قدمت آن نسبت داد، فلذا در ادامه برخی از مزیت‌های جاوا را بررسی می‌کنیم</a:t>
            </a:r>
          </a:p>
          <a:p>
            <a:pPr algn="just" rtl="1"/>
            <a:endParaRPr lang="en-US" sz="2000">
              <a:solidFill>
                <a:schemeClr val="bg1"/>
              </a:solidFill>
            </a:endParaRPr>
          </a:p>
          <a:p>
            <a:pPr algn="just" rtl="1"/>
            <a:r>
              <a:rPr lang="en-US" sz="2800">
                <a:solidFill>
                  <a:schemeClr val="accent5">
                    <a:lumMod val="60000"/>
                    <a:lumOff val="40000"/>
                  </a:schemeClr>
                </a:solidFill>
              </a:rPr>
              <a:t>برنامه‌نویسی شی‌گرا</a:t>
            </a:r>
          </a:p>
          <a:p>
            <a:pPr algn="just" rtl="1"/>
            <a:r>
              <a:rPr lang="en-US" sz="2000">
                <a:solidFill>
                  <a:schemeClr val="bg1"/>
                </a:solidFill>
              </a:rPr>
              <a:t>جاوا، برنامه‌نویسی شی‌گرا (Object-oriented)</a:t>
            </a:r>
            <a:r>
              <a:rPr lang="fa-IR" sz="2000">
                <a:solidFill>
                  <a:schemeClr val="bg1"/>
                </a:solidFill>
              </a:rPr>
              <a:t> </a:t>
            </a:r>
            <a:r>
              <a:rPr lang="en-US" sz="2000">
                <a:solidFill>
                  <a:schemeClr val="bg1"/>
                </a:solidFill>
              </a:rPr>
              <a:t> را کاملاً پذیرفته است. منظور از برنامه‌نویسی شی‌گرا سبکی از کدنویسی است که در آن نه تنها انواع داده و ساختمان داده تعریف می‌شوند؛ بلکه مجموعه توابع مورد استفاده این داده‌ها نیز تعریف می‌شوند. بدین ترتیب ساختمان داده تبدیل به یک شی می‌شود که می‌توان آن را برای ایجاد روابطی بین شی‌های مختلف دستکاری کرد.</a:t>
            </a:r>
          </a:p>
          <a:p>
            <a:pPr algn="just" rtl="1"/>
            <a:r>
              <a:rPr lang="en-US" sz="2000">
                <a:solidFill>
                  <a:schemeClr val="bg1"/>
                </a:solidFill>
              </a:rPr>
              <a:t>برخلاف رویکرد متضادش یعنی برنامه‌نویسی رویه‌ای (procedural programming) </a:t>
            </a:r>
            <a:r>
              <a:rPr lang="fa-IR" sz="2000">
                <a:solidFill>
                  <a:schemeClr val="bg1"/>
                </a:solidFill>
              </a:rPr>
              <a:t> </a:t>
            </a:r>
            <a:r>
              <a:rPr lang="en-US" sz="2000">
                <a:solidFill>
                  <a:schemeClr val="bg1"/>
                </a:solidFill>
              </a:rPr>
              <a:t>که در آن یک توالی از دستورالعمل‌ها با استفاده از متغیرها و توابع استفاده می‌شوند؛ در برنامه‌نویسی شی‌گرا امکان گروه‌بندی این متغیرها و توزیع بر اساس زمینه ارائه شده است و از این رو می‌توان آن‌ها را بر اساس زمینه‌هایی که هر شی خاص دارد، نامگذاری کرده و مورد ارجاع قرار داد.</a:t>
            </a:r>
            <a:endParaRPr lang="fa-IR" sz="2000">
              <a:solidFill>
                <a:schemeClr val="bg1"/>
              </a:solidFill>
            </a:endParaRPr>
          </a:p>
          <a:p>
            <a:pPr algn="just" rtl="1"/>
            <a:endParaRPr lang="fa-IR" sz="2000">
              <a:solidFill>
                <a:schemeClr val="bg1"/>
              </a:solidFill>
            </a:endParaRPr>
          </a:p>
          <a:p>
            <a:pPr algn="just" rtl="1"/>
            <a:r>
              <a:rPr lang="fa-IR" sz="2800">
                <a:solidFill>
                  <a:schemeClr val="bg1"/>
                </a:solidFill>
              </a:rPr>
              <a:t>چرا شی‌گرایی یک مزیت محسوب می‌شود؟</a:t>
            </a:r>
          </a:p>
          <a:p>
            <a:pPr marL="342900" indent="-342900" algn="just" rtl="1">
              <a:buFont typeface="Arial" panose="020B0604020202020204" pitchFamily="34" charset="0"/>
              <a:buChar char="•"/>
            </a:pPr>
            <a:endParaRPr lang="fa-IR" sz="2000">
              <a:solidFill>
                <a:schemeClr val="bg1"/>
              </a:solidFill>
            </a:endParaRPr>
          </a:p>
          <a:p>
            <a:pPr marL="342900" indent="-342900" algn="just" rtl="1">
              <a:buFont typeface="Arial" panose="020B0604020202020204" pitchFamily="34" charset="0"/>
              <a:buChar char="•"/>
            </a:pPr>
            <a:r>
              <a:rPr lang="fa-IR" sz="2000">
                <a:solidFill>
                  <a:schemeClr val="bg1"/>
                </a:solidFill>
              </a:rPr>
              <a:t>    در این روش می‌توان شی‌ها را در برنامه‌های دیگر به آسانی استفاده کرد</a:t>
            </a:r>
          </a:p>
          <a:p>
            <a:pPr marL="342900" indent="-342900" algn="just" rtl="1">
              <a:buFont typeface="Arial" panose="020B0604020202020204" pitchFamily="34" charset="0"/>
              <a:buChar char="•"/>
            </a:pPr>
            <a:r>
              <a:rPr lang="fa-IR" sz="2000">
                <a:solidFill>
                  <a:schemeClr val="bg1"/>
                </a:solidFill>
              </a:rPr>
              <a:t>    با واداشتن شی‌ها به مخفی کردن اطلاعاتی که نباید به آسانی مورد دسترسی قرار گیرند، از برخی خطاها جلوگیری می‌شود.</a:t>
            </a:r>
          </a:p>
          <a:p>
            <a:pPr marL="342900" indent="-342900" algn="just" rtl="1">
              <a:buFont typeface="Arial" panose="020B0604020202020204" pitchFamily="34" charset="0"/>
              <a:buChar char="•"/>
            </a:pPr>
            <a:r>
              <a:rPr lang="fa-IR" sz="2000">
                <a:solidFill>
                  <a:schemeClr val="bg1"/>
                </a:solidFill>
              </a:rPr>
              <a:t>    در این روش برنامه‌ها به خصوص برنامه‌های پیچیده و بزرگ، به روش سازمان‌یافته‌تر و از پیش برنامه‌ریزی‌شده‌تری ایجاد می‌شوند.</a:t>
            </a:r>
          </a:p>
          <a:p>
            <a:pPr marL="342900" indent="-342900" algn="just" rtl="1">
              <a:buFont typeface="Arial" panose="020B0604020202020204" pitchFamily="34" charset="0"/>
              <a:buChar char="•"/>
            </a:pPr>
            <a:r>
              <a:rPr lang="fa-IR" sz="2000">
                <a:solidFill>
                  <a:schemeClr val="bg1"/>
                </a:solidFill>
              </a:rPr>
              <a:t>    در این روش نگهداری کد و نوسازی کدهای قدیمی آسان‌تر است.</a:t>
            </a:r>
            <a:endParaRPr lang="en-US" sz="2000">
              <a:solidFill>
                <a:schemeClr val="bg1"/>
              </a:solidFill>
            </a:endParaRPr>
          </a:p>
        </p:txBody>
      </p:sp>
    </p:spTree>
    <p:extLst>
      <p:ext uri="{BB962C8B-B14F-4D97-AF65-F5344CB8AC3E}">
        <p14:creationId xmlns:p14="http://schemas.microsoft.com/office/powerpoint/2010/main" val="3430624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C3F0E7-2485-4C27-A265-F0BB37B2EAD7}"/>
              </a:ext>
            </a:extLst>
          </p:cNvPr>
          <p:cNvSpPr>
            <a:spLocks noGrp="1"/>
          </p:cNvSpPr>
          <p:nvPr>
            <p:ph type="sldNum" idx="12"/>
          </p:nvPr>
        </p:nvSpPr>
        <p:spPr/>
        <p:txBody>
          <a:bodyPr/>
          <a:lstStyle/>
          <a:p>
            <a:fld id="{D24265FD-7B1E-4FAF-A908-813D60A0DBC8}" type="slidenum">
              <a:rPr lang="en-US" smtClean="0"/>
              <a:t>17</a:t>
            </a:fld>
            <a:endParaRPr lang="en-US"/>
          </a:p>
        </p:txBody>
      </p:sp>
      <p:pic>
        <p:nvPicPr>
          <p:cNvPr id="4" name="Picture 3">
            <a:extLst>
              <a:ext uri="{FF2B5EF4-FFF2-40B4-BE49-F238E27FC236}">
                <a16:creationId xmlns:a16="http://schemas.microsoft.com/office/drawing/2014/main" id="{E20A06FA-B642-4969-A442-9299CD2F1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85207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7EC08A-9E7F-46FA-B452-1B54C952EED4}"/>
              </a:ext>
            </a:extLst>
          </p:cNvPr>
          <p:cNvSpPr>
            <a:spLocks noGrp="1"/>
          </p:cNvSpPr>
          <p:nvPr>
            <p:ph type="sldNum" idx="12"/>
          </p:nvPr>
        </p:nvSpPr>
        <p:spPr/>
        <p:txBody>
          <a:bodyPr/>
          <a:lstStyle/>
          <a:p>
            <a:fld id="{D24265FD-7B1E-4FAF-A908-813D60A0DBC8}" type="slidenum">
              <a:rPr lang="en-US" smtClean="0"/>
              <a:t>18</a:t>
            </a:fld>
            <a:endParaRPr lang="en-US"/>
          </a:p>
        </p:txBody>
      </p:sp>
      <p:sp>
        <p:nvSpPr>
          <p:cNvPr id="4" name="TextBox 3">
            <a:extLst>
              <a:ext uri="{FF2B5EF4-FFF2-40B4-BE49-F238E27FC236}">
                <a16:creationId xmlns:a16="http://schemas.microsoft.com/office/drawing/2014/main" id="{4680799B-FC10-4993-94EE-113052B23FA0}"/>
              </a:ext>
            </a:extLst>
          </p:cNvPr>
          <p:cNvSpPr txBox="1"/>
          <p:nvPr/>
        </p:nvSpPr>
        <p:spPr>
          <a:xfrm>
            <a:off x="384464" y="376720"/>
            <a:ext cx="11448184" cy="1446550"/>
          </a:xfrm>
          <a:prstGeom prst="rect">
            <a:avLst/>
          </a:prstGeom>
          <a:noFill/>
        </p:spPr>
        <p:txBody>
          <a:bodyPr wrap="square">
            <a:spAutoFit/>
          </a:bodyPr>
          <a:lstStyle/>
          <a:p>
            <a:pPr algn="just" rtl="1"/>
            <a:r>
              <a:rPr lang="fa-IR" sz="2800">
                <a:solidFill>
                  <a:schemeClr val="accent5">
                    <a:lumMod val="60000"/>
                    <a:lumOff val="40000"/>
                  </a:schemeClr>
                </a:solidFill>
              </a:rPr>
              <a:t>زبان سطح بالا با دستور زبان ساده و یادگیری نسبتاً آسان</a:t>
            </a:r>
          </a:p>
          <a:p>
            <a:pPr algn="just" rtl="1"/>
            <a:r>
              <a:rPr lang="fa-IR" sz="2000">
                <a:solidFill>
                  <a:schemeClr val="bg1"/>
                </a:solidFill>
              </a:rPr>
              <a:t>جاوا یک زبان سطح بالا است، یعنی شباهت زیادی با زبان انسان دارد. برخلاف زبان‌های سطح پایین که به کد ماشینی شبیه هستند، زبان‌های سطح بالا باید با استفاده از کامپایلرها و مفسرها تبدیل شوند. این فرایند ساده‌سازی موجب می‌شود که نوشتن، خواندن و نگهداری زبان آسان‌تر شود.</a:t>
            </a:r>
            <a:endParaRPr lang="en-US" sz="2000">
              <a:solidFill>
                <a:schemeClr val="bg1"/>
              </a:solidFill>
            </a:endParaRPr>
          </a:p>
        </p:txBody>
      </p:sp>
      <p:pic>
        <p:nvPicPr>
          <p:cNvPr id="5" name="Picture 4">
            <a:extLst>
              <a:ext uri="{FF2B5EF4-FFF2-40B4-BE49-F238E27FC236}">
                <a16:creationId xmlns:a16="http://schemas.microsoft.com/office/drawing/2014/main" id="{03A0563C-19B0-4DAB-8F53-FFC706D2B2BD}"/>
              </a:ext>
            </a:extLst>
          </p:cNvPr>
          <p:cNvPicPr>
            <a:picLocks noChangeAspect="1"/>
          </p:cNvPicPr>
          <p:nvPr/>
        </p:nvPicPr>
        <p:blipFill>
          <a:blip r:embed="rId2"/>
          <a:stretch>
            <a:fillRect/>
          </a:stretch>
        </p:blipFill>
        <p:spPr>
          <a:xfrm>
            <a:off x="254555" y="2154229"/>
            <a:ext cx="5676901" cy="3124741"/>
          </a:xfrm>
          <a:prstGeom prst="rect">
            <a:avLst/>
          </a:prstGeom>
        </p:spPr>
      </p:pic>
      <p:sp>
        <p:nvSpPr>
          <p:cNvPr id="7" name="TextBox 6">
            <a:extLst>
              <a:ext uri="{FF2B5EF4-FFF2-40B4-BE49-F238E27FC236}">
                <a16:creationId xmlns:a16="http://schemas.microsoft.com/office/drawing/2014/main" id="{0D953129-D038-4D8C-9596-D976CDEB4CF9}"/>
              </a:ext>
            </a:extLst>
          </p:cNvPr>
          <p:cNvSpPr txBox="1"/>
          <p:nvPr/>
        </p:nvSpPr>
        <p:spPr>
          <a:xfrm>
            <a:off x="6224155" y="1955282"/>
            <a:ext cx="5713290" cy="4401205"/>
          </a:xfrm>
          <a:prstGeom prst="rect">
            <a:avLst/>
          </a:prstGeom>
          <a:noFill/>
        </p:spPr>
        <p:txBody>
          <a:bodyPr wrap="square">
            <a:spAutoFit/>
          </a:bodyPr>
          <a:lstStyle/>
          <a:p>
            <a:pPr algn="just" rtl="1"/>
            <a:r>
              <a:rPr lang="fa-IR" sz="2000">
                <a:solidFill>
                  <a:schemeClr val="bg1"/>
                </a:solidFill>
              </a:rPr>
              <a:t>جاوا دستور زبان (به معنی قواعد و ساختارهای مورد استفاده از سوی برنامه‌نویسان) خود را از ++</a:t>
            </a:r>
            <a:r>
              <a:rPr lang="en-US" sz="2000">
                <a:solidFill>
                  <a:schemeClr val="bg1"/>
                </a:solidFill>
              </a:rPr>
              <a:t>C </a:t>
            </a:r>
            <a:r>
              <a:rPr lang="fa-IR" sz="2000">
                <a:solidFill>
                  <a:schemeClr val="bg1"/>
                </a:solidFill>
              </a:rPr>
              <a:t>اخذ کرده است و به همین دلیل ساختاری شبیه به کد </a:t>
            </a:r>
            <a:r>
              <a:rPr lang="en-US" sz="2000">
                <a:solidFill>
                  <a:schemeClr val="bg1"/>
                </a:solidFill>
              </a:rPr>
              <a:t>C </a:t>
            </a:r>
            <a:r>
              <a:rPr lang="fa-IR" sz="2000">
                <a:solidFill>
                  <a:schemeClr val="bg1"/>
                </a:solidFill>
              </a:rPr>
              <a:t>دارد. با این وجود بسیار ساده‌تر است و به افراد مبتدی امکان یادگیری سریع‌تر فناوری و کدنویسی مؤثرتر برای رسیدن به نتایج مشخص را ارائه می‌کند.</a:t>
            </a:r>
          </a:p>
          <a:p>
            <a:pPr algn="just" rtl="1"/>
            <a:endParaRPr lang="fa-IR" sz="2000">
              <a:solidFill>
                <a:schemeClr val="bg1"/>
              </a:solidFill>
            </a:endParaRPr>
          </a:p>
          <a:p>
            <a:pPr algn="just" rtl="1"/>
            <a:r>
              <a:rPr lang="fa-IR" sz="2000">
                <a:solidFill>
                  <a:schemeClr val="bg1"/>
                </a:solidFill>
              </a:rPr>
              <a:t>جاوا ممکن است به قدر پایتون برای افراد مبتدی مطلوب نباشد؛ اما هر توسعه‌دهنده‌ای با درکی مقدماتی از فریمورک‌ها، بسته‌ها، کلاس‌ها و اشیا می‌تواند الگوی آن را خیلی زود متوجه شود. جاوا سرراست و دارای نوع‌های کاملاً تعریف شده است که انتظارات کاملاً مشخصی دارد و بدین سبب باعث می‌شود خیلی زود تفکر شما در مسیر صحیح قرار گیرد. علاوه بر آن راهنماها و دوره‌های آموزشی رایگان بسیار زیادی روی اینترنت وجود دارد که به افراد مبتدی کمک می‌کند جاوا را بسیار سریع بیاموزند.</a:t>
            </a:r>
            <a:endParaRPr lang="en-US" sz="2000">
              <a:solidFill>
                <a:schemeClr val="bg1"/>
              </a:solidFill>
            </a:endParaRPr>
          </a:p>
        </p:txBody>
      </p:sp>
    </p:spTree>
    <p:extLst>
      <p:ext uri="{BB962C8B-B14F-4D97-AF65-F5344CB8AC3E}">
        <p14:creationId xmlns:p14="http://schemas.microsoft.com/office/powerpoint/2010/main" val="3578165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43B0F3-67BD-4D24-B9DA-50E9B62BC445}"/>
              </a:ext>
            </a:extLst>
          </p:cNvPr>
          <p:cNvSpPr>
            <a:spLocks noGrp="1"/>
          </p:cNvSpPr>
          <p:nvPr>
            <p:ph type="sldNum" idx="12"/>
          </p:nvPr>
        </p:nvSpPr>
        <p:spPr/>
        <p:txBody>
          <a:bodyPr/>
          <a:lstStyle/>
          <a:p>
            <a:fld id="{D24265FD-7B1E-4FAF-A908-813D60A0DBC8}" type="slidenum">
              <a:rPr lang="en-US" smtClean="0"/>
              <a:t>19</a:t>
            </a:fld>
            <a:endParaRPr lang="en-US"/>
          </a:p>
        </p:txBody>
      </p:sp>
      <p:sp>
        <p:nvSpPr>
          <p:cNvPr id="4" name="TextBox 3">
            <a:extLst>
              <a:ext uri="{FF2B5EF4-FFF2-40B4-BE49-F238E27FC236}">
                <a16:creationId xmlns:a16="http://schemas.microsoft.com/office/drawing/2014/main" id="{E7DDC554-22D1-48D4-A519-ADEE859BAFEE}"/>
              </a:ext>
            </a:extLst>
          </p:cNvPr>
          <p:cNvSpPr txBox="1"/>
          <p:nvPr/>
        </p:nvSpPr>
        <p:spPr>
          <a:xfrm>
            <a:off x="396586" y="724774"/>
            <a:ext cx="11398827" cy="5262979"/>
          </a:xfrm>
          <a:prstGeom prst="rect">
            <a:avLst/>
          </a:prstGeom>
          <a:noFill/>
        </p:spPr>
        <p:txBody>
          <a:bodyPr wrap="square">
            <a:spAutoFit/>
          </a:bodyPr>
          <a:lstStyle/>
          <a:p>
            <a:pPr algn="just" rtl="1"/>
            <a:r>
              <a:rPr lang="fa-IR" sz="2800">
                <a:solidFill>
                  <a:schemeClr val="accent5">
                    <a:lumMod val="60000"/>
                    <a:lumOff val="40000"/>
                  </a:schemeClr>
                </a:solidFill>
              </a:rPr>
              <a:t>استاندارد برای محاسبات سازمانی</a:t>
            </a:r>
          </a:p>
          <a:p>
            <a:pPr algn="just" rtl="1"/>
            <a:r>
              <a:rPr lang="fa-IR" sz="2000">
                <a:solidFill>
                  <a:schemeClr val="bg1"/>
                </a:solidFill>
              </a:rPr>
              <a:t>اپلیکیشن‌های سازمانی (</a:t>
            </a:r>
            <a:r>
              <a:rPr lang="en-US" sz="2000">
                <a:solidFill>
                  <a:schemeClr val="bg1"/>
                </a:solidFill>
              </a:rPr>
              <a:t>Enterprise</a:t>
            </a:r>
            <a:r>
              <a:rPr lang="fa-IR" sz="2000">
                <a:solidFill>
                  <a:schemeClr val="bg1"/>
                </a:solidFill>
              </a:rPr>
              <a:t>) بزرگ‌ترین دارایی جاوا هستند. این روند به دهه 90 میلادی باز می‌گردد که سازمان‌ها شروع به جستجوی ابزارهای برنامه‌نویسی مستحکمی کردند که از جنس </a:t>
            </a:r>
            <a:r>
              <a:rPr lang="en-US" sz="2000">
                <a:solidFill>
                  <a:schemeClr val="bg1"/>
                </a:solidFill>
              </a:rPr>
              <a:t>C </a:t>
            </a:r>
            <a:r>
              <a:rPr lang="fa-IR" sz="2000">
                <a:solidFill>
                  <a:schemeClr val="bg1"/>
                </a:solidFill>
              </a:rPr>
              <a:t>نباشند. جاوا از کتابخانه‌های زیادی پشتیبانی می‌کند که بلوک‌های سازنده هر سیستم سازمانی هستند و این مسئله به توسعه‌دهندگان کمک کرد تا هر کارکردی که یک شرکت لازم داشت را با استفاده از جاوا بنویسند. البته افراد با استعداد زیادی که جاوا می‌دانستند نیز بی‌تأثیر نبود. جاوا زبانی است که در اغلب مدارس و دانشگاه‌ها به عنوان یک مقدمه برای برنامه‌نویسی رایانه‌ای محسوب می‌شود. علاوه بر این قابلیت‌های یکپارچه شدن جاوا بسیار وسیع است، چون اغلب ارائه‌دهنده‌های خدمات میزبانی از جاوا پشتیبانی می‌کنند. نکته آخر این که نگهداری جاوا نسبتاً ارزان است، چون به سخت‌افزار خاصی وابسته نیست و می‌تواند روی سرورهایی از هر نوع اجرا شود.</a:t>
            </a:r>
          </a:p>
          <a:p>
            <a:pPr algn="just" rtl="1"/>
            <a:endParaRPr lang="fa-IR" sz="2000">
              <a:solidFill>
                <a:schemeClr val="bg1"/>
              </a:solidFill>
            </a:endParaRPr>
          </a:p>
          <a:p>
            <a:pPr algn="just" rtl="1"/>
            <a:r>
              <a:rPr lang="fa-IR" sz="2800">
                <a:solidFill>
                  <a:schemeClr val="accent5">
                    <a:lumMod val="60000"/>
                    <a:lumOff val="40000"/>
                  </a:schemeClr>
                </a:solidFill>
              </a:rPr>
              <a:t>کاهش ریسک‌های امنیتی</a:t>
            </a:r>
          </a:p>
          <a:p>
            <a:pPr algn="just" rtl="1"/>
            <a:r>
              <a:rPr lang="fa-IR" sz="2000">
                <a:solidFill>
                  <a:schemeClr val="bg1"/>
                </a:solidFill>
              </a:rPr>
              <a:t>ممکن است شنیده باشید که جاوا زبان برنامه‌نویسی امنی است؛ اما این گزاره کاملاً صحیح نیست. خود زبان نمی‌تواند در برابر آسیب‌پذیری‌ها حفاظتی ایجاد کند، بلکه برخی از ویژگی‌های آن هستند که می‌توانند شما را در برابر رخنه‌های امنیتی رایج محافظت کنند. نخستین ویژگی در قیاس با </a:t>
            </a:r>
            <a:r>
              <a:rPr lang="en-US" sz="2000">
                <a:solidFill>
                  <a:schemeClr val="bg1"/>
                </a:solidFill>
              </a:rPr>
              <a:t>C </a:t>
            </a:r>
            <a:r>
              <a:rPr lang="fa-IR" sz="2000">
                <a:solidFill>
                  <a:schemeClr val="bg1"/>
                </a:solidFill>
              </a:rPr>
              <a:t>این است که جاوا از اشاره‌گرها استفاده نمی‌کند. اشاره‌گر شیئی است که آدرس حافظه یک مقدار دیگر را نگهداری می‌کند و موجب می‌شود که دسترسی ناخواسته‌ای به حافظه ایجاد شود. ویژگی دوم است که جاوا یک ابزار مدیریت امنیت دارد که نوعی سیاست امنیتی برای هر اپلیکیشن است و در آن قواعد دسترسی خاصی تعریف می‌شود. بدین ترتیب امکان اجرای اپلیکیشن‌های جاوا درون یک </a:t>
            </a:r>
            <a:r>
              <a:rPr lang="en-US" sz="2000">
                <a:solidFill>
                  <a:schemeClr val="bg1"/>
                </a:solidFill>
              </a:rPr>
              <a:t>sandbox</a:t>
            </a:r>
            <a:r>
              <a:rPr lang="fa-IR" sz="2000">
                <a:solidFill>
                  <a:schemeClr val="bg1"/>
                </a:solidFill>
              </a:rPr>
              <a:t> </a:t>
            </a:r>
            <a:r>
              <a:rPr lang="en-US" sz="2000">
                <a:solidFill>
                  <a:schemeClr val="bg1"/>
                </a:solidFill>
              </a:rPr>
              <a:t> </a:t>
            </a:r>
            <a:r>
              <a:rPr lang="fa-IR" sz="2000">
                <a:solidFill>
                  <a:schemeClr val="bg1"/>
                </a:solidFill>
              </a:rPr>
              <a:t>وجود دارد و بدین ترتیب ریسک آسیب حذف می‌شود.</a:t>
            </a:r>
            <a:endParaRPr lang="en-US" sz="2000">
              <a:solidFill>
                <a:schemeClr val="bg1"/>
              </a:solidFill>
            </a:endParaRPr>
          </a:p>
        </p:txBody>
      </p:sp>
    </p:spTree>
    <p:extLst>
      <p:ext uri="{BB962C8B-B14F-4D97-AF65-F5344CB8AC3E}">
        <p14:creationId xmlns:p14="http://schemas.microsoft.com/office/powerpoint/2010/main" val="100594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AE90BD-CE54-4BB4-BA1C-61873E995D91}"/>
              </a:ext>
            </a:extLst>
          </p:cNvPr>
          <p:cNvSpPr>
            <a:spLocks noGrp="1"/>
          </p:cNvSpPr>
          <p:nvPr>
            <p:ph type="sldNum" idx="12"/>
          </p:nvPr>
        </p:nvSpPr>
        <p:spPr/>
        <p:txBody>
          <a:bodyPr/>
          <a:lstStyle/>
          <a:p>
            <a:fld id="{D24265FD-7B1E-4FAF-A908-813D60A0DBC8}" type="slidenum">
              <a:rPr lang="en-US" smtClean="0"/>
              <a:t>2</a:t>
            </a:fld>
            <a:endParaRPr lang="en-US"/>
          </a:p>
        </p:txBody>
      </p:sp>
      <p:sp>
        <p:nvSpPr>
          <p:cNvPr id="3" name="TextBox 2">
            <a:extLst>
              <a:ext uri="{FF2B5EF4-FFF2-40B4-BE49-F238E27FC236}">
                <a16:creationId xmlns:a16="http://schemas.microsoft.com/office/drawing/2014/main" id="{A3F04AD7-12C6-4A0B-AA61-8351F183CEBD}"/>
              </a:ext>
            </a:extLst>
          </p:cNvPr>
          <p:cNvSpPr txBox="1"/>
          <p:nvPr/>
        </p:nvSpPr>
        <p:spPr>
          <a:xfrm>
            <a:off x="10498773" y="1423554"/>
            <a:ext cx="1330036" cy="584775"/>
          </a:xfrm>
          <a:prstGeom prst="rect">
            <a:avLst/>
          </a:prstGeom>
          <a:noFill/>
        </p:spPr>
        <p:txBody>
          <a:bodyPr wrap="square" rtlCol="0">
            <a:spAutoFit/>
          </a:bodyPr>
          <a:lstStyle/>
          <a:p>
            <a:pPr algn="r" rtl="1"/>
            <a:r>
              <a:rPr lang="fa-IR" sz="3200">
                <a:solidFill>
                  <a:schemeClr val="bg1"/>
                </a:solidFill>
              </a:rPr>
              <a:t> چکیده</a:t>
            </a:r>
            <a:endParaRPr lang="en-US" sz="3200">
              <a:solidFill>
                <a:schemeClr val="bg1"/>
              </a:solidFill>
            </a:endParaRPr>
          </a:p>
        </p:txBody>
      </p:sp>
      <p:sp>
        <p:nvSpPr>
          <p:cNvPr id="5" name="TextBox 4">
            <a:extLst>
              <a:ext uri="{FF2B5EF4-FFF2-40B4-BE49-F238E27FC236}">
                <a16:creationId xmlns:a16="http://schemas.microsoft.com/office/drawing/2014/main" id="{1D36C569-1D2A-4522-9DB4-004D2AD2D2A0}"/>
              </a:ext>
            </a:extLst>
          </p:cNvPr>
          <p:cNvSpPr txBox="1"/>
          <p:nvPr/>
        </p:nvSpPr>
        <p:spPr>
          <a:xfrm>
            <a:off x="363191" y="2269739"/>
            <a:ext cx="11465618" cy="2677656"/>
          </a:xfrm>
          <a:prstGeom prst="rect">
            <a:avLst/>
          </a:prstGeom>
          <a:noFill/>
        </p:spPr>
        <p:txBody>
          <a:bodyPr wrap="square">
            <a:spAutoFit/>
          </a:bodyPr>
          <a:lstStyle/>
          <a:p>
            <a:pPr algn="just" rtl="1"/>
            <a:r>
              <a:rPr lang="fa-IR" sz="2400">
                <a:solidFill>
                  <a:schemeClr val="bg1"/>
                </a:solidFill>
              </a:rPr>
              <a:t>زبان جاوا مانند هر زبان برنامه‌نویسی دیگری دستور زبان، ساختار و پارادایم برنامه‌نویسی خاص خود را دارد. پارادایم برنامه‌نویسی این زبان مبتنی بر مفهوم شی‌گرایی است. زبان جاوا را می‌توان یکی از مشتقات زبان </a:t>
            </a:r>
            <a:r>
              <a:rPr lang="en-US" sz="2400">
                <a:solidFill>
                  <a:schemeClr val="bg1"/>
                </a:solidFill>
              </a:rPr>
              <a:t>C</a:t>
            </a:r>
            <a:r>
              <a:rPr lang="fa-IR" sz="2400">
                <a:solidFill>
                  <a:schemeClr val="bg1"/>
                </a:solidFill>
              </a:rPr>
              <a:t> </a:t>
            </a:r>
            <a:r>
              <a:rPr lang="en-US" sz="2400">
                <a:solidFill>
                  <a:schemeClr val="bg1"/>
                </a:solidFill>
              </a:rPr>
              <a:t> </a:t>
            </a:r>
            <a:r>
              <a:rPr lang="fa-IR" sz="2400">
                <a:solidFill>
                  <a:schemeClr val="bg1"/>
                </a:solidFill>
              </a:rPr>
              <a:t>دانست و قواعد ساختاری آن نیز شبیه </a:t>
            </a:r>
            <a:r>
              <a:rPr lang="en-US" sz="2400">
                <a:solidFill>
                  <a:schemeClr val="bg1"/>
                </a:solidFill>
              </a:rPr>
              <a:t>C </a:t>
            </a:r>
            <a:r>
              <a:rPr lang="fa-IR" sz="2400">
                <a:solidFill>
                  <a:schemeClr val="bg1"/>
                </a:solidFill>
              </a:rPr>
              <a:t> است.</a:t>
            </a:r>
          </a:p>
          <a:p>
            <a:pPr algn="just" rtl="1"/>
            <a:r>
              <a:rPr lang="fa-IR" sz="2400">
                <a:solidFill>
                  <a:schemeClr val="bg1"/>
                </a:solidFill>
              </a:rPr>
              <a:t>در این ارائه سعی بر این بوده است که جمع‌بندی کاملی از جوانب مختلف در مورد زبان برنامه‌نویسی جاوا به عنوان محبوب‌ترین زبان برنامه‌نویسی سال‌های اخیر در دنیا داشته باشیم و معایب و مزایای آن را بررسی کنیم. در ادامه فریمورک‌هایی که برای جاوا وجود دارند را معرفی نمودیم و ویژگی‌های این زبان را در قیاس با زبان‌های دیگر به تفصیل مورد بررسی قرار دادیم. </a:t>
            </a:r>
            <a:endParaRPr lang="en-US" sz="2400">
              <a:solidFill>
                <a:schemeClr val="bg1"/>
              </a:solidFill>
            </a:endParaRPr>
          </a:p>
        </p:txBody>
      </p:sp>
    </p:spTree>
    <p:extLst>
      <p:ext uri="{BB962C8B-B14F-4D97-AF65-F5344CB8AC3E}">
        <p14:creationId xmlns:p14="http://schemas.microsoft.com/office/powerpoint/2010/main" val="2187178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A0A22E-4BAC-4816-83EE-8C5A14C7F62C}"/>
              </a:ext>
            </a:extLst>
          </p:cNvPr>
          <p:cNvSpPr>
            <a:spLocks noGrp="1"/>
          </p:cNvSpPr>
          <p:nvPr>
            <p:ph type="sldNum" idx="12"/>
          </p:nvPr>
        </p:nvSpPr>
        <p:spPr/>
        <p:txBody>
          <a:bodyPr/>
          <a:lstStyle/>
          <a:p>
            <a:fld id="{D24265FD-7B1E-4FAF-A908-813D60A0DBC8}" type="slidenum">
              <a:rPr lang="en-US" smtClean="0"/>
              <a:t>20</a:t>
            </a:fld>
            <a:endParaRPr lang="en-US"/>
          </a:p>
        </p:txBody>
      </p:sp>
      <p:sp>
        <p:nvSpPr>
          <p:cNvPr id="4" name="TextBox 3">
            <a:extLst>
              <a:ext uri="{FF2B5EF4-FFF2-40B4-BE49-F238E27FC236}">
                <a16:creationId xmlns:a16="http://schemas.microsoft.com/office/drawing/2014/main" id="{69EC9F6F-545F-4296-9502-E12BB81B953A}"/>
              </a:ext>
            </a:extLst>
          </p:cNvPr>
          <p:cNvSpPr txBox="1"/>
          <p:nvPr/>
        </p:nvSpPr>
        <p:spPr>
          <a:xfrm>
            <a:off x="353291" y="252166"/>
            <a:ext cx="11584154" cy="1754326"/>
          </a:xfrm>
          <a:prstGeom prst="rect">
            <a:avLst/>
          </a:prstGeom>
          <a:noFill/>
        </p:spPr>
        <p:txBody>
          <a:bodyPr wrap="square">
            <a:spAutoFit/>
          </a:bodyPr>
          <a:lstStyle/>
          <a:p>
            <a:pPr algn="just" rtl="1"/>
            <a:r>
              <a:rPr lang="fa-IR" sz="2800">
                <a:solidFill>
                  <a:schemeClr val="accent5">
                    <a:lumMod val="60000"/>
                    <a:lumOff val="40000"/>
                  </a:schemeClr>
                </a:solidFill>
              </a:rPr>
              <a:t>عدم وابستگی به پلتفرم (یک بار بنویس، همه جا اجرا کن)</a:t>
            </a:r>
          </a:p>
          <a:p>
            <a:pPr algn="just" rtl="1"/>
            <a:r>
              <a:rPr lang="fa-IR" sz="2000">
                <a:solidFill>
                  <a:schemeClr val="bg1"/>
                </a:solidFill>
              </a:rPr>
              <a:t>شعار «یک بار بنویس، همه جا اجرا کن» به اختصار </a:t>
            </a:r>
            <a:r>
              <a:rPr lang="en-US" sz="2000">
                <a:solidFill>
                  <a:schemeClr val="bg1"/>
                </a:solidFill>
              </a:rPr>
              <a:t>WORA</a:t>
            </a:r>
            <a:r>
              <a:rPr lang="fa-IR" sz="2000">
                <a:solidFill>
                  <a:schemeClr val="bg1"/>
                </a:solidFill>
              </a:rPr>
              <a:t> </a:t>
            </a:r>
            <a:r>
              <a:rPr lang="en-US" sz="2000">
                <a:solidFill>
                  <a:schemeClr val="bg1"/>
                </a:solidFill>
              </a:rPr>
              <a:t> </a:t>
            </a:r>
            <a:r>
              <a:rPr lang="fa-IR" sz="2000">
                <a:solidFill>
                  <a:schemeClr val="bg1"/>
                </a:solidFill>
              </a:rPr>
              <a:t>یک عبارت مشهور برنامه‌نویسی است که شرکت سان مایکروسیستمز معرفی کرد تا قابلیت‌های چند پلتفرمی جاوا را توصیف کند. معنی این شعار آن است که می‌توان برنامه جاوا را برای مثال روی ویندوز نوشت، آن را به بایت‌کد تبدیل کرد و این اپلیکیشن را روی هر پلتفرم دیگری که از ماشین مجازی جاوا (</a:t>
            </a:r>
            <a:r>
              <a:rPr lang="en-US" sz="2000">
                <a:solidFill>
                  <a:schemeClr val="bg1"/>
                </a:solidFill>
              </a:rPr>
              <a:t>JVM</a:t>
            </a:r>
            <a:r>
              <a:rPr lang="fa-IR" sz="2000">
                <a:solidFill>
                  <a:schemeClr val="bg1"/>
                </a:solidFill>
              </a:rPr>
              <a:t>) </a:t>
            </a:r>
            <a:r>
              <a:rPr lang="en-US" sz="2000">
                <a:solidFill>
                  <a:schemeClr val="bg1"/>
                </a:solidFill>
              </a:rPr>
              <a:t> </a:t>
            </a:r>
            <a:r>
              <a:rPr lang="fa-IR" sz="2000">
                <a:solidFill>
                  <a:schemeClr val="bg1"/>
                </a:solidFill>
              </a:rPr>
              <a:t>پشتیبانی می‌کند، اجرا کرد. در این حالت </a:t>
            </a:r>
            <a:r>
              <a:rPr lang="en-US" sz="2000">
                <a:solidFill>
                  <a:schemeClr val="bg1"/>
                </a:solidFill>
              </a:rPr>
              <a:t>JVM</a:t>
            </a:r>
            <a:r>
              <a:rPr lang="fa-IR" sz="2000">
                <a:solidFill>
                  <a:schemeClr val="bg1"/>
                </a:solidFill>
              </a:rPr>
              <a:t> </a:t>
            </a:r>
            <a:r>
              <a:rPr lang="en-US" sz="2000">
                <a:solidFill>
                  <a:schemeClr val="bg1"/>
                </a:solidFill>
              </a:rPr>
              <a:t> </a:t>
            </a:r>
            <a:r>
              <a:rPr lang="fa-IR" sz="2000">
                <a:solidFill>
                  <a:schemeClr val="bg1"/>
                </a:solidFill>
              </a:rPr>
              <a:t>یک سطح تجرید بین کد و سخت‌افزار ایجاد می‌کند.</a:t>
            </a:r>
            <a:endParaRPr lang="en-US" sz="2000">
              <a:solidFill>
                <a:schemeClr val="bg1"/>
              </a:solidFill>
            </a:endParaRPr>
          </a:p>
        </p:txBody>
      </p:sp>
      <p:pic>
        <p:nvPicPr>
          <p:cNvPr id="5" name="Picture 4">
            <a:extLst>
              <a:ext uri="{FF2B5EF4-FFF2-40B4-BE49-F238E27FC236}">
                <a16:creationId xmlns:a16="http://schemas.microsoft.com/office/drawing/2014/main" id="{BA8AE698-6F25-4F1C-9AA4-D3389084C2B4}"/>
              </a:ext>
            </a:extLst>
          </p:cNvPr>
          <p:cNvPicPr>
            <a:picLocks noChangeAspect="1"/>
          </p:cNvPicPr>
          <p:nvPr/>
        </p:nvPicPr>
        <p:blipFill>
          <a:blip r:embed="rId2"/>
          <a:stretch>
            <a:fillRect/>
          </a:stretch>
        </p:blipFill>
        <p:spPr>
          <a:xfrm>
            <a:off x="254555" y="2210667"/>
            <a:ext cx="8473161" cy="4145560"/>
          </a:xfrm>
          <a:prstGeom prst="rect">
            <a:avLst/>
          </a:prstGeom>
        </p:spPr>
      </p:pic>
      <p:sp>
        <p:nvSpPr>
          <p:cNvPr id="7" name="TextBox 6">
            <a:extLst>
              <a:ext uri="{FF2B5EF4-FFF2-40B4-BE49-F238E27FC236}">
                <a16:creationId xmlns:a16="http://schemas.microsoft.com/office/drawing/2014/main" id="{F4C89EEE-B81D-4E5F-BD57-FF4C082BA029}"/>
              </a:ext>
            </a:extLst>
          </p:cNvPr>
          <p:cNvSpPr txBox="1"/>
          <p:nvPr/>
        </p:nvSpPr>
        <p:spPr>
          <a:xfrm>
            <a:off x="8873189" y="2533964"/>
            <a:ext cx="2980240" cy="3170099"/>
          </a:xfrm>
          <a:prstGeom prst="rect">
            <a:avLst/>
          </a:prstGeom>
          <a:noFill/>
        </p:spPr>
        <p:txBody>
          <a:bodyPr wrap="square">
            <a:spAutoFit/>
          </a:bodyPr>
          <a:lstStyle/>
          <a:p>
            <a:pPr algn="just" rtl="1"/>
            <a:r>
              <a:rPr lang="fa-IR" sz="2000">
                <a:solidFill>
                  <a:schemeClr val="bg1"/>
                </a:solidFill>
              </a:rPr>
              <a:t>همه سیستم‌های عامل عمده شامل ویندوز، مک‌اواس، و لینوکس از </a:t>
            </a:r>
            <a:r>
              <a:rPr lang="en-US" sz="2000">
                <a:solidFill>
                  <a:schemeClr val="bg1"/>
                </a:solidFill>
              </a:rPr>
              <a:t>JVM</a:t>
            </a:r>
            <a:r>
              <a:rPr lang="fa-IR" sz="2000">
                <a:solidFill>
                  <a:schemeClr val="bg1"/>
                </a:solidFill>
              </a:rPr>
              <a:t> </a:t>
            </a:r>
            <a:r>
              <a:rPr lang="en-US" sz="2000">
                <a:solidFill>
                  <a:schemeClr val="bg1"/>
                </a:solidFill>
              </a:rPr>
              <a:t> </a:t>
            </a:r>
            <a:r>
              <a:rPr lang="fa-IR" sz="2000">
                <a:solidFill>
                  <a:schemeClr val="bg1"/>
                </a:solidFill>
              </a:rPr>
              <a:t>پشتیبانی می‌کنند. به جز در مواردی که برنامه شما تکیه زیادی روی ویژگی‌های خاص پلتفرم و </a:t>
            </a:r>
            <a:r>
              <a:rPr lang="en-US" sz="2000">
                <a:solidFill>
                  <a:schemeClr val="bg1"/>
                </a:solidFill>
              </a:rPr>
              <a:t>UI </a:t>
            </a:r>
            <a:r>
              <a:rPr lang="fa-IR" sz="2000">
                <a:solidFill>
                  <a:schemeClr val="bg1"/>
                </a:solidFill>
              </a:rPr>
              <a:t>داشته باشد، می‌توانید اگر چه نه همه؛ اما بخش عمده‌ای از بایت‌کد را روی همه این سیستم‌های عامل به اجرا بگذارید.</a:t>
            </a:r>
            <a:endParaRPr lang="en-US" sz="2000">
              <a:solidFill>
                <a:schemeClr val="bg1"/>
              </a:solidFill>
            </a:endParaRPr>
          </a:p>
        </p:txBody>
      </p:sp>
    </p:spTree>
    <p:extLst>
      <p:ext uri="{BB962C8B-B14F-4D97-AF65-F5344CB8AC3E}">
        <p14:creationId xmlns:p14="http://schemas.microsoft.com/office/powerpoint/2010/main" val="3251565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20F88-B3D0-469E-8CF9-CDC7B43E5649}"/>
              </a:ext>
            </a:extLst>
          </p:cNvPr>
          <p:cNvSpPr>
            <a:spLocks noGrp="1"/>
          </p:cNvSpPr>
          <p:nvPr>
            <p:ph type="sldNum" idx="12"/>
          </p:nvPr>
        </p:nvSpPr>
        <p:spPr/>
        <p:txBody>
          <a:bodyPr/>
          <a:lstStyle/>
          <a:p>
            <a:fld id="{D24265FD-7B1E-4FAF-A908-813D60A0DBC8}" type="slidenum">
              <a:rPr lang="en-US" smtClean="0"/>
              <a:t>21</a:t>
            </a:fld>
            <a:endParaRPr lang="en-US"/>
          </a:p>
        </p:txBody>
      </p:sp>
      <p:sp>
        <p:nvSpPr>
          <p:cNvPr id="4" name="TextBox 3">
            <a:extLst>
              <a:ext uri="{FF2B5EF4-FFF2-40B4-BE49-F238E27FC236}">
                <a16:creationId xmlns:a16="http://schemas.microsoft.com/office/drawing/2014/main" id="{383B2056-2A81-4731-BDAB-24936BCAF5EF}"/>
              </a:ext>
            </a:extLst>
          </p:cNvPr>
          <p:cNvSpPr txBox="1"/>
          <p:nvPr/>
        </p:nvSpPr>
        <p:spPr>
          <a:xfrm>
            <a:off x="418223" y="328182"/>
            <a:ext cx="11355554" cy="1138773"/>
          </a:xfrm>
          <a:prstGeom prst="rect">
            <a:avLst/>
          </a:prstGeom>
          <a:noFill/>
        </p:spPr>
        <p:txBody>
          <a:bodyPr wrap="square">
            <a:spAutoFit/>
          </a:bodyPr>
          <a:lstStyle/>
          <a:p>
            <a:pPr algn="just" rtl="1"/>
            <a:r>
              <a:rPr lang="fa-IR" sz="2800">
                <a:solidFill>
                  <a:schemeClr val="accent5">
                    <a:lumMod val="60000"/>
                    <a:lumOff val="40000"/>
                  </a:schemeClr>
                </a:solidFill>
              </a:rPr>
              <a:t>زبان توزیع یافته برای همکاری ریموت آسان</a:t>
            </a:r>
          </a:p>
          <a:p>
            <a:pPr algn="just" rtl="1"/>
            <a:r>
              <a:rPr lang="fa-IR" sz="2000">
                <a:solidFill>
                  <a:schemeClr val="bg1"/>
                </a:solidFill>
              </a:rPr>
              <a:t>جاوا به عنوان یک زبان توزیع یافته طراحی شده است، یعنی سازوکاری درونی برای اشتراک داده‌ها و برنامه‌ها میان چند رایانه برای بهبود عملکرد و کارایی دارد.</a:t>
            </a:r>
            <a:endParaRPr lang="en-US" sz="2000">
              <a:solidFill>
                <a:schemeClr val="bg1"/>
              </a:solidFill>
            </a:endParaRPr>
          </a:p>
        </p:txBody>
      </p:sp>
      <p:pic>
        <p:nvPicPr>
          <p:cNvPr id="5" name="Picture 4">
            <a:extLst>
              <a:ext uri="{FF2B5EF4-FFF2-40B4-BE49-F238E27FC236}">
                <a16:creationId xmlns:a16="http://schemas.microsoft.com/office/drawing/2014/main" id="{4680300F-0B09-45BC-ABF2-6FF6857F320B}"/>
              </a:ext>
            </a:extLst>
          </p:cNvPr>
          <p:cNvPicPr>
            <a:picLocks noChangeAspect="1"/>
          </p:cNvPicPr>
          <p:nvPr/>
        </p:nvPicPr>
        <p:blipFill>
          <a:blip r:embed="rId2"/>
          <a:stretch>
            <a:fillRect/>
          </a:stretch>
        </p:blipFill>
        <p:spPr>
          <a:xfrm>
            <a:off x="553305" y="1753113"/>
            <a:ext cx="7271050" cy="3962154"/>
          </a:xfrm>
          <a:prstGeom prst="rect">
            <a:avLst/>
          </a:prstGeom>
        </p:spPr>
      </p:pic>
      <p:sp>
        <p:nvSpPr>
          <p:cNvPr id="7" name="TextBox 6">
            <a:extLst>
              <a:ext uri="{FF2B5EF4-FFF2-40B4-BE49-F238E27FC236}">
                <a16:creationId xmlns:a16="http://schemas.microsoft.com/office/drawing/2014/main" id="{91F4B06E-68F5-4969-9B11-A5BB3684084E}"/>
              </a:ext>
            </a:extLst>
          </p:cNvPr>
          <p:cNvSpPr txBox="1"/>
          <p:nvPr/>
        </p:nvSpPr>
        <p:spPr>
          <a:xfrm>
            <a:off x="8042563" y="1753113"/>
            <a:ext cx="3731213" cy="4401205"/>
          </a:xfrm>
          <a:prstGeom prst="rect">
            <a:avLst/>
          </a:prstGeom>
          <a:noFill/>
        </p:spPr>
        <p:txBody>
          <a:bodyPr wrap="square">
            <a:spAutoFit/>
          </a:bodyPr>
          <a:lstStyle/>
          <a:p>
            <a:pPr algn="just" rtl="1"/>
            <a:r>
              <a:rPr lang="fa-IR" sz="2000">
                <a:solidFill>
                  <a:schemeClr val="bg1"/>
                </a:solidFill>
              </a:rPr>
              <a:t>برخلاف زبان‌های دیگر که باید از </a:t>
            </a:r>
            <a:r>
              <a:rPr lang="en-US" sz="2000">
                <a:solidFill>
                  <a:schemeClr val="bg1"/>
                </a:solidFill>
              </a:rPr>
              <a:t>API </a:t>
            </a:r>
            <a:r>
              <a:rPr lang="fa-IR" sz="2000">
                <a:solidFill>
                  <a:schemeClr val="bg1"/>
                </a:solidFill>
              </a:rPr>
              <a:t>های بیرونی برای توزیع استفاده شود، جاوا این فناوری را در هسته خود ارائه کرده است. روش خاص جاوا برای محاسبات توزیع یافته به نام فراخوانی متد از راه دور یا </a:t>
            </a:r>
            <a:r>
              <a:rPr lang="en-US" sz="2000">
                <a:solidFill>
                  <a:schemeClr val="bg1"/>
                </a:solidFill>
              </a:rPr>
              <a:t>Remote Method Invocation (RMI)</a:t>
            </a:r>
            <a:r>
              <a:rPr lang="fa-IR" sz="2000">
                <a:solidFill>
                  <a:schemeClr val="bg1"/>
                </a:solidFill>
              </a:rPr>
              <a:t> </a:t>
            </a:r>
            <a:r>
              <a:rPr lang="en-US" sz="2000">
                <a:solidFill>
                  <a:schemeClr val="bg1"/>
                </a:solidFill>
              </a:rPr>
              <a:t> </a:t>
            </a:r>
            <a:r>
              <a:rPr lang="fa-IR" sz="2000">
                <a:solidFill>
                  <a:schemeClr val="bg1"/>
                </a:solidFill>
              </a:rPr>
              <a:t>نامیده می‌شود. با استفاده از </a:t>
            </a:r>
            <a:r>
              <a:rPr lang="en-US" sz="2000">
                <a:solidFill>
                  <a:schemeClr val="bg1"/>
                </a:solidFill>
              </a:rPr>
              <a:t>RMI</a:t>
            </a:r>
            <a:r>
              <a:rPr lang="fa-IR" sz="2000">
                <a:solidFill>
                  <a:schemeClr val="bg1"/>
                </a:solidFill>
              </a:rPr>
              <a:t> </a:t>
            </a:r>
            <a:r>
              <a:rPr lang="en-US" sz="2000">
                <a:solidFill>
                  <a:schemeClr val="bg1"/>
                </a:solidFill>
              </a:rPr>
              <a:t> </a:t>
            </a:r>
            <a:r>
              <a:rPr lang="fa-IR" sz="2000">
                <a:solidFill>
                  <a:schemeClr val="bg1"/>
                </a:solidFill>
              </a:rPr>
              <a:t>می‌توان همه مزیت‌های جاوا مانند امنیت، عدم وابستگی به پلتفرم، و برنامه‌نویسی شی‌گرا را در محاسبات توزیع یافته وارد کرد. علاوه بر این جاوا از برنامه‌نویسی </a:t>
            </a:r>
            <a:r>
              <a:rPr lang="en-US" sz="2000">
                <a:solidFill>
                  <a:schemeClr val="bg1"/>
                </a:solidFill>
              </a:rPr>
              <a:t>Socket</a:t>
            </a:r>
            <a:r>
              <a:rPr lang="fa-IR" sz="2000">
                <a:solidFill>
                  <a:schemeClr val="bg1"/>
                </a:solidFill>
              </a:rPr>
              <a:t> </a:t>
            </a:r>
            <a:r>
              <a:rPr lang="en-US" sz="2000">
                <a:solidFill>
                  <a:schemeClr val="bg1"/>
                </a:solidFill>
              </a:rPr>
              <a:t> </a:t>
            </a:r>
            <a:r>
              <a:rPr lang="fa-IR" sz="2000">
                <a:solidFill>
                  <a:schemeClr val="bg1"/>
                </a:solidFill>
              </a:rPr>
              <a:t>و روش توزیع </a:t>
            </a:r>
            <a:r>
              <a:rPr lang="en-US" sz="2000">
                <a:solidFill>
                  <a:schemeClr val="bg1"/>
                </a:solidFill>
              </a:rPr>
              <a:t>CORBA</a:t>
            </a:r>
            <a:r>
              <a:rPr lang="fa-IR" sz="2000">
                <a:solidFill>
                  <a:schemeClr val="bg1"/>
                </a:solidFill>
              </a:rPr>
              <a:t> </a:t>
            </a:r>
            <a:r>
              <a:rPr lang="en-US" sz="2000">
                <a:solidFill>
                  <a:schemeClr val="bg1"/>
                </a:solidFill>
              </a:rPr>
              <a:t> </a:t>
            </a:r>
            <a:r>
              <a:rPr lang="fa-IR" sz="2000">
                <a:solidFill>
                  <a:schemeClr val="bg1"/>
                </a:solidFill>
              </a:rPr>
              <a:t>برای اشتراک شی‌ها بین برنامه‌های نوشته شده به زبان‌های مختلف، پشتیبانی می‌کند.</a:t>
            </a:r>
            <a:endParaRPr lang="en-US" sz="2000">
              <a:solidFill>
                <a:schemeClr val="bg1"/>
              </a:solidFill>
            </a:endParaRPr>
          </a:p>
        </p:txBody>
      </p:sp>
    </p:spTree>
    <p:extLst>
      <p:ext uri="{BB962C8B-B14F-4D97-AF65-F5344CB8AC3E}">
        <p14:creationId xmlns:p14="http://schemas.microsoft.com/office/powerpoint/2010/main" val="3764137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F3B8C0-1C76-4F41-81D1-3208966BF2DF}"/>
              </a:ext>
            </a:extLst>
          </p:cNvPr>
          <p:cNvSpPr>
            <a:spLocks noGrp="1"/>
          </p:cNvSpPr>
          <p:nvPr>
            <p:ph type="sldNum" idx="12"/>
          </p:nvPr>
        </p:nvSpPr>
        <p:spPr/>
        <p:txBody>
          <a:bodyPr/>
          <a:lstStyle/>
          <a:p>
            <a:fld id="{D24265FD-7B1E-4FAF-A908-813D60A0DBC8}" type="slidenum">
              <a:rPr lang="en-US" smtClean="0"/>
              <a:t>22</a:t>
            </a:fld>
            <a:endParaRPr lang="en-US"/>
          </a:p>
        </p:txBody>
      </p:sp>
      <p:sp>
        <p:nvSpPr>
          <p:cNvPr id="6" name="TextBox 5">
            <a:extLst>
              <a:ext uri="{FF2B5EF4-FFF2-40B4-BE49-F238E27FC236}">
                <a16:creationId xmlns:a16="http://schemas.microsoft.com/office/drawing/2014/main" id="{C83F7F82-CA58-45B3-886A-9CCCAB081BD5}"/>
              </a:ext>
            </a:extLst>
          </p:cNvPr>
          <p:cNvSpPr txBox="1"/>
          <p:nvPr/>
        </p:nvSpPr>
        <p:spPr>
          <a:xfrm>
            <a:off x="633846" y="1606817"/>
            <a:ext cx="11205845" cy="2985433"/>
          </a:xfrm>
          <a:prstGeom prst="rect">
            <a:avLst/>
          </a:prstGeom>
          <a:noFill/>
        </p:spPr>
        <p:txBody>
          <a:bodyPr wrap="square">
            <a:spAutoFit/>
          </a:bodyPr>
          <a:lstStyle/>
          <a:p>
            <a:pPr algn="just" rtl="1"/>
            <a:r>
              <a:rPr lang="en-US" sz="2800">
                <a:solidFill>
                  <a:schemeClr val="accent5">
                    <a:lumMod val="60000"/>
                    <a:lumOff val="40000"/>
                  </a:schemeClr>
                </a:solidFill>
              </a:rPr>
              <a:t>مدیریت خودکار حافظه</a:t>
            </a:r>
          </a:p>
          <a:p>
            <a:pPr algn="just" rtl="1"/>
            <a:r>
              <a:rPr lang="en-US" sz="2000">
                <a:solidFill>
                  <a:schemeClr val="bg1"/>
                </a:solidFill>
              </a:rPr>
              <a:t>توسعه‌دهنده‌های جاوا به لطف مدیریت حافظه خودکار آن (AMM)</a:t>
            </a:r>
            <a:r>
              <a:rPr lang="fa-IR" sz="2000">
                <a:solidFill>
                  <a:schemeClr val="bg1"/>
                </a:solidFill>
              </a:rPr>
              <a:t> </a:t>
            </a:r>
            <a:r>
              <a:rPr lang="en-US" sz="2000">
                <a:solidFill>
                  <a:schemeClr val="bg1"/>
                </a:solidFill>
              </a:rPr>
              <a:t> که در زبان برنامه‌نویسی سوئیفت (Swift)</a:t>
            </a:r>
            <a:r>
              <a:rPr lang="fa-IR" sz="2000">
                <a:solidFill>
                  <a:schemeClr val="bg1"/>
                </a:solidFill>
              </a:rPr>
              <a:t> </a:t>
            </a:r>
            <a:r>
              <a:rPr lang="en-US" sz="2000">
                <a:solidFill>
                  <a:schemeClr val="bg1"/>
                </a:solidFill>
              </a:rPr>
              <a:t> نیز استفاده می‌شود، نباید نگران نوشتن دستی کد برای وظایف مدیریت حافظه باشند. ضمناً بازیافت حافظه (garbage collection)</a:t>
            </a:r>
            <a:r>
              <a:rPr lang="fa-IR" sz="2000">
                <a:solidFill>
                  <a:schemeClr val="bg1"/>
                </a:solidFill>
              </a:rPr>
              <a:t> </a:t>
            </a:r>
            <a:r>
              <a:rPr lang="en-US" sz="2000">
                <a:solidFill>
                  <a:schemeClr val="bg1"/>
                </a:solidFill>
              </a:rPr>
              <a:t> اپلیکیشنی است که به طور خودکار تخصیص و آزادسازی حافظه را مدیریت می‌کند. شاید بپرسید بازیافت حافظه دقیقاً به چه معنا است؟</a:t>
            </a:r>
          </a:p>
          <a:p>
            <a:pPr algn="just" rtl="1"/>
            <a:r>
              <a:rPr lang="en-US" sz="2000">
                <a:solidFill>
                  <a:schemeClr val="bg1"/>
                </a:solidFill>
              </a:rPr>
              <a:t>کارایی یک برنامه به طور مستقیم با حافظه ارتباط دارد و حافظه محدود است. هنگام استفاده از زبان‌های برنامه‌نویسی با مدیریت دستی حافظه، توسعه‌دهندگان با ریسک فراموش کردن تخصیص حافظه مواجه هستند که منجر به افزایش استفاده از حافظه و کند شدن برنامه و سیستم می‌شود. بازیاب حافظه (garbage collector)</a:t>
            </a:r>
            <a:r>
              <a:rPr lang="fa-IR" sz="2000">
                <a:solidFill>
                  <a:schemeClr val="bg1"/>
                </a:solidFill>
              </a:rPr>
              <a:t> </a:t>
            </a:r>
            <a:r>
              <a:rPr lang="en-US" sz="2000">
                <a:solidFill>
                  <a:schemeClr val="bg1"/>
                </a:solidFill>
              </a:rPr>
              <a:t> می‌تواند شی‌هایی که دیگر از سوی برنامه شما ارجاعی ندارند را شناسایی کرده و حذفشان کند. علی‌رغم این واقعیت که این وضعیت روی جنبه CPU</a:t>
            </a:r>
            <a:r>
              <a:rPr lang="fa-IR" sz="2000">
                <a:solidFill>
                  <a:schemeClr val="bg1"/>
                </a:solidFill>
              </a:rPr>
              <a:t> </a:t>
            </a:r>
            <a:r>
              <a:rPr lang="en-US" sz="2000">
                <a:solidFill>
                  <a:schemeClr val="bg1"/>
                </a:solidFill>
              </a:rPr>
              <a:t> برنامه تأثیر منفی می‌گذارد؛ اما می‌توان با بهینه‌سازی یا تنظیم دقیق این تأثر منفی را کاهش داده یا به کلی از آن جلوگیری کرد.</a:t>
            </a:r>
          </a:p>
        </p:txBody>
      </p:sp>
    </p:spTree>
    <p:extLst>
      <p:ext uri="{BB962C8B-B14F-4D97-AF65-F5344CB8AC3E}">
        <p14:creationId xmlns:p14="http://schemas.microsoft.com/office/powerpoint/2010/main" val="3598416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D9238B-E463-43A4-A4BF-1CBBAEEBC78D}"/>
              </a:ext>
            </a:extLst>
          </p:cNvPr>
          <p:cNvSpPr>
            <a:spLocks noGrp="1"/>
          </p:cNvSpPr>
          <p:nvPr>
            <p:ph type="sldNum" idx="12"/>
          </p:nvPr>
        </p:nvSpPr>
        <p:spPr/>
        <p:txBody>
          <a:bodyPr/>
          <a:lstStyle/>
          <a:p>
            <a:fld id="{D24265FD-7B1E-4FAF-A908-813D60A0DBC8}" type="slidenum">
              <a:rPr lang="en-US" smtClean="0"/>
              <a:t>23</a:t>
            </a:fld>
            <a:endParaRPr lang="en-US"/>
          </a:p>
        </p:txBody>
      </p:sp>
      <p:sp>
        <p:nvSpPr>
          <p:cNvPr id="6" name="TextBox 5">
            <a:extLst>
              <a:ext uri="{FF2B5EF4-FFF2-40B4-BE49-F238E27FC236}">
                <a16:creationId xmlns:a16="http://schemas.microsoft.com/office/drawing/2014/main" id="{73741BD1-BBED-4876-8251-401A692EBFC6}"/>
              </a:ext>
            </a:extLst>
          </p:cNvPr>
          <p:cNvSpPr txBox="1"/>
          <p:nvPr/>
        </p:nvSpPr>
        <p:spPr>
          <a:xfrm>
            <a:off x="7138555" y="1674020"/>
            <a:ext cx="4755617" cy="3600986"/>
          </a:xfrm>
          <a:prstGeom prst="rect">
            <a:avLst/>
          </a:prstGeom>
          <a:noFill/>
        </p:spPr>
        <p:txBody>
          <a:bodyPr wrap="square">
            <a:spAutoFit/>
          </a:bodyPr>
          <a:lstStyle/>
          <a:p>
            <a:pPr algn="just" rtl="1"/>
            <a:r>
              <a:rPr lang="en-US" sz="2800">
                <a:solidFill>
                  <a:schemeClr val="accent5">
                    <a:lumMod val="60000"/>
                    <a:lumOff val="40000"/>
                  </a:schemeClr>
                </a:solidFill>
              </a:rPr>
              <a:t> چندنخی (Multithreading)</a:t>
            </a:r>
            <a:endParaRPr lang="en-US" sz="2000">
              <a:solidFill>
                <a:schemeClr val="bg1"/>
              </a:solidFill>
            </a:endParaRPr>
          </a:p>
          <a:p>
            <a:pPr algn="just" rtl="1"/>
            <a:r>
              <a:rPr lang="en-US" sz="2000">
                <a:solidFill>
                  <a:schemeClr val="bg1"/>
                </a:solidFill>
              </a:rPr>
              <a:t>نخ (thread)</a:t>
            </a:r>
            <a:r>
              <a:rPr lang="fa-IR" sz="2000">
                <a:solidFill>
                  <a:schemeClr val="bg1"/>
                </a:solidFill>
              </a:rPr>
              <a:t> </a:t>
            </a:r>
            <a:r>
              <a:rPr lang="en-US" sz="2000">
                <a:solidFill>
                  <a:schemeClr val="bg1"/>
                </a:solidFill>
              </a:rPr>
              <a:t> در برنامه‌نویسی به کوچک‌ترین واحد پردازشی گفت می‌شود. جاوا برای بیشینه ساختن بهره‌برداری از زمان CPU</a:t>
            </a:r>
            <a:r>
              <a:rPr lang="fa-IR" sz="2000">
                <a:solidFill>
                  <a:schemeClr val="bg1"/>
                </a:solidFill>
              </a:rPr>
              <a:t> </a:t>
            </a:r>
            <a:r>
              <a:rPr lang="en-US" sz="2000">
                <a:solidFill>
                  <a:schemeClr val="bg1"/>
                </a:solidFill>
              </a:rPr>
              <a:t> امکان اجرای همزمان نخ‌ها را می‌دهد و این فرایند اجرای چند نخی نام دارد.</a:t>
            </a:r>
          </a:p>
          <a:p>
            <a:pPr algn="just" rtl="1"/>
            <a:r>
              <a:rPr lang="en-US" sz="2000">
                <a:solidFill>
                  <a:schemeClr val="bg1"/>
                </a:solidFill>
              </a:rPr>
              <a:t>نخ‌ها ناحیه مشترکی از حافظه را اشغال می‌کنند، بنابراین سوئیچ کردن بین آن‌ها به زمان اندکی نیاز دارد. با این حال نخ‌ها مستقل از هم هستند و از این رو اگر نخی با خطا مواجه شود، روی نخ‌های دیگر تأثیری ندارد. این وضعیت به طور خاص در مورد بازی‌ها و برنامه‌هایی که انیمیشن‌های سنگین دارند، مفید است.</a:t>
            </a:r>
          </a:p>
        </p:txBody>
      </p:sp>
      <p:pic>
        <p:nvPicPr>
          <p:cNvPr id="7" name="Picture 6">
            <a:extLst>
              <a:ext uri="{FF2B5EF4-FFF2-40B4-BE49-F238E27FC236}">
                <a16:creationId xmlns:a16="http://schemas.microsoft.com/office/drawing/2014/main" id="{7A0CB573-C8B7-4A73-8DD1-3B4D2EF61C82}"/>
              </a:ext>
            </a:extLst>
          </p:cNvPr>
          <p:cNvPicPr>
            <a:picLocks noChangeAspect="1"/>
          </p:cNvPicPr>
          <p:nvPr/>
        </p:nvPicPr>
        <p:blipFill rotWithShape="1">
          <a:blip r:embed="rId2"/>
          <a:srcRect l="15450" t="3356" r="16203" b="4705"/>
          <a:stretch/>
        </p:blipFill>
        <p:spPr>
          <a:xfrm>
            <a:off x="0" y="56606"/>
            <a:ext cx="6847609" cy="6804811"/>
          </a:xfrm>
          <a:prstGeom prst="rect">
            <a:avLst/>
          </a:prstGeom>
        </p:spPr>
      </p:pic>
    </p:spTree>
    <p:extLst>
      <p:ext uri="{BB962C8B-B14F-4D97-AF65-F5344CB8AC3E}">
        <p14:creationId xmlns:p14="http://schemas.microsoft.com/office/powerpoint/2010/main" val="932620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A9D82D-B490-4E61-8D6E-1F73205AAA17}"/>
              </a:ext>
            </a:extLst>
          </p:cNvPr>
          <p:cNvSpPr>
            <a:spLocks noGrp="1"/>
          </p:cNvSpPr>
          <p:nvPr>
            <p:ph type="sldNum" idx="12"/>
          </p:nvPr>
        </p:nvSpPr>
        <p:spPr/>
        <p:txBody>
          <a:bodyPr/>
          <a:lstStyle/>
          <a:p>
            <a:fld id="{D24265FD-7B1E-4FAF-A908-813D60A0DBC8}" type="slidenum">
              <a:rPr lang="en-US" smtClean="0"/>
              <a:t>24</a:t>
            </a:fld>
            <a:endParaRPr lang="en-US"/>
          </a:p>
        </p:txBody>
      </p:sp>
      <p:sp>
        <p:nvSpPr>
          <p:cNvPr id="4" name="TextBox 3">
            <a:extLst>
              <a:ext uri="{FF2B5EF4-FFF2-40B4-BE49-F238E27FC236}">
                <a16:creationId xmlns:a16="http://schemas.microsoft.com/office/drawing/2014/main" id="{D0118398-08F8-47AC-958C-075AC7E12B48}"/>
              </a:ext>
            </a:extLst>
          </p:cNvPr>
          <p:cNvSpPr txBox="1"/>
          <p:nvPr/>
        </p:nvSpPr>
        <p:spPr>
          <a:xfrm>
            <a:off x="731715" y="1682455"/>
            <a:ext cx="11041185" cy="2985433"/>
          </a:xfrm>
          <a:prstGeom prst="rect">
            <a:avLst/>
          </a:prstGeom>
          <a:noFill/>
        </p:spPr>
        <p:txBody>
          <a:bodyPr wrap="square">
            <a:spAutoFit/>
          </a:bodyPr>
          <a:lstStyle/>
          <a:p>
            <a:pPr algn="just" rtl="1"/>
            <a:r>
              <a:rPr lang="fa-IR" sz="2800">
                <a:solidFill>
                  <a:schemeClr val="accent5">
                    <a:lumMod val="60000"/>
                    <a:lumOff val="40000"/>
                  </a:schemeClr>
                </a:solidFill>
              </a:rPr>
              <a:t>ثبات و جامعه عظیم</a:t>
            </a:r>
          </a:p>
          <a:p>
            <a:pPr algn="just" rtl="1"/>
            <a:r>
              <a:rPr lang="fa-IR" sz="2000">
                <a:solidFill>
                  <a:schemeClr val="bg1"/>
                </a:solidFill>
              </a:rPr>
              <a:t>جاوا به لطف جامعه بزرگ پشتیبانی‌کننده، حمایت اوراکل و همچنین نعمت اپلیکیشن‌ها و زبان‌هایی که همچنان روی </a:t>
            </a:r>
            <a:r>
              <a:rPr lang="en-US" sz="2000">
                <a:solidFill>
                  <a:schemeClr val="bg1"/>
                </a:solidFill>
              </a:rPr>
              <a:t>JVM </a:t>
            </a:r>
            <a:r>
              <a:rPr lang="fa-IR" sz="2000">
                <a:solidFill>
                  <a:schemeClr val="bg1"/>
                </a:solidFill>
              </a:rPr>
              <a:t>اجرا می‌شوند چنین عمر درازی یافته است. علاوه بر این، نسخه‌های جدیدتر جاوا با ویژگی‌های جدید و جذاب به طور منظمی منتشر می‌شوند.</a:t>
            </a:r>
          </a:p>
          <a:p>
            <a:pPr algn="just" rtl="1"/>
            <a:endParaRPr lang="fa-IR" sz="2000">
              <a:solidFill>
                <a:schemeClr val="bg1"/>
              </a:solidFill>
            </a:endParaRPr>
          </a:p>
          <a:p>
            <a:pPr algn="just" rtl="1"/>
            <a:r>
              <a:rPr lang="fa-IR" sz="2000">
                <a:solidFill>
                  <a:schemeClr val="bg1"/>
                </a:solidFill>
              </a:rPr>
              <a:t>جامعه توسعه‌دهنده‌های جاوا نیز بی‌همتا است. در حدود 45 درصد از افرادی که در پیمایش سال 2018 </a:t>
            </a:r>
            <a:r>
              <a:rPr lang="en-US" sz="2000">
                <a:solidFill>
                  <a:schemeClr val="bg1"/>
                </a:solidFill>
              </a:rPr>
              <a:t>stackoverflow</a:t>
            </a:r>
            <a:r>
              <a:rPr lang="fa-IR" sz="2000">
                <a:solidFill>
                  <a:schemeClr val="bg1"/>
                </a:solidFill>
              </a:rPr>
              <a:t> شرکت کرده‌اند از جاوا استفاده می‌کنند. جاوا اکوسیستم بزرگی از کتابخانه‌ها و فریمورک‌های کاملاً تست شده برای هر نوع کاربردی دارد. به احتمال بالا جاوا نخستین زبانی است که اغلب توسعه‌دهندگان می‌آموزند، چون بیش از 1000 دوره آموزشی مرتبط با جاوا روی </a:t>
            </a:r>
            <a:r>
              <a:rPr lang="en-US" sz="2000">
                <a:solidFill>
                  <a:schemeClr val="bg1"/>
                </a:solidFill>
              </a:rPr>
              <a:t>Udemy </a:t>
            </a:r>
            <a:r>
              <a:rPr lang="fa-IR" sz="2000">
                <a:solidFill>
                  <a:schemeClr val="bg1"/>
                </a:solidFill>
              </a:rPr>
              <a:t>و بیش از 300 مورد روی </a:t>
            </a:r>
            <a:r>
              <a:rPr lang="en-US" sz="2000">
                <a:solidFill>
                  <a:schemeClr val="bg1"/>
                </a:solidFill>
              </a:rPr>
              <a:t>Coursera</a:t>
            </a:r>
            <a:r>
              <a:rPr lang="fa-IR" sz="2000">
                <a:solidFill>
                  <a:schemeClr val="bg1"/>
                </a:solidFill>
              </a:rPr>
              <a:t> </a:t>
            </a:r>
            <a:r>
              <a:rPr lang="en-US" sz="2000">
                <a:solidFill>
                  <a:schemeClr val="bg1"/>
                </a:solidFill>
              </a:rPr>
              <a:t> </a:t>
            </a:r>
            <a:r>
              <a:rPr lang="fa-IR" sz="2000">
                <a:solidFill>
                  <a:schemeClr val="bg1"/>
                </a:solidFill>
              </a:rPr>
              <a:t>وجود دارد.</a:t>
            </a:r>
            <a:endParaRPr lang="en-US" sz="2000">
              <a:solidFill>
                <a:schemeClr val="bg1"/>
              </a:solidFill>
            </a:endParaRPr>
          </a:p>
        </p:txBody>
      </p:sp>
    </p:spTree>
    <p:extLst>
      <p:ext uri="{BB962C8B-B14F-4D97-AF65-F5344CB8AC3E}">
        <p14:creationId xmlns:p14="http://schemas.microsoft.com/office/powerpoint/2010/main" val="2804452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691631-68E8-4BDC-8912-FB246CD26C29}"/>
              </a:ext>
            </a:extLst>
          </p:cNvPr>
          <p:cNvSpPr>
            <a:spLocks noGrp="1"/>
          </p:cNvSpPr>
          <p:nvPr>
            <p:ph type="sldNum" idx="12"/>
          </p:nvPr>
        </p:nvSpPr>
        <p:spPr/>
        <p:txBody>
          <a:bodyPr/>
          <a:lstStyle/>
          <a:p>
            <a:fld id="{D24265FD-7B1E-4FAF-A908-813D60A0DBC8}" type="slidenum">
              <a:rPr lang="en-US" smtClean="0"/>
              <a:t>25</a:t>
            </a:fld>
            <a:endParaRPr lang="en-US"/>
          </a:p>
        </p:txBody>
      </p:sp>
      <p:sp>
        <p:nvSpPr>
          <p:cNvPr id="4" name="TextBox 3">
            <a:extLst>
              <a:ext uri="{FF2B5EF4-FFF2-40B4-BE49-F238E27FC236}">
                <a16:creationId xmlns:a16="http://schemas.microsoft.com/office/drawing/2014/main" id="{F3D861C7-46D1-404D-BA9A-0C57D90DBAD9}"/>
              </a:ext>
            </a:extLst>
          </p:cNvPr>
          <p:cNvSpPr txBox="1"/>
          <p:nvPr/>
        </p:nvSpPr>
        <p:spPr>
          <a:xfrm>
            <a:off x="426027" y="476113"/>
            <a:ext cx="11511418" cy="5940088"/>
          </a:xfrm>
          <a:prstGeom prst="rect">
            <a:avLst/>
          </a:prstGeom>
          <a:noFill/>
        </p:spPr>
        <p:txBody>
          <a:bodyPr wrap="square">
            <a:spAutoFit/>
          </a:bodyPr>
          <a:lstStyle/>
          <a:p>
            <a:pPr algn="just" rtl="1"/>
            <a:r>
              <a:rPr lang="fa-IR" sz="2800">
                <a:solidFill>
                  <a:schemeClr val="accent5">
                    <a:lumMod val="60000"/>
                    <a:lumOff val="40000"/>
                  </a:schemeClr>
                </a:solidFill>
              </a:rPr>
              <a:t>جاوا چه کاربردهایی دارد ؟</a:t>
            </a:r>
          </a:p>
          <a:p>
            <a:pPr algn="just" rtl="1"/>
            <a:r>
              <a:rPr lang="fa-IR" sz="2000">
                <a:solidFill>
                  <a:schemeClr val="bg1"/>
                </a:solidFill>
              </a:rPr>
              <a:t>از جاوا در توسعه اپلیکیشن‌های اندرویدی، نرم‌افزارهای وب و دسکتاپ، بازی‌سازی و دیگر موارد استفاده می‌شود. گستره وسیع استفاده از جاوا باعث شده است که این کاربردها تقریباً از چشم پنهان بمانند و به همین دلیل غالباً پرسیده می‌شود که از جاوا در کجا می‌توان استفاده کرد. در ادامه برخی از زمینه‌های کاربرد جاوا را فهرست کرده‌ایم:</a:t>
            </a:r>
          </a:p>
          <a:p>
            <a:pPr algn="just" rtl="1"/>
            <a:endParaRPr lang="fa-IR" sz="2000">
              <a:solidFill>
                <a:schemeClr val="bg1"/>
              </a:solidFill>
            </a:endParaRPr>
          </a:p>
          <a:p>
            <a:pPr algn="just" rtl="1"/>
            <a:r>
              <a:rPr lang="fa-IR" sz="2400">
                <a:solidFill>
                  <a:schemeClr val="bg1"/>
                </a:solidFill>
              </a:rPr>
              <a:t>اپلیکیشن‌های اندرویدی</a:t>
            </a:r>
          </a:p>
          <a:p>
            <a:pPr algn="just" rtl="1"/>
            <a:r>
              <a:rPr lang="fa-IR" sz="2000">
                <a:solidFill>
                  <a:schemeClr val="bg1"/>
                </a:solidFill>
              </a:rPr>
              <a:t>با وجود رشد گسترده کاتلین (</a:t>
            </a:r>
            <a:r>
              <a:rPr lang="en-US" sz="2000">
                <a:solidFill>
                  <a:schemeClr val="bg1"/>
                </a:solidFill>
              </a:rPr>
              <a:t>Kotlin</a:t>
            </a:r>
            <a:r>
              <a:rPr lang="fa-IR" sz="2000">
                <a:solidFill>
                  <a:schemeClr val="bg1"/>
                </a:solidFill>
              </a:rPr>
              <a:t>) </a:t>
            </a:r>
            <a:r>
              <a:rPr lang="en-US" sz="2000">
                <a:solidFill>
                  <a:schemeClr val="bg1"/>
                </a:solidFill>
              </a:rPr>
              <a:t>؛ </a:t>
            </a:r>
            <a:r>
              <a:rPr lang="fa-IR" sz="2000">
                <a:solidFill>
                  <a:schemeClr val="bg1"/>
                </a:solidFill>
              </a:rPr>
              <a:t>جاوا همچنان زبان پیش‌فرض برای اپلیکیشن‌های اندرویدی محسوب می‌شود که به طور خودکار جمع عظیمی از توسعه‌دهندگان جاوا را به برنامه‌نویسان اندروید تبدیل کرده است. با این که اندروید از </a:t>
            </a:r>
            <a:r>
              <a:rPr lang="en-US" sz="2000">
                <a:solidFill>
                  <a:schemeClr val="bg1"/>
                </a:solidFill>
              </a:rPr>
              <a:t>Android SDK</a:t>
            </a:r>
            <a:r>
              <a:rPr lang="fa-IR" sz="2000">
                <a:solidFill>
                  <a:schemeClr val="bg1"/>
                </a:solidFill>
              </a:rPr>
              <a:t> </a:t>
            </a:r>
            <a:r>
              <a:rPr lang="en-US" sz="2000">
                <a:solidFill>
                  <a:schemeClr val="bg1"/>
                </a:solidFill>
              </a:rPr>
              <a:t> </a:t>
            </a:r>
            <a:r>
              <a:rPr lang="fa-IR" sz="2000">
                <a:solidFill>
                  <a:schemeClr val="bg1"/>
                </a:solidFill>
              </a:rPr>
              <a:t>به جای </a:t>
            </a:r>
            <a:r>
              <a:rPr lang="en-US" sz="2000">
                <a:solidFill>
                  <a:schemeClr val="bg1"/>
                </a:solidFill>
              </a:rPr>
              <a:t>JDK </a:t>
            </a:r>
            <a:r>
              <a:rPr lang="fa-IR" sz="2000">
                <a:solidFill>
                  <a:schemeClr val="bg1"/>
                </a:solidFill>
              </a:rPr>
              <a:t>استفاده می‌کند؛ اما کد آن همچنان به صورت جاوا نوشته می‌شود.</a:t>
            </a:r>
          </a:p>
          <a:p>
            <a:pPr algn="just" rtl="1"/>
            <a:endParaRPr lang="fa-IR" sz="2000">
              <a:solidFill>
                <a:schemeClr val="bg1"/>
              </a:solidFill>
            </a:endParaRPr>
          </a:p>
          <a:p>
            <a:pPr algn="just" rtl="1"/>
            <a:r>
              <a:rPr lang="fa-IR" sz="2400">
                <a:solidFill>
                  <a:schemeClr val="bg1"/>
                </a:solidFill>
              </a:rPr>
              <a:t>محصولات نرم‌افزاری</a:t>
            </a:r>
          </a:p>
          <a:p>
            <a:pPr algn="just" rtl="1"/>
            <a:r>
              <a:rPr lang="fa-IR" sz="2000">
                <a:solidFill>
                  <a:schemeClr val="bg1"/>
                </a:solidFill>
              </a:rPr>
              <a:t>علاوه بر </a:t>
            </a:r>
            <a:r>
              <a:rPr lang="en-US" sz="2000">
                <a:solidFill>
                  <a:schemeClr val="bg1"/>
                </a:solidFill>
              </a:rPr>
              <a:t>Hadoop</a:t>
            </a:r>
            <a:r>
              <a:rPr lang="fa-IR" sz="2000">
                <a:solidFill>
                  <a:schemeClr val="bg1"/>
                </a:solidFill>
              </a:rPr>
              <a:t> </a:t>
            </a:r>
            <a:r>
              <a:rPr lang="en-US" sz="2000">
                <a:solidFill>
                  <a:schemeClr val="bg1"/>
                </a:solidFill>
              </a:rPr>
              <a:t> </a:t>
            </a:r>
            <a:r>
              <a:rPr lang="fa-IR" sz="2000">
                <a:solidFill>
                  <a:schemeClr val="bg1"/>
                </a:solidFill>
              </a:rPr>
              <a:t>و </a:t>
            </a:r>
            <a:r>
              <a:rPr lang="en-US" sz="2000">
                <a:solidFill>
                  <a:schemeClr val="bg1"/>
                </a:solidFill>
              </a:rPr>
              <a:t>Apache Storm</a:t>
            </a:r>
            <a:r>
              <a:rPr lang="fa-IR" sz="2000">
                <a:solidFill>
                  <a:schemeClr val="bg1"/>
                </a:solidFill>
              </a:rPr>
              <a:t> </a:t>
            </a:r>
            <a:r>
              <a:rPr lang="en-US" sz="2000">
                <a:solidFill>
                  <a:schemeClr val="bg1"/>
                </a:solidFill>
              </a:rPr>
              <a:t>، </a:t>
            </a:r>
            <a:r>
              <a:rPr lang="fa-IR" sz="2000">
                <a:solidFill>
                  <a:schemeClr val="bg1"/>
                </a:solidFill>
              </a:rPr>
              <a:t>جاوا برای ایجاد </a:t>
            </a:r>
            <a:r>
              <a:rPr lang="en-US" sz="2000">
                <a:solidFill>
                  <a:schemeClr val="bg1"/>
                </a:solidFill>
              </a:rPr>
              <a:t>Eclipse</a:t>
            </a:r>
            <a:r>
              <a:rPr lang="fa-IR" sz="2000">
                <a:solidFill>
                  <a:schemeClr val="bg1"/>
                </a:solidFill>
              </a:rPr>
              <a:t> </a:t>
            </a:r>
            <a:r>
              <a:rPr lang="en-US" sz="2000">
                <a:solidFill>
                  <a:schemeClr val="bg1"/>
                </a:solidFill>
              </a:rPr>
              <a:t>، OpenOffice</a:t>
            </a:r>
            <a:r>
              <a:rPr lang="fa-IR" sz="2000">
                <a:solidFill>
                  <a:schemeClr val="bg1"/>
                </a:solidFill>
              </a:rPr>
              <a:t> </a:t>
            </a:r>
            <a:r>
              <a:rPr lang="en-US" sz="2000">
                <a:solidFill>
                  <a:schemeClr val="bg1"/>
                </a:solidFill>
              </a:rPr>
              <a:t>، Gmail</a:t>
            </a:r>
            <a:r>
              <a:rPr lang="fa-IR" sz="2000">
                <a:solidFill>
                  <a:schemeClr val="bg1"/>
                </a:solidFill>
              </a:rPr>
              <a:t> </a:t>
            </a:r>
            <a:r>
              <a:rPr lang="en-US" sz="2000">
                <a:solidFill>
                  <a:schemeClr val="bg1"/>
                </a:solidFill>
              </a:rPr>
              <a:t>، Atlassian</a:t>
            </a:r>
            <a:r>
              <a:rPr lang="fa-IR" sz="2000">
                <a:solidFill>
                  <a:schemeClr val="bg1"/>
                </a:solidFill>
              </a:rPr>
              <a:t> </a:t>
            </a:r>
            <a:r>
              <a:rPr lang="en-US" sz="2000">
                <a:solidFill>
                  <a:schemeClr val="bg1"/>
                </a:solidFill>
              </a:rPr>
              <a:t> </a:t>
            </a:r>
            <a:r>
              <a:rPr lang="fa-IR" sz="2000">
                <a:solidFill>
                  <a:schemeClr val="bg1"/>
                </a:solidFill>
              </a:rPr>
              <a:t>و بسیاری از موارد دیگر مورد استفاده قرار گرفته است.</a:t>
            </a:r>
          </a:p>
          <a:p>
            <a:pPr algn="just" rtl="1"/>
            <a:endParaRPr lang="fa-IR" sz="2000">
              <a:solidFill>
                <a:schemeClr val="bg1"/>
              </a:solidFill>
            </a:endParaRPr>
          </a:p>
          <a:p>
            <a:pPr algn="just" rtl="1"/>
            <a:r>
              <a:rPr lang="fa-IR" sz="2400">
                <a:solidFill>
                  <a:schemeClr val="bg1"/>
                </a:solidFill>
              </a:rPr>
              <a:t>برنامه‌های مالی</a:t>
            </a:r>
          </a:p>
          <a:p>
            <a:pPr algn="just" rtl="1"/>
            <a:r>
              <a:rPr lang="fa-IR" sz="2000">
                <a:solidFill>
                  <a:schemeClr val="bg1"/>
                </a:solidFill>
              </a:rPr>
              <a:t>جاوا با توجه به این که یکی از پر تقاضاترین مهارت‌های زبان در بخش مالی محسوب می‌شود، هم در سمت سرور و هم کلاینت برای ساخت وب‌سایت‌های مطمئن، سریع و ساده مورد استفاده قرار می‌گیرد. از جاوا به عنوان زبان برنامه‌نویسی مناسب برای شبیه‌سازی و مدلسازی داده‌ها نیز یاد می‌شود.</a:t>
            </a:r>
          </a:p>
        </p:txBody>
      </p:sp>
    </p:spTree>
    <p:extLst>
      <p:ext uri="{BB962C8B-B14F-4D97-AF65-F5344CB8AC3E}">
        <p14:creationId xmlns:p14="http://schemas.microsoft.com/office/powerpoint/2010/main" val="4093044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D7B27C-08BA-4DDA-8526-22BA47941B12}"/>
              </a:ext>
            </a:extLst>
          </p:cNvPr>
          <p:cNvSpPr>
            <a:spLocks noGrp="1"/>
          </p:cNvSpPr>
          <p:nvPr>
            <p:ph type="sldNum" idx="12"/>
          </p:nvPr>
        </p:nvSpPr>
        <p:spPr/>
        <p:txBody>
          <a:bodyPr/>
          <a:lstStyle/>
          <a:p>
            <a:fld id="{D24265FD-7B1E-4FAF-A908-813D60A0DBC8}" type="slidenum">
              <a:rPr lang="en-US" smtClean="0"/>
              <a:t>26</a:t>
            </a:fld>
            <a:endParaRPr lang="en-US"/>
          </a:p>
        </p:txBody>
      </p:sp>
      <p:sp>
        <p:nvSpPr>
          <p:cNvPr id="4" name="TextBox 3">
            <a:extLst>
              <a:ext uri="{FF2B5EF4-FFF2-40B4-BE49-F238E27FC236}">
                <a16:creationId xmlns:a16="http://schemas.microsoft.com/office/drawing/2014/main" id="{6D593440-8700-49C1-97C4-373D030ED546}"/>
              </a:ext>
            </a:extLst>
          </p:cNvPr>
          <p:cNvSpPr txBox="1"/>
          <p:nvPr/>
        </p:nvSpPr>
        <p:spPr>
          <a:xfrm>
            <a:off x="377103" y="1516440"/>
            <a:ext cx="11437793" cy="3354765"/>
          </a:xfrm>
          <a:prstGeom prst="rect">
            <a:avLst/>
          </a:prstGeom>
          <a:noFill/>
        </p:spPr>
        <p:txBody>
          <a:bodyPr wrap="square">
            <a:spAutoFit/>
          </a:bodyPr>
          <a:lstStyle/>
          <a:p>
            <a:pPr marL="0" marR="0" lvl="0" indent="0" algn="just" defTabSz="914400" rtl="1"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a:ln>
                  <a:noFill/>
                </a:ln>
                <a:solidFill>
                  <a:srgbClr val="FFFFFF"/>
                </a:solidFill>
                <a:effectLst/>
                <a:uLnTx/>
                <a:uFillTx/>
                <a:latin typeface="Calibri"/>
                <a:ea typeface="+mn-ea"/>
                <a:cs typeface="B Koodak"/>
              </a:rPr>
              <a:t>سیستم‌های نقطه فروش</a:t>
            </a:r>
          </a:p>
          <a:p>
            <a:pPr marL="0" marR="0" lvl="0" indent="0" algn="just" defTabSz="914400" rtl="1" eaLnBrk="1" fontAlgn="auto" latinLnBrk="0" hangingPunct="1">
              <a:lnSpc>
                <a:spcPct val="100000"/>
              </a:lnSpc>
              <a:spcBef>
                <a:spcPts val="0"/>
              </a:spcBef>
              <a:spcAft>
                <a:spcPts val="0"/>
              </a:spcAft>
              <a:buClrTx/>
              <a:buSzTx/>
              <a:buFontTx/>
              <a:buNone/>
              <a:tabLst/>
              <a:defRPr/>
            </a:pPr>
            <a:r>
              <a:rPr kumimoji="0" lang="fa-IR" sz="2000" b="0" i="0" u="none" strike="noStrike" kern="1200" cap="none" spc="0" normalizeH="0" baseline="0" noProof="0">
                <a:ln>
                  <a:noFill/>
                </a:ln>
                <a:solidFill>
                  <a:srgbClr val="FFFFFF"/>
                </a:solidFill>
                <a:effectLst/>
                <a:uLnTx/>
                <a:uFillTx/>
                <a:latin typeface="Calibri"/>
                <a:ea typeface="+mn-ea"/>
                <a:cs typeface="B Koodak"/>
              </a:rPr>
              <a:t>بسیاری از کسب و کارها از جاوا برای ایجاد سیستم‌های </a:t>
            </a:r>
            <a:r>
              <a:rPr kumimoji="0" lang="en-US" sz="2000" b="0" i="0" u="none" strike="noStrike" kern="1200" cap="none" spc="0" normalizeH="0" baseline="0" noProof="0">
                <a:ln>
                  <a:noFill/>
                </a:ln>
                <a:solidFill>
                  <a:srgbClr val="FFFFFF"/>
                </a:solidFill>
                <a:effectLst/>
                <a:uLnTx/>
                <a:uFillTx/>
                <a:latin typeface="Calibri"/>
                <a:ea typeface="+mn-ea"/>
                <a:cs typeface="B Koodak"/>
              </a:rPr>
              <a:t>PoS</a:t>
            </a:r>
            <a:r>
              <a:rPr kumimoji="0" lang="fa-IR" sz="2000" b="0" i="0" u="none" strike="noStrike" kern="1200" cap="none" spc="0" normalizeH="0" baseline="0" noProof="0">
                <a:ln>
                  <a:noFill/>
                </a:ln>
                <a:solidFill>
                  <a:srgbClr val="FFFFFF"/>
                </a:solidFill>
                <a:effectLst/>
                <a:uLnTx/>
                <a:uFillTx/>
                <a:latin typeface="Calibri"/>
                <a:ea typeface="+mn-ea"/>
                <a:cs typeface="B Koodak"/>
              </a:rPr>
              <a:t> </a:t>
            </a:r>
            <a:r>
              <a:rPr kumimoji="0" lang="en-US" sz="2000" b="0" i="0" u="none" strike="noStrike" kern="1200" cap="none" spc="0" normalizeH="0" baseline="0" noProof="0">
                <a:ln>
                  <a:noFill/>
                </a:ln>
                <a:solidFill>
                  <a:srgbClr val="FFFFFF"/>
                </a:solidFill>
                <a:effectLst/>
                <a:uLnTx/>
                <a:uFillTx/>
                <a:latin typeface="Calibri"/>
                <a:ea typeface="+mn-ea"/>
                <a:cs typeface="B Koodak"/>
              </a:rPr>
              <a:t> </a:t>
            </a:r>
            <a:r>
              <a:rPr kumimoji="0" lang="fa-IR" sz="2000" b="0" i="0" u="none" strike="noStrike" kern="1200" cap="none" spc="0" normalizeH="0" baseline="0" noProof="0">
                <a:ln>
                  <a:noFill/>
                </a:ln>
                <a:solidFill>
                  <a:srgbClr val="FFFFFF"/>
                </a:solidFill>
                <a:effectLst/>
                <a:uLnTx/>
                <a:uFillTx/>
                <a:latin typeface="Calibri"/>
                <a:ea typeface="+mn-ea"/>
                <a:cs typeface="B Koodak"/>
              </a:rPr>
              <a:t>استفاده می‌کنند، زیرا چنین سیستم‌هایی معمولاً نیازمند عدم وابستگی به پلتفرم و منابع گسترده هستند.</a:t>
            </a:r>
          </a:p>
          <a:p>
            <a:pPr marL="0" marR="0" lvl="0" indent="0" algn="just" defTabSz="914400" rtl="1" eaLnBrk="1" fontAlgn="auto" latinLnBrk="0" hangingPunct="1">
              <a:lnSpc>
                <a:spcPct val="100000"/>
              </a:lnSpc>
              <a:spcBef>
                <a:spcPts val="0"/>
              </a:spcBef>
              <a:spcAft>
                <a:spcPts val="0"/>
              </a:spcAft>
              <a:buClrTx/>
              <a:buSzTx/>
              <a:buFontTx/>
              <a:buNone/>
              <a:tabLst/>
              <a:defRPr/>
            </a:pPr>
            <a:endParaRPr kumimoji="0" lang="fa-IR" sz="2000" b="0" i="0" u="none" strike="noStrike" kern="1200" cap="none" spc="0" normalizeH="0" baseline="0" noProof="0">
              <a:ln>
                <a:noFill/>
              </a:ln>
              <a:solidFill>
                <a:srgbClr val="FFFFFF"/>
              </a:solidFill>
              <a:effectLst/>
              <a:uLnTx/>
              <a:uFillTx/>
              <a:latin typeface="Calibri"/>
              <a:ea typeface="+mn-ea"/>
              <a:cs typeface="B Koodak"/>
            </a:endParaRPr>
          </a:p>
          <a:p>
            <a:pPr marL="0" marR="0" lvl="0" indent="0" algn="just" defTabSz="914400" rtl="1"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a:ln>
                  <a:noFill/>
                </a:ln>
                <a:solidFill>
                  <a:srgbClr val="FFFFFF"/>
                </a:solidFill>
                <a:effectLst/>
                <a:uLnTx/>
                <a:uFillTx/>
                <a:latin typeface="Calibri"/>
                <a:ea typeface="+mn-ea"/>
                <a:cs typeface="B Koodak"/>
              </a:rPr>
              <a:t>اپلیکیشن‌های تجاری</a:t>
            </a:r>
          </a:p>
          <a:p>
            <a:pPr marL="0" marR="0" lvl="0" indent="0" algn="just" defTabSz="914400" rtl="1"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B Koodak"/>
              </a:rPr>
              <a:t>Murex</a:t>
            </a:r>
            <a:r>
              <a:rPr kumimoji="0" lang="fa-IR" sz="2000" b="0" i="0" u="none" strike="noStrike" kern="1200" cap="none" spc="0" normalizeH="0" baseline="0" noProof="0">
                <a:ln>
                  <a:noFill/>
                </a:ln>
                <a:solidFill>
                  <a:srgbClr val="FFFFFF"/>
                </a:solidFill>
                <a:effectLst/>
                <a:uLnTx/>
                <a:uFillTx/>
                <a:latin typeface="Calibri"/>
                <a:ea typeface="+mn-ea"/>
                <a:cs typeface="B Koodak"/>
              </a:rPr>
              <a:t> </a:t>
            </a:r>
            <a:r>
              <a:rPr kumimoji="0" lang="en-US" sz="2000" b="0" i="0" u="none" strike="noStrike" kern="1200" cap="none" spc="0" normalizeH="0" baseline="0" noProof="0">
                <a:ln>
                  <a:noFill/>
                </a:ln>
                <a:solidFill>
                  <a:srgbClr val="FFFFFF"/>
                </a:solidFill>
                <a:effectLst/>
                <a:uLnTx/>
                <a:uFillTx/>
                <a:latin typeface="Calibri"/>
                <a:ea typeface="+mn-ea"/>
                <a:cs typeface="B Koodak"/>
              </a:rPr>
              <a:t> </a:t>
            </a:r>
            <a:r>
              <a:rPr kumimoji="0" lang="fa-IR" sz="2000" b="0" i="0" u="none" strike="noStrike" kern="1200" cap="none" spc="0" normalizeH="0" baseline="0" noProof="0">
                <a:ln>
                  <a:noFill/>
                </a:ln>
                <a:solidFill>
                  <a:srgbClr val="FFFFFF"/>
                </a:solidFill>
                <a:effectLst/>
                <a:uLnTx/>
                <a:uFillTx/>
                <a:latin typeface="Calibri"/>
                <a:ea typeface="+mn-ea"/>
                <a:cs typeface="B Koodak"/>
              </a:rPr>
              <a:t>یک برنامه مدیریت بانکی محبوب برای اتصال فرانت و بک‌اند است که به زبان جاوا نوشته شده است.</a:t>
            </a:r>
          </a:p>
          <a:p>
            <a:pPr marL="0" marR="0" lvl="0" indent="0" algn="just" defTabSz="914400" rtl="1" eaLnBrk="1" fontAlgn="auto" latinLnBrk="0" hangingPunct="1">
              <a:lnSpc>
                <a:spcPct val="100000"/>
              </a:lnSpc>
              <a:spcBef>
                <a:spcPts val="0"/>
              </a:spcBef>
              <a:spcAft>
                <a:spcPts val="0"/>
              </a:spcAft>
              <a:buClrTx/>
              <a:buSzTx/>
              <a:buFontTx/>
              <a:buNone/>
              <a:tabLst/>
              <a:defRPr/>
            </a:pPr>
            <a:endParaRPr kumimoji="0" lang="fa-IR" sz="2000" b="0" i="0" u="none" strike="noStrike" kern="1200" cap="none" spc="0" normalizeH="0" baseline="0" noProof="0">
              <a:ln>
                <a:noFill/>
              </a:ln>
              <a:solidFill>
                <a:srgbClr val="FFFFFF"/>
              </a:solidFill>
              <a:effectLst/>
              <a:uLnTx/>
              <a:uFillTx/>
              <a:latin typeface="Calibri"/>
              <a:ea typeface="+mn-ea"/>
              <a:cs typeface="B Koodak"/>
            </a:endParaRPr>
          </a:p>
          <a:p>
            <a:pPr marL="0" marR="0" lvl="0" indent="0" algn="just" defTabSz="914400" rtl="1" eaLnBrk="1" fontAlgn="auto" latinLnBrk="0" hangingPunct="1">
              <a:lnSpc>
                <a:spcPct val="100000"/>
              </a:lnSpc>
              <a:spcBef>
                <a:spcPts val="0"/>
              </a:spcBef>
              <a:spcAft>
                <a:spcPts val="0"/>
              </a:spcAft>
              <a:buClrTx/>
              <a:buSzTx/>
              <a:buFontTx/>
              <a:buNone/>
              <a:tabLst/>
              <a:defRPr/>
            </a:pPr>
            <a:r>
              <a:rPr kumimoji="0" lang="fa-IR" sz="2400" b="0" i="0" u="none" strike="noStrike" kern="1200" cap="none" spc="0" normalizeH="0" baseline="0" noProof="0">
                <a:ln>
                  <a:noFill/>
                </a:ln>
                <a:solidFill>
                  <a:srgbClr val="FFFFFF"/>
                </a:solidFill>
                <a:effectLst/>
                <a:uLnTx/>
                <a:uFillTx/>
                <a:latin typeface="Calibri"/>
                <a:ea typeface="+mn-ea"/>
                <a:cs typeface="B Koodak"/>
              </a:rPr>
              <a:t>برنامه‌های کلان‌داده</a:t>
            </a:r>
          </a:p>
          <a:p>
            <a:pPr marL="0" marR="0" lvl="0" indent="0" algn="just" defTabSz="914400" rtl="1"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B Koodak"/>
              </a:rPr>
              <a:t>Hadopp</a:t>
            </a:r>
            <a:r>
              <a:rPr kumimoji="0" lang="fa-IR" sz="2000" b="0" i="0" u="none" strike="noStrike" kern="1200" cap="none" spc="0" normalizeH="0" baseline="0" noProof="0">
                <a:ln>
                  <a:noFill/>
                </a:ln>
                <a:solidFill>
                  <a:srgbClr val="FFFFFF"/>
                </a:solidFill>
                <a:effectLst/>
                <a:uLnTx/>
                <a:uFillTx/>
                <a:latin typeface="Calibri"/>
                <a:ea typeface="+mn-ea"/>
                <a:cs typeface="B Koodak"/>
              </a:rPr>
              <a:t> </a:t>
            </a:r>
            <a:r>
              <a:rPr kumimoji="0" lang="en-US" sz="2000" b="0" i="0" u="none" strike="noStrike" kern="1200" cap="none" spc="0" normalizeH="0" baseline="0" noProof="0">
                <a:ln>
                  <a:noFill/>
                </a:ln>
                <a:solidFill>
                  <a:srgbClr val="FFFFFF"/>
                </a:solidFill>
                <a:effectLst/>
                <a:uLnTx/>
                <a:uFillTx/>
                <a:latin typeface="Calibri"/>
                <a:ea typeface="+mn-ea"/>
                <a:cs typeface="B Koodak"/>
              </a:rPr>
              <a:t> </a:t>
            </a:r>
            <a:r>
              <a:rPr kumimoji="0" lang="fa-IR" sz="2000" b="0" i="0" u="none" strike="noStrike" kern="1200" cap="none" spc="0" normalizeH="0" baseline="0" noProof="0">
                <a:ln>
                  <a:noFill/>
                </a:ln>
                <a:solidFill>
                  <a:srgbClr val="FFFFFF"/>
                </a:solidFill>
                <a:effectLst/>
                <a:uLnTx/>
                <a:uFillTx/>
                <a:latin typeface="Calibri"/>
                <a:ea typeface="+mn-ea"/>
                <a:cs typeface="B Koodak"/>
              </a:rPr>
              <a:t>به زبان جاوا نوشته شده است. </a:t>
            </a:r>
            <a:r>
              <a:rPr kumimoji="0" lang="en-US" sz="2000" b="0" i="0" u="none" strike="noStrike" kern="1200" cap="none" spc="0" normalizeH="0" baseline="0" noProof="0">
                <a:ln>
                  <a:noFill/>
                </a:ln>
                <a:solidFill>
                  <a:srgbClr val="FFFFFF"/>
                </a:solidFill>
                <a:effectLst/>
                <a:uLnTx/>
                <a:uFillTx/>
                <a:latin typeface="Calibri"/>
                <a:ea typeface="+mn-ea"/>
                <a:cs typeface="B Koodak"/>
              </a:rPr>
              <a:t>Scala، Kafka </a:t>
            </a:r>
            <a:r>
              <a:rPr kumimoji="0" lang="fa-IR" sz="2000" b="0" i="0" u="none" strike="noStrike" kern="1200" cap="none" spc="0" normalizeH="0" baseline="0" noProof="0">
                <a:ln>
                  <a:noFill/>
                </a:ln>
                <a:solidFill>
                  <a:srgbClr val="FFFFFF"/>
                </a:solidFill>
                <a:effectLst/>
                <a:uLnTx/>
                <a:uFillTx/>
                <a:latin typeface="Calibri"/>
                <a:ea typeface="+mn-ea"/>
                <a:cs typeface="B Koodak"/>
              </a:rPr>
              <a:t>و </a:t>
            </a:r>
            <a:r>
              <a:rPr kumimoji="0" lang="en-US" sz="2000" b="0" i="0" u="none" strike="noStrike" kern="1200" cap="none" spc="0" normalizeH="0" baseline="0" noProof="0">
                <a:ln>
                  <a:noFill/>
                </a:ln>
                <a:solidFill>
                  <a:srgbClr val="FFFFFF"/>
                </a:solidFill>
                <a:effectLst/>
                <a:uLnTx/>
                <a:uFillTx/>
                <a:latin typeface="Calibri"/>
                <a:ea typeface="+mn-ea"/>
                <a:cs typeface="B Koodak"/>
              </a:rPr>
              <a:t>Spark </a:t>
            </a:r>
            <a:r>
              <a:rPr kumimoji="0" lang="fa-IR" sz="2000" b="0" i="0" u="none" strike="noStrike" kern="1200" cap="none" spc="0" normalizeH="0" baseline="0" noProof="0">
                <a:ln>
                  <a:noFill/>
                </a:ln>
                <a:solidFill>
                  <a:srgbClr val="FFFFFF"/>
                </a:solidFill>
                <a:effectLst/>
                <a:uLnTx/>
                <a:uFillTx/>
                <a:latin typeface="Calibri"/>
                <a:ea typeface="+mn-ea"/>
                <a:cs typeface="B Koodak"/>
              </a:rPr>
              <a:t>از </a:t>
            </a:r>
            <a:r>
              <a:rPr kumimoji="0" lang="en-US" sz="2000" b="0" i="0" u="none" strike="noStrike" kern="1200" cap="none" spc="0" normalizeH="0" baseline="0" noProof="0">
                <a:ln>
                  <a:noFill/>
                </a:ln>
                <a:solidFill>
                  <a:srgbClr val="FFFFFF"/>
                </a:solidFill>
                <a:effectLst/>
                <a:uLnTx/>
                <a:uFillTx/>
                <a:latin typeface="Calibri"/>
                <a:ea typeface="+mn-ea"/>
                <a:cs typeface="B Koodak"/>
              </a:rPr>
              <a:t>JVM </a:t>
            </a:r>
            <a:r>
              <a:rPr kumimoji="0" lang="fa-IR" sz="2000" b="0" i="0" u="none" strike="noStrike" kern="1200" cap="none" spc="0" normalizeH="0" baseline="0" noProof="0">
                <a:ln>
                  <a:noFill/>
                </a:ln>
                <a:solidFill>
                  <a:srgbClr val="FFFFFF"/>
                </a:solidFill>
                <a:effectLst/>
                <a:uLnTx/>
                <a:uFillTx/>
                <a:latin typeface="Calibri"/>
                <a:ea typeface="+mn-ea"/>
                <a:cs typeface="B Koodak"/>
              </a:rPr>
              <a:t>استفاده می‌کنند. ضمناً جاوا امکان دسترسی به هزاران کتابخانه، دیباگر و ابزارهای نظارتی کاملاً تست شده را فراهم ساخته است.</a:t>
            </a:r>
            <a:endParaRPr kumimoji="0" lang="en-US" sz="2000" b="0" i="0" u="none" strike="noStrike" kern="1200" cap="none" spc="0" normalizeH="0" baseline="0" noProof="0">
              <a:ln>
                <a:noFill/>
              </a:ln>
              <a:solidFill>
                <a:srgbClr val="FFFFFF"/>
              </a:solidFill>
              <a:effectLst/>
              <a:uLnTx/>
              <a:uFillTx/>
              <a:latin typeface="Calibri"/>
              <a:ea typeface="+mn-ea"/>
              <a:cs typeface="B Koodak"/>
            </a:endParaRPr>
          </a:p>
        </p:txBody>
      </p:sp>
    </p:spTree>
    <p:extLst>
      <p:ext uri="{BB962C8B-B14F-4D97-AF65-F5344CB8AC3E}">
        <p14:creationId xmlns:p14="http://schemas.microsoft.com/office/powerpoint/2010/main" val="179577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DDED19-792B-4D5A-8635-CA34214477DB}"/>
              </a:ext>
            </a:extLst>
          </p:cNvPr>
          <p:cNvSpPr>
            <a:spLocks noGrp="1"/>
          </p:cNvSpPr>
          <p:nvPr>
            <p:ph type="sldNum" idx="12"/>
          </p:nvPr>
        </p:nvSpPr>
        <p:spPr/>
        <p:txBody>
          <a:bodyPr/>
          <a:lstStyle/>
          <a:p>
            <a:fld id="{D24265FD-7B1E-4FAF-A908-813D60A0DBC8}" type="slidenum">
              <a:rPr lang="en-US" smtClean="0"/>
              <a:t>27</a:t>
            </a:fld>
            <a:endParaRPr lang="en-US"/>
          </a:p>
        </p:txBody>
      </p:sp>
      <p:sp>
        <p:nvSpPr>
          <p:cNvPr id="4" name="TextBox 3">
            <a:extLst>
              <a:ext uri="{FF2B5EF4-FFF2-40B4-BE49-F238E27FC236}">
                <a16:creationId xmlns:a16="http://schemas.microsoft.com/office/drawing/2014/main" id="{F38FAEB5-44D6-449B-81F8-E60969B92F33}"/>
              </a:ext>
            </a:extLst>
          </p:cNvPr>
          <p:cNvSpPr txBox="1"/>
          <p:nvPr/>
        </p:nvSpPr>
        <p:spPr>
          <a:xfrm>
            <a:off x="492201" y="1198153"/>
            <a:ext cx="11445244" cy="4216539"/>
          </a:xfrm>
          <a:prstGeom prst="rect">
            <a:avLst/>
          </a:prstGeom>
          <a:noFill/>
        </p:spPr>
        <p:txBody>
          <a:bodyPr wrap="square">
            <a:spAutoFit/>
          </a:bodyPr>
          <a:lstStyle/>
          <a:p>
            <a:pPr algn="just" rtl="1"/>
            <a:r>
              <a:rPr lang="fa-IR" sz="2000">
                <a:solidFill>
                  <a:schemeClr val="bg1"/>
                </a:solidFill>
              </a:rPr>
              <a:t>نکته آخر</a:t>
            </a:r>
          </a:p>
          <a:p>
            <a:pPr algn="just" rtl="1"/>
            <a:endParaRPr lang="fa-IR" sz="2000">
              <a:solidFill>
                <a:schemeClr val="bg1"/>
              </a:solidFill>
            </a:endParaRPr>
          </a:p>
          <a:p>
            <a:pPr algn="just" rtl="1"/>
            <a:r>
              <a:rPr lang="fa-IR" sz="2800">
                <a:solidFill>
                  <a:schemeClr val="accent5">
                    <a:lumMod val="60000"/>
                    <a:lumOff val="40000"/>
                  </a:schemeClr>
                </a:solidFill>
              </a:rPr>
              <a:t>موقعیت‌های شغلی برای برنامه‌نویسان جاوا چطور است؟</a:t>
            </a:r>
          </a:p>
          <a:p>
            <a:pPr algn="just" rtl="1"/>
            <a:r>
              <a:rPr lang="fa-IR" sz="2000">
                <a:solidFill>
                  <a:schemeClr val="bg1"/>
                </a:solidFill>
              </a:rPr>
              <a:t>جاوا در سال‌های اخیر همواره در فهرست پنج زبان برنامه‌نویسی محبوب با فرصت‌های شغلی متعدد و متنوع و درآمد عالی بوده است. یک اصل مهم در مورد یادگیری زبان‌های برنامه‌نویسی وجود دارد که هرگز نباید فراموش کرد، و آن این است که یادگیری یک زبان برنامه‌نویسی خاص مانند جاوا، صرفاً یادگیری آن زبان نیست؛ بلکه بدین ترتیب شما با همه زبان‌های دیگر برنامه‌نویسی نیز آشنا می‌شوید. بنابراین جاوا به عنوان یک زبان با مشخصاتی که در بخش‌های پیشین اشاره کردیم یک زبان خوب برای شروع یادگیری برنامه‌نویسی محسوب می‌شود. کسانی که جاوا را به خوبی یاد می‌گیرند، می‌توانند هر زبان دیگری شامل </a:t>
            </a:r>
            <a:r>
              <a:rPr lang="en-US" sz="2000">
                <a:solidFill>
                  <a:schemeClr val="bg1"/>
                </a:solidFill>
              </a:rPr>
              <a:t>C#، </a:t>
            </a:r>
            <a:r>
              <a:rPr lang="fa-IR" sz="2000">
                <a:solidFill>
                  <a:schemeClr val="bg1"/>
                </a:solidFill>
              </a:rPr>
              <a:t>پایتون و حتی روبی را نیز به سادگی بیاموزند. بنابراین باید این نکته را به خاطر داشته باشید که یادگیری جاوا به عنوان زبان برنامه‌نویسی شماره یک دنیا در طی قریب به دو دهه اخیر ضرورتی فراتر از یافتن شغل مرتبط دارد.</a:t>
            </a:r>
          </a:p>
          <a:p>
            <a:pPr algn="just" rtl="1"/>
            <a:r>
              <a:rPr lang="fa-IR" sz="2000">
                <a:solidFill>
                  <a:schemeClr val="bg1"/>
                </a:solidFill>
              </a:rPr>
              <a:t>برنامه‌نویسان جاوا به طور عمده از جاوا برای طراحی اپلیکیشن‌ها و وب‌سایت‌هایی استفاده می‌کنند که اجزای دینامیک دارند. برخی از آن‌ها روی اپلیکیشن‌ها و برخی دیگر روی وب‌سایت‌ها کار می‌کنند اما در هر صورت اغلب توسعه‌دهندگان جاوا باید با مفهوم پروژه بودن کارشان آشنا باشند.</a:t>
            </a:r>
            <a:endParaRPr lang="en-US" sz="2000">
              <a:solidFill>
                <a:schemeClr val="bg1"/>
              </a:solidFill>
            </a:endParaRPr>
          </a:p>
        </p:txBody>
      </p:sp>
    </p:spTree>
    <p:extLst>
      <p:ext uri="{BB962C8B-B14F-4D97-AF65-F5344CB8AC3E}">
        <p14:creationId xmlns:p14="http://schemas.microsoft.com/office/powerpoint/2010/main" val="252502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F4631CF-DAF2-4B8D-A6C1-7F21D1B78484}"/>
              </a:ext>
            </a:extLst>
          </p:cNvPr>
          <p:cNvSpPr>
            <a:spLocks noGrp="1"/>
          </p:cNvSpPr>
          <p:nvPr>
            <p:ph type="sldNum" idx="12"/>
          </p:nvPr>
        </p:nvSpPr>
        <p:spPr/>
        <p:txBody>
          <a:bodyPr/>
          <a:lstStyle/>
          <a:p>
            <a:fld id="{D24265FD-7B1E-4FAF-A908-813D60A0DBC8}" type="slidenum">
              <a:rPr lang="en-US" smtClean="0"/>
              <a:t>28</a:t>
            </a:fld>
            <a:endParaRPr lang="en-US"/>
          </a:p>
        </p:txBody>
      </p:sp>
      <p:sp>
        <p:nvSpPr>
          <p:cNvPr id="4" name="TextBox 3">
            <a:extLst>
              <a:ext uri="{FF2B5EF4-FFF2-40B4-BE49-F238E27FC236}">
                <a16:creationId xmlns:a16="http://schemas.microsoft.com/office/drawing/2014/main" id="{1917F99C-2A2C-4E3A-8B5C-B57CD2AC6456}"/>
              </a:ext>
            </a:extLst>
          </p:cNvPr>
          <p:cNvSpPr txBox="1"/>
          <p:nvPr/>
        </p:nvSpPr>
        <p:spPr>
          <a:xfrm>
            <a:off x="2635827" y="1974273"/>
            <a:ext cx="6920345" cy="1200329"/>
          </a:xfrm>
          <a:prstGeom prst="rect">
            <a:avLst/>
          </a:prstGeom>
          <a:noFill/>
        </p:spPr>
        <p:txBody>
          <a:bodyPr wrap="square" rtlCol="0">
            <a:spAutoFit/>
          </a:bodyPr>
          <a:lstStyle/>
          <a:p>
            <a:pPr algn="ctr"/>
            <a:r>
              <a:rPr lang="fa-IR" sz="7200">
                <a:solidFill>
                  <a:srgbClr val="FF0066"/>
                </a:solidFill>
              </a:rPr>
              <a:t>با تشکر از توجه شما</a:t>
            </a:r>
          </a:p>
        </p:txBody>
      </p:sp>
      <p:sp>
        <p:nvSpPr>
          <p:cNvPr id="5" name="TextBox 4">
            <a:extLst>
              <a:ext uri="{FF2B5EF4-FFF2-40B4-BE49-F238E27FC236}">
                <a16:creationId xmlns:a16="http://schemas.microsoft.com/office/drawing/2014/main" id="{18597FC8-0FAC-41AB-8E66-B888FE79A16E}"/>
              </a:ext>
            </a:extLst>
          </p:cNvPr>
          <p:cNvSpPr txBox="1"/>
          <p:nvPr/>
        </p:nvSpPr>
        <p:spPr>
          <a:xfrm>
            <a:off x="4038599" y="3283289"/>
            <a:ext cx="4114800" cy="400110"/>
          </a:xfrm>
          <a:prstGeom prst="rect">
            <a:avLst/>
          </a:prstGeom>
          <a:noFill/>
        </p:spPr>
        <p:txBody>
          <a:bodyPr wrap="square" rtlCol="0">
            <a:spAutoFit/>
          </a:bodyPr>
          <a:lstStyle/>
          <a:p>
            <a:pPr algn="ctr" rtl="1"/>
            <a:r>
              <a:rPr lang="fa-IR" sz="2000">
                <a:solidFill>
                  <a:schemeClr val="bg1"/>
                </a:solidFill>
              </a:rPr>
              <a:t>ارتباط با من: </a:t>
            </a:r>
            <a:r>
              <a:rPr lang="en-US" sz="2000">
                <a:solidFill>
                  <a:schemeClr val="bg1"/>
                </a:solidFill>
              </a:rPr>
              <a:t>shirinshoqli@gmail.com</a:t>
            </a:r>
          </a:p>
        </p:txBody>
      </p:sp>
    </p:spTree>
    <p:extLst>
      <p:ext uri="{BB962C8B-B14F-4D97-AF65-F5344CB8AC3E}">
        <p14:creationId xmlns:p14="http://schemas.microsoft.com/office/powerpoint/2010/main" val="1431423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2B2C8F-B82D-49FC-BD3D-14A6AF2020CA}"/>
              </a:ext>
            </a:extLst>
          </p:cNvPr>
          <p:cNvSpPr>
            <a:spLocks noGrp="1"/>
          </p:cNvSpPr>
          <p:nvPr>
            <p:ph type="sldNum" idx="12"/>
          </p:nvPr>
        </p:nvSpPr>
        <p:spPr/>
        <p:txBody>
          <a:bodyPr/>
          <a:lstStyle/>
          <a:p>
            <a:fld id="{D24265FD-7B1E-4FAF-A908-813D60A0DBC8}" type="slidenum">
              <a:rPr lang="en-US" smtClean="0"/>
              <a:t>29</a:t>
            </a:fld>
            <a:endParaRPr lang="en-US"/>
          </a:p>
        </p:txBody>
      </p:sp>
      <p:sp>
        <p:nvSpPr>
          <p:cNvPr id="6" name="TextBox 5">
            <a:extLst>
              <a:ext uri="{FF2B5EF4-FFF2-40B4-BE49-F238E27FC236}">
                <a16:creationId xmlns:a16="http://schemas.microsoft.com/office/drawing/2014/main" id="{64DA8697-9AAB-4ED3-808C-A406549AA5B9}"/>
              </a:ext>
            </a:extLst>
          </p:cNvPr>
          <p:cNvSpPr txBox="1"/>
          <p:nvPr/>
        </p:nvSpPr>
        <p:spPr>
          <a:xfrm>
            <a:off x="9403773" y="276880"/>
            <a:ext cx="2452254" cy="523220"/>
          </a:xfrm>
          <a:prstGeom prst="rect">
            <a:avLst/>
          </a:prstGeom>
          <a:noFill/>
        </p:spPr>
        <p:txBody>
          <a:bodyPr wrap="square" rtlCol="0">
            <a:spAutoFit/>
          </a:bodyPr>
          <a:lstStyle/>
          <a:p>
            <a:pPr algn="r" rtl="1"/>
            <a:r>
              <a:rPr lang="fa-IR" sz="2800">
                <a:solidFill>
                  <a:schemeClr val="bg1"/>
                </a:solidFill>
              </a:rPr>
              <a:t>منابع</a:t>
            </a:r>
            <a:endParaRPr lang="en-US" sz="2800">
              <a:solidFill>
                <a:schemeClr val="bg1"/>
              </a:solidFill>
            </a:endParaRPr>
          </a:p>
        </p:txBody>
      </p:sp>
      <p:sp>
        <p:nvSpPr>
          <p:cNvPr id="7" name="TextBox 6">
            <a:extLst>
              <a:ext uri="{FF2B5EF4-FFF2-40B4-BE49-F238E27FC236}">
                <a16:creationId xmlns:a16="http://schemas.microsoft.com/office/drawing/2014/main" id="{1354BB26-0E3F-49C7-B034-C3C6024D7FA6}"/>
              </a:ext>
            </a:extLst>
          </p:cNvPr>
          <p:cNvSpPr txBox="1"/>
          <p:nvPr/>
        </p:nvSpPr>
        <p:spPr>
          <a:xfrm>
            <a:off x="559609" y="948809"/>
            <a:ext cx="10650681" cy="5632311"/>
          </a:xfrm>
          <a:prstGeom prst="rect">
            <a:avLst/>
          </a:prstGeom>
          <a:noFill/>
        </p:spPr>
        <p:txBody>
          <a:bodyPr wrap="square" rtlCol="0">
            <a:spAutoFit/>
          </a:bodyPr>
          <a:lstStyle/>
          <a:p>
            <a:pPr marL="285750" indent="-285750">
              <a:buFont typeface="Arial" panose="020B0604020202020204" pitchFamily="34" charset="0"/>
              <a:buChar char="•"/>
            </a:pPr>
            <a:r>
              <a:rPr lang="en-US" sz="2400">
                <a:solidFill>
                  <a:srgbClr val="CC0066"/>
                </a:solidFill>
                <a:hlinkClick r:id="rId2">
                  <a:extLst>
                    <a:ext uri="{A12FA001-AC4F-418D-AE19-62706E023703}">
                      <ahyp:hlinkClr xmlns:ahyp="http://schemas.microsoft.com/office/drawing/2018/hyperlinkcolor" val="tx"/>
                    </a:ext>
                  </a:extLst>
                </a:hlinkClick>
              </a:rPr>
              <a:t>https://www.infoworld.com/article/2076075/core-java-learn-java-from-the-ground-up.html</a:t>
            </a:r>
            <a:endParaRPr lang="fa-IR" sz="2400">
              <a:solidFill>
                <a:srgbClr val="CC0066"/>
              </a:solidFill>
            </a:endParaRPr>
          </a:p>
          <a:p>
            <a:pPr marL="285750" indent="-285750">
              <a:buFont typeface="Arial" panose="020B0604020202020204" pitchFamily="34" charset="0"/>
              <a:buChar char="•"/>
            </a:pPr>
            <a:endParaRPr lang="fa-IR" sz="2400">
              <a:solidFill>
                <a:srgbClr val="CC0066"/>
              </a:solidFill>
            </a:endParaRPr>
          </a:p>
          <a:p>
            <a:pPr marL="285750" indent="-285750">
              <a:buFont typeface="Arial" panose="020B0604020202020204" pitchFamily="34" charset="0"/>
              <a:buChar char="•"/>
            </a:pPr>
            <a:r>
              <a:rPr lang="en-US" sz="2400">
                <a:solidFill>
                  <a:srgbClr val="CC0066"/>
                </a:solidFill>
                <a:hlinkClick r:id="rId3">
                  <a:extLst>
                    <a:ext uri="{A12FA001-AC4F-418D-AE19-62706E023703}">
                      <ahyp:hlinkClr xmlns:ahyp="http://schemas.microsoft.com/office/drawing/2018/hyperlinkcolor" val="tx"/>
                    </a:ext>
                  </a:extLst>
                </a:hlinkClick>
              </a:rPr>
              <a:t>https://www.coursereport.com/blog/what-is-java-programming-used-for</a:t>
            </a:r>
            <a:endParaRPr lang="fa-IR" sz="2400">
              <a:solidFill>
                <a:srgbClr val="CC0066"/>
              </a:solidFill>
            </a:endParaRPr>
          </a:p>
          <a:p>
            <a:pPr marL="285750" indent="-285750">
              <a:buFont typeface="Arial" panose="020B0604020202020204" pitchFamily="34" charset="0"/>
              <a:buChar char="•"/>
            </a:pPr>
            <a:endParaRPr lang="fa-IR" sz="2400">
              <a:solidFill>
                <a:srgbClr val="CC0066"/>
              </a:solidFill>
            </a:endParaRPr>
          </a:p>
          <a:p>
            <a:pPr marL="285750" indent="-285750">
              <a:buFont typeface="Arial" panose="020B0604020202020204" pitchFamily="34" charset="0"/>
              <a:buChar char="•"/>
            </a:pPr>
            <a:r>
              <a:rPr lang="en-US" sz="2400">
                <a:solidFill>
                  <a:srgbClr val="CC0066"/>
                </a:solidFill>
                <a:hlinkClick r:id="rId4">
                  <a:extLst>
                    <a:ext uri="{A12FA001-AC4F-418D-AE19-62706E023703}">
                      <ahyp:hlinkClr xmlns:ahyp="http://schemas.microsoft.com/office/drawing/2018/hyperlinkcolor" val="tx"/>
                    </a:ext>
                  </a:extLst>
                </a:hlinkClick>
              </a:rPr>
              <a:t>https://dzone.com/articles/the-good-and-the-bad-of-java-programming</a:t>
            </a:r>
            <a:endParaRPr lang="fa-IR" sz="2400">
              <a:solidFill>
                <a:srgbClr val="CC0066"/>
              </a:solidFill>
            </a:endParaRPr>
          </a:p>
          <a:p>
            <a:pPr marL="285750" indent="-285750">
              <a:buFont typeface="Arial" panose="020B0604020202020204" pitchFamily="34" charset="0"/>
              <a:buChar char="•"/>
            </a:pPr>
            <a:endParaRPr lang="fa-IR" sz="2400">
              <a:solidFill>
                <a:srgbClr val="CC0066"/>
              </a:solidFill>
            </a:endParaRPr>
          </a:p>
          <a:p>
            <a:pPr marL="285750" indent="-285750">
              <a:buFont typeface="Arial" panose="020B0604020202020204" pitchFamily="34" charset="0"/>
              <a:buChar char="•"/>
            </a:pPr>
            <a:r>
              <a:rPr lang="en-US" sz="2400">
                <a:solidFill>
                  <a:srgbClr val="CC0066"/>
                </a:solidFill>
                <a:hlinkClick r:id="rId5">
                  <a:extLst>
                    <a:ext uri="{A12FA001-AC4F-418D-AE19-62706E023703}">
                      <ahyp:hlinkClr xmlns:ahyp="http://schemas.microsoft.com/office/drawing/2018/hyperlinkcolor" val="tx"/>
                    </a:ext>
                  </a:extLst>
                </a:hlinkClick>
              </a:rPr>
              <a:t>https://www.tiobe.com/tiobe-index/</a:t>
            </a:r>
            <a:endParaRPr lang="fa-IR" sz="2400">
              <a:solidFill>
                <a:srgbClr val="CC0066"/>
              </a:solidFill>
            </a:endParaRPr>
          </a:p>
          <a:p>
            <a:pPr marL="285750" indent="-285750">
              <a:buFont typeface="Arial" panose="020B0604020202020204" pitchFamily="34" charset="0"/>
              <a:buChar char="•"/>
            </a:pPr>
            <a:endParaRPr lang="fa-IR" sz="2400">
              <a:solidFill>
                <a:srgbClr val="CC0066"/>
              </a:solidFill>
            </a:endParaRPr>
          </a:p>
          <a:p>
            <a:pPr marL="285750" indent="-285750">
              <a:buFont typeface="Arial" panose="020B0604020202020204" pitchFamily="34" charset="0"/>
              <a:buChar char="•"/>
            </a:pPr>
            <a:r>
              <a:rPr lang="en-US" sz="2400">
                <a:solidFill>
                  <a:srgbClr val="CC0066"/>
                </a:solidFill>
                <a:hlinkClick r:id="rId6">
                  <a:extLst>
                    <a:ext uri="{A12FA001-AC4F-418D-AE19-62706E023703}">
                      <ahyp:hlinkClr xmlns:ahyp="http://schemas.microsoft.com/office/drawing/2018/hyperlinkcolor" val="tx"/>
                    </a:ext>
                  </a:extLst>
                </a:hlinkClick>
              </a:rPr>
              <a:t>https://developer.ibm.com/languages/java/</a:t>
            </a:r>
            <a:endParaRPr lang="fa-IR" sz="2400">
              <a:solidFill>
                <a:srgbClr val="CC0066"/>
              </a:solidFill>
            </a:endParaRPr>
          </a:p>
          <a:p>
            <a:pPr marL="285750" indent="-285750">
              <a:buFont typeface="Arial" panose="020B0604020202020204" pitchFamily="34" charset="0"/>
              <a:buChar char="•"/>
            </a:pPr>
            <a:endParaRPr lang="fa-IR" sz="2400">
              <a:solidFill>
                <a:srgbClr val="CC0066"/>
              </a:solidFill>
            </a:endParaRPr>
          </a:p>
          <a:p>
            <a:pPr marL="285750" indent="-285750">
              <a:buFont typeface="Arial" panose="020B0604020202020204" pitchFamily="34" charset="0"/>
              <a:buChar char="•"/>
            </a:pPr>
            <a:r>
              <a:rPr lang="en-US" sz="2400">
                <a:solidFill>
                  <a:srgbClr val="CC0066"/>
                </a:solidFill>
                <a:hlinkClick r:id="rId7">
                  <a:extLst>
                    <a:ext uri="{A12FA001-AC4F-418D-AE19-62706E023703}">
                      <ahyp:hlinkClr xmlns:ahyp="http://schemas.microsoft.com/office/drawing/2018/hyperlinkcolor" val="tx"/>
                    </a:ext>
                  </a:extLst>
                </a:hlinkClick>
              </a:rPr>
              <a:t>https://raygun.com/blog/popular-java-frameworks/</a:t>
            </a:r>
            <a:endParaRPr lang="fa-IR" sz="2400">
              <a:solidFill>
                <a:srgbClr val="CC0066"/>
              </a:solidFill>
            </a:endParaRPr>
          </a:p>
          <a:p>
            <a:pPr marL="285750" indent="-285750">
              <a:buFont typeface="Arial" panose="020B0604020202020204" pitchFamily="34" charset="0"/>
              <a:buChar char="•"/>
            </a:pPr>
            <a:endParaRPr lang="fa-IR" sz="2400">
              <a:solidFill>
                <a:srgbClr val="CC0066"/>
              </a:solidFill>
            </a:endParaRPr>
          </a:p>
          <a:p>
            <a:pPr marL="285750" indent="-285750">
              <a:buFont typeface="Arial" panose="020B0604020202020204" pitchFamily="34" charset="0"/>
              <a:buChar char="•"/>
            </a:pPr>
            <a:r>
              <a:rPr lang="en-US" sz="2400">
                <a:solidFill>
                  <a:srgbClr val="CC0066"/>
                </a:solidFill>
                <a:hlinkClick r:id="rId8">
                  <a:extLst>
                    <a:ext uri="{A12FA001-AC4F-418D-AE19-62706E023703}">
                      <ahyp:hlinkClr xmlns:ahyp="http://schemas.microsoft.com/office/drawing/2018/hyperlinkcolor" val="tx"/>
                    </a:ext>
                  </a:extLst>
                </a:hlinkClick>
              </a:rPr>
              <a:t>https://insights.stackoverflow.com/survey/2017</a:t>
            </a:r>
            <a:endParaRPr lang="fa-IR" sz="2400">
              <a:solidFill>
                <a:srgbClr val="CC0066"/>
              </a:solidFill>
            </a:endParaRPr>
          </a:p>
          <a:p>
            <a:pPr marL="285750" indent="-285750">
              <a:buFont typeface="Arial" panose="020B0604020202020204" pitchFamily="34" charset="0"/>
              <a:buChar char="•"/>
            </a:pPr>
            <a:endParaRPr lang="fa-IR" sz="2400">
              <a:solidFill>
                <a:srgbClr val="CC0066"/>
              </a:solidFill>
            </a:endParaRPr>
          </a:p>
        </p:txBody>
      </p:sp>
    </p:spTree>
    <p:extLst>
      <p:ext uri="{BB962C8B-B14F-4D97-AF65-F5344CB8AC3E}">
        <p14:creationId xmlns:p14="http://schemas.microsoft.com/office/powerpoint/2010/main" val="2293026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1FC713-50C1-4DCE-B9B5-6F9B67C91E6F}"/>
              </a:ext>
            </a:extLst>
          </p:cNvPr>
          <p:cNvSpPr>
            <a:spLocks noGrp="1"/>
          </p:cNvSpPr>
          <p:nvPr>
            <p:ph type="sldNum" idx="12"/>
          </p:nvPr>
        </p:nvSpPr>
        <p:spPr/>
        <p:txBody>
          <a:bodyPr/>
          <a:lstStyle/>
          <a:p>
            <a:fld id="{D24265FD-7B1E-4FAF-A908-813D60A0DBC8}" type="slidenum">
              <a:rPr lang="en-US" smtClean="0"/>
              <a:t>3</a:t>
            </a:fld>
            <a:endParaRPr lang="en-US"/>
          </a:p>
        </p:txBody>
      </p:sp>
      <p:sp>
        <p:nvSpPr>
          <p:cNvPr id="3" name="TextBox 2">
            <a:extLst>
              <a:ext uri="{FF2B5EF4-FFF2-40B4-BE49-F238E27FC236}">
                <a16:creationId xmlns:a16="http://schemas.microsoft.com/office/drawing/2014/main" id="{9331235D-655B-4399-86E6-C82A900F849C}"/>
              </a:ext>
            </a:extLst>
          </p:cNvPr>
          <p:cNvSpPr txBox="1"/>
          <p:nvPr/>
        </p:nvSpPr>
        <p:spPr>
          <a:xfrm>
            <a:off x="7766246" y="382151"/>
            <a:ext cx="4171199" cy="584775"/>
          </a:xfrm>
          <a:prstGeom prst="rect">
            <a:avLst/>
          </a:prstGeom>
          <a:noFill/>
        </p:spPr>
        <p:txBody>
          <a:bodyPr wrap="square" rtlCol="0">
            <a:spAutoFit/>
          </a:bodyPr>
          <a:lstStyle/>
          <a:p>
            <a:pPr algn="r" rtl="1"/>
            <a:r>
              <a:rPr lang="fa-IR" sz="3200">
                <a:solidFill>
                  <a:schemeClr val="accent5">
                    <a:lumMod val="60000"/>
                    <a:lumOff val="40000"/>
                  </a:schemeClr>
                </a:solidFill>
              </a:rPr>
              <a:t>مقدمه ای بر زبان جاوا</a:t>
            </a:r>
          </a:p>
        </p:txBody>
      </p:sp>
      <p:sp>
        <p:nvSpPr>
          <p:cNvPr id="7" name="TextBox 6">
            <a:extLst>
              <a:ext uri="{FF2B5EF4-FFF2-40B4-BE49-F238E27FC236}">
                <a16:creationId xmlns:a16="http://schemas.microsoft.com/office/drawing/2014/main" id="{9332CE46-ACAD-4CB1-9C06-178A910BD922}"/>
              </a:ext>
            </a:extLst>
          </p:cNvPr>
          <p:cNvSpPr txBox="1"/>
          <p:nvPr/>
        </p:nvSpPr>
        <p:spPr>
          <a:xfrm>
            <a:off x="619682" y="966926"/>
            <a:ext cx="10952635" cy="1015663"/>
          </a:xfrm>
          <a:prstGeom prst="rect">
            <a:avLst/>
          </a:prstGeom>
          <a:noFill/>
        </p:spPr>
        <p:txBody>
          <a:bodyPr wrap="square">
            <a:spAutoFit/>
          </a:bodyPr>
          <a:lstStyle/>
          <a:p>
            <a:pPr algn="just" rtl="1"/>
            <a:r>
              <a:rPr lang="en-US" sz="2000">
                <a:solidFill>
                  <a:schemeClr val="bg1"/>
                </a:solidFill>
              </a:rPr>
              <a:t>زبان برنامه نویسی جاوا (JAVA)</a:t>
            </a:r>
            <a:r>
              <a:rPr lang="fa-IR" sz="2000">
                <a:solidFill>
                  <a:schemeClr val="bg1"/>
                </a:solidFill>
              </a:rPr>
              <a:t> </a:t>
            </a:r>
            <a:r>
              <a:rPr lang="en-US" sz="2000">
                <a:solidFill>
                  <a:schemeClr val="bg1"/>
                </a:solidFill>
              </a:rPr>
              <a:t> در</a:t>
            </a:r>
            <a:r>
              <a:rPr lang="fa-IR" sz="2000">
                <a:solidFill>
                  <a:schemeClr val="bg1"/>
                </a:solidFill>
              </a:rPr>
              <a:t> </a:t>
            </a:r>
            <a:r>
              <a:rPr lang="en-US" sz="2000">
                <a:solidFill>
                  <a:schemeClr val="bg1"/>
                </a:solidFill>
              </a:rPr>
              <a:t>23</a:t>
            </a:r>
            <a:r>
              <a:rPr lang="fa-IR" sz="2000">
                <a:solidFill>
                  <a:schemeClr val="bg1"/>
                </a:solidFill>
              </a:rPr>
              <a:t> </a:t>
            </a:r>
            <a:r>
              <a:rPr lang="en-US" sz="2000">
                <a:solidFill>
                  <a:schemeClr val="bg1"/>
                </a:solidFill>
              </a:rPr>
              <a:t>مه 1995</a:t>
            </a:r>
            <a:r>
              <a:rPr lang="fa-IR" sz="2000">
                <a:solidFill>
                  <a:schemeClr val="bg1"/>
                </a:solidFill>
              </a:rPr>
              <a:t> </a:t>
            </a:r>
            <a:r>
              <a:rPr lang="en-US" sz="2000">
                <a:solidFill>
                  <a:schemeClr val="bg1"/>
                </a:solidFill>
              </a:rPr>
              <a:t>برابر با 2</a:t>
            </a:r>
            <a:r>
              <a:rPr lang="fa-IR" sz="2000">
                <a:solidFill>
                  <a:schemeClr val="bg1"/>
                </a:solidFill>
              </a:rPr>
              <a:t> </a:t>
            </a:r>
            <a:r>
              <a:rPr lang="en-US" sz="2000">
                <a:solidFill>
                  <a:schemeClr val="bg1"/>
                </a:solidFill>
              </a:rPr>
              <a:t>خرداد 1374</a:t>
            </a:r>
            <a:r>
              <a:rPr lang="fa-IR" sz="2000">
                <a:solidFill>
                  <a:schemeClr val="bg1"/>
                </a:solidFill>
              </a:rPr>
              <a:t> </a:t>
            </a:r>
            <a:r>
              <a:rPr lang="en-US" sz="2000">
                <a:solidFill>
                  <a:schemeClr val="bg1"/>
                </a:solidFill>
              </a:rPr>
              <a:t> </a:t>
            </a:r>
            <a:r>
              <a:rPr lang="fa-IR" sz="2000">
                <a:solidFill>
                  <a:schemeClr val="bg1"/>
                </a:solidFill>
              </a:rPr>
              <a:t>توسط </a:t>
            </a:r>
            <a:r>
              <a:rPr lang="en-US" sz="2000">
                <a:solidFill>
                  <a:schemeClr val="bg1"/>
                </a:solidFill>
              </a:rPr>
              <a:t>جیمز گاسلینگ (James Gosling)</a:t>
            </a:r>
            <a:r>
              <a:rPr lang="fa-IR" sz="2000">
                <a:solidFill>
                  <a:schemeClr val="bg1"/>
                </a:solidFill>
              </a:rPr>
              <a:t> </a:t>
            </a:r>
            <a:r>
              <a:rPr lang="en-US" sz="2000">
                <a:solidFill>
                  <a:schemeClr val="bg1"/>
                </a:solidFill>
              </a:rPr>
              <a:t> طراحی شده است</a:t>
            </a:r>
            <a:r>
              <a:rPr lang="fa-IR" sz="2000">
                <a:solidFill>
                  <a:schemeClr val="bg1"/>
                </a:solidFill>
              </a:rPr>
              <a:t>.</a:t>
            </a:r>
            <a:r>
              <a:rPr lang="en-US" sz="2000">
                <a:solidFill>
                  <a:schemeClr val="bg1"/>
                </a:solidFill>
              </a:rPr>
              <a:t> جاوا به گواهی سایت معتبر Tiobe</a:t>
            </a:r>
            <a:r>
              <a:rPr lang="fa-IR" sz="2000">
                <a:solidFill>
                  <a:schemeClr val="bg1"/>
                </a:solidFill>
              </a:rPr>
              <a:t> </a:t>
            </a:r>
            <a:r>
              <a:rPr lang="en-US" sz="2000">
                <a:solidFill>
                  <a:schemeClr val="bg1"/>
                </a:solidFill>
              </a:rPr>
              <a:t> از سال 2001</a:t>
            </a:r>
            <a:r>
              <a:rPr lang="fa-IR" sz="2000">
                <a:solidFill>
                  <a:schemeClr val="bg1"/>
                </a:solidFill>
              </a:rPr>
              <a:t> </a:t>
            </a:r>
            <a:r>
              <a:rPr lang="en-US" sz="2000">
                <a:solidFill>
                  <a:schemeClr val="bg1"/>
                </a:solidFill>
              </a:rPr>
              <a:t> همواره به عنوان اولین یا دومین زبان برنامه‌نویسی دنیا مطرح بوده است.</a:t>
            </a:r>
          </a:p>
        </p:txBody>
      </p:sp>
      <p:pic>
        <p:nvPicPr>
          <p:cNvPr id="9" name="Picture 8">
            <a:extLst>
              <a:ext uri="{FF2B5EF4-FFF2-40B4-BE49-F238E27FC236}">
                <a16:creationId xmlns:a16="http://schemas.microsoft.com/office/drawing/2014/main" id="{EA40B750-1D9F-403A-A317-70DFB015AD0B}"/>
              </a:ext>
            </a:extLst>
          </p:cNvPr>
          <p:cNvPicPr>
            <a:picLocks noChangeAspect="1"/>
          </p:cNvPicPr>
          <p:nvPr/>
        </p:nvPicPr>
        <p:blipFill rotWithShape="1">
          <a:blip r:embed="rId2"/>
          <a:srcRect l="13125" t="14697" r="26875" b="33484"/>
          <a:stretch/>
        </p:blipFill>
        <p:spPr>
          <a:xfrm>
            <a:off x="619682" y="2067391"/>
            <a:ext cx="7297133" cy="3544914"/>
          </a:xfrm>
          <a:prstGeom prst="rect">
            <a:avLst/>
          </a:prstGeom>
        </p:spPr>
      </p:pic>
      <p:sp>
        <p:nvSpPr>
          <p:cNvPr id="10" name="TextBox 9">
            <a:extLst>
              <a:ext uri="{FF2B5EF4-FFF2-40B4-BE49-F238E27FC236}">
                <a16:creationId xmlns:a16="http://schemas.microsoft.com/office/drawing/2014/main" id="{23444D87-548F-4693-B1DD-DD74C2FEC244}"/>
              </a:ext>
            </a:extLst>
          </p:cNvPr>
          <p:cNvSpPr txBox="1"/>
          <p:nvPr/>
        </p:nvSpPr>
        <p:spPr>
          <a:xfrm>
            <a:off x="8375073" y="2275580"/>
            <a:ext cx="3196572" cy="3477875"/>
          </a:xfrm>
          <a:prstGeom prst="rect">
            <a:avLst/>
          </a:prstGeom>
          <a:noFill/>
        </p:spPr>
        <p:txBody>
          <a:bodyPr wrap="square">
            <a:spAutoFit/>
          </a:bodyPr>
          <a:lstStyle/>
          <a:p>
            <a:pPr algn="just" rtl="1"/>
            <a:r>
              <a:rPr lang="en-US" sz="2000">
                <a:solidFill>
                  <a:schemeClr val="bg1"/>
                </a:solidFill>
              </a:rPr>
              <a:t>همه چیز از اوایل دهه 1990</a:t>
            </a:r>
            <a:r>
              <a:rPr lang="fa-IR" sz="2000">
                <a:solidFill>
                  <a:schemeClr val="bg1"/>
                </a:solidFill>
              </a:rPr>
              <a:t> </a:t>
            </a:r>
            <a:r>
              <a:rPr lang="en-US" sz="2000">
                <a:solidFill>
                  <a:schemeClr val="bg1"/>
                </a:solidFill>
              </a:rPr>
              <a:t> آغاز شد، یعنی زمانی که شرکتSun Microsystems</a:t>
            </a:r>
            <a:r>
              <a:rPr lang="fa-IR" sz="2000">
                <a:solidFill>
                  <a:schemeClr val="bg1"/>
                </a:solidFill>
              </a:rPr>
              <a:t> </a:t>
            </a:r>
            <a:r>
              <a:rPr lang="en-US" sz="2000">
                <a:solidFill>
                  <a:schemeClr val="bg1"/>
                </a:solidFill>
              </a:rPr>
              <a:t>شروع به توسعه نسخه بهتری از C++ </a:t>
            </a:r>
            <a:r>
              <a:rPr lang="fa-IR" sz="2000">
                <a:solidFill>
                  <a:schemeClr val="bg1"/>
                </a:solidFill>
              </a:rPr>
              <a:t> </a:t>
            </a:r>
            <a:r>
              <a:rPr lang="en-US" sz="2000">
                <a:solidFill>
                  <a:schemeClr val="bg1"/>
                </a:solidFill>
              </a:rPr>
              <a:t>کرد که بتواند به آسانی پرتابل شود، برای افراد مبتدی مطلوب باشد و به مدیریت خودکار حافظه بپردازد. تحقیقات این شرکت منجر به خلق یک زبان کاملاً جدید شد که نام آن از میان ده‌ها نام پیشنهادی در اتاق جلسه معرفیش انتخاب شد.</a:t>
            </a:r>
          </a:p>
        </p:txBody>
      </p:sp>
    </p:spTree>
    <p:extLst>
      <p:ext uri="{BB962C8B-B14F-4D97-AF65-F5344CB8AC3E}">
        <p14:creationId xmlns:p14="http://schemas.microsoft.com/office/powerpoint/2010/main" val="183373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ECC7DA-989D-4D98-B8C1-C8F5EC781F1C}"/>
              </a:ext>
            </a:extLst>
          </p:cNvPr>
          <p:cNvSpPr>
            <a:spLocks noGrp="1"/>
          </p:cNvSpPr>
          <p:nvPr>
            <p:ph type="sldNum" idx="12"/>
          </p:nvPr>
        </p:nvSpPr>
        <p:spPr/>
        <p:txBody>
          <a:bodyPr/>
          <a:lstStyle/>
          <a:p>
            <a:fld id="{D24265FD-7B1E-4FAF-A908-813D60A0DBC8}" type="slidenum">
              <a:rPr lang="en-US" smtClean="0"/>
              <a:t>4</a:t>
            </a:fld>
            <a:endParaRPr lang="en-US"/>
          </a:p>
        </p:txBody>
      </p:sp>
      <p:sp>
        <p:nvSpPr>
          <p:cNvPr id="4" name="TextBox 3">
            <a:extLst>
              <a:ext uri="{FF2B5EF4-FFF2-40B4-BE49-F238E27FC236}">
                <a16:creationId xmlns:a16="http://schemas.microsoft.com/office/drawing/2014/main" id="{3696EBED-0BEB-4F19-B44F-FC735FFD1CA3}"/>
              </a:ext>
            </a:extLst>
          </p:cNvPr>
          <p:cNvSpPr txBox="1"/>
          <p:nvPr/>
        </p:nvSpPr>
        <p:spPr>
          <a:xfrm>
            <a:off x="353292" y="435785"/>
            <a:ext cx="11501026" cy="2800767"/>
          </a:xfrm>
          <a:prstGeom prst="rect">
            <a:avLst/>
          </a:prstGeom>
          <a:noFill/>
        </p:spPr>
        <p:txBody>
          <a:bodyPr wrap="square">
            <a:spAutoFit/>
          </a:bodyPr>
          <a:lstStyle/>
          <a:p>
            <a:pPr algn="just" rtl="1"/>
            <a:r>
              <a:rPr lang="fa-IR" sz="2000">
                <a:solidFill>
                  <a:schemeClr val="bg1"/>
                </a:solidFill>
              </a:rPr>
              <a:t>جاوا یک زبان برنامه‌نویسی چندمنظوره و شی‌گرا است که تا حدودی زیادی به </a:t>
            </a:r>
            <a:r>
              <a:rPr lang="en-US" sz="2000">
                <a:solidFill>
                  <a:schemeClr val="bg1"/>
                </a:solidFill>
              </a:rPr>
              <a:t>C</a:t>
            </a:r>
            <a:r>
              <a:rPr lang="fa-IR" sz="2000">
                <a:solidFill>
                  <a:schemeClr val="bg1"/>
                </a:solidFill>
              </a:rPr>
              <a:t> </a:t>
            </a:r>
            <a:r>
              <a:rPr lang="en-US" sz="2000">
                <a:solidFill>
                  <a:schemeClr val="bg1"/>
                </a:solidFill>
              </a:rPr>
              <a:t> </a:t>
            </a:r>
            <a:r>
              <a:rPr lang="fa-IR" sz="2000">
                <a:solidFill>
                  <a:schemeClr val="bg1"/>
                </a:solidFill>
              </a:rPr>
              <a:t>و ++</a:t>
            </a:r>
            <a:r>
              <a:rPr lang="en-US" sz="2000">
                <a:solidFill>
                  <a:schemeClr val="bg1"/>
                </a:solidFill>
              </a:rPr>
              <a:t>C</a:t>
            </a:r>
            <a:r>
              <a:rPr lang="fa-IR" sz="2000">
                <a:solidFill>
                  <a:schemeClr val="bg1"/>
                </a:solidFill>
              </a:rPr>
              <a:t> </a:t>
            </a:r>
            <a:r>
              <a:rPr lang="en-US" sz="2000">
                <a:solidFill>
                  <a:schemeClr val="bg1"/>
                </a:solidFill>
              </a:rPr>
              <a:t> </a:t>
            </a:r>
            <a:r>
              <a:rPr lang="fa-IR" sz="2000">
                <a:solidFill>
                  <a:schemeClr val="bg1"/>
                </a:solidFill>
              </a:rPr>
              <a:t>شباهت دارد؛ اما استفاده از آن آسان‌تر است و امکان ساخت برنامه‌هایی قدرتمند با آن وجود دارد. البته تعریفی که شرکت سان مایکروسیستمز در سال 2000 ارائه کرده است، شاید از تعریف فوق گویاتر باشد:</a:t>
            </a:r>
          </a:p>
          <a:p>
            <a:pPr algn="just" rtl="1"/>
            <a:endParaRPr lang="fa-IR" sz="2000">
              <a:solidFill>
                <a:schemeClr val="bg1"/>
              </a:solidFill>
            </a:endParaRPr>
          </a:p>
          <a:p>
            <a:pPr algn="just" rtl="1"/>
            <a:r>
              <a:rPr lang="fa-IR" sz="2800" b="1">
                <a:solidFill>
                  <a:srgbClr val="FFFF00"/>
                </a:solidFill>
              </a:rPr>
              <a:t>جاوا زبان رایانه‌ای ساده، شی‌گرا، مناسب شبکه، تفسیرشدنی، مستحکم، امن، فارغ از معماری، پرتابل، با عملکرد بالا، چندنخی و دینامیک است.</a:t>
            </a:r>
          </a:p>
          <a:p>
            <a:pPr algn="just" rtl="1"/>
            <a:endParaRPr lang="fa-IR" sz="2000">
              <a:solidFill>
                <a:schemeClr val="bg1"/>
              </a:solidFill>
            </a:endParaRPr>
          </a:p>
          <a:p>
            <a:pPr algn="just" rtl="1"/>
            <a:r>
              <a:rPr lang="fa-IR" sz="2000">
                <a:solidFill>
                  <a:schemeClr val="bg1"/>
                </a:solidFill>
              </a:rPr>
              <a:t>در ادامه هر یک از خصوصیات فوق را به طرز جداگانه‌ای مورد بررسی قرار می‌دهیم:</a:t>
            </a:r>
            <a:endParaRPr lang="en-US" sz="2000">
              <a:solidFill>
                <a:schemeClr val="bg1"/>
              </a:solidFill>
            </a:endParaRPr>
          </a:p>
        </p:txBody>
      </p:sp>
      <p:sp>
        <p:nvSpPr>
          <p:cNvPr id="8" name="TextBox 7">
            <a:extLst>
              <a:ext uri="{FF2B5EF4-FFF2-40B4-BE49-F238E27FC236}">
                <a16:creationId xmlns:a16="http://schemas.microsoft.com/office/drawing/2014/main" id="{3C1C3E90-6663-4041-A611-F27033386EA3}"/>
              </a:ext>
            </a:extLst>
          </p:cNvPr>
          <p:cNvSpPr txBox="1"/>
          <p:nvPr/>
        </p:nvSpPr>
        <p:spPr>
          <a:xfrm>
            <a:off x="353292" y="4508812"/>
            <a:ext cx="11501027" cy="1323439"/>
          </a:xfrm>
          <a:prstGeom prst="rect">
            <a:avLst/>
          </a:prstGeom>
          <a:noFill/>
        </p:spPr>
        <p:txBody>
          <a:bodyPr wrap="square">
            <a:spAutoFit/>
          </a:bodyPr>
          <a:lstStyle/>
          <a:p>
            <a:pPr algn="just" rtl="1"/>
            <a:r>
              <a:rPr lang="en-US" sz="2000">
                <a:solidFill>
                  <a:schemeClr val="bg1"/>
                </a:solidFill>
              </a:rPr>
              <a:t>جاوا در ابتدا بر اساس زبان‌های C</a:t>
            </a:r>
            <a:r>
              <a:rPr lang="fa-IR" sz="2000">
                <a:solidFill>
                  <a:schemeClr val="bg1"/>
                </a:solidFill>
              </a:rPr>
              <a:t> </a:t>
            </a:r>
            <a:r>
              <a:rPr lang="en-US" sz="2000">
                <a:solidFill>
                  <a:schemeClr val="bg1"/>
                </a:solidFill>
              </a:rPr>
              <a:t> و  C++</a:t>
            </a:r>
            <a:r>
              <a:rPr lang="fa-IR" sz="2000">
                <a:solidFill>
                  <a:schemeClr val="bg1"/>
                </a:solidFill>
              </a:rPr>
              <a:t> </a:t>
            </a:r>
            <a:r>
              <a:rPr lang="en-US" sz="2000">
                <a:solidFill>
                  <a:schemeClr val="bg1"/>
                </a:solidFill>
              </a:rPr>
              <a:t> و با حذف برخی ویژگی‌هایی که قابلیت سردرگم کننده داشتند مدلسازی شد. از جمله این ویژگی‌ها می‌توان به اشاره‌گرها، پیاده‌سازی چندباره وراثت و بارگذاری بیش از حد عملگرها اشاره کرد که در جاوا حذف شدند. یکی از ویژگی‌هایی که در C++/C وجود نداشت؛ اما جزو ویژگی‌های اساسی جاوا به شمار می‌آید، امکان بازیافت حافظه (garbage-collection) </a:t>
            </a:r>
            <a:r>
              <a:rPr lang="fa-IR" sz="2000">
                <a:solidFill>
                  <a:schemeClr val="bg1"/>
                </a:solidFill>
              </a:rPr>
              <a:t> ا</a:t>
            </a:r>
            <a:r>
              <a:rPr lang="en-US" sz="2000">
                <a:solidFill>
                  <a:schemeClr val="bg1"/>
                </a:solidFill>
              </a:rPr>
              <a:t>ست که به طور خودکار اشیا و آرایه‌های بی استفاده را حذف می‌کند.</a:t>
            </a:r>
          </a:p>
        </p:txBody>
      </p:sp>
      <p:sp>
        <p:nvSpPr>
          <p:cNvPr id="10" name="TextBox 9">
            <a:extLst>
              <a:ext uri="{FF2B5EF4-FFF2-40B4-BE49-F238E27FC236}">
                <a16:creationId xmlns:a16="http://schemas.microsoft.com/office/drawing/2014/main" id="{ABA98795-78A6-4DD4-A534-B5FFB6A093AF}"/>
              </a:ext>
            </a:extLst>
          </p:cNvPr>
          <p:cNvSpPr txBox="1"/>
          <p:nvPr/>
        </p:nvSpPr>
        <p:spPr>
          <a:xfrm>
            <a:off x="8569151" y="3785950"/>
            <a:ext cx="3248048" cy="523220"/>
          </a:xfrm>
          <a:prstGeom prst="rect">
            <a:avLst/>
          </a:prstGeom>
          <a:noFill/>
        </p:spPr>
        <p:txBody>
          <a:bodyPr wrap="square">
            <a:spAutoFit/>
          </a:bodyPr>
          <a:lstStyle/>
          <a:p>
            <a:pPr algn="r" rtl="1"/>
            <a:r>
              <a:rPr lang="fa-IR" sz="2800" b="1">
                <a:solidFill>
                  <a:srgbClr val="FF5050"/>
                </a:solidFill>
              </a:rPr>
              <a:t>جاوا یک زبان ساده است</a:t>
            </a:r>
          </a:p>
        </p:txBody>
      </p:sp>
    </p:spTree>
    <p:extLst>
      <p:ext uri="{BB962C8B-B14F-4D97-AF65-F5344CB8AC3E}">
        <p14:creationId xmlns:p14="http://schemas.microsoft.com/office/powerpoint/2010/main" val="516346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538750-9D0E-416C-AC2C-2E6593C2E2DC}"/>
              </a:ext>
            </a:extLst>
          </p:cNvPr>
          <p:cNvSpPr>
            <a:spLocks noGrp="1"/>
          </p:cNvSpPr>
          <p:nvPr>
            <p:ph type="sldNum" idx="12"/>
          </p:nvPr>
        </p:nvSpPr>
        <p:spPr/>
        <p:txBody>
          <a:bodyPr/>
          <a:lstStyle/>
          <a:p>
            <a:fld id="{D24265FD-7B1E-4FAF-A908-813D60A0DBC8}" type="slidenum">
              <a:rPr lang="en-US" smtClean="0"/>
              <a:t>5</a:t>
            </a:fld>
            <a:endParaRPr lang="en-US"/>
          </a:p>
        </p:txBody>
      </p:sp>
      <p:sp>
        <p:nvSpPr>
          <p:cNvPr id="6" name="TextBox 5">
            <a:extLst>
              <a:ext uri="{FF2B5EF4-FFF2-40B4-BE49-F238E27FC236}">
                <a16:creationId xmlns:a16="http://schemas.microsoft.com/office/drawing/2014/main" id="{E0EC65A9-EF2B-4232-8E8E-D4EE85223392}"/>
              </a:ext>
            </a:extLst>
          </p:cNvPr>
          <p:cNvSpPr txBox="1"/>
          <p:nvPr/>
        </p:nvSpPr>
        <p:spPr>
          <a:xfrm>
            <a:off x="322118" y="0"/>
            <a:ext cx="11615327" cy="2062103"/>
          </a:xfrm>
          <a:prstGeom prst="rect">
            <a:avLst/>
          </a:prstGeom>
          <a:noFill/>
        </p:spPr>
        <p:txBody>
          <a:bodyPr wrap="square">
            <a:spAutoFit/>
          </a:bodyPr>
          <a:lstStyle/>
          <a:p>
            <a:pPr algn="just" rtl="1"/>
            <a:endParaRPr lang="en-US" sz="2000">
              <a:solidFill>
                <a:schemeClr val="bg1"/>
              </a:solidFill>
            </a:endParaRPr>
          </a:p>
          <a:p>
            <a:pPr algn="just" rtl="1"/>
            <a:r>
              <a:rPr lang="en-US" sz="2800">
                <a:solidFill>
                  <a:srgbClr val="FF5050"/>
                </a:solidFill>
              </a:rPr>
              <a:t>جاوا یک زبان شی‌گرا است</a:t>
            </a:r>
            <a:endParaRPr lang="en-US" sz="2000">
              <a:solidFill>
                <a:schemeClr val="bg1"/>
              </a:solidFill>
            </a:endParaRPr>
          </a:p>
          <a:p>
            <a:pPr algn="just" rtl="1"/>
            <a:r>
              <a:rPr lang="en-US" sz="2000">
                <a:solidFill>
                  <a:schemeClr val="bg1"/>
                </a:solidFill>
              </a:rPr>
              <a:t>تمرکز شی‌گرایی جاوا موجب شده است که توسعه‌دهندگانی که از این زبان استفاده می‌کنند، از آن برای حل یک مسئله استفاده کنند و نه سروکله زدن با آن برای رفع محدودیت‌های مسئله. این وضعیت موجب تمایز بین جاوا و C شده است. برای نمونه اگر می‌خواهید برنامه‌ای برای یک حساب بانکی بنویسید، در جاوا تنها باید به ذخیره‌سازی شی حساب بانکی بپردازید؛ اما در C باید وضعیت حساب </a:t>
            </a:r>
            <a:r>
              <a:rPr lang="fa-IR" sz="2000">
                <a:solidFill>
                  <a:schemeClr val="bg1"/>
                </a:solidFill>
              </a:rPr>
              <a:t>(</a:t>
            </a:r>
            <a:r>
              <a:rPr lang="en-US" sz="2000">
                <a:solidFill>
                  <a:schemeClr val="bg1"/>
                </a:solidFill>
              </a:rPr>
              <a:t>تراز حساب</a:t>
            </a:r>
            <a:r>
              <a:rPr lang="fa-IR" sz="2000">
                <a:solidFill>
                  <a:schemeClr val="bg1"/>
                </a:solidFill>
              </a:rPr>
              <a:t>)</a:t>
            </a:r>
            <a:r>
              <a:rPr lang="en-US" sz="2000">
                <a:solidFill>
                  <a:schemeClr val="bg1"/>
                </a:solidFill>
              </a:rPr>
              <a:t> و رفتارهایی مانند واریز یا برداشت را به طور مستقل برنامه‌نویسی کنید.</a:t>
            </a:r>
          </a:p>
        </p:txBody>
      </p:sp>
      <p:sp>
        <p:nvSpPr>
          <p:cNvPr id="12" name="TextBox 11">
            <a:extLst>
              <a:ext uri="{FF2B5EF4-FFF2-40B4-BE49-F238E27FC236}">
                <a16:creationId xmlns:a16="http://schemas.microsoft.com/office/drawing/2014/main" id="{92B7D6E1-6199-4FCD-A9E6-C1AE47CA6CA1}"/>
              </a:ext>
            </a:extLst>
          </p:cNvPr>
          <p:cNvSpPr txBox="1"/>
          <p:nvPr/>
        </p:nvSpPr>
        <p:spPr>
          <a:xfrm>
            <a:off x="288336" y="1922200"/>
            <a:ext cx="11615327" cy="2062103"/>
          </a:xfrm>
          <a:prstGeom prst="rect">
            <a:avLst/>
          </a:prstGeom>
          <a:noFill/>
        </p:spPr>
        <p:txBody>
          <a:bodyPr wrap="square">
            <a:spAutoFit/>
          </a:bodyPr>
          <a:lstStyle/>
          <a:p>
            <a:pPr algn="just" rtl="1"/>
            <a:endParaRPr lang="en-US" sz="2000">
              <a:solidFill>
                <a:schemeClr val="bg1"/>
              </a:solidFill>
            </a:endParaRPr>
          </a:p>
          <a:p>
            <a:pPr algn="just" rtl="1"/>
            <a:r>
              <a:rPr lang="en-US" sz="2800">
                <a:solidFill>
                  <a:srgbClr val="FF5050"/>
                </a:solidFill>
              </a:rPr>
              <a:t>جاوا یک زبان مبتنی بر شبکه است</a:t>
            </a:r>
            <a:endParaRPr lang="en-US" sz="2000">
              <a:solidFill>
                <a:schemeClr val="bg1"/>
              </a:solidFill>
            </a:endParaRPr>
          </a:p>
          <a:p>
            <a:pPr algn="just" rtl="1"/>
            <a:r>
              <a:rPr lang="en-US" sz="2000">
                <a:solidFill>
                  <a:schemeClr val="bg1"/>
                </a:solidFill>
              </a:rPr>
              <a:t>کتابخانه وسیع شبکه در جاوا باعث شده است که امکان کار با پروتکل کنترل انتقال/پروتکل اینترنت (TCP/IP) و پروتکل‌های شبکه مانند HTTP</a:t>
            </a:r>
            <a:r>
              <a:rPr lang="fa-IR" sz="2000">
                <a:solidFill>
                  <a:schemeClr val="bg1"/>
                </a:solidFill>
              </a:rPr>
              <a:t> (</a:t>
            </a:r>
            <a:r>
              <a:rPr lang="en-US" sz="2000">
                <a:solidFill>
                  <a:schemeClr val="bg1"/>
                </a:solidFill>
              </a:rPr>
              <a:t> پروتکل انتقال ابرمتن </a:t>
            </a:r>
            <a:r>
              <a:rPr lang="fa-IR" sz="2000">
                <a:solidFill>
                  <a:schemeClr val="bg1"/>
                </a:solidFill>
              </a:rPr>
              <a:t>)و </a:t>
            </a:r>
            <a:r>
              <a:rPr lang="en-US" sz="2000">
                <a:solidFill>
                  <a:schemeClr val="bg1"/>
                </a:solidFill>
              </a:rPr>
              <a:t>FTP</a:t>
            </a:r>
            <a:r>
              <a:rPr lang="fa-IR" sz="2000">
                <a:solidFill>
                  <a:schemeClr val="bg1"/>
                </a:solidFill>
              </a:rPr>
              <a:t> (</a:t>
            </a:r>
            <a:r>
              <a:rPr lang="en-US" sz="2000">
                <a:solidFill>
                  <a:schemeClr val="bg1"/>
                </a:solidFill>
              </a:rPr>
              <a:t>پروتکل انتقال فایل</a:t>
            </a:r>
            <a:r>
              <a:rPr lang="fa-IR" sz="2000">
                <a:solidFill>
                  <a:schemeClr val="bg1"/>
                </a:solidFill>
              </a:rPr>
              <a:t>)</a:t>
            </a:r>
            <a:r>
              <a:rPr lang="en-US" sz="2000">
                <a:solidFill>
                  <a:schemeClr val="bg1"/>
                </a:solidFill>
              </a:rPr>
              <a:t> ساده‌تر شود و همچنین وظیفه ایجاد اتصال‌های شبکه آسان‌تر گشته است. به علاوه برنامه‌های جاوا می‌توانند از طریق شبکه TCP/IP، از طریق URLها، به اشیا دسترسی داشته باشند و این دسترسی به همان سادگی دسترسی روی سیستم فایل محلی است.</a:t>
            </a:r>
          </a:p>
        </p:txBody>
      </p:sp>
      <p:sp>
        <p:nvSpPr>
          <p:cNvPr id="14" name="TextBox 13">
            <a:extLst>
              <a:ext uri="{FF2B5EF4-FFF2-40B4-BE49-F238E27FC236}">
                <a16:creationId xmlns:a16="http://schemas.microsoft.com/office/drawing/2014/main" id="{AD4998FA-37E5-40C6-BACE-028ED773F50B}"/>
              </a:ext>
            </a:extLst>
          </p:cNvPr>
          <p:cNvSpPr txBox="1"/>
          <p:nvPr/>
        </p:nvSpPr>
        <p:spPr>
          <a:xfrm>
            <a:off x="322118" y="4138423"/>
            <a:ext cx="11615327" cy="2062103"/>
          </a:xfrm>
          <a:prstGeom prst="rect">
            <a:avLst/>
          </a:prstGeom>
          <a:noFill/>
        </p:spPr>
        <p:txBody>
          <a:bodyPr wrap="square">
            <a:spAutoFit/>
          </a:bodyPr>
          <a:lstStyle/>
          <a:p>
            <a:pPr marL="0" marR="0" lvl="0" indent="0" algn="just" defTabSz="914400" rtl="1" eaLnBrk="1" fontAlgn="auto" latinLnBrk="0" hangingPunct="1">
              <a:lnSpc>
                <a:spcPct val="100000"/>
              </a:lnSpc>
              <a:spcBef>
                <a:spcPts val="0"/>
              </a:spcBef>
              <a:spcAft>
                <a:spcPts val="0"/>
              </a:spcAft>
              <a:buClrTx/>
              <a:buSzTx/>
              <a:buFontTx/>
              <a:buNone/>
              <a:tabLst/>
              <a:defRPr/>
            </a:pPr>
            <a:r>
              <a:rPr kumimoji="0" lang="fa-IR" sz="2800" b="0" i="0" u="none" strike="noStrike" kern="1200" cap="none" spc="0" normalizeH="0" baseline="0" noProof="0">
                <a:ln>
                  <a:noFill/>
                </a:ln>
                <a:solidFill>
                  <a:srgbClr val="FF5050"/>
                </a:solidFill>
                <a:effectLst/>
                <a:uLnTx/>
                <a:uFillTx/>
                <a:latin typeface="Calibri"/>
                <a:ea typeface="+mn-ea"/>
                <a:cs typeface="B Koodak"/>
              </a:rPr>
              <a:t> جاوا یک زبان پرتابل است</a:t>
            </a:r>
          </a:p>
          <a:p>
            <a:pPr marL="0" marR="0" lvl="0" indent="0" algn="just" defTabSz="914400" rtl="1" eaLnBrk="1" fontAlgn="auto" latinLnBrk="0" hangingPunct="1">
              <a:lnSpc>
                <a:spcPct val="100000"/>
              </a:lnSpc>
              <a:spcBef>
                <a:spcPts val="0"/>
              </a:spcBef>
              <a:spcAft>
                <a:spcPts val="0"/>
              </a:spcAft>
              <a:buClrTx/>
              <a:buSzTx/>
              <a:buFontTx/>
              <a:buNone/>
              <a:tabLst/>
              <a:defRPr/>
            </a:pPr>
            <a:r>
              <a:rPr kumimoji="0" lang="fa-IR" sz="2000" b="0" i="0" u="none" strike="noStrike" kern="1200" cap="none" spc="0" normalizeH="0" baseline="0" noProof="0">
                <a:ln>
                  <a:noFill/>
                </a:ln>
                <a:solidFill>
                  <a:srgbClr val="FFFFFF"/>
                </a:solidFill>
                <a:effectLst/>
                <a:uLnTx/>
                <a:uFillTx/>
                <a:latin typeface="Calibri"/>
                <a:ea typeface="+mn-ea"/>
                <a:cs typeface="B Koodak"/>
              </a:rPr>
              <a:t>عدم وابستگی به معماری موجب پرتابل شدن جاوا شده است. با این حال پرتابل بودن جاوا چیزی فراتر از مستقل بودن دستورالعمل‌های بایت‌کدها از پلتفرم است. برای مثال در نظر بگیرید که اندازه نوع عدد صحیح روی پلتفرم‌های مختلف یکسان خواهد بود. برای نمونه یک نوع عدد صحیح 32 بیتی، صرف‌نظر از این که روی پلتفرم‌های با رجیسترهای 16 بیتی، 32 بیتی یا 64 بیتی پردازش شود؛ در هر حال به صورت علامت‌دار بوده و 32 بیت از حافظه را اشغال می‌کند. کتابخانه‌های جاوا نیز به پرتابل بودن آن کمک می‌کنند. این کتابخانه‌ها در موارد ضروری، انواع داده‌ای را ارائه می‌کنند که به روشی تا حد امکان پرتابل، کد جاوا را به قابلیت‌های خاص پلتفرم متصل می‌سازد.</a:t>
            </a:r>
            <a:endParaRPr lang="en-US"/>
          </a:p>
        </p:txBody>
      </p:sp>
    </p:spTree>
    <p:extLst>
      <p:ext uri="{BB962C8B-B14F-4D97-AF65-F5344CB8AC3E}">
        <p14:creationId xmlns:p14="http://schemas.microsoft.com/office/powerpoint/2010/main" val="3582761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073076-F918-4D09-A85F-4DA208DBA501}"/>
              </a:ext>
            </a:extLst>
          </p:cNvPr>
          <p:cNvSpPr txBox="1"/>
          <p:nvPr/>
        </p:nvSpPr>
        <p:spPr>
          <a:xfrm>
            <a:off x="254555" y="151179"/>
            <a:ext cx="11682890" cy="6555641"/>
          </a:xfrm>
          <a:prstGeom prst="rect">
            <a:avLst/>
          </a:prstGeom>
          <a:noFill/>
        </p:spPr>
        <p:txBody>
          <a:bodyPr wrap="square">
            <a:spAutoFit/>
          </a:bodyPr>
          <a:lstStyle/>
          <a:p>
            <a:pPr algn="just" rtl="1"/>
            <a:r>
              <a:rPr lang="fa-IR" sz="2800" b="1">
                <a:solidFill>
                  <a:srgbClr val="FF5050"/>
                </a:solidFill>
              </a:rPr>
              <a:t>جاوا یک زبان تفسیر شده است</a:t>
            </a:r>
          </a:p>
          <a:p>
            <a:pPr algn="just" rtl="1"/>
            <a:r>
              <a:rPr lang="fa-IR" sz="2000">
                <a:solidFill>
                  <a:schemeClr val="bg1"/>
                </a:solidFill>
              </a:rPr>
              <a:t>یک برنامه جاوا در زمان اجرا به طور غیر مستقیم از طریق یک ماشین مجازی (که بازنمایی نرم‌افزاری از یک پلتفرم فرضی است) و محیط زمان اجرای مرتبط با آن با واسطه روی یک پلتفرم زیرساخت (مانند ویندوز یا لینوکس) اجرا می‌شود. این ماشین مجازی بایت‌کدها (دستورالعمل‌ها و داده‌های مرتبط) را از طریق تفسیر به دستورالعمل‌های خاص پلتفرم ترجمه می‌کند. منظور از تفسیر، عمل شناسایی معنی دستورالعمل‌ها و سپس انتخاب دستورالعمل‌های خاص پلتفرم برای اجرا است. در ادامه ماشین مجازی این دستورالعمل‌های خاص پلتفرم را اجرا می‌کند. این ویژگی تفسیری بودن جاوا باعث شده است که خطایابی برنامه‌های جاوا آسان‌تر شود، چون اغلب اطلاعات در زمان کامپایل در واقع در محیط اجرا وجود دارند. تفسیری بودن جاوا همچنین امکان به تأخیر انداختن پیوند بین قطعات مختلف برنامه جاوا تا زمان اجرا را فراهم ساخته است و این مسئله موجب افزایش سرعت توسعه برنامه می‌شود.</a:t>
            </a:r>
          </a:p>
          <a:p>
            <a:pPr algn="just" rtl="1"/>
            <a:endParaRPr lang="fa-IR" sz="2000">
              <a:solidFill>
                <a:schemeClr val="bg1"/>
              </a:solidFill>
            </a:endParaRPr>
          </a:p>
          <a:p>
            <a:pPr algn="just" rtl="1"/>
            <a:r>
              <a:rPr lang="fa-IR" sz="2800" b="1">
                <a:solidFill>
                  <a:srgbClr val="FF5050"/>
                </a:solidFill>
              </a:rPr>
              <a:t>جاوا یک زبان مستحکم است</a:t>
            </a:r>
          </a:p>
          <a:p>
            <a:pPr algn="just" rtl="1"/>
            <a:r>
              <a:rPr lang="fa-IR" sz="2000">
                <a:solidFill>
                  <a:schemeClr val="bg1"/>
                </a:solidFill>
              </a:rPr>
              <a:t>برنامه‌های جاوا باید قابل اعتماد باشند، زیرا هم در اپلیکیشن‌های مصرفی و هم مأموریت‌های حیاتی استفاده می‌شوند که از پخش‌کننده‌های بلوری تا ناوبری خودرو یا سیستم‌های کنترل هوایی را شامل می‌شود. ویژگی‌های زبان جاوا که باعث استحکام آن می‌شوند، شامل اعلان‌ها، بررسی دوباره نوع داده، یک بار در زمان کامپایل و بار دیگر در زمان اجرا (برای جلوگیری از عدم تطبیق نسخه‌ها)، آرایه‌های واقعی با بررسی خودکار کران‌ها و کنار گذاشتن اشاره‌گرها است.</a:t>
            </a:r>
          </a:p>
          <a:p>
            <a:pPr algn="just" rtl="1"/>
            <a:r>
              <a:rPr lang="fa-IR" sz="2000">
                <a:solidFill>
                  <a:schemeClr val="bg1"/>
                </a:solidFill>
              </a:rPr>
              <a:t>جنبه دیگری که موجب استحکام جاوا می‌شود، این است که حلقه‌ها به جای عبارت‌های عدد صحیح که در آن 0 برابر «نادرست» و مقادیر غیر صفر برابر با «درست» هستند، باید به وسیله عبارت‌های بولی کنترل شوند. برای مثال برخلاف </a:t>
            </a:r>
            <a:r>
              <a:rPr lang="en-US" sz="2000">
                <a:solidFill>
                  <a:schemeClr val="bg1"/>
                </a:solidFill>
              </a:rPr>
              <a:t>C، </a:t>
            </a:r>
            <a:r>
              <a:rPr lang="fa-IR" sz="2000">
                <a:solidFill>
                  <a:schemeClr val="bg1"/>
                </a:solidFill>
              </a:rPr>
              <a:t>در جاوا حلقه‌هایی مانند عبارت زیر</a:t>
            </a:r>
          </a:p>
          <a:p>
            <a:pPr rtl="1"/>
            <a:r>
              <a:rPr lang="fa-IR" sz="2000">
                <a:solidFill>
                  <a:schemeClr val="bg1"/>
                </a:solidFill>
                <a:effectLst/>
              </a:rPr>
              <a:t>++</a:t>
            </a:r>
            <a:r>
              <a:rPr lang="en-US" sz="2000">
                <a:solidFill>
                  <a:schemeClr val="bg1"/>
                </a:solidFill>
                <a:effectLst/>
              </a:rPr>
              <a:t>while (x) x</a:t>
            </a:r>
          </a:p>
          <a:p>
            <a:pPr algn="just" rtl="1"/>
            <a:r>
              <a:rPr lang="fa-IR" sz="2000">
                <a:solidFill>
                  <a:schemeClr val="bg1"/>
                </a:solidFill>
              </a:rPr>
              <a:t>مجاز نیستند؛ زیرا این حلقه ممکن است در جایی که انتظار می‌رود متوقف نشود. به جای آن باید عبارت‌های بولی صریحی مانند زیر</a:t>
            </a:r>
          </a:p>
          <a:p>
            <a:pPr rtl="1"/>
            <a:r>
              <a:rPr lang="fa-IR" sz="2000">
                <a:solidFill>
                  <a:schemeClr val="bg1"/>
                </a:solidFill>
                <a:effectLst/>
              </a:rPr>
              <a:t>;++</a:t>
            </a:r>
            <a:r>
              <a:rPr lang="en-US" sz="2000">
                <a:solidFill>
                  <a:schemeClr val="bg1"/>
                </a:solidFill>
                <a:effectLst/>
              </a:rPr>
              <a:t>while (x!= 10) x</a:t>
            </a:r>
          </a:p>
          <a:p>
            <a:pPr algn="just" rtl="1"/>
            <a:r>
              <a:rPr lang="fa-IR" sz="2000">
                <a:solidFill>
                  <a:schemeClr val="bg1"/>
                </a:solidFill>
              </a:rPr>
              <a:t>استفاده شود، یعنی حلقه تا زمانی که </a:t>
            </a:r>
            <a:r>
              <a:rPr lang="en-US" sz="2000">
                <a:solidFill>
                  <a:schemeClr val="bg1"/>
                </a:solidFill>
              </a:rPr>
              <a:t>x</a:t>
            </a:r>
            <a:r>
              <a:rPr lang="fa-IR" sz="2000">
                <a:solidFill>
                  <a:schemeClr val="bg1"/>
                </a:solidFill>
              </a:rPr>
              <a:t> </a:t>
            </a:r>
            <a:r>
              <a:rPr lang="en-US" sz="2000">
                <a:solidFill>
                  <a:schemeClr val="bg1"/>
                </a:solidFill>
              </a:rPr>
              <a:t> </a:t>
            </a:r>
            <a:r>
              <a:rPr lang="fa-IR" sz="2000">
                <a:solidFill>
                  <a:schemeClr val="bg1"/>
                </a:solidFill>
              </a:rPr>
              <a:t>برابر با 10 شود، اجرا خواهد شد.</a:t>
            </a:r>
          </a:p>
        </p:txBody>
      </p:sp>
    </p:spTree>
    <p:extLst>
      <p:ext uri="{BB962C8B-B14F-4D97-AF65-F5344CB8AC3E}">
        <p14:creationId xmlns:p14="http://schemas.microsoft.com/office/powerpoint/2010/main" val="300393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639A2B5-1472-42C0-9FCB-779A18ECD3AF}"/>
              </a:ext>
            </a:extLst>
          </p:cNvPr>
          <p:cNvSpPr>
            <a:spLocks noGrp="1"/>
          </p:cNvSpPr>
          <p:nvPr>
            <p:ph type="sldNum" idx="12"/>
          </p:nvPr>
        </p:nvSpPr>
        <p:spPr/>
        <p:txBody>
          <a:bodyPr/>
          <a:lstStyle/>
          <a:p>
            <a:fld id="{D24265FD-7B1E-4FAF-A908-813D60A0DBC8}" type="slidenum">
              <a:rPr lang="en-US" smtClean="0"/>
              <a:t>7</a:t>
            </a:fld>
            <a:endParaRPr lang="en-US"/>
          </a:p>
        </p:txBody>
      </p:sp>
      <p:sp>
        <p:nvSpPr>
          <p:cNvPr id="5" name="TextBox 4">
            <a:extLst>
              <a:ext uri="{FF2B5EF4-FFF2-40B4-BE49-F238E27FC236}">
                <a16:creationId xmlns:a16="http://schemas.microsoft.com/office/drawing/2014/main" id="{32ACC5E4-0076-4597-8932-DA751C2BC6D3}"/>
              </a:ext>
            </a:extLst>
          </p:cNvPr>
          <p:cNvSpPr txBox="1"/>
          <p:nvPr/>
        </p:nvSpPr>
        <p:spPr>
          <a:xfrm>
            <a:off x="254556" y="920621"/>
            <a:ext cx="11682889" cy="5016758"/>
          </a:xfrm>
          <a:prstGeom prst="rect">
            <a:avLst/>
          </a:prstGeom>
          <a:noFill/>
        </p:spPr>
        <p:txBody>
          <a:bodyPr wrap="square">
            <a:spAutoFit/>
          </a:bodyPr>
          <a:lstStyle/>
          <a:p>
            <a:pPr algn="just" rtl="1"/>
            <a:r>
              <a:rPr lang="fa-IR" sz="2800">
                <a:solidFill>
                  <a:srgbClr val="FF5050"/>
                </a:solidFill>
              </a:rPr>
              <a:t>جاوا یک زبان امن است</a:t>
            </a:r>
          </a:p>
          <a:p>
            <a:pPr algn="just" rtl="1"/>
            <a:r>
              <a:rPr lang="fa-IR" sz="2000">
                <a:solidFill>
                  <a:schemeClr val="bg1"/>
                </a:solidFill>
              </a:rPr>
              <a:t>برنامه‌های جاوا در محیط‌های شبکه‌بندی شده/ توزیع یافته مورد استفاده قرار می‌گیرند. از آنجا که برنامه‌های جاوا می‌توانند روی پلتفرم‌های مختلف شبکه اجرا شوند، امن ساختن این پلتفرم‌ها در برابر کدهای مخرب که موجب گسترش ویروس‌ها، سرقت اطلاعات کارت‌های بانکی یا اجرای اعمال خرابکارانه می‌شوند، امری حائز اهمیت است. ویژگی‌هایی که موجب استحکام زبان جاوا می‌شوند شامل کنار گذاشتن اشاره‌گرها هستند که به همراه ویژگی‌های امنیتی مانند مدل امن </a:t>
            </a:r>
            <a:r>
              <a:rPr lang="en-US" sz="2000">
                <a:solidFill>
                  <a:schemeClr val="bg1"/>
                </a:solidFill>
              </a:rPr>
              <a:t>sandbox </a:t>
            </a:r>
            <a:r>
              <a:rPr lang="fa-IR" sz="2000">
                <a:solidFill>
                  <a:schemeClr val="bg1"/>
                </a:solidFill>
              </a:rPr>
              <a:t>جاوا و رمزنگاری کلید عمومی فعالیت می‌کنند. این دو نوع از ویژگی‌ها در کنار هم از تأثیر ویروس‌ها و دیگر کدهای خطرناک روی پلتفرم‌های مشکوک جلوگیری می‌کنند. جاوا از لحاظ تئوریک امن است؛ اما در عمل آسیب‌پذیری‌های امنیتی مختلفی شناسایی و مورد سوءاستفاده قرار گرفته است. در نتیجه در زمان‌های قبل، شرکت سان مایکروسیستمز و اینک شرکت اوراکل همواره اقدام به انتشار به‌روزرسانی‌های امنیتی برای جاوا می‌کنند.</a:t>
            </a:r>
          </a:p>
          <a:p>
            <a:pPr algn="just" rtl="1"/>
            <a:endParaRPr lang="fa-IR" sz="2000">
              <a:solidFill>
                <a:schemeClr val="bg1"/>
              </a:solidFill>
            </a:endParaRPr>
          </a:p>
          <a:p>
            <a:pPr algn="just" rtl="1"/>
            <a:r>
              <a:rPr lang="fa-IR" sz="2800">
                <a:solidFill>
                  <a:srgbClr val="FF5050"/>
                </a:solidFill>
              </a:rPr>
              <a:t>جاوا یک زبان فارغ از معماری است</a:t>
            </a:r>
          </a:p>
          <a:p>
            <a:pPr algn="just" rtl="1"/>
            <a:r>
              <a:rPr lang="fa-IR" sz="2000">
                <a:solidFill>
                  <a:schemeClr val="bg1"/>
                </a:solidFill>
              </a:rPr>
              <a:t>شبکه‌ها موجب اتصال پلتفرم‌هایی با معماری مختلف ریزپردازنده‌ها و سیستم‌های عامل می‌شوند. نمی‌توان انتظار داشت که جاوا دستورالعمل‌های خاص پلتفرم را ایجاد کند و انتظار داشته باشد که این دستورالعمل‌ها از سوی همه انواع پلتفرم‌هایی که بخشی از شبکه هستند درک شود. در عوض جاوا دستورالعمل‌های بایت‌کد مستقل از پلتفرم ایجاد می‌کند که تفسیر آن برای هر پلتفرم (از طریق پیاده‌سازی </a:t>
            </a:r>
            <a:r>
              <a:rPr lang="en-US" sz="2000">
                <a:solidFill>
                  <a:schemeClr val="bg1"/>
                </a:solidFill>
              </a:rPr>
              <a:t>JVM) </a:t>
            </a:r>
            <a:r>
              <a:rPr lang="fa-IR" sz="2000">
                <a:solidFill>
                  <a:schemeClr val="bg1"/>
                </a:solidFill>
              </a:rPr>
              <a:t>آسان است.</a:t>
            </a:r>
          </a:p>
          <a:p>
            <a:pPr algn="just" rtl="1"/>
            <a:endParaRPr lang="fa-IR" sz="2000">
              <a:solidFill>
                <a:schemeClr val="bg1"/>
              </a:solidFill>
            </a:endParaRPr>
          </a:p>
        </p:txBody>
      </p:sp>
    </p:spTree>
    <p:extLst>
      <p:ext uri="{BB962C8B-B14F-4D97-AF65-F5344CB8AC3E}">
        <p14:creationId xmlns:p14="http://schemas.microsoft.com/office/powerpoint/2010/main" val="312784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6B563D-15F8-42AA-BE04-6DEB5F3EC371}"/>
              </a:ext>
            </a:extLst>
          </p:cNvPr>
          <p:cNvSpPr>
            <a:spLocks noGrp="1"/>
          </p:cNvSpPr>
          <p:nvPr>
            <p:ph type="sldNum" idx="12"/>
          </p:nvPr>
        </p:nvSpPr>
        <p:spPr/>
        <p:txBody>
          <a:bodyPr/>
          <a:lstStyle/>
          <a:p>
            <a:fld id="{D24265FD-7B1E-4FAF-A908-813D60A0DBC8}" type="slidenum">
              <a:rPr lang="en-US" smtClean="0"/>
              <a:t>8</a:t>
            </a:fld>
            <a:endParaRPr lang="en-US"/>
          </a:p>
        </p:txBody>
      </p:sp>
      <p:sp>
        <p:nvSpPr>
          <p:cNvPr id="6" name="TextBox 5">
            <a:extLst>
              <a:ext uri="{FF2B5EF4-FFF2-40B4-BE49-F238E27FC236}">
                <a16:creationId xmlns:a16="http://schemas.microsoft.com/office/drawing/2014/main" id="{D10F3340-D319-441C-87E0-64514EBE881F}"/>
              </a:ext>
            </a:extLst>
          </p:cNvPr>
          <p:cNvSpPr txBox="1"/>
          <p:nvPr/>
        </p:nvSpPr>
        <p:spPr>
          <a:xfrm>
            <a:off x="234593" y="151179"/>
            <a:ext cx="11702852" cy="6555641"/>
          </a:xfrm>
          <a:prstGeom prst="rect">
            <a:avLst/>
          </a:prstGeom>
          <a:noFill/>
        </p:spPr>
        <p:txBody>
          <a:bodyPr wrap="square">
            <a:spAutoFit/>
          </a:bodyPr>
          <a:lstStyle/>
          <a:p>
            <a:pPr algn="just" rtl="1"/>
            <a:r>
              <a:rPr lang="en-US" sz="2800">
                <a:solidFill>
                  <a:srgbClr val="FF5050"/>
                </a:solidFill>
              </a:rPr>
              <a:t>جاوا یک زبان با عملکرد بالا است</a:t>
            </a:r>
          </a:p>
          <a:p>
            <a:pPr algn="just" rtl="1"/>
            <a:r>
              <a:rPr lang="en-US" sz="2000">
                <a:solidFill>
                  <a:schemeClr val="bg1"/>
                </a:solidFill>
              </a:rPr>
              <a:t>ویژگی تفسیری بودن جاوا موجب شده است عملکرد بالایی داشته باشد که در اکثر موارد بیش از حد کفایت است. جاوا در مورد اپلیکیشن‌های با عملکرد بسیار بالا از کامپایل درجا (just-in-time)</a:t>
            </a:r>
            <a:r>
              <a:rPr lang="fa-IR" sz="2000">
                <a:solidFill>
                  <a:schemeClr val="bg1"/>
                </a:solidFill>
              </a:rPr>
              <a:t> </a:t>
            </a:r>
            <a:r>
              <a:rPr lang="en-US" sz="2000">
                <a:solidFill>
                  <a:schemeClr val="bg1"/>
                </a:solidFill>
              </a:rPr>
              <a:t> استفاده می‌کند یعنی دستورالعمل‌های بایت‌کد تفسیر شده را تحلیل می‌کند و دستورهای تفسیر شده با بسامد بالا را به دستورالعمل‌های خاص پلتفرم کامپایل می‌کند. تلاش‌های بعدی برای تفسیر این دستورالعمل‌های بایت‌کد موجب اجرای همان دستورالعمل‌های خاص پلتفرم می‌شود و به این ترتیب عملکرد نرم‌افزار را ارتقا می‌بخشد.</a:t>
            </a:r>
          </a:p>
          <a:p>
            <a:pPr algn="just" rtl="1"/>
            <a:endParaRPr lang="fa-IR" sz="2000">
              <a:solidFill>
                <a:schemeClr val="bg1"/>
              </a:solidFill>
            </a:endParaRPr>
          </a:p>
          <a:p>
            <a:pPr algn="just" rtl="1"/>
            <a:r>
              <a:rPr lang="en-US" sz="2800">
                <a:solidFill>
                  <a:srgbClr val="FF5050"/>
                </a:solidFill>
              </a:rPr>
              <a:t>جاوا یک زبان چند نخی (multithread)</a:t>
            </a:r>
            <a:r>
              <a:rPr lang="fa-IR" sz="2800">
                <a:solidFill>
                  <a:srgbClr val="FF5050"/>
                </a:solidFill>
              </a:rPr>
              <a:t> </a:t>
            </a:r>
            <a:r>
              <a:rPr lang="en-US" sz="2800">
                <a:solidFill>
                  <a:srgbClr val="FF5050"/>
                </a:solidFill>
              </a:rPr>
              <a:t> است</a:t>
            </a:r>
          </a:p>
          <a:p>
            <a:pPr algn="just" rtl="1"/>
            <a:r>
              <a:rPr lang="en-US" sz="2000">
                <a:solidFill>
                  <a:schemeClr val="bg1"/>
                </a:solidFill>
              </a:rPr>
              <a:t>جاوا برای بهبود عملکرد برنامه‌هایی که چندین وظیفه را به یک باره اجرا می‌کنند، از مفهوم اجرای چند نخی پشتیبانی می‌کند. برای نمونه برنامه‌ای که رابط گرافیکی کاربر (GUI)</a:t>
            </a:r>
            <a:r>
              <a:rPr lang="fa-IR" sz="2000">
                <a:solidFill>
                  <a:schemeClr val="bg1"/>
                </a:solidFill>
              </a:rPr>
              <a:t> </a:t>
            </a:r>
            <a:r>
              <a:rPr lang="en-US" sz="2000">
                <a:solidFill>
                  <a:schemeClr val="bg1"/>
                </a:solidFill>
              </a:rPr>
              <a:t> را مدیریت می‌کند و در همین حال منتظر ورودی از یک اتصال شبکه است، از نخ (thread) دیگری به جای نخ GUI برای این انتظار استفاده می‌کند. بدین ترتیب رابط گرافیکی برنامه همچنان پاسخگو است. ابتکارهای همگام‌سازی جاوا به نخ‌ها اجازه می‌دهد که داده‌ها را بدون هیچ تأثیر مخربی بین خود مبادله کنند.</a:t>
            </a:r>
          </a:p>
          <a:p>
            <a:pPr algn="just" rtl="1"/>
            <a:endParaRPr lang="fa-IR" sz="2000">
              <a:solidFill>
                <a:schemeClr val="bg1"/>
              </a:solidFill>
            </a:endParaRPr>
          </a:p>
          <a:p>
            <a:pPr algn="just" rtl="1"/>
            <a:r>
              <a:rPr lang="en-US" sz="2800">
                <a:solidFill>
                  <a:srgbClr val="FF5050"/>
                </a:solidFill>
              </a:rPr>
              <a:t>جاوا یک زبان پویا </a:t>
            </a:r>
            <a:r>
              <a:rPr lang="fa-IR" sz="2800">
                <a:solidFill>
                  <a:srgbClr val="FF5050"/>
                </a:solidFill>
              </a:rPr>
              <a:t>(</a:t>
            </a:r>
            <a:r>
              <a:rPr lang="en-US" sz="2800">
                <a:solidFill>
                  <a:srgbClr val="FF5050"/>
                </a:solidFill>
              </a:rPr>
              <a:t>دینامیک</a:t>
            </a:r>
            <a:r>
              <a:rPr lang="fa-IR" sz="2800">
                <a:solidFill>
                  <a:srgbClr val="FF5050"/>
                </a:solidFill>
              </a:rPr>
              <a:t>)</a:t>
            </a:r>
            <a:r>
              <a:rPr lang="en-US" sz="2800">
                <a:solidFill>
                  <a:srgbClr val="FF5050"/>
                </a:solidFill>
              </a:rPr>
              <a:t> است</a:t>
            </a:r>
          </a:p>
          <a:p>
            <a:pPr algn="just" rtl="1"/>
            <a:r>
              <a:rPr lang="en-US" sz="2000">
                <a:solidFill>
                  <a:schemeClr val="bg1"/>
                </a:solidFill>
              </a:rPr>
              <a:t>به دلیل ارتباط‌های متقابل بین کد برنامه و کتابخانه‌ها که در زمان اجرا به صورت دینامیک صورت می‌پذیرند، نیازی به ایجاد لینک صریح بین آن‌ها وجود ندارد. در نتیجه زمانی که یک برنامه یا یکی از کتابخانه‌های آن تکامل می‌یابد </a:t>
            </a:r>
            <a:r>
              <a:rPr lang="fa-IR" sz="2000">
                <a:solidFill>
                  <a:schemeClr val="bg1"/>
                </a:solidFill>
              </a:rPr>
              <a:t>(</a:t>
            </a:r>
            <a:r>
              <a:rPr lang="en-US" sz="2000">
                <a:solidFill>
                  <a:schemeClr val="bg1"/>
                </a:solidFill>
              </a:rPr>
              <a:t>برای مثال باگ اصلاح می‌شود یا عملکرد بهبود می‌یابد</a:t>
            </a:r>
            <a:r>
              <a:rPr lang="fa-IR" sz="2000">
                <a:solidFill>
                  <a:schemeClr val="bg1"/>
                </a:solidFill>
              </a:rPr>
              <a:t>)</a:t>
            </a:r>
            <a:r>
              <a:rPr lang="en-US" sz="2000">
                <a:solidFill>
                  <a:schemeClr val="bg1"/>
                </a:solidFill>
              </a:rPr>
              <a:t> توسعه‌دهنده تنها باید برنامه یا کتابخانه به‌روزرسانی شده را منتشر سازد. با این که رفتار دینامیک جاوا موجب شده است به کد کمتری هنگام تغییر کد نیاز باشد؛ اما این روش انتشار می‌تواند موجب تداخل‌هایی نیز بشود. برای نمونه یک توسعه‌دهنده ممکن است یک نوع کلاس را از یک کتابخانه حذف کند یا نام آن را تغییر دهد. وقتی شرکتی کتابخانه به روز شده را منتشر می‌کند، برنامه‌های موجود که به آن نوع کلاس وابسته هستند از کار می‌افتند. برای حل این مشکل جاوا از نوع رابط (interface type)</a:t>
            </a:r>
            <a:r>
              <a:rPr lang="fa-IR" sz="2000">
                <a:solidFill>
                  <a:schemeClr val="bg1"/>
                </a:solidFill>
              </a:rPr>
              <a:t> </a:t>
            </a:r>
            <a:r>
              <a:rPr lang="en-US" sz="2000">
                <a:solidFill>
                  <a:schemeClr val="bg1"/>
                </a:solidFill>
              </a:rPr>
              <a:t> پشتیبانی می‌کند که مانند تعامل بین دو طرف است.</a:t>
            </a:r>
          </a:p>
        </p:txBody>
      </p:sp>
    </p:spTree>
    <p:extLst>
      <p:ext uri="{BB962C8B-B14F-4D97-AF65-F5344CB8AC3E}">
        <p14:creationId xmlns:p14="http://schemas.microsoft.com/office/powerpoint/2010/main" val="2942693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B311F8-B452-4FCC-A1C5-B580769E39BC}"/>
              </a:ext>
            </a:extLst>
          </p:cNvPr>
          <p:cNvSpPr>
            <a:spLocks noGrp="1"/>
          </p:cNvSpPr>
          <p:nvPr>
            <p:ph type="sldNum" idx="12"/>
          </p:nvPr>
        </p:nvSpPr>
        <p:spPr/>
        <p:txBody>
          <a:bodyPr/>
          <a:lstStyle/>
          <a:p>
            <a:fld id="{D24265FD-7B1E-4FAF-A908-813D60A0DBC8}" type="slidenum">
              <a:rPr lang="en-US" smtClean="0"/>
              <a:t>9</a:t>
            </a:fld>
            <a:endParaRPr lang="en-US"/>
          </a:p>
        </p:txBody>
      </p:sp>
      <p:sp>
        <p:nvSpPr>
          <p:cNvPr id="4" name="TextBox 3">
            <a:extLst>
              <a:ext uri="{FF2B5EF4-FFF2-40B4-BE49-F238E27FC236}">
                <a16:creationId xmlns:a16="http://schemas.microsoft.com/office/drawing/2014/main" id="{416CCF02-2169-4245-AF4D-8BBC1A20EAA6}"/>
              </a:ext>
            </a:extLst>
          </p:cNvPr>
          <p:cNvSpPr txBox="1"/>
          <p:nvPr/>
        </p:nvSpPr>
        <p:spPr>
          <a:xfrm>
            <a:off x="381855" y="212735"/>
            <a:ext cx="11428289" cy="6432530"/>
          </a:xfrm>
          <a:prstGeom prst="rect">
            <a:avLst/>
          </a:prstGeom>
          <a:noFill/>
        </p:spPr>
        <p:txBody>
          <a:bodyPr wrap="square">
            <a:spAutoFit/>
          </a:bodyPr>
          <a:lstStyle/>
          <a:p>
            <a:pPr algn="just" rtl="1"/>
            <a:r>
              <a:rPr lang="en-US" sz="3200">
                <a:solidFill>
                  <a:schemeClr val="accent5">
                    <a:lumMod val="60000"/>
                    <a:lumOff val="40000"/>
                  </a:schemeClr>
                </a:solidFill>
              </a:rPr>
              <a:t>نسخه‌های مختلف جاوا</a:t>
            </a:r>
            <a:endParaRPr lang="en-US" sz="2000">
              <a:solidFill>
                <a:schemeClr val="bg1"/>
              </a:solidFill>
            </a:endParaRPr>
          </a:p>
          <a:p>
            <a:pPr algn="just" rtl="1"/>
            <a:r>
              <a:rPr lang="en-US" sz="2000">
                <a:solidFill>
                  <a:schemeClr val="bg1"/>
                </a:solidFill>
              </a:rPr>
              <a:t>شرکت سان مایکروسیستمز، کیت توسعه نرم‌افزاری (JDK)</a:t>
            </a:r>
            <a:r>
              <a:rPr lang="fa-IR" sz="2000">
                <a:solidFill>
                  <a:schemeClr val="bg1"/>
                </a:solidFill>
              </a:rPr>
              <a:t> </a:t>
            </a:r>
            <a:r>
              <a:rPr lang="en-US" sz="2000">
                <a:solidFill>
                  <a:schemeClr val="bg1"/>
                </a:solidFill>
              </a:rPr>
              <a:t> شماره 1.0 جاوا را در سال 1995 منتشر کرده است. این JDK</a:t>
            </a:r>
            <a:r>
              <a:rPr lang="fa-IR" sz="2000">
                <a:solidFill>
                  <a:schemeClr val="bg1"/>
                </a:solidFill>
              </a:rPr>
              <a:t> </a:t>
            </a:r>
            <a:r>
              <a:rPr lang="en-US" sz="2000">
                <a:solidFill>
                  <a:schemeClr val="bg1"/>
                </a:solidFill>
              </a:rPr>
              <a:t> نخست برای توسعه اپلیکیشن‌های دسکتاپ و اَپلت (applet)</a:t>
            </a:r>
            <a:r>
              <a:rPr lang="fa-IR" sz="2000">
                <a:solidFill>
                  <a:schemeClr val="bg1"/>
                </a:solidFill>
              </a:rPr>
              <a:t> </a:t>
            </a:r>
            <a:r>
              <a:rPr lang="en-US" sz="2000">
                <a:solidFill>
                  <a:schemeClr val="bg1"/>
                </a:solidFill>
              </a:rPr>
              <a:t> مورد استفاده قرار گرفت. متعاقباً جاوا برنامه‌نویسی دستگاه‌های موبایل و سرورهای تجاری را نیز در این کیت میسر ساخت. ذخیره‌سازی همه کتابخانه‌ها در یک JDK</a:t>
            </a:r>
            <a:r>
              <a:rPr lang="fa-IR" sz="2000">
                <a:solidFill>
                  <a:schemeClr val="bg1"/>
                </a:solidFill>
              </a:rPr>
              <a:t> </a:t>
            </a:r>
            <a:r>
              <a:rPr lang="en-US" sz="2000">
                <a:solidFill>
                  <a:schemeClr val="bg1"/>
                </a:solidFill>
              </a:rPr>
              <a:t> منفرد باعث شده که این کیت بسیار بزرگ‌تر از حد مناسب برای توزیع شود. البته باید این نکته را در نظر داشته باشید که توزیع نرم‌افزارها در دهه 1990</a:t>
            </a:r>
            <a:r>
              <a:rPr lang="fa-IR" sz="2000">
                <a:solidFill>
                  <a:schemeClr val="bg1"/>
                </a:solidFill>
              </a:rPr>
              <a:t> </a:t>
            </a:r>
            <a:r>
              <a:rPr lang="en-US" sz="2000">
                <a:solidFill>
                  <a:schemeClr val="bg1"/>
                </a:solidFill>
              </a:rPr>
              <a:t> توسط CD</a:t>
            </a:r>
            <a:r>
              <a:rPr lang="fa-IR" sz="2000">
                <a:solidFill>
                  <a:schemeClr val="bg1"/>
                </a:solidFill>
              </a:rPr>
              <a:t> </a:t>
            </a:r>
            <a:r>
              <a:rPr lang="en-US" sz="2000">
                <a:solidFill>
                  <a:schemeClr val="bg1"/>
                </a:solidFill>
              </a:rPr>
              <a:t> های اندازه کوچک و یا از طریق سرعت‌های پایین شبکه صورت می‌گرفته است. از آنجا که اغلب توسعه‌دهندگان به همه API ها نیاز نداشتند </a:t>
            </a:r>
            <a:r>
              <a:rPr lang="fa-IR" sz="2000">
                <a:solidFill>
                  <a:schemeClr val="bg1"/>
                </a:solidFill>
              </a:rPr>
              <a:t>(</a:t>
            </a:r>
            <a:r>
              <a:rPr lang="en-US" sz="2000">
                <a:solidFill>
                  <a:schemeClr val="bg1"/>
                </a:solidFill>
              </a:rPr>
              <a:t>یک توسعه‌دهنده اپلیکیشن‌های دسکتاپ به ندرت به API</a:t>
            </a:r>
            <a:r>
              <a:rPr lang="fa-IR" sz="2000">
                <a:solidFill>
                  <a:schemeClr val="bg1"/>
                </a:solidFill>
              </a:rPr>
              <a:t> </a:t>
            </a:r>
            <a:r>
              <a:rPr lang="en-US" sz="2000">
                <a:solidFill>
                  <a:schemeClr val="bg1"/>
                </a:solidFill>
              </a:rPr>
              <a:t> های سرورهای تجاری نیاز پیدا می‌کند</a:t>
            </a:r>
            <a:r>
              <a:rPr lang="fa-IR" sz="2000">
                <a:solidFill>
                  <a:schemeClr val="bg1"/>
                </a:solidFill>
              </a:rPr>
              <a:t>)</a:t>
            </a:r>
            <a:r>
              <a:rPr lang="en-US" sz="2000">
                <a:solidFill>
                  <a:schemeClr val="bg1"/>
                </a:solidFill>
              </a:rPr>
              <a:t> شرکت Sun</a:t>
            </a:r>
            <a:r>
              <a:rPr lang="fa-IR" sz="2000">
                <a:solidFill>
                  <a:schemeClr val="bg1"/>
                </a:solidFill>
              </a:rPr>
              <a:t> </a:t>
            </a:r>
            <a:r>
              <a:rPr lang="en-US" sz="2000">
                <a:solidFill>
                  <a:schemeClr val="bg1"/>
                </a:solidFill>
              </a:rPr>
              <a:t> این مشکل توزیع را با تقسیم جاوا به سه نسخه حل کرد. این نسخه‌ها نهایتاً به نام JAVA SE،</a:t>
            </a:r>
            <a:r>
              <a:rPr lang="fa-IR" sz="2000">
                <a:solidFill>
                  <a:schemeClr val="bg1"/>
                </a:solidFill>
              </a:rPr>
              <a:t>، </a:t>
            </a:r>
            <a:r>
              <a:rPr lang="en-US" sz="2000">
                <a:solidFill>
                  <a:schemeClr val="bg1"/>
                </a:solidFill>
              </a:rPr>
              <a:t> JAVA EE</a:t>
            </a:r>
            <a:r>
              <a:rPr lang="fa-IR" sz="2000">
                <a:solidFill>
                  <a:schemeClr val="bg1"/>
                </a:solidFill>
              </a:rPr>
              <a:t> </a:t>
            </a:r>
            <a:r>
              <a:rPr lang="en-US" sz="2000">
                <a:solidFill>
                  <a:schemeClr val="bg1"/>
                </a:solidFill>
              </a:rPr>
              <a:t> و JAVA ME</a:t>
            </a:r>
            <a:r>
              <a:rPr lang="fa-IR" sz="2000">
                <a:solidFill>
                  <a:schemeClr val="bg1"/>
                </a:solidFill>
              </a:rPr>
              <a:t> </a:t>
            </a:r>
            <a:r>
              <a:rPr lang="en-US" sz="2000">
                <a:solidFill>
                  <a:schemeClr val="bg1"/>
                </a:solidFill>
              </a:rPr>
              <a:t> نامیده شدند که در ادامه هر کدام را توضیح داده‌ایم.</a:t>
            </a:r>
          </a:p>
          <a:p>
            <a:pPr marL="342900" indent="-342900" algn="just" rtl="1">
              <a:buFont typeface="Arial" panose="020B0604020202020204" pitchFamily="34" charset="0"/>
              <a:buChar char="•"/>
            </a:pPr>
            <a:r>
              <a:rPr lang="en-US" sz="2000">
                <a:solidFill>
                  <a:schemeClr val="bg1"/>
                </a:solidFill>
              </a:rPr>
              <a:t>    پلتفرم جاوا، نسخه استاندارد (Java SE)-</a:t>
            </a:r>
            <a:r>
              <a:rPr lang="fa-IR" sz="2000">
                <a:solidFill>
                  <a:schemeClr val="bg1"/>
                </a:solidFill>
              </a:rPr>
              <a:t> </a:t>
            </a:r>
            <a:r>
              <a:rPr lang="en-US" sz="2000">
                <a:solidFill>
                  <a:schemeClr val="bg1"/>
                </a:solidFill>
              </a:rPr>
              <a:t> این نسخه از جاوا برای توسعه اپلیکیشن‌های سمت کلاینت که روی رایانه‌های رومیزی اجرا می‌شوند، و اپلت‌ها که روی مرورگرهای وب اجرا می‌شوند، طراحی شده است.</a:t>
            </a:r>
          </a:p>
          <a:p>
            <a:pPr marL="342900" indent="-342900" algn="just" rtl="1">
              <a:buFont typeface="Arial" panose="020B0604020202020204" pitchFamily="34" charset="0"/>
              <a:buChar char="•"/>
            </a:pPr>
            <a:r>
              <a:rPr lang="en-US" sz="2000">
                <a:solidFill>
                  <a:schemeClr val="bg1"/>
                </a:solidFill>
              </a:rPr>
              <a:t>    پلتفرم جاوا نسخه انترپرایز (Java EE)-</a:t>
            </a:r>
            <a:r>
              <a:rPr lang="fa-IR" sz="2000">
                <a:solidFill>
                  <a:schemeClr val="bg1"/>
                </a:solidFill>
              </a:rPr>
              <a:t> </a:t>
            </a:r>
            <a:r>
              <a:rPr lang="en-US" sz="2000">
                <a:solidFill>
                  <a:schemeClr val="bg1"/>
                </a:solidFill>
              </a:rPr>
              <a:t> این نسخه از جاوا بر مبنای JAVA SE طراحی شده و به طور انحصاری برای توسعه اپلیکیشن‌های سرور با گرایش سازمانی استفاده می‌شود. اپلیکیشن‌های سمت سرور شامل سرولت‌ها (Servlet)</a:t>
            </a:r>
            <a:r>
              <a:rPr lang="fa-IR" sz="2000">
                <a:solidFill>
                  <a:schemeClr val="bg1"/>
                </a:solidFill>
              </a:rPr>
              <a:t> </a:t>
            </a:r>
            <a:r>
              <a:rPr lang="en-US" sz="2000">
                <a:solidFill>
                  <a:schemeClr val="bg1"/>
                </a:solidFill>
              </a:rPr>
              <a:t> می‌شود که برنامه‌های جاوای مشابه اپلت هستند؛ اما به جای کلاینت روی سرور اجرا می‌شوند. سرولت‌ها از API Java EE Servlet استفاده می‌کنند.</a:t>
            </a:r>
          </a:p>
          <a:p>
            <a:pPr marL="342900" indent="-342900" algn="just" rtl="1">
              <a:buFont typeface="Arial" panose="020B0604020202020204" pitchFamily="34" charset="0"/>
              <a:buChar char="•"/>
            </a:pPr>
            <a:r>
              <a:rPr lang="en-US" sz="2000">
                <a:solidFill>
                  <a:schemeClr val="bg1"/>
                </a:solidFill>
              </a:rPr>
              <a:t>    پلتفرم جاوا، نسخه میکرو (Java ME) –</a:t>
            </a:r>
            <a:r>
              <a:rPr lang="fa-IR" sz="2000">
                <a:solidFill>
                  <a:schemeClr val="bg1"/>
                </a:solidFill>
              </a:rPr>
              <a:t> </a:t>
            </a:r>
            <a:r>
              <a:rPr lang="en-US" sz="2000">
                <a:solidFill>
                  <a:schemeClr val="bg1"/>
                </a:solidFill>
              </a:rPr>
              <a:t> این نسخه از جاوا بر مبنای JAVA SE طراحی شده است. این پلتفرم برای توسعه میدلت‌ها (MIDlet)</a:t>
            </a:r>
            <a:r>
              <a:rPr lang="fa-IR" sz="2000">
                <a:solidFill>
                  <a:schemeClr val="bg1"/>
                </a:solidFill>
              </a:rPr>
              <a:t> </a:t>
            </a:r>
            <a:r>
              <a:rPr lang="en-US" sz="2000">
                <a:solidFill>
                  <a:schemeClr val="bg1"/>
                </a:solidFill>
              </a:rPr>
              <a:t> استفاده می‌شود که برنامه‌های جاوایی هستند که روی دستگاه‌های اطلاعاتی موبایل اجرا می‌شوند. ایکس‌لت (Xlet)</a:t>
            </a:r>
            <a:r>
              <a:rPr lang="fa-IR" sz="2000">
                <a:solidFill>
                  <a:schemeClr val="bg1"/>
                </a:solidFill>
              </a:rPr>
              <a:t> </a:t>
            </a:r>
            <a:r>
              <a:rPr lang="en-US" sz="2000">
                <a:solidFill>
                  <a:schemeClr val="bg1"/>
                </a:solidFill>
              </a:rPr>
              <a:t> ها نیز برنامه‌های جاوایی هستند که روی دستگاه‌های مونتاژی اجرا می‌شوند.</a:t>
            </a:r>
            <a:endParaRPr lang="fa-IR" sz="2000">
              <a:solidFill>
                <a:schemeClr val="bg1"/>
              </a:solidFill>
            </a:endParaRPr>
          </a:p>
          <a:p>
            <a:pPr marL="342900" indent="-342900" algn="just" rtl="1">
              <a:buFont typeface="Arial" panose="020B0604020202020204" pitchFamily="34" charset="0"/>
              <a:buChar char="•"/>
            </a:pPr>
            <a:endParaRPr lang="fa-IR" sz="2000">
              <a:solidFill>
                <a:schemeClr val="bg1"/>
              </a:solidFill>
            </a:endParaRPr>
          </a:p>
          <a:p>
            <a:pPr algn="just" rtl="1"/>
            <a:r>
              <a:rPr lang="en-US" sz="2000">
                <a:solidFill>
                  <a:schemeClr val="bg1"/>
                </a:solidFill>
              </a:rPr>
              <a:t>JAVA SE</a:t>
            </a:r>
            <a:r>
              <a:rPr lang="fa-IR" sz="2000">
                <a:solidFill>
                  <a:schemeClr val="bg1"/>
                </a:solidFill>
              </a:rPr>
              <a:t> </a:t>
            </a:r>
            <a:r>
              <a:rPr lang="en-US" sz="2000">
                <a:solidFill>
                  <a:schemeClr val="bg1"/>
                </a:solidFill>
              </a:rPr>
              <a:t> </a:t>
            </a:r>
            <a:r>
              <a:rPr lang="fa-IR" sz="2000">
                <a:solidFill>
                  <a:schemeClr val="bg1"/>
                </a:solidFill>
              </a:rPr>
              <a:t>پلتفرم اصلی جاوا است و پلتفرم‌های دیگر بر مبنای آن طراحی شده‌اند.</a:t>
            </a:r>
            <a:endParaRPr lang="en-US" sz="2000">
              <a:solidFill>
                <a:schemeClr val="bg1"/>
              </a:solidFill>
            </a:endParaRPr>
          </a:p>
        </p:txBody>
      </p:sp>
    </p:spTree>
    <p:extLst>
      <p:ext uri="{BB962C8B-B14F-4D97-AF65-F5344CB8AC3E}">
        <p14:creationId xmlns:p14="http://schemas.microsoft.com/office/powerpoint/2010/main" val="2593940531"/>
      </p:ext>
    </p:extLst>
  </p:cSld>
  <p:clrMapOvr>
    <a:masterClrMapping/>
  </p:clrMapOvr>
</p:sld>
</file>

<file path=ppt/theme/theme1.xml><?xml version="1.0" encoding="utf-8"?>
<a:theme xmlns:a="http://schemas.openxmlformats.org/drawingml/2006/main" name="Theme4">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calibri and b koodak">
      <a:majorFont>
        <a:latin typeface="Calibri"/>
        <a:ea typeface=""/>
        <a:cs typeface="B Koodak"/>
      </a:majorFont>
      <a:minorFont>
        <a:latin typeface="Calibri"/>
        <a:ea typeface=""/>
        <a:cs typeface="B Kooda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4" id="{0EA1EA54-5914-4204-97D4-681688656DB4}" vid="{65C5CAF8-74F9-40B8-BDC8-7F62F959CB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Theme4</Template>
  <TotalTime>189</TotalTime>
  <Words>5516</Words>
  <Application>Microsoft Office PowerPoint</Application>
  <PresentationFormat>Widescreen</PresentationFormat>
  <Paragraphs>197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DM Serif Display</vt:lpstr>
      <vt:lpstr>Montserrat Light</vt:lpstr>
      <vt:lpstr>Theme4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shirin shoqli</dc:creator>
  <cp:lastModifiedBy>shirin shoqli</cp:lastModifiedBy>
  <cp:revision>40</cp:revision>
  <dcterms:created xsi:type="dcterms:W3CDTF">2021-06-21T19:45:50Z</dcterms:created>
  <dcterms:modified xsi:type="dcterms:W3CDTF">2021-06-22T11:47:23Z</dcterms:modified>
</cp:coreProperties>
</file>