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E6"/>
    <a:srgbClr val="96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6958" autoAdjust="0"/>
  </p:normalViewPr>
  <p:slideViewPr>
    <p:cSldViewPr snapToGrid="0">
      <p:cViewPr>
        <p:scale>
          <a:sx n="50" d="100"/>
          <a:sy n="50" d="100"/>
        </p:scale>
        <p:origin x="1389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11BF-2DB7-4AD1-8BB1-30EE4EBE9A4F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E41D-3CBF-4AA2-B1F9-A4F460049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7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00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F3B23-3A4D-1180-84C1-0BC8B5C4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86" y="718457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6731B-4E08-6FBB-734C-1E41753F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86" y="3826431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673D2-7EB5-4A6F-172E-57CF8EC6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EC0-6A34-4BAB-B1BA-56955DF3DA73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2FA46-0000-D739-47EC-D735266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952FE-2115-34B0-0214-E9BBBB7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5E4BFFE-B91E-4BA8-B4E9-89DBA02DFE4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8492526-7F92-5D9E-577D-53DE638A5062}"/>
              </a:ext>
            </a:extLst>
          </p:cNvPr>
          <p:cNvGrpSpPr/>
          <p:nvPr userDrawn="1"/>
        </p:nvGrpSpPr>
        <p:grpSpPr>
          <a:xfrm>
            <a:off x="336000" y="3074400"/>
            <a:ext cx="11520000" cy="52253"/>
            <a:chOff x="156000" y="996783"/>
            <a:chExt cx="11880000" cy="5225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718938B-513A-787F-56FB-C669BFED6B79}"/>
                </a:ext>
              </a:extLst>
            </p:cNvPr>
            <p:cNvGrpSpPr/>
            <p:nvPr userDrawn="1"/>
          </p:nvGrpSpPr>
          <p:grpSpPr>
            <a:xfrm>
              <a:off x="156000" y="996783"/>
              <a:ext cx="11880000" cy="23375"/>
              <a:chOff x="156000" y="996783"/>
              <a:chExt cx="11880000" cy="23375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35240F9D-164E-30B6-F3ED-857C5DCC50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996783"/>
                <a:ext cx="11880000" cy="0"/>
              </a:xfrm>
              <a:prstGeom prst="line">
                <a:avLst/>
              </a:prstGeom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84FDF392-E207-AC9D-811E-BB574CF70B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1020158"/>
                <a:ext cx="11880000" cy="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7DA9153-F74A-AD16-2888-52B46624BB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49036"/>
              <a:ext cx="11880000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5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3A06-2011-5A3A-D8E6-AD1F805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535E15-E3AA-3249-CFD0-225BF0A6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59F42-7772-64A1-C30C-C6FCE7AF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0FAD-4F04-4BC5-9C66-0A4BA1F47DD2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F0A7B3-EC4F-74DA-39CD-E618B22C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607A5-0C6B-07BC-38E1-33FA973B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63F361-5886-76A9-B5A4-14441C863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7F16AA-CD86-FF3F-FAF2-7AA82D4B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64F44-3C52-5E02-E2FD-B69513EC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417-A00F-4DCD-A0D6-6AF5DB9E5CF2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154E02-F3F2-DDA9-029F-3F85657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CEE76-A54C-35D9-83C9-45D93E29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8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989A6-0510-BDC2-D9A5-09F2B1C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68783"/>
            <a:ext cx="11880000" cy="6480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9FFD1-E3F8-27CD-3AA3-9DD46002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00" y="931450"/>
            <a:ext cx="11880000" cy="5292000"/>
          </a:xfrm>
        </p:spPr>
        <p:txBody>
          <a:bodyPr/>
          <a:lstStyle>
            <a:lvl1pPr marL="2286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E7BC-87CC-3B67-AE51-4B1E54E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5B-9B4F-40D2-AB72-7D14C33D177F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1DE06-6BE9-DF59-11C7-94F79D4A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15F08-6B5F-801A-112E-C449C76A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BBBBD09-8FE0-5E2C-5B39-9B64E2AC08DF}"/>
              </a:ext>
            </a:extLst>
          </p:cNvPr>
          <p:cNvGrpSpPr/>
          <p:nvPr userDrawn="1"/>
        </p:nvGrpSpPr>
        <p:grpSpPr>
          <a:xfrm>
            <a:off x="156000" y="6228918"/>
            <a:ext cx="11880000" cy="23375"/>
            <a:chOff x="156000" y="996783"/>
            <a:chExt cx="11880000" cy="23375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F978055-7643-D3B3-01A1-BC77B90C30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996783"/>
              <a:ext cx="11880000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27ACD5A4-860F-7C98-58FB-9918C4425C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20158"/>
              <a:ext cx="1188000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3CF1EB7-3F4A-EDEA-C6D4-2EEF19F2B7D5}"/>
              </a:ext>
            </a:extLst>
          </p:cNvPr>
          <p:cNvGrpSpPr/>
          <p:nvPr userDrawn="1"/>
        </p:nvGrpSpPr>
        <p:grpSpPr>
          <a:xfrm>
            <a:off x="174000" y="760419"/>
            <a:ext cx="11844000" cy="52253"/>
            <a:chOff x="156000" y="996783"/>
            <a:chExt cx="11880000" cy="5225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14FA952-A380-BA3C-C270-625CB35D295B}"/>
                </a:ext>
              </a:extLst>
            </p:cNvPr>
            <p:cNvGrpSpPr/>
            <p:nvPr userDrawn="1"/>
          </p:nvGrpSpPr>
          <p:grpSpPr>
            <a:xfrm>
              <a:off x="156000" y="996783"/>
              <a:ext cx="11880000" cy="23375"/>
              <a:chOff x="156000" y="996783"/>
              <a:chExt cx="11880000" cy="23375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29001981-225E-0FC3-B2F7-180861CD8B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996783"/>
                <a:ext cx="11880000" cy="0"/>
              </a:xfrm>
              <a:prstGeom prst="line">
                <a:avLst/>
              </a:prstGeom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8E75C10-14F4-D3FA-90F6-B1F53DA687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1020158"/>
                <a:ext cx="11880000" cy="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C5CA97CB-BCD0-C3DC-FFC2-B5A09BEB9F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49036"/>
              <a:ext cx="11880000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8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01D8C-79A6-5167-42C8-DF436D7E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BB6093-DBF1-5AFD-EED9-4C69E4D1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C5A19-9B44-91DD-3FF9-C77ABDF8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E9EC-A792-4B14-9F1E-B23D8BF84D74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F6C95-E58A-E137-873D-D9BA0BB2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A5B92-BEE0-66EC-3AF7-0F73A66D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0C31A-B575-236D-8318-521DB2B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EBB9B-F89A-6D0E-CFF6-7FB55E697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5D8601-DD93-D37E-196A-32E3011F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832223-3717-10E4-DD1A-763E4E72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43D1-DF71-4238-B795-4CADFF1F9C0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2C7895-A0A2-08A5-1C93-DB7A335E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0BBF05-48AB-6FCA-98B2-1A8536C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54036-138A-AC29-523A-B15B9970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D6B7F-10D4-B97B-5929-94CF62B1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C0891E-582D-FCEC-DFFB-B17A03BE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818ED2-CAE7-6470-3F67-E13AEE4B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2E1C5B-5734-95AF-C5BE-AF3C1C06B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1D631F-7463-7A15-0E64-8945B220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193-1B3D-472A-8076-C6AA4C3C884F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59ACF-3080-1B0E-CA35-E7F1F9D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E5F364-1AAA-6A93-7CD9-86E67973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6F56-3CC0-B369-834C-30274745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A604D-2A66-FC79-7FEF-0AD7605F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D05-BC3C-4A0F-A0CC-650EBBE90869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2CF299-7FB6-9333-5720-CDBD483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165920-9779-169B-1ADA-1DBBD8D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5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4841B5-EC9A-2149-C224-E046092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A798-75B4-4509-9B67-328E67418FE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4F7373-708E-DDDF-551C-04BD313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786B6A-D458-76F2-4E71-D77E428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8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BD6A1-4157-D414-E64C-13B0FE8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B80DD-1356-A701-5FA7-091FAD4B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A363D6-ABDE-7E08-9948-C2259154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100D43-1C81-C246-42D9-A21DA45E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311-BFDB-48CB-8F70-AF24D76D445A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BABB8-421A-2B33-5DD7-8607B8D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CCD72-80CB-B719-0871-25DA5B86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1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B2146-1A95-E948-B15F-6D3C0F58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6B8F58-D0C7-0F05-BF8A-E033BDA1D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6CDB0-5C21-EA88-A320-658A1208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0D73D-0012-BC8A-1FC6-58A0C2AE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D477-0A68-4F39-A41C-843DA818343E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0A445-9158-41CA-C3BA-32029A0C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B1EEC-D39D-8138-4094-BEB5E43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D7AD68-AB76-DD42-37AC-F0307522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68783"/>
            <a:ext cx="118800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FA08F-7AA5-2D47-9C6D-4C52AA1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068293"/>
            <a:ext cx="11880000" cy="51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F22CA-6F85-3A0C-A929-1741E4C6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369FF40-0C3A-4063-BF40-CBFB5B2B6D53}" type="datetime1">
              <a:rPr lang="ja-JP" altLang="en-US" smtClean="0"/>
              <a:t>2023/7/6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216D2-0FD9-59FB-B055-C68AFC1E0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84D9B-AFCE-3AF7-83FA-D2BC2740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5E4BFFE-B91E-4BA8-B4E9-89DBA02DFE4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Google Shape;17;p27">
            <a:extLst>
              <a:ext uri="{FF2B5EF4-FFF2-40B4-BE49-F238E27FC236}">
                <a16:creationId xmlns:a16="http://schemas.microsoft.com/office/drawing/2014/main" id="{026BA8B5-A7D6-B218-EF8D-52B7D6BD7FD5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19470" y="6323803"/>
            <a:ext cx="837460" cy="42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1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92C65-0F97-C8D6-C706-288C006B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86" y="718457"/>
            <a:ext cx="993974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人口知能 </a:t>
            </a:r>
            <a:r>
              <a:rPr kumimoji="1" lang="en-US" altLang="ja-JP" sz="5400" dirty="0"/>
              <a:t>C</a:t>
            </a:r>
            <a:r>
              <a:rPr kumimoji="1" lang="ja-JP" altLang="en-US" sz="5400" dirty="0"/>
              <a:t>グループ 第</a:t>
            </a:r>
            <a:r>
              <a:rPr kumimoji="1" lang="en-US" altLang="ja-JP" sz="5400" dirty="0"/>
              <a:t>4</a:t>
            </a:r>
            <a:r>
              <a:rPr lang="ja-JP" altLang="en-US" sz="5400" dirty="0"/>
              <a:t>週目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16B040-C473-FAF2-6108-6852FBF5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86" y="3826431"/>
            <a:ext cx="9144000" cy="205090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松本 武尊</a:t>
            </a:r>
            <a:r>
              <a:rPr kumimoji="1" lang="en-US" altLang="ja-JP" dirty="0"/>
              <a:t>	</a:t>
            </a:r>
            <a:r>
              <a:rPr kumimoji="1" lang="ja-JP" altLang="en-US" dirty="0"/>
              <a:t>永田 有輝</a:t>
            </a:r>
            <a:endParaRPr kumimoji="1" lang="en-US" altLang="ja-JP" dirty="0"/>
          </a:p>
          <a:p>
            <a:r>
              <a:rPr kumimoji="1" lang="ja-JP" altLang="en-US" dirty="0"/>
              <a:t>名村 太一</a:t>
            </a:r>
            <a:r>
              <a:rPr kumimoji="1" lang="en-US" altLang="ja-JP" dirty="0"/>
              <a:t>	</a:t>
            </a:r>
            <a:r>
              <a:rPr kumimoji="1" lang="ja-JP" altLang="en-US" dirty="0"/>
              <a:t>丸山 京祐</a:t>
            </a:r>
            <a:endParaRPr kumimoji="1" lang="en-US" altLang="ja-JP" dirty="0"/>
          </a:p>
          <a:p>
            <a:r>
              <a:rPr kumimoji="1" lang="ja-JP" altLang="en-US" dirty="0"/>
              <a:t>野田 直哉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2023</a:t>
            </a:r>
            <a:r>
              <a:rPr lang="ja-JP" altLang="en-US" dirty="0"/>
              <a:t>年 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 </a:t>
            </a:r>
            <a:r>
              <a:rPr lang="en-US" altLang="ja-JP" dirty="0"/>
              <a:t>14:45</a:t>
            </a:r>
            <a:r>
              <a:rPr lang="ja-JP" altLang="en-US" dirty="0"/>
              <a:t>～</a:t>
            </a:r>
            <a:r>
              <a:rPr lang="en-US" altLang="ja-JP" dirty="0"/>
              <a:t>18:00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A5B153-4A9B-7B85-DEB6-66968549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47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6689F-8129-38C8-66CD-CCB8ED9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動かせる駒リスト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CAC5-7498-799E-EF66-9E38DC88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動かせる駒リスト：それぞれの駒が動かせる場所を格納したリスト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上のリストは</a:t>
            </a:r>
            <a:r>
              <a:rPr lang="en-US" altLang="ja-JP" dirty="0"/>
              <a:t>, </a:t>
            </a:r>
            <a:r>
              <a:rPr lang="ja-JP" altLang="en-US" dirty="0"/>
              <a:t>駒と駒を動かせる場所の対応表</a:t>
            </a:r>
            <a:endParaRPr lang="en-US" altLang="ja-JP" dirty="0"/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E9044-75C6-9416-1638-D2A7EA3E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02CB7-37B2-2943-DDD8-2B3B842C66B2}"/>
              </a:ext>
            </a:extLst>
          </p:cNvPr>
          <p:cNvSpPr txBox="1"/>
          <p:nvPr/>
        </p:nvSpPr>
        <p:spPr>
          <a:xfrm rot="10800000" flipV="1">
            <a:off x="837069" y="1557531"/>
            <a:ext cx="4634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歩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10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16 17 18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角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5  11 17 19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飛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9  14 19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玉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BCDF50-728D-9B60-CE08-8752448F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80050"/>
              </p:ext>
            </p:extLst>
          </p:nvPr>
        </p:nvGraphicFramePr>
        <p:xfrm>
          <a:off x="9578267" y="1733318"/>
          <a:ext cx="2160000" cy="19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3461619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739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7504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771049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2788057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4656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527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902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696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00409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E736C54F-D12A-5819-A665-D7D2E296A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4" r="13809"/>
          <a:stretch/>
        </p:blipFill>
        <p:spPr bwMode="auto">
          <a:xfrm>
            <a:off x="9453325" y="3846218"/>
            <a:ext cx="2290999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53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6689F-8129-38C8-66CD-CCB8ED9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動かせる駒リスト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CAC5-7498-799E-EF66-9E38DC88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動かせる駒リスト：それぞれの駒が動かせる場所を格納したリスト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歩の動ける場所：</a:t>
            </a:r>
            <a:r>
              <a:rPr lang="en-US" altLang="ja-JP" dirty="0"/>
              <a:t>10(</a:t>
            </a:r>
            <a:r>
              <a:rPr lang="ja-JP" altLang="en-US" dirty="0"/>
              <a:t>赤の所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金の動ける場所：</a:t>
            </a:r>
            <a:r>
              <a:rPr lang="en-US" altLang="ja-JP" dirty="0"/>
              <a:t>16 17(</a:t>
            </a:r>
            <a:r>
              <a:rPr lang="ja-JP" altLang="en-US" dirty="0"/>
              <a:t>青の所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E9044-75C6-9416-1638-D2A7EA3E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02CB7-37B2-2943-DDD8-2B3B842C66B2}"/>
              </a:ext>
            </a:extLst>
          </p:cNvPr>
          <p:cNvSpPr txBox="1"/>
          <p:nvPr/>
        </p:nvSpPr>
        <p:spPr>
          <a:xfrm rot="10800000" flipV="1">
            <a:off x="837069" y="1557531"/>
            <a:ext cx="4634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歩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10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16 17 18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角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5  11 17 19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飛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9  14 19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玉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BCDF50-728D-9B60-CE08-8752448F2CB6}"/>
              </a:ext>
            </a:extLst>
          </p:cNvPr>
          <p:cNvGraphicFramePr>
            <a:graphicFrameLocks noGrp="1"/>
          </p:cNvGraphicFramePr>
          <p:nvPr/>
        </p:nvGraphicFramePr>
        <p:xfrm>
          <a:off x="9578267" y="1733318"/>
          <a:ext cx="2160000" cy="19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3461619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739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7504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771049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2788057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4656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527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902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696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00409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E736C54F-D12A-5819-A665-D7D2E296A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4" r="13809"/>
          <a:stretch/>
        </p:blipFill>
        <p:spPr bwMode="auto">
          <a:xfrm>
            <a:off x="9453325" y="3846218"/>
            <a:ext cx="2290999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B6E26C-5143-E2CF-56E3-AB63C0BBC7DA}"/>
              </a:ext>
            </a:extLst>
          </p:cNvPr>
          <p:cNvSpPr/>
          <p:nvPr/>
        </p:nvSpPr>
        <p:spPr>
          <a:xfrm>
            <a:off x="1776845" y="1547140"/>
            <a:ext cx="592282" cy="458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B55BFF3-0E03-7B26-99C9-D0BFCA0B6AD5}"/>
              </a:ext>
            </a:extLst>
          </p:cNvPr>
          <p:cNvSpPr/>
          <p:nvPr/>
        </p:nvSpPr>
        <p:spPr>
          <a:xfrm>
            <a:off x="9649692" y="478610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5E92D3D-1671-1994-BCD8-98F0BEB231A3}"/>
              </a:ext>
            </a:extLst>
          </p:cNvPr>
          <p:cNvSpPr/>
          <p:nvPr/>
        </p:nvSpPr>
        <p:spPr>
          <a:xfrm>
            <a:off x="9622870" y="25432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560858-1AA1-32E3-B010-4DF354FC2647}"/>
              </a:ext>
            </a:extLst>
          </p:cNvPr>
          <p:cNvSpPr/>
          <p:nvPr/>
        </p:nvSpPr>
        <p:spPr>
          <a:xfrm>
            <a:off x="1776845" y="2053750"/>
            <a:ext cx="1132610" cy="4583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D24FEFF-D8AB-F2C6-B4F8-BA50EFE329AE}"/>
              </a:ext>
            </a:extLst>
          </p:cNvPr>
          <p:cNvSpPr/>
          <p:nvPr/>
        </p:nvSpPr>
        <p:spPr>
          <a:xfrm>
            <a:off x="10051906" y="5208667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8797FC0-8682-379E-7DBD-A7301C52B342}"/>
              </a:ext>
            </a:extLst>
          </p:cNvPr>
          <p:cNvSpPr/>
          <p:nvPr/>
        </p:nvSpPr>
        <p:spPr>
          <a:xfrm>
            <a:off x="10475949" y="5208667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DF06C11-E651-12CA-FE11-0D25C13E2388}"/>
              </a:ext>
            </a:extLst>
          </p:cNvPr>
          <p:cNvSpPr/>
          <p:nvPr/>
        </p:nvSpPr>
        <p:spPr>
          <a:xfrm>
            <a:off x="10051906" y="2940667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79927A4-EAEE-ECDF-D56C-FE856187619C}"/>
              </a:ext>
            </a:extLst>
          </p:cNvPr>
          <p:cNvSpPr/>
          <p:nvPr/>
        </p:nvSpPr>
        <p:spPr>
          <a:xfrm>
            <a:off x="10517513" y="2940667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5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6689F-8129-38C8-66CD-CCB8ED9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動かせる駒リスト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CAC5-7498-799E-EF66-9E38DC88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動かせる駒リスト：それぞれの駒が動かせる場所を格納したリスト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歩が</a:t>
            </a:r>
            <a:r>
              <a:rPr lang="en-US" altLang="ja-JP" dirty="0"/>
              <a:t>10</a:t>
            </a:r>
            <a:r>
              <a:rPr lang="ja-JP" altLang="en-US" dirty="0"/>
              <a:t>に動いたため</a:t>
            </a:r>
            <a:r>
              <a:rPr lang="en-US" altLang="ja-JP" dirty="0"/>
              <a:t>,</a:t>
            </a:r>
            <a:r>
              <a:rPr lang="ja-JP" altLang="en-US" dirty="0"/>
              <a:t> リストを更新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E9044-75C6-9416-1638-D2A7EA3E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02CB7-37B2-2943-DDD8-2B3B842C66B2}"/>
              </a:ext>
            </a:extLst>
          </p:cNvPr>
          <p:cNvSpPr txBox="1"/>
          <p:nvPr/>
        </p:nvSpPr>
        <p:spPr>
          <a:xfrm rot="10800000" flipV="1">
            <a:off x="837069" y="1557531"/>
            <a:ext cx="4634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歩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28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→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16 17 18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角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5  11 17 19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飛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 9  14 19</a:t>
            </a: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玉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16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BCDF50-728D-9B60-CE08-8752448F2CB6}"/>
              </a:ext>
            </a:extLst>
          </p:cNvPr>
          <p:cNvGraphicFramePr>
            <a:graphicFrameLocks noGrp="1"/>
          </p:cNvGraphicFramePr>
          <p:nvPr/>
        </p:nvGraphicFramePr>
        <p:xfrm>
          <a:off x="9578267" y="1733318"/>
          <a:ext cx="2160000" cy="19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3461619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739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7504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771049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2788057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4656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527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902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696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00409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E736C54F-D12A-5819-A665-D7D2E296A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4" r="13809"/>
          <a:stretch/>
        </p:blipFill>
        <p:spPr bwMode="auto">
          <a:xfrm>
            <a:off x="9453325" y="3846218"/>
            <a:ext cx="2290999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24AEE20-529D-94B6-CD2D-4B0A9293A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557" y="4784523"/>
            <a:ext cx="371478" cy="35242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8C1CEE-9B4B-EB41-E462-962CEFCC3A76}"/>
              </a:ext>
            </a:extLst>
          </p:cNvPr>
          <p:cNvSpPr/>
          <p:nvPr/>
        </p:nvSpPr>
        <p:spPr>
          <a:xfrm>
            <a:off x="9623557" y="5240394"/>
            <a:ext cx="371478" cy="283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7836F4-33B9-0471-9716-D192EE8F7ACD}"/>
              </a:ext>
            </a:extLst>
          </p:cNvPr>
          <p:cNvCxnSpPr>
            <a:cxnSpLocks/>
          </p:cNvCxnSpPr>
          <p:nvPr/>
        </p:nvCxnSpPr>
        <p:spPr>
          <a:xfrm flipH="1" flipV="1">
            <a:off x="9809296" y="5061610"/>
            <a:ext cx="8959" cy="352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681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E57A-57BF-0B55-B241-ABCD3AC6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動かせる駒と場所を持った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：</a:t>
            </a:r>
            <a:r>
              <a:rPr lang="en-US" altLang="ja-JP" dirty="0"/>
              <a:t>Selection class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F4F28-903F-7BBB-08DF-A223F019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先ほど紹介した動かせる駒リストを保持するリスト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nt </a:t>
            </a:r>
            <a:r>
              <a:rPr kumimoji="1" lang="en-US" altLang="ja-JP" dirty="0" err="1"/>
              <a:t>now_position</a:t>
            </a:r>
            <a:r>
              <a:rPr kumimoji="1" lang="ja-JP" altLang="en-US" dirty="0"/>
              <a:t>：現在の駒を動かせるポジション</a:t>
            </a:r>
            <a:endParaRPr kumimoji="1"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nt </a:t>
            </a:r>
            <a:r>
              <a:rPr kumimoji="1" lang="en-US" altLang="ja-JP" dirty="0" err="1"/>
              <a:t>next_position</a:t>
            </a:r>
            <a:r>
              <a:rPr kumimoji="1" lang="ja-JP" altLang="en-US" dirty="0"/>
              <a:t>：次の駒を動かせるポジション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Boolean </a:t>
            </a:r>
            <a:r>
              <a:rPr kumimoji="1" lang="en-US" altLang="ja-JP" dirty="0" err="1"/>
              <a:t>nari</a:t>
            </a:r>
            <a:r>
              <a:rPr kumimoji="1" lang="ja-JP" altLang="en-US" dirty="0"/>
              <a:t>：駒が成るかどうかを判断する</a:t>
            </a:r>
            <a:br>
              <a:rPr kumimoji="1" lang="en-US" altLang="ja-JP" dirty="0"/>
            </a:br>
            <a:r>
              <a:rPr kumimoji="1" lang="ja-JP" altLang="en-US" dirty="0"/>
              <a:t>例：駒が一番奥の場所まで到達して、成るなら</a:t>
            </a:r>
            <a:r>
              <a:rPr kumimoji="1" lang="en-US" altLang="ja-JP" dirty="0"/>
              <a:t>true</a:t>
            </a:r>
            <a:br>
              <a:rPr kumimoji="1" lang="en-US" altLang="ja-JP" dirty="0"/>
            </a:br>
            <a:r>
              <a:rPr kumimoji="1" lang="ja-JP" altLang="en-US" dirty="0"/>
              <a:t>　　　そうでないなら</a:t>
            </a:r>
            <a:r>
              <a:rPr kumimoji="1" lang="en-US" altLang="ja-JP" dirty="0"/>
              <a:t>false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FEEDF-1AFE-F34E-D116-182CEFFC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FE9AEB6-DEA4-1107-6813-3C6F8606C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2188"/>
              </p:ext>
            </p:extLst>
          </p:nvPr>
        </p:nvGraphicFramePr>
        <p:xfrm>
          <a:off x="9002331" y="3429000"/>
          <a:ext cx="2846225" cy="2698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245">
                  <a:extLst>
                    <a:ext uri="{9D8B030D-6E8A-4147-A177-3AD203B41FA5}">
                      <a16:colId xmlns:a16="http://schemas.microsoft.com/office/drawing/2014/main" val="959461419"/>
                    </a:ext>
                  </a:extLst>
                </a:gridCol>
                <a:gridCol w="569245">
                  <a:extLst>
                    <a:ext uri="{9D8B030D-6E8A-4147-A177-3AD203B41FA5}">
                      <a16:colId xmlns:a16="http://schemas.microsoft.com/office/drawing/2014/main" val="3878875239"/>
                    </a:ext>
                  </a:extLst>
                </a:gridCol>
                <a:gridCol w="569245">
                  <a:extLst>
                    <a:ext uri="{9D8B030D-6E8A-4147-A177-3AD203B41FA5}">
                      <a16:colId xmlns:a16="http://schemas.microsoft.com/office/drawing/2014/main" val="2051082624"/>
                    </a:ext>
                  </a:extLst>
                </a:gridCol>
                <a:gridCol w="569245">
                  <a:extLst>
                    <a:ext uri="{9D8B030D-6E8A-4147-A177-3AD203B41FA5}">
                      <a16:colId xmlns:a16="http://schemas.microsoft.com/office/drawing/2014/main" val="3704907525"/>
                    </a:ext>
                  </a:extLst>
                </a:gridCol>
                <a:gridCol w="569245">
                  <a:extLst>
                    <a:ext uri="{9D8B030D-6E8A-4147-A177-3AD203B41FA5}">
                      <a16:colId xmlns:a16="http://schemas.microsoft.com/office/drawing/2014/main" val="1764729504"/>
                    </a:ext>
                  </a:extLst>
                </a:gridCol>
              </a:tblGrid>
              <a:tr h="529966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歩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815894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96616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09339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04206"/>
                  </a:ext>
                </a:extLst>
              </a:tr>
              <a:tr h="52996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887975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BC214C2-55D8-0987-85D6-561DDFCDC3F9}"/>
              </a:ext>
            </a:extLst>
          </p:cNvPr>
          <p:cNvSpPr/>
          <p:nvPr/>
        </p:nvSpPr>
        <p:spPr>
          <a:xfrm>
            <a:off x="8610600" y="2819400"/>
            <a:ext cx="1019175" cy="514134"/>
          </a:xfrm>
          <a:prstGeom prst="wedgeRoundRectCallout">
            <a:avLst>
              <a:gd name="adj1" fmla="val 15616"/>
              <a:gd name="adj2" fmla="val 75468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成れる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94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E57A-57BF-0B55-B241-ABCD3AC6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盤面を再現するための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Board class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F4F28-903F-7BBB-08DF-A223F019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ove()</a:t>
            </a:r>
          </a:p>
          <a:p>
            <a:pPr lvl="1"/>
            <a:r>
              <a:rPr lang="ja-JP" altLang="en-US" dirty="0"/>
              <a:t>動いた後の盤面を返す関数</a:t>
            </a:r>
            <a:endParaRPr lang="en-US" altLang="ja-JP" dirty="0"/>
          </a:p>
          <a:p>
            <a:pPr lvl="1"/>
            <a:r>
              <a:rPr kumimoji="1" lang="ja-JP" altLang="en-US" dirty="0"/>
              <a:t>これがオペレータの役割を持っている</a:t>
            </a:r>
            <a:endParaRPr kumimoji="1" lang="en-US" altLang="ja-JP" dirty="0"/>
          </a:p>
          <a:p>
            <a:pPr lvl="1"/>
            <a:r>
              <a:rPr lang="ja-JP" altLang="en-US" dirty="0"/>
              <a:t>戻り値：動いた後の盤面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validSelection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次の駒を動かせる場所のリストを返す関数</a:t>
            </a:r>
            <a:endParaRPr lang="en-US" altLang="ja-JP" dirty="0"/>
          </a:p>
          <a:p>
            <a:pPr lvl="1"/>
            <a:r>
              <a:rPr kumimoji="1" lang="ja-JP" altLang="en-US" dirty="0"/>
              <a:t>戻り値：駒を動かせる場所リスト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FEEDF-1AFE-F34E-D116-182CEFFC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5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1A532-3320-934F-5AF9-B8262C7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駒の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Piece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F1B86-5991-91C3-1F78-DC736D42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駒の識別をするためのクラス</a:t>
            </a:r>
            <a:endParaRPr kumimoji="1" lang="en-US" altLang="ja-JP" dirty="0"/>
          </a:p>
          <a:p>
            <a:pPr lvl="1"/>
            <a:r>
              <a:rPr lang="ja-JP" altLang="en-US" dirty="0"/>
              <a:t>駒の動き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先手か後手かを判別する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Piece</a:t>
            </a:r>
            <a:r>
              <a:rPr lang="ja-JP" altLang="en-US" dirty="0"/>
              <a:t>は抽象クラス：</a:t>
            </a:r>
            <a:r>
              <a:rPr kumimoji="1" lang="ja-JP" altLang="en-US" dirty="0"/>
              <a:t>各駒が</a:t>
            </a:r>
            <a:r>
              <a:rPr kumimoji="1" lang="en-US" altLang="ja-JP" dirty="0"/>
              <a:t>Piece</a:t>
            </a:r>
            <a:r>
              <a:rPr kumimoji="1" lang="ja-JP" altLang="en-US" dirty="0"/>
              <a:t>を継承する</a:t>
            </a:r>
            <a:endParaRPr kumimoji="1"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class </a:t>
            </a:r>
            <a:r>
              <a:rPr lang="ja-JP" altLang="en-US" dirty="0"/>
              <a:t>金</a:t>
            </a:r>
            <a:r>
              <a:rPr lang="en-US" altLang="ja-JP" dirty="0"/>
              <a:t> extend piece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78859-9A79-D4AB-3464-08B6E780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4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472</Words>
  <Application>Microsoft Office PowerPoint</Application>
  <PresentationFormat>ワイド画面</PresentationFormat>
  <Paragraphs>174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Arial</vt:lpstr>
      <vt:lpstr>Wingdings</vt:lpstr>
      <vt:lpstr>Office テーマ</vt:lpstr>
      <vt:lpstr>人口知能 Cグループ 第4週目</vt:lpstr>
      <vt:lpstr>動かせる駒リスト</vt:lpstr>
      <vt:lpstr>動かせる駒リスト</vt:lpstr>
      <vt:lpstr>動かせる駒リスト</vt:lpstr>
      <vt:lpstr>動かせる駒と場所を持ったclass：Selection class</vt:lpstr>
      <vt:lpstr>盤面を再現するためのclass：Board class</vt:lpstr>
      <vt:lpstr>駒のclass：Piece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永田 有輝</dc:creator>
  <cp:lastModifiedBy>永田　有輝</cp:lastModifiedBy>
  <cp:revision>35</cp:revision>
  <dcterms:created xsi:type="dcterms:W3CDTF">2023-05-08T08:19:30Z</dcterms:created>
  <dcterms:modified xsi:type="dcterms:W3CDTF">2023-07-06T08:58:08Z</dcterms:modified>
</cp:coreProperties>
</file>