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96" r:id="rId5"/>
    <p:sldId id="295" r:id="rId6"/>
    <p:sldId id="305" r:id="rId7"/>
    <p:sldId id="310" r:id="rId8"/>
    <p:sldId id="306" r:id="rId9"/>
    <p:sldId id="307" r:id="rId10"/>
    <p:sldId id="308" r:id="rId11"/>
    <p:sldId id="309" r:id="rId12"/>
    <p:sldId id="311" r:id="rId13"/>
    <p:sldId id="314" r:id="rId14"/>
    <p:sldId id="312" r:id="rId15"/>
    <p:sldId id="313" r:id="rId16"/>
    <p:sldId id="315" r:id="rId17"/>
    <p:sldId id="316" r:id="rId18"/>
    <p:sldId id="318" r:id="rId19"/>
    <p:sldId id="319"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a:srgbClr val="3B6FB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D43E0A-055F-438A-B446-E2C82B30DC84}" v="4101" dt="2024-07-10T02:00:24.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788" autoAdjust="0"/>
  </p:normalViewPr>
  <p:slideViewPr>
    <p:cSldViewPr snapToGrid="0">
      <p:cViewPr>
        <p:scale>
          <a:sx n="91" d="100"/>
          <a:sy n="91" d="100"/>
        </p:scale>
        <p:origin x="1350" y="90"/>
      </p:cViewPr>
      <p:guideLst/>
    </p:cSldViewPr>
  </p:slideViewPr>
  <p:notesTextViewPr>
    <p:cViewPr>
      <p:scale>
        <a:sx n="1" d="1"/>
        <a:sy n="1" d="1"/>
      </p:scale>
      <p:origin x="0" y="0"/>
    </p:cViewPr>
  </p:notesTextViewPr>
  <p:notesViewPr>
    <p:cSldViewPr snapToGrid="0">
      <p:cViewPr varScale="1">
        <p:scale>
          <a:sx n="49" d="100"/>
          <a:sy n="49" d="100"/>
        </p:scale>
        <p:origin x="2733"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64B9691-87D6-48EF-9BFD-698344D045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86BE10E-3BBD-4023-B684-892AE173FF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02328F-004D-4D3A-9F80-6B7A705D1367}" type="datetimeFigureOut">
              <a:rPr kumimoji="1" lang="ja-JP" altLang="en-US" smtClean="0"/>
              <a:t>2024/7/10</a:t>
            </a:fld>
            <a:endParaRPr kumimoji="1" lang="ja-JP" altLang="en-US"/>
          </a:p>
        </p:txBody>
      </p:sp>
      <p:sp>
        <p:nvSpPr>
          <p:cNvPr id="4" name="フッター プレースホルダー 3">
            <a:extLst>
              <a:ext uri="{FF2B5EF4-FFF2-40B4-BE49-F238E27FC236}">
                <a16:creationId xmlns:a16="http://schemas.microsoft.com/office/drawing/2014/main" id="{F6367B9F-A0B4-4348-9C4B-89D15EDCB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2CC2C2F-D89E-474B-9003-7069E7D90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CC25F-5D23-455B-B707-89EC30CA97BB}" type="slidenum">
              <a:rPr kumimoji="1" lang="ja-JP" altLang="en-US" smtClean="0"/>
              <a:t>‹#›</a:t>
            </a:fld>
            <a:endParaRPr kumimoji="1" lang="ja-JP" altLang="en-US"/>
          </a:p>
        </p:txBody>
      </p:sp>
    </p:spTree>
    <p:extLst>
      <p:ext uri="{BB962C8B-B14F-4D97-AF65-F5344CB8AC3E}">
        <p14:creationId xmlns:p14="http://schemas.microsoft.com/office/powerpoint/2010/main" val="3445749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0887C-0EF1-4AC1-9E9B-79863B12620D}" type="datetimeFigureOut">
              <a:rPr kumimoji="1" lang="ja-JP" altLang="en-US" smtClean="0"/>
              <a:t>2024/7/10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420A-BDF0-4775-9670-07D3BFB5E94B}" type="slidenum">
              <a:rPr kumimoji="1" lang="ja-JP" altLang="en-US" smtClean="0"/>
              <a:t>‹#›</a:t>
            </a:fld>
            <a:endParaRPr kumimoji="1" lang="ja-JP" altLang="en-US"/>
          </a:p>
        </p:txBody>
      </p:sp>
    </p:spTree>
    <p:extLst>
      <p:ext uri="{BB962C8B-B14F-4D97-AF65-F5344CB8AC3E}">
        <p14:creationId xmlns:p14="http://schemas.microsoft.com/office/powerpoint/2010/main" val="17996778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工学部情報工学課程</a:t>
            </a:r>
            <a:r>
              <a:rPr kumimoji="1" lang="en-US" altLang="ja-JP" dirty="0"/>
              <a:t>3</a:t>
            </a:r>
            <a:r>
              <a:rPr kumimoji="1" lang="ja-JP" altLang="en-US" dirty="0"/>
              <a:t>年森祥悟です。</a:t>
            </a:r>
            <a:endParaRPr kumimoji="1" lang="en-US" altLang="ja-JP" dirty="0"/>
          </a:p>
          <a:p>
            <a:r>
              <a:rPr kumimoji="1" lang="ja-JP" altLang="en-US" dirty="0"/>
              <a:t>今回は道路ネットワークにおける巡回路の決定について発表したいと思います。</a:t>
            </a:r>
            <a:endParaRPr kumimoji="1" lang="en-US" altLang="ja-JP" dirty="0"/>
          </a:p>
          <a:p>
            <a:r>
              <a:rPr kumimoji="1" lang="ja-JP" altLang="en-US" dirty="0"/>
              <a:t>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a:t>
            </a:fld>
            <a:endParaRPr kumimoji="1" lang="ja-JP" altLang="en-US"/>
          </a:p>
        </p:txBody>
      </p:sp>
    </p:spTree>
    <p:extLst>
      <p:ext uri="{BB962C8B-B14F-4D97-AF65-F5344CB8AC3E}">
        <p14:creationId xmlns:p14="http://schemas.microsoft.com/office/powerpoint/2010/main" val="200599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ダイクストラ法を現実の道路ネットワークに適用してみます。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各交差点の座標や道路の最高速度などはオープンストリートマップから道路データを取得するための</a:t>
            </a:r>
            <a:r>
              <a:rPr kumimoji="1" lang="en-US" altLang="ja-JP" dirty="0"/>
              <a:t>API (</a:t>
            </a:r>
            <a:r>
              <a:rPr lang="en-US" altLang="ja-JP" b="0" dirty="0" err="1">
                <a:solidFill>
                  <a:srgbClr val="4EC9B0"/>
                </a:solidFill>
                <a:effectLst/>
                <a:highlight>
                  <a:srgbClr val="1F1F1F"/>
                </a:highlight>
                <a:latin typeface="Migu 1M" panose="020B0509020204020204" pitchFamily="49" charset="-128"/>
                <a:ea typeface="Migu 1M" panose="020B0509020204020204" pitchFamily="49" charset="-128"/>
              </a:rPr>
              <a:t>osmnx</a:t>
            </a:r>
            <a:r>
              <a:rPr lang="en-US" altLang="ja-JP" b="0" dirty="0">
                <a:solidFill>
                  <a:srgbClr val="4EC9B0"/>
                </a:solidFill>
                <a:effectLst/>
                <a:highlight>
                  <a:srgbClr val="1F1F1F"/>
                </a:highlight>
                <a:latin typeface="Migu 1M" panose="020B0509020204020204" pitchFamily="49" charset="-128"/>
                <a:ea typeface="Migu 1M" panose="020B0509020204020204" pitchFamily="49" charset="-128"/>
              </a:rPr>
              <a:t>) </a:t>
            </a:r>
            <a:r>
              <a:rPr lang="ja-JP" altLang="en-US" b="0" dirty="0">
                <a:solidFill>
                  <a:srgbClr val="4EC9B0"/>
                </a:solidFill>
                <a:effectLst/>
                <a:highlight>
                  <a:srgbClr val="1F1F1F"/>
                </a:highlight>
                <a:latin typeface="Migu 1M" panose="020B0509020204020204" pitchFamily="49" charset="-128"/>
                <a:ea typeface="Migu 1M" panose="020B0509020204020204" pitchFamily="49" charset="-128"/>
              </a:rPr>
              <a:t>を用いて取得しています。</a:t>
            </a:r>
            <a:endParaRPr kumimoji="1" lang="en-US" altLang="ja-JP" dirty="0"/>
          </a:p>
          <a:p>
            <a:r>
              <a:rPr kumimoji="1" lang="ja-JP" altLang="en-US" dirty="0"/>
              <a:t>各辺のコストは、移動距離</a:t>
            </a:r>
            <a:r>
              <a:rPr kumimoji="1" lang="en-US" altLang="ja-JP" dirty="0"/>
              <a:t>/</a:t>
            </a:r>
            <a:r>
              <a:rPr kumimoji="1" lang="ja-JP" altLang="en-US" dirty="0"/>
              <a:t>最高速度で求めています。</a:t>
            </a:r>
            <a:endParaRPr kumimoji="1" lang="en-US" altLang="ja-JP" dirty="0"/>
          </a:p>
          <a:p>
            <a:r>
              <a:rPr kumimoji="1" lang="ja-JP" altLang="en-US" dirty="0"/>
              <a:t>このとき発進時や信号機で停止する遅延時間の平均を加味すると</a:t>
            </a:r>
            <a:r>
              <a:rPr kumimoji="1" lang="en-US" altLang="ja-JP" dirty="0"/>
              <a:t>6.31</a:t>
            </a:r>
            <a:r>
              <a:rPr kumimoji="1" lang="ja-JP" altLang="en-US" dirty="0"/>
              <a:t>分と求まりました。</a:t>
            </a:r>
            <a:endParaRPr kumimoji="1" lang="en-US" altLang="ja-JP" dirty="0"/>
          </a:p>
          <a:p>
            <a:r>
              <a:rPr kumimoji="1" lang="ja-JP" altLang="en-US" dirty="0"/>
              <a:t>グーグルマップで調べてみると</a:t>
            </a:r>
            <a:r>
              <a:rPr kumimoji="1" lang="en-US" altLang="ja-JP" dirty="0"/>
              <a:t>7</a:t>
            </a:r>
            <a:r>
              <a:rPr kumimoji="1" lang="ja-JP" altLang="en-US" dirty="0"/>
              <a:t>分となり経路の見た目からも概ね正しいことがわかります。</a:t>
            </a:r>
            <a:endParaRPr kumimoji="1" lang="en-US" altLang="ja-JP" dirty="0"/>
          </a:p>
          <a:p>
            <a:r>
              <a:rPr kumimoji="1" lang="ja-JP" altLang="en-US" dirty="0"/>
              <a:t>但し、可視化したマップでは曲線が直線として表現されていることに注意してください。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10</a:t>
            </a:fld>
            <a:endParaRPr kumimoji="1" lang="ja-JP" altLang="en-US"/>
          </a:p>
        </p:txBody>
      </p:sp>
    </p:spTree>
    <p:extLst>
      <p:ext uri="{BB962C8B-B14F-4D97-AF65-F5344CB8AC3E}">
        <p14:creationId xmlns:p14="http://schemas.microsoft.com/office/powerpoint/2010/main" val="261004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これによりマップ上の任意の複数の頂点に関してどちらの方向にも連結である強連結な有向ネットワークを定義することができたので</a:t>
            </a:r>
            <a:r>
              <a:rPr kumimoji="1" lang="en-US" altLang="ja-JP" dirty="0"/>
              <a:t>TSP</a:t>
            </a:r>
            <a:r>
              <a:rPr kumimoji="1" lang="ja-JP" altLang="en-US" dirty="0"/>
              <a:t>に帰着することができます。</a:t>
            </a:r>
            <a:endParaRPr kumimoji="1" lang="en-US" altLang="ja-JP" dirty="0"/>
          </a:p>
          <a:p>
            <a:r>
              <a:rPr kumimoji="1" lang="ja-JP" altLang="en-US" dirty="0"/>
              <a:t>このようにして求めた最短経路のコストを各頂点番号に対応するように並べた表のことを距離行列と呼ぶこととします。</a:t>
            </a:r>
            <a:endParaRPr kumimoji="1" lang="en-US" altLang="ja-JP" dirty="0"/>
          </a:p>
          <a:p>
            <a:r>
              <a:rPr kumimoji="1" lang="ja-JP" altLang="en-US" dirty="0"/>
              <a:t>ここで、巡回する頂点を含むマップと巡回する頂点の座標を与えられたとき、ダイクストラ法を用いて距離行列を求め、</a:t>
            </a:r>
            <a:endParaRPr kumimoji="1" lang="en-US" altLang="ja-JP" dirty="0"/>
          </a:p>
          <a:p>
            <a:r>
              <a:rPr kumimoji="1" lang="ja-JP" altLang="en-US" dirty="0"/>
              <a:t>その距離行列に対して初期巡回路を求める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11</a:t>
            </a:fld>
            <a:endParaRPr kumimoji="1" lang="ja-JP" altLang="en-US"/>
          </a:p>
        </p:txBody>
      </p:sp>
    </p:spTree>
    <p:extLst>
      <p:ext uri="{BB962C8B-B14F-4D97-AF65-F5344CB8AC3E}">
        <p14:creationId xmlns:p14="http://schemas.microsoft.com/office/powerpoint/2010/main" val="2817401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次に道路ネットワークにこの巡回路を可視化する手順を説明します。</a:t>
            </a:r>
            <a:endParaRPr kumimoji="1" lang="en-US" altLang="ja-JP" dirty="0"/>
          </a:p>
          <a:p>
            <a:r>
              <a:rPr kumimoji="1" lang="en-US" altLang="ja-JP" dirty="0"/>
              <a:t>TSP</a:t>
            </a:r>
            <a:r>
              <a:rPr kumimoji="1" lang="ja-JP" altLang="en-US" dirty="0"/>
              <a:t>を解いたので、巡回する頂点の順序が決まりました。</a:t>
            </a:r>
            <a:endParaRPr kumimoji="1" lang="en-US" altLang="ja-JP" dirty="0"/>
          </a:p>
          <a:p>
            <a:r>
              <a:rPr kumimoji="1" lang="ja-JP" altLang="en-US" dirty="0"/>
              <a:t>巡回する頂点間にはダイクストラ法を用いたため拡張転換を移動する時の頂点間の最短経路がわかっています。</a:t>
            </a:r>
            <a:endParaRPr kumimoji="1" lang="en-US" altLang="ja-JP" dirty="0"/>
          </a:p>
          <a:p>
            <a:r>
              <a:rPr kumimoji="1" lang="ja-JP" altLang="en-US" dirty="0"/>
              <a:t>従って巡回する頂点の順序に対して最短経路をつなげると最適化された巡回路の移動経路がわかります。</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12</a:t>
            </a:fld>
            <a:endParaRPr kumimoji="1" lang="ja-JP" altLang="en-US"/>
          </a:p>
        </p:txBody>
      </p:sp>
    </p:spTree>
    <p:extLst>
      <p:ext uri="{BB962C8B-B14F-4D97-AF65-F5344CB8AC3E}">
        <p14:creationId xmlns:p14="http://schemas.microsoft.com/office/powerpoint/2010/main" val="245969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ある複数の頂点について、</a:t>
            </a:r>
            <a:r>
              <a:rPr kumimoji="1" lang="en-US" altLang="ja-JP" dirty="0"/>
              <a:t>2-opt</a:t>
            </a:r>
            <a:r>
              <a:rPr kumimoji="1" lang="ja-JP" altLang="en-US" dirty="0"/>
              <a:t>法を用いて得た巡回路の例はこうなります。</a:t>
            </a:r>
            <a:endParaRPr kumimoji="1" lang="en-US" altLang="ja-JP" dirty="0"/>
          </a:p>
          <a:p>
            <a:r>
              <a:rPr kumimoji="1" lang="ja-JP" altLang="en-US" dirty="0"/>
              <a:t>オレンジの頂点が巡回しなければならない頂点です。</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13</a:t>
            </a:fld>
            <a:endParaRPr kumimoji="1" lang="ja-JP" altLang="en-US"/>
          </a:p>
        </p:txBody>
      </p:sp>
    </p:spTree>
    <p:extLst>
      <p:ext uri="{BB962C8B-B14F-4D97-AF65-F5344CB8AC3E}">
        <p14:creationId xmlns:p14="http://schemas.microsoft.com/office/powerpoint/2010/main" val="1563452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解析結果は最近挿入法を用いた場合、</a:t>
            </a:r>
            <a:r>
              <a:rPr kumimoji="1" lang="en-US" altLang="ja-JP" dirty="0"/>
              <a:t>3.25</a:t>
            </a:r>
            <a:r>
              <a:rPr kumimoji="1" lang="ja-JP" altLang="en-US" dirty="0"/>
              <a:t>分となりました。</a:t>
            </a:r>
            <a:endParaRPr kumimoji="1" lang="en-US" altLang="ja-JP" dirty="0"/>
          </a:p>
          <a:p>
            <a:r>
              <a:rPr kumimoji="1" lang="ja-JP" altLang="en-US" dirty="0"/>
              <a:t>また、この巡回路を初期巡回路としたときに</a:t>
            </a:r>
            <a:r>
              <a:rPr kumimoji="1" lang="en-US" altLang="ja-JP" dirty="0"/>
              <a:t>2-opt</a:t>
            </a:r>
            <a:r>
              <a:rPr kumimoji="1" lang="ja-JP" altLang="en-US" dirty="0"/>
              <a:t>法を用いると</a:t>
            </a:r>
            <a:r>
              <a:rPr kumimoji="1" lang="en-US" altLang="ja-JP" dirty="0"/>
              <a:t>3.2</a:t>
            </a:r>
            <a:r>
              <a:rPr kumimoji="1" lang="ja-JP" altLang="en-US" dirty="0"/>
              <a:t>分となりました。</a:t>
            </a:r>
            <a:endParaRPr kumimoji="1" lang="en-US" altLang="ja-JP" dirty="0"/>
          </a:p>
          <a:p>
            <a:r>
              <a:rPr kumimoji="1" lang="ja-JP" altLang="en-US" dirty="0"/>
              <a:t>従ってより</a:t>
            </a:r>
            <a:r>
              <a:rPr kumimoji="1" lang="en-US" altLang="ja-JP" dirty="0"/>
              <a:t>2-opt</a:t>
            </a:r>
            <a:r>
              <a:rPr kumimoji="1" lang="ja-JP" altLang="en-US" dirty="0"/>
              <a:t>法により、初期巡回路よりも良い巡回路へと改善できていることがわかります。</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14</a:t>
            </a:fld>
            <a:endParaRPr kumimoji="1" lang="ja-JP" altLang="en-US"/>
          </a:p>
        </p:txBody>
      </p:sp>
    </p:spTree>
    <p:extLst>
      <p:ext uri="{BB962C8B-B14F-4D97-AF65-F5344CB8AC3E}">
        <p14:creationId xmlns:p14="http://schemas.microsoft.com/office/powerpoint/2010/main" val="348944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結論として、私は今回の研究として現実の道路ネットワークに対する任意の複数の頂点に対して巡回路が決定できるようにしました。</a:t>
            </a:r>
            <a:endParaRPr kumimoji="1" lang="en-US" altLang="ja-JP" dirty="0"/>
          </a:p>
          <a:p>
            <a:r>
              <a:rPr kumimoji="1" lang="ja-JP" altLang="en-US" dirty="0"/>
              <a:t>なぜ、この題材を選んだかというと現実的な時間で巡回路を決める手法を学び実装することに魅力を感じたからです。</a:t>
            </a:r>
            <a:endParaRPr kumimoji="1" lang="en-US" altLang="ja-JP" dirty="0"/>
          </a:p>
          <a:p>
            <a:r>
              <a:rPr kumimoji="1" lang="ja-JP" altLang="en-US" dirty="0"/>
              <a:t>求める手法としてまずダイクストラ法、最近挿入法、</a:t>
            </a:r>
            <a:r>
              <a:rPr kumimoji="1" lang="en-US" altLang="ja-JP" dirty="0"/>
              <a:t>2-opt</a:t>
            </a:r>
            <a:r>
              <a:rPr kumimoji="1" lang="ja-JP" altLang="en-US" dirty="0"/>
              <a:t>法を用いてより良い巡回路を求めました。</a:t>
            </a:r>
            <a:endParaRPr kumimoji="1" lang="en-US" altLang="ja-JP" dirty="0"/>
          </a:p>
          <a:p>
            <a:r>
              <a:rPr kumimoji="1" lang="ja-JP" altLang="en-US" dirty="0"/>
              <a:t>また、実際のマップ上に可視化できるようにしました。</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15</a:t>
            </a:fld>
            <a:endParaRPr kumimoji="1" lang="ja-JP" altLang="en-US"/>
          </a:p>
        </p:txBody>
      </p:sp>
    </p:spTree>
    <p:extLst>
      <p:ext uri="{BB962C8B-B14F-4D97-AF65-F5344CB8AC3E}">
        <p14:creationId xmlns:p14="http://schemas.microsoft.com/office/powerpoint/2010/main" val="54811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最後に今回作成したプログラムや疑似コードはこの</a:t>
            </a:r>
            <a:r>
              <a:rPr kumimoji="1" lang="en-US" altLang="ja-JP" dirty="0"/>
              <a:t>QR</a:t>
            </a:r>
            <a:r>
              <a:rPr kumimoji="1" lang="ja-JP" altLang="en-US" dirty="0"/>
              <a:t>コードが示す</a:t>
            </a:r>
            <a:r>
              <a:rPr kumimoji="1" lang="en-US" altLang="ja-JP" dirty="0"/>
              <a:t>GitHub</a:t>
            </a:r>
            <a:r>
              <a:rPr kumimoji="1" lang="ja-JP" altLang="en-US" dirty="0"/>
              <a:t>上にアップロードしましたのでぜひ自由に活用してください。</a:t>
            </a:r>
            <a:endParaRPr kumimoji="1" lang="en-US" altLang="ja-JP" dirty="0"/>
          </a:p>
          <a:p>
            <a:r>
              <a:rPr kumimoji="1" lang="ja-JP" altLang="en-US" dirty="0"/>
              <a:t>これで発表を終わります。ご清聴ありがとうございました。もし質問があればどうぞお願いします。</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16</a:t>
            </a:fld>
            <a:endParaRPr kumimoji="1" lang="ja-JP" altLang="en-US"/>
          </a:p>
        </p:txBody>
      </p:sp>
    </p:spTree>
    <p:extLst>
      <p:ext uri="{BB962C8B-B14F-4D97-AF65-F5344CB8AC3E}">
        <p14:creationId xmlns:p14="http://schemas.microsoft.com/office/powerpoint/2010/main" val="273107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111111"/>
                </a:solidFill>
                <a:effectLst/>
                <a:highlight>
                  <a:srgbClr val="FFFFFF"/>
                </a:highlight>
                <a:latin typeface="Roboto" panose="02000000000000000000" pitchFamily="2" charset="0"/>
              </a:rPr>
              <a:t>巡回セールスマン問題とは「セールスマンが都市を巡回するとき移動距離が最小となる経路はどのような経路か」という問題です。</a:t>
            </a:r>
            <a:endParaRPr lang="en-US" altLang="ja-JP" b="0" i="0" dirty="0">
              <a:solidFill>
                <a:srgbClr val="111111"/>
              </a:solidFill>
              <a:effectLst/>
              <a:highlight>
                <a:srgbClr val="FFFFFF"/>
              </a:highlight>
              <a:latin typeface="Roboto" panose="02000000000000000000" pitchFamily="2" charset="0"/>
            </a:endParaRPr>
          </a:p>
          <a:p>
            <a:r>
              <a:rPr lang="en-US" altLang="ja-JP" b="0" i="0" dirty="0">
                <a:solidFill>
                  <a:srgbClr val="111111"/>
                </a:solidFill>
                <a:effectLst/>
                <a:highlight>
                  <a:srgbClr val="FFFFFF"/>
                </a:highlight>
                <a:latin typeface="Roboto" panose="02000000000000000000" pitchFamily="2" charset="0"/>
              </a:rPr>
              <a:t>TSP (</a:t>
            </a:r>
            <a:r>
              <a:rPr lang="ja-JP" altLang="en-US" b="0" i="0" dirty="0">
                <a:solidFill>
                  <a:srgbClr val="111111"/>
                </a:solidFill>
                <a:effectLst/>
                <a:highlight>
                  <a:srgbClr val="FFFFFF"/>
                </a:highlight>
                <a:latin typeface="Roboto" panose="02000000000000000000" pitchFamily="2" charset="0"/>
              </a:rPr>
              <a:t>巡回セールスマン問題</a:t>
            </a:r>
            <a:r>
              <a:rPr lang="en-US" altLang="ja-JP" b="0" i="0" dirty="0">
                <a:solidFill>
                  <a:srgbClr val="111111"/>
                </a:solidFill>
                <a:effectLst/>
                <a:highlight>
                  <a:srgbClr val="FFFFFF"/>
                </a:highlight>
                <a:latin typeface="Roboto" panose="02000000000000000000" pitchFamily="2" charset="0"/>
              </a:rPr>
              <a:t>) </a:t>
            </a:r>
            <a:r>
              <a:rPr lang="ja-JP" altLang="en-US" b="0" i="0" dirty="0">
                <a:solidFill>
                  <a:srgbClr val="111111"/>
                </a:solidFill>
                <a:effectLst/>
                <a:highlight>
                  <a:srgbClr val="FFFFFF"/>
                </a:highlight>
                <a:latin typeface="Roboto" panose="02000000000000000000" pitchFamily="2" charset="0"/>
              </a:rPr>
              <a:t>を解けばよりよい巡回路を決めることができます。</a:t>
            </a:r>
            <a:endParaRPr lang="en-US" altLang="ja-JP" b="0" i="0" dirty="0">
              <a:solidFill>
                <a:srgbClr val="111111"/>
              </a:solidFill>
              <a:effectLst/>
              <a:highlight>
                <a:srgbClr val="FFFFFF"/>
              </a:highlight>
              <a:latin typeface="Roboto" panose="02000000000000000000" pitchFamily="2" charset="0"/>
            </a:endParaRPr>
          </a:p>
          <a:p>
            <a:r>
              <a:rPr kumimoji="1" lang="ja-JP" altLang="en-US" b="0" i="0" dirty="0">
                <a:solidFill>
                  <a:srgbClr val="111111"/>
                </a:solidFill>
                <a:effectLst/>
                <a:highlight>
                  <a:srgbClr val="FFFFFF"/>
                </a:highlight>
                <a:latin typeface="Roboto" panose="02000000000000000000" pitchFamily="2" charset="0"/>
              </a:rPr>
              <a:t>どんな方法で解けばより良い解がより短い時間で求められるかを探ることに魅力を感じたことと、企業がバスの巡回路を選ぶ指標に対して疑問を感じたことからこの題材を選びました。</a:t>
            </a:r>
            <a:endParaRPr kumimoji="1" lang="en-US" altLang="ja-JP" b="0" i="0" dirty="0">
              <a:solidFill>
                <a:srgbClr val="111111"/>
              </a:solidFill>
              <a:effectLst/>
              <a:highlight>
                <a:srgbClr val="FFFFFF"/>
              </a:highlight>
              <a:latin typeface="Roboto" panose="02000000000000000000" pitchFamily="2" charset="0"/>
            </a:endParaRP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2</a:t>
            </a:fld>
            <a:endParaRPr kumimoji="1" lang="ja-JP" altLang="en-US"/>
          </a:p>
        </p:txBody>
      </p:sp>
    </p:spTree>
    <p:extLst>
      <p:ext uri="{BB962C8B-B14F-4D97-AF65-F5344CB8AC3E}">
        <p14:creationId xmlns:p14="http://schemas.microsoft.com/office/powerpoint/2010/main" val="338353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まず、巡回路とは全ての頂点を１回ずつ通って１周する経路のことです。</a:t>
            </a:r>
            <a:endParaRPr kumimoji="1" lang="en-US" altLang="ja-JP" dirty="0"/>
          </a:p>
          <a:p>
            <a:r>
              <a:rPr kumimoji="1" lang="ja-JP" altLang="en-US" dirty="0"/>
              <a:t>図</a:t>
            </a:r>
            <a:r>
              <a:rPr kumimoji="1" lang="en-US" altLang="ja-JP" dirty="0"/>
              <a:t>1</a:t>
            </a:r>
            <a:r>
              <a:rPr kumimoji="1" lang="ja-JP" altLang="en-US" dirty="0"/>
              <a:t>のような頂点と辺の情報を持つグラフに対して巡回路を決定してみたいと思います。</a:t>
            </a:r>
            <a:r>
              <a:rPr kumimoji="1" lang="en-US" altLang="ja-JP" dirty="0"/>
              <a:t>&lt;Enter&gt;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左上の頂点から始めて最も近い頂点を選んでいく方法の場合は図２のようになります。赤い線が今回選んだ巡回路の経路です。</a:t>
            </a:r>
            <a:r>
              <a:rPr kumimoji="1" lang="en-US" altLang="ja-JP" dirty="0"/>
              <a:t>&lt;Enter&gt;</a:t>
            </a:r>
          </a:p>
          <a:p>
            <a:r>
              <a:rPr kumimoji="1" lang="ja-JP" altLang="en-US" dirty="0"/>
              <a:t>しかし、図３のような巡回路の方がより総移動距離が小さいのではないでしょうか。</a:t>
            </a:r>
            <a:endParaRPr kumimoji="1" lang="en-US" altLang="ja-JP" dirty="0"/>
          </a:p>
          <a:p>
            <a:r>
              <a:rPr kumimoji="1" lang="ja-JP" altLang="en-US" dirty="0"/>
              <a:t>では、どのような規則で頂点を選んでいけばより良い巡回路を見つけられるでしょうか。</a:t>
            </a:r>
            <a:endParaRPr kumimoji="1" lang="en-US" altLang="ja-JP" dirty="0"/>
          </a:p>
          <a:p>
            <a:r>
              <a:rPr kumimoji="1" lang="ja-JP" altLang="en-US" dirty="0"/>
              <a:t>図１～３のように頂点や辺の数が小さければ全ての組み合わせを調べてもそこまで時間がかからずに解くことができます。</a:t>
            </a:r>
            <a:endParaRPr kumimoji="1" lang="en-US" altLang="ja-JP" dirty="0"/>
          </a:p>
          <a:p>
            <a:r>
              <a:rPr kumimoji="1" lang="ja-JP" altLang="en-US" dirty="0"/>
              <a:t>しかし、現実の道路ネットワークの場合はとても現実的とは言えないです。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3</a:t>
            </a:fld>
            <a:endParaRPr kumimoji="1" lang="ja-JP" altLang="en-US"/>
          </a:p>
        </p:txBody>
      </p:sp>
    </p:spTree>
    <p:extLst>
      <p:ext uri="{BB962C8B-B14F-4D97-AF65-F5344CB8AC3E}">
        <p14:creationId xmlns:p14="http://schemas.microsoft.com/office/powerpoint/2010/main" val="3802528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ではどのようにして巡回路を求めればよいでしょうか。</a:t>
            </a:r>
            <a:endParaRPr kumimoji="1" lang="en-US" altLang="ja-JP" dirty="0"/>
          </a:p>
          <a:p>
            <a:r>
              <a:rPr kumimoji="1" lang="ja-JP" altLang="en-US" dirty="0"/>
              <a:t>ここでは最近挿入法を少し改良したアルゴリズムについて説明します。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まず、最も辺の長さが大きい隣接する２頂点を選びます。例えば図７のようになります。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これを同じ辺を２回通る巡回路とみなします。</a:t>
            </a:r>
            <a:endParaRPr kumimoji="1" lang="en-US" altLang="ja-JP" dirty="0"/>
          </a:p>
          <a:p>
            <a:r>
              <a:rPr kumimoji="1" lang="ja-JP" altLang="en-US" dirty="0"/>
              <a:t>ここで、黒の直線は選ばれていない辺で、赤の直線は選ばれている巡回路です。</a:t>
            </a:r>
            <a:r>
              <a:rPr kumimoji="1" lang="en-US" altLang="ja-JP" dirty="0"/>
              <a:t>&lt;Enter&gt;</a:t>
            </a:r>
          </a:p>
          <a:p>
            <a:r>
              <a:rPr kumimoji="1" lang="ja-JP" altLang="en-US" dirty="0"/>
              <a:t>次に、この辺に対して頂点を１つ追加する場合を考えます。このとき、追加する頂点を選ぶ尺度として追加したときに最も影響が少ない頂点を追加します。</a:t>
            </a:r>
            <a:r>
              <a:rPr kumimoji="1" lang="en-US" altLang="ja-JP" dirty="0"/>
              <a:t>&lt;Enter&gt;</a:t>
            </a:r>
            <a:r>
              <a:rPr kumimoji="1" lang="en-US" altLang="ja-JP" dirty="0">
                <a:solidFill>
                  <a:srgbClr val="FF0000"/>
                </a:solidFill>
              </a:rPr>
              <a:t>&lt;Enter&gt;</a:t>
            </a:r>
            <a:endParaRPr kumimoji="1" lang="en-US" altLang="ja-JP" dirty="0"/>
          </a:p>
          <a:p>
            <a:r>
              <a:rPr kumimoji="1" lang="ja-JP" altLang="en-US" dirty="0"/>
              <a:t>このようにして選んでいくと図８、図９、図</a:t>
            </a:r>
            <a:r>
              <a:rPr kumimoji="1" lang="en-US" altLang="ja-JP" dirty="0"/>
              <a:t>10</a:t>
            </a:r>
            <a:r>
              <a:rPr kumimoji="1" lang="ja-JP" altLang="en-US" dirty="0"/>
              <a:t>のようになり巡回路が求まります。</a:t>
            </a:r>
            <a:endParaRPr kumimoji="1" lang="en-US" altLang="ja-JP" dirty="0"/>
          </a:p>
          <a:p>
            <a:r>
              <a:rPr kumimoji="1" lang="ja-JP" altLang="en-US" dirty="0"/>
              <a:t>ですが、このような方法で毎回最も総移動距離が小さい順回路が求まったと言えるでしょうか。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4</a:t>
            </a:fld>
            <a:endParaRPr kumimoji="1" lang="ja-JP" altLang="en-US"/>
          </a:p>
        </p:txBody>
      </p:sp>
    </p:spTree>
    <p:extLst>
      <p:ext uri="{BB962C8B-B14F-4D97-AF65-F5344CB8AC3E}">
        <p14:creationId xmlns:p14="http://schemas.microsoft.com/office/powerpoint/2010/main" val="213670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ここでは、ある巡回路が求まったとしてその巡回路をより最適化、すなわち総移動距離がより小さい巡回路を求める方法について考えます。</a:t>
            </a:r>
            <a:endParaRPr kumimoji="1" lang="en-US" altLang="ja-JP" dirty="0"/>
          </a:p>
          <a:p>
            <a:r>
              <a:rPr kumimoji="1" lang="ja-JP" altLang="en-US" dirty="0"/>
              <a:t>その方法の１つとして</a:t>
            </a:r>
            <a:r>
              <a:rPr kumimoji="1" lang="en-US" altLang="ja-JP" dirty="0"/>
              <a:t>2-opt</a:t>
            </a:r>
            <a:r>
              <a:rPr kumimoji="1" lang="ja-JP" altLang="en-US" dirty="0"/>
              <a:t>法があります。</a:t>
            </a:r>
            <a:r>
              <a:rPr kumimoji="1" lang="en-US" altLang="ja-JP" dirty="0"/>
              <a:t>2-opt</a:t>
            </a:r>
            <a:r>
              <a:rPr kumimoji="1" lang="ja-JP" altLang="en-US" dirty="0"/>
              <a:t>法とは</a:t>
            </a:r>
            <a:r>
              <a:rPr kumimoji="1" lang="en-US" altLang="ja-JP" dirty="0"/>
              <a:t>2</a:t>
            </a:r>
            <a:r>
              <a:rPr kumimoji="1" lang="ja-JP" altLang="en-US" dirty="0"/>
              <a:t>つの辺を選んでその辺を入れ替える操作を繰り返して総移動距離がより小さい巡回路を求めていく方法です。</a:t>
            </a:r>
            <a:endParaRPr kumimoji="1" lang="en-US" altLang="ja-JP" dirty="0"/>
          </a:p>
          <a:p>
            <a:r>
              <a:rPr kumimoji="1" lang="ja-JP" altLang="en-US" dirty="0"/>
              <a:t>図のように頂点に番号をふった場合を考えます。</a:t>
            </a:r>
            <a:endParaRPr kumimoji="1" lang="en-US" altLang="ja-JP" dirty="0"/>
          </a:p>
          <a:p>
            <a:r>
              <a:rPr kumimoji="1" lang="ja-JP" altLang="en-US" dirty="0"/>
              <a:t>赤の直線は現在の巡回路です。黒の直線は入れ替える操作を行う辺です。</a:t>
            </a:r>
            <a:r>
              <a:rPr kumimoji="1" lang="en-US" altLang="ja-JP" dirty="0"/>
              <a:t>&lt;Enter&gt;</a:t>
            </a:r>
          </a:p>
          <a:p>
            <a:r>
              <a:rPr kumimoji="1" lang="ja-JP" altLang="en-US" dirty="0"/>
              <a:t>辺</a:t>
            </a:r>
            <a:r>
              <a:rPr kumimoji="1" lang="en-US" altLang="ja-JP" dirty="0"/>
              <a:t>(2, 6)</a:t>
            </a:r>
            <a:r>
              <a:rPr kumimoji="1" lang="ja-JP" altLang="en-US" dirty="0"/>
              <a:t>と辺</a:t>
            </a:r>
            <a:r>
              <a:rPr kumimoji="1" lang="en-US" altLang="ja-JP" dirty="0"/>
              <a:t>(3,7)</a:t>
            </a:r>
            <a:r>
              <a:rPr kumimoji="1" lang="ja-JP" altLang="en-US" dirty="0"/>
              <a:t>について辺を</a:t>
            </a:r>
            <a:r>
              <a:rPr kumimoji="1" lang="en-US" altLang="ja-JP" dirty="0"/>
              <a:t>(2, 3)</a:t>
            </a:r>
            <a:r>
              <a:rPr kumimoji="1" lang="ja-JP" altLang="en-US" dirty="0"/>
              <a:t>と辺</a:t>
            </a:r>
            <a:r>
              <a:rPr kumimoji="1" lang="en-US" altLang="ja-JP" dirty="0"/>
              <a:t>(6, 7)</a:t>
            </a:r>
            <a:r>
              <a:rPr kumimoji="1" lang="ja-JP" altLang="en-US" dirty="0"/>
              <a:t>に変更してみます。そうすると、巡回する頂点の順序は</a:t>
            </a:r>
            <a:r>
              <a:rPr kumimoji="1" lang="en-US" altLang="ja-JP" dirty="0"/>
              <a:t>1,2,6,5,4,3,7,1</a:t>
            </a:r>
            <a:r>
              <a:rPr kumimoji="1" lang="ja-JP" altLang="en-US" dirty="0"/>
              <a:t>から</a:t>
            </a:r>
            <a:r>
              <a:rPr kumimoji="1" lang="en-US" altLang="ja-JP" dirty="0"/>
              <a:t>1,2,3,4,5,6,7,1</a:t>
            </a:r>
            <a:r>
              <a:rPr kumimoji="1" lang="ja-JP" altLang="en-US" dirty="0"/>
              <a:t>に変更されたことがわかります。</a:t>
            </a:r>
            <a:endParaRPr kumimoji="1" lang="en-US" altLang="ja-JP" dirty="0"/>
          </a:p>
          <a:p>
            <a:r>
              <a:rPr kumimoji="1" lang="ja-JP" altLang="en-US" dirty="0"/>
              <a:t>つまり</a:t>
            </a:r>
            <a:r>
              <a:rPr kumimoji="1" lang="en-US" altLang="ja-JP" dirty="0"/>
              <a:t>2-opt</a:t>
            </a:r>
            <a:r>
              <a:rPr kumimoji="1" lang="ja-JP" altLang="en-US" dirty="0"/>
              <a:t>操作は頂点番号の順列に対して部分列を逆順にする操作ともいえます。</a:t>
            </a:r>
            <a:endParaRPr kumimoji="1" lang="en-US" altLang="ja-JP" dirty="0"/>
          </a:p>
          <a:p>
            <a:r>
              <a:rPr kumimoji="1" lang="ja-JP" altLang="en-US" dirty="0"/>
              <a:t>このような操作のことを</a:t>
            </a:r>
            <a:r>
              <a:rPr kumimoji="1" lang="en-US" altLang="ja-JP" dirty="0"/>
              <a:t>2-opt</a:t>
            </a:r>
            <a:r>
              <a:rPr kumimoji="1" lang="ja-JP" altLang="en-US" dirty="0"/>
              <a:t>操作といいます。</a:t>
            </a:r>
            <a:r>
              <a:rPr kumimoji="1" lang="en-US" altLang="ja-JP" dirty="0"/>
              <a:t>2-opt</a:t>
            </a:r>
            <a:r>
              <a:rPr kumimoji="1" lang="ja-JP" altLang="en-US" dirty="0"/>
              <a:t>操作は交差した辺を解消できるので強力な操作と言えます。</a:t>
            </a:r>
            <a:endParaRPr kumimoji="1" lang="en-US" altLang="ja-JP" dirty="0"/>
          </a:p>
          <a:p>
            <a:r>
              <a:rPr kumimoji="1" lang="ja-JP" altLang="en-US" dirty="0"/>
              <a:t>ここで</a:t>
            </a:r>
            <a:r>
              <a:rPr kumimoji="1" lang="en-US" altLang="ja-JP" dirty="0"/>
              <a:t>2-opt</a:t>
            </a:r>
            <a:r>
              <a:rPr kumimoji="1" lang="ja-JP" altLang="en-US" dirty="0"/>
              <a:t>法を用いるうえで、注意していただきたいのが、図では表現しきれていないですがどの</a:t>
            </a:r>
            <a:r>
              <a:rPr kumimoji="1" lang="en-US" altLang="ja-JP" dirty="0"/>
              <a:t>2</a:t>
            </a:r>
            <a:r>
              <a:rPr kumimoji="1" lang="ja-JP" altLang="en-US" dirty="0"/>
              <a:t>頂点をとってもそれらをつなぐ辺が存在しているという条件が必要です。</a:t>
            </a:r>
            <a:endParaRPr kumimoji="1" lang="en-US" altLang="ja-JP" dirty="0"/>
          </a:p>
          <a:p>
            <a:r>
              <a:rPr kumimoji="1" lang="ja-JP" altLang="en-US" dirty="0"/>
              <a:t>このようにすることでどの部分列に対しても逆順にするという操作を考えることができます。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5</a:t>
            </a:fld>
            <a:endParaRPr kumimoji="1" lang="ja-JP" altLang="en-US"/>
          </a:p>
        </p:txBody>
      </p:sp>
    </p:spTree>
    <p:extLst>
      <p:ext uri="{BB962C8B-B14F-4D97-AF65-F5344CB8AC3E}">
        <p14:creationId xmlns:p14="http://schemas.microsoft.com/office/powerpoint/2010/main" val="1714853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ここで、初期巡回路</a:t>
            </a:r>
            <a:r>
              <a:rPr kumimoji="1" lang="en-US" altLang="ja-JP" dirty="0"/>
              <a:t>y0</a:t>
            </a:r>
            <a:r>
              <a:rPr kumimoji="1" lang="ja-JP" altLang="en-US" dirty="0"/>
              <a:t>が求まっているとします。</a:t>
            </a:r>
            <a:endParaRPr kumimoji="1" lang="en-US" altLang="ja-JP" dirty="0"/>
          </a:p>
          <a:p>
            <a:r>
              <a:rPr kumimoji="1" lang="ja-JP" altLang="en-US" dirty="0"/>
              <a:t>この</a:t>
            </a:r>
            <a:r>
              <a:rPr kumimoji="1" lang="en-US" altLang="ja-JP" dirty="0"/>
              <a:t>y0</a:t>
            </a:r>
            <a:r>
              <a:rPr kumimoji="1" lang="ja-JP" altLang="en-US" dirty="0"/>
              <a:t>に</a:t>
            </a:r>
            <a:r>
              <a:rPr kumimoji="1" lang="en-US" altLang="ja-JP" dirty="0"/>
              <a:t>2-opt</a:t>
            </a:r>
            <a:r>
              <a:rPr kumimoji="1" lang="ja-JP" altLang="en-US" dirty="0"/>
              <a:t>操作を一度おこなって求めることができる巡回路の解集合を</a:t>
            </a:r>
            <a:r>
              <a:rPr kumimoji="1" lang="en-US" altLang="ja-JP" dirty="0"/>
              <a:t>2-opt</a:t>
            </a:r>
            <a:r>
              <a:rPr kumimoji="1" lang="ja-JP" altLang="en-US" dirty="0"/>
              <a:t>近傍といいます。図</a:t>
            </a:r>
            <a:r>
              <a:rPr kumimoji="1" lang="en-US" altLang="ja-JP" dirty="0"/>
              <a:t>6</a:t>
            </a:r>
            <a:r>
              <a:rPr kumimoji="1" lang="ja-JP" altLang="en-US" dirty="0"/>
              <a:t>における</a:t>
            </a:r>
            <a:r>
              <a:rPr kumimoji="1" lang="en-US" altLang="ja-JP" dirty="0"/>
              <a:t>y0</a:t>
            </a:r>
            <a:r>
              <a:rPr kumimoji="1" lang="ja-JP" altLang="en-US" dirty="0"/>
              <a:t>に対する円</a:t>
            </a:r>
            <a:r>
              <a:rPr kumimoji="1" lang="en-US" altLang="ja-JP" dirty="0"/>
              <a:t>c0</a:t>
            </a:r>
            <a:r>
              <a:rPr kumimoji="1" lang="ja-JP" altLang="en-US" dirty="0"/>
              <a:t>のことですね。</a:t>
            </a:r>
            <a:endParaRPr kumimoji="1" lang="en-US" altLang="ja-JP" dirty="0"/>
          </a:p>
          <a:p>
            <a:r>
              <a:rPr kumimoji="1" lang="ja-JP" altLang="en-US" dirty="0"/>
              <a:t>矢印の軸は初期巡回路の総移動距離の小ささをあらわす評価値で大きいほうが良い巡回路とします。</a:t>
            </a:r>
            <a:endParaRPr kumimoji="1" lang="en-US" altLang="ja-JP" dirty="0"/>
          </a:p>
          <a:p>
            <a:r>
              <a:rPr kumimoji="1" lang="ja-JP" altLang="en-US" dirty="0"/>
              <a:t>このように近傍操作を繰り返して巡回路を表す解</a:t>
            </a:r>
            <a:r>
              <a:rPr kumimoji="1" lang="en-US" altLang="ja-JP" dirty="0"/>
              <a:t>y</a:t>
            </a:r>
            <a:r>
              <a:rPr kumimoji="1" lang="ja-JP" altLang="en-US" dirty="0"/>
              <a:t>が移動していくことでより良い巡回路を求めることができます。</a:t>
            </a:r>
            <a:endParaRPr kumimoji="1" lang="en-US" altLang="ja-JP" dirty="0"/>
          </a:p>
          <a:p>
            <a:r>
              <a:rPr kumimoji="1" lang="ja-JP" altLang="en-US" dirty="0"/>
              <a:t>しかし、</a:t>
            </a:r>
            <a:r>
              <a:rPr kumimoji="1" lang="en-US" altLang="ja-JP" dirty="0"/>
              <a:t>y(k)</a:t>
            </a:r>
            <a:r>
              <a:rPr kumimoji="1" lang="ja-JP" altLang="en-US" dirty="0"/>
              <a:t>に近傍操作を行ってどんな</a:t>
            </a:r>
            <a:r>
              <a:rPr kumimoji="1" lang="en-US" altLang="ja-JP" dirty="0"/>
              <a:t>y(k+1)</a:t>
            </a:r>
            <a:r>
              <a:rPr kumimoji="1" lang="ja-JP" altLang="en-US" dirty="0"/>
              <a:t>に移動しようとも評価値が改善しない場合が存在します。</a:t>
            </a:r>
            <a:endParaRPr kumimoji="1" lang="en-US" altLang="ja-JP" dirty="0"/>
          </a:p>
          <a:p>
            <a:r>
              <a:rPr kumimoji="1" lang="ja-JP" altLang="en-US" dirty="0"/>
              <a:t>このとき近傍操作を終了し、この解</a:t>
            </a:r>
            <a:r>
              <a:rPr kumimoji="1" lang="en-US" altLang="ja-JP" dirty="0"/>
              <a:t>y(k)</a:t>
            </a:r>
            <a:r>
              <a:rPr kumimoji="1" lang="ja-JP" altLang="en-US" dirty="0"/>
              <a:t>を</a:t>
            </a:r>
            <a:r>
              <a:rPr kumimoji="1" lang="en-US" altLang="ja-JP" dirty="0"/>
              <a:t>TSP</a:t>
            </a:r>
            <a:r>
              <a:rPr kumimoji="1" lang="ja-JP" altLang="en-US" dirty="0"/>
              <a:t>の最適解とみなします。</a:t>
            </a:r>
            <a:endParaRPr kumimoji="1" lang="en-US" altLang="ja-JP" dirty="0"/>
          </a:p>
          <a:p>
            <a:r>
              <a:rPr kumimoji="1" lang="ja-JP" altLang="en-US" dirty="0"/>
              <a:t>ここで注意していただきたいのが、評価値を一度下げる近傍操作を行うことでより良い最適解が得られる場合が存在します。</a:t>
            </a:r>
            <a:endParaRPr kumimoji="1" lang="en-US" altLang="ja-JP" dirty="0"/>
          </a:p>
          <a:p>
            <a:r>
              <a:rPr kumimoji="1" lang="ja-JP" altLang="en-US" dirty="0"/>
              <a:t>つまり、全体の組み合わせを調べることができない性質上、</a:t>
            </a:r>
            <a:r>
              <a:rPr kumimoji="1" lang="en-US" altLang="ja-JP" dirty="0"/>
              <a:t>y(k)</a:t>
            </a:r>
            <a:r>
              <a:rPr kumimoji="1" lang="ja-JP" altLang="en-US" dirty="0"/>
              <a:t>は局所的な最適解が得られただけでそれが全体でみた時の最適解かどうかはわからないのです。</a:t>
            </a:r>
            <a:endParaRPr kumimoji="1" lang="en-US" altLang="ja-JP" dirty="0"/>
          </a:p>
          <a:p>
            <a:r>
              <a:rPr kumimoji="1" lang="ja-JP" altLang="en-US" dirty="0"/>
              <a:t>従って、</a:t>
            </a:r>
            <a:r>
              <a:rPr kumimoji="1" lang="en-US" altLang="ja-JP" dirty="0"/>
              <a:t>y(k)</a:t>
            </a:r>
            <a:r>
              <a:rPr kumimoji="1" lang="ja-JP" altLang="en-US" dirty="0"/>
              <a:t>のことを局所最適解と呼びます。</a:t>
            </a:r>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6</a:t>
            </a:fld>
            <a:endParaRPr kumimoji="1" lang="ja-JP" altLang="en-US"/>
          </a:p>
        </p:txBody>
      </p:sp>
    </p:spTree>
    <p:extLst>
      <p:ext uri="{BB962C8B-B14F-4D97-AF65-F5344CB8AC3E}">
        <p14:creationId xmlns:p14="http://schemas.microsoft.com/office/powerpoint/2010/main" val="191847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次に、現実の道路ネットワークを</a:t>
            </a:r>
            <a:r>
              <a:rPr kumimoji="1" lang="en-US" altLang="ja-JP" dirty="0"/>
              <a:t>TSP</a:t>
            </a:r>
            <a:r>
              <a:rPr kumimoji="1" lang="ja-JP" altLang="en-US" dirty="0"/>
              <a:t>に帰着させるために注意しなければならない特性を説明します。</a:t>
            </a:r>
            <a:endParaRPr kumimoji="1" lang="en-US" altLang="ja-JP" dirty="0"/>
          </a:p>
          <a:p>
            <a:r>
              <a:rPr kumimoji="1" lang="ja-JP" altLang="en-US" dirty="0"/>
              <a:t>現実の道路ネットワークにおいて隣接しない頂点に対する巡回路を求めたいのが普通です。</a:t>
            </a:r>
            <a:r>
              <a:rPr kumimoji="1" lang="en-US" altLang="ja-JP" dirty="0"/>
              <a:t>&lt;Enter&gt;</a:t>
            </a:r>
          </a:p>
          <a:p>
            <a:r>
              <a:rPr kumimoji="1" lang="ja-JP" altLang="en-US" dirty="0"/>
              <a:t>例えば図</a:t>
            </a:r>
            <a:r>
              <a:rPr kumimoji="1" lang="en-US" altLang="ja-JP" dirty="0"/>
              <a:t>11</a:t>
            </a:r>
            <a:r>
              <a:rPr kumimoji="1" lang="ja-JP" altLang="en-US" dirty="0"/>
              <a:t>において黒い頂点を全て通る巡回路を考えたい場合を考えます。</a:t>
            </a:r>
            <a:endParaRPr kumimoji="1" lang="en-US" altLang="ja-JP" dirty="0"/>
          </a:p>
          <a:p>
            <a:r>
              <a:rPr kumimoji="1" lang="ja-JP" altLang="en-US" dirty="0"/>
              <a:t>このとき、白い頂点が２つありますがどちらの頂点を通っても条件を満たす巡回路を決定することはできます。</a:t>
            </a:r>
            <a:endParaRPr kumimoji="1" lang="en-US" altLang="ja-JP" dirty="0"/>
          </a:p>
          <a:p>
            <a:r>
              <a:rPr kumimoji="1" lang="ja-JP" altLang="en-US" dirty="0"/>
              <a:t>従って、黒い頂点間の任意の白い頂点は最も移動距離が小さくなるように白い頂点を選んでいけば良いことがわかります。</a:t>
            </a:r>
            <a:endParaRPr kumimoji="1" lang="en-US" altLang="ja-JP" dirty="0"/>
          </a:p>
          <a:p>
            <a:r>
              <a:rPr kumimoji="1" lang="ja-JP" altLang="en-US" dirty="0"/>
              <a:t>つまり、黒い頂点間の最短経路を求めればよいということです。</a:t>
            </a:r>
            <a:r>
              <a:rPr kumimoji="1" lang="en-US" altLang="ja-JP" dirty="0"/>
              <a:t>&lt;Enter&gt;</a:t>
            </a:r>
          </a:p>
          <a:p>
            <a:r>
              <a:rPr kumimoji="1" lang="ja-JP" altLang="en-US" dirty="0"/>
              <a:t>次に、一方通行や通行止めの辺が存在する場合があります。このような有向ネットワークでは連結なグラフではなくなり</a:t>
            </a:r>
            <a:r>
              <a:rPr kumimoji="1" lang="en-US" altLang="ja-JP" dirty="0"/>
              <a:t>2-opt</a:t>
            </a:r>
            <a:r>
              <a:rPr kumimoji="1" lang="ja-JP" altLang="en-US" dirty="0"/>
              <a:t>法を用いれない事が考えられます。</a:t>
            </a:r>
            <a:endParaRPr kumimoji="1" lang="en-US" altLang="ja-JP" dirty="0"/>
          </a:p>
          <a:p>
            <a:r>
              <a:rPr kumimoji="1" lang="ja-JP" altLang="en-US" dirty="0"/>
              <a:t>そこで、その間の距離を無限大の移動距離と定義して連結なぐらふであるようにします。</a:t>
            </a:r>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7</a:t>
            </a:fld>
            <a:endParaRPr kumimoji="1" lang="ja-JP" altLang="en-US"/>
          </a:p>
        </p:txBody>
      </p:sp>
    </p:spTree>
    <p:extLst>
      <p:ext uri="{BB962C8B-B14F-4D97-AF65-F5344CB8AC3E}">
        <p14:creationId xmlns:p14="http://schemas.microsoft.com/office/powerpoint/2010/main" val="2527283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では最短経路を求めるにはどうすればよいでしょうか。</a:t>
            </a:r>
            <a:endParaRPr kumimoji="1" lang="en-US" altLang="ja-JP" dirty="0"/>
          </a:p>
          <a:p>
            <a:r>
              <a:rPr kumimoji="1" lang="ja-JP" altLang="en-US" dirty="0"/>
              <a:t>それを解決する方法としてダイクストラ法というアルゴリズムがあります。</a:t>
            </a:r>
            <a:endParaRPr kumimoji="1" lang="en-US" altLang="ja-JP" dirty="0"/>
          </a:p>
          <a:p>
            <a:r>
              <a:rPr kumimoji="1" lang="ja-JP" altLang="en-US" dirty="0"/>
              <a:t>あるネットワークに対するダイクストラ法を適用してある始点から各頂点への最短経路を求める手順を説明します。</a:t>
            </a:r>
            <a:endParaRPr kumimoji="1" lang="en-US" altLang="ja-JP" dirty="0"/>
          </a:p>
          <a:p>
            <a:r>
              <a:rPr kumimoji="1" lang="ja-JP" altLang="en-US" dirty="0"/>
              <a:t>まず、始点を確定して始点から始点へのコストを</a:t>
            </a:r>
            <a:r>
              <a:rPr kumimoji="1" lang="en-US" altLang="ja-JP" dirty="0"/>
              <a:t>0</a:t>
            </a:r>
            <a:r>
              <a:rPr kumimoji="1" lang="ja-JP" altLang="en-US" dirty="0"/>
              <a:t>とします。</a:t>
            </a:r>
            <a:r>
              <a:rPr kumimoji="1" lang="en-US" altLang="ja-JP" dirty="0"/>
              <a:t>&lt;Enter&gt;</a:t>
            </a:r>
          </a:p>
          <a:p>
            <a:r>
              <a:rPr kumimoji="1" lang="ja-JP" altLang="en-US" dirty="0"/>
              <a:t>次に、始点から隣接している頂点のコストを求めます。隣接していない頂点に関しては無限大のコストとおきます。</a:t>
            </a:r>
            <a:endParaRPr kumimoji="1" lang="en-US" altLang="ja-JP" dirty="0"/>
          </a:p>
          <a:p>
            <a:r>
              <a:rPr kumimoji="1" lang="ja-JP" altLang="en-US" dirty="0"/>
              <a:t>そして、その中で最も小さいコストとなる頂点のコストとその経路を確定します。経路は一つ前の頂点を記録しておけばよいです。</a:t>
            </a:r>
            <a:endParaRPr kumimoji="1" lang="en-US" altLang="ja-JP" dirty="0"/>
          </a:p>
          <a:p>
            <a:r>
              <a:rPr kumimoji="1" lang="ja-JP" altLang="en-US" dirty="0"/>
              <a:t>次に確定した頂点に対する隣接した頂点のコストを更新します。</a:t>
            </a:r>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8</a:t>
            </a:fld>
            <a:endParaRPr kumimoji="1" lang="ja-JP" altLang="en-US"/>
          </a:p>
        </p:txBody>
      </p:sp>
    </p:spTree>
    <p:extLst>
      <p:ext uri="{BB962C8B-B14F-4D97-AF65-F5344CB8AC3E}">
        <p14:creationId xmlns:p14="http://schemas.microsoft.com/office/powerpoint/2010/main" val="381963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このような手順を繰り返すことで始点からグラフ上の各頂点への最短経路とその時のコストを求めることができます。</a:t>
            </a:r>
            <a:endParaRPr kumimoji="1" lang="en-US" altLang="ja-JP" dirty="0"/>
          </a:p>
          <a:p>
            <a:r>
              <a:rPr kumimoji="1" lang="ja-JP" altLang="en-US" dirty="0"/>
              <a:t>例えば図</a:t>
            </a:r>
            <a:r>
              <a:rPr kumimoji="1" lang="en-US" altLang="ja-JP" dirty="0"/>
              <a:t>19</a:t>
            </a:r>
            <a:r>
              <a:rPr kumimoji="1" lang="ja-JP" altLang="en-US" dirty="0"/>
              <a:t>において、</a:t>
            </a:r>
            <a:r>
              <a:rPr kumimoji="1" lang="en-US" altLang="ja-JP" dirty="0"/>
              <a:t>v4</a:t>
            </a:r>
            <a:r>
              <a:rPr kumimoji="1" lang="ja-JP" altLang="en-US" dirty="0"/>
              <a:t>の一つ前の頂点は</a:t>
            </a:r>
            <a:r>
              <a:rPr kumimoji="1" lang="en-US" altLang="ja-JP" dirty="0"/>
              <a:t>v2</a:t>
            </a:r>
            <a:r>
              <a:rPr kumimoji="1" lang="ja-JP" altLang="en-US" dirty="0"/>
              <a:t>を選ぶのが適切であり、</a:t>
            </a:r>
            <a:r>
              <a:rPr kumimoji="1" lang="en-US" altLang="ja-JP" dirty="0"/>
              <a:t>v2</a:t>
            </a:r>
            <a:r>
              <a:rPr kumimoji="1" lang="ja-JP" altLang="en-US" dirty="0"/>
              <a:t>に関しては</a:t>
            </a:r>
            <a:r>
              <a:rPr kumimoji="1" lang="en-US" altLang="ja-JP" dirty="0"/>
              <a:t>s</a:t>
            </a:r>
            <a:r>
              <a:rPr kumimoji="1" lang="ja-JP" altLang="en-US" dirty="0"/>
              <a:t>を選ぶのが適切です。</a:t>
            </a:r>
            <a:endParaRPr kumimoji="1" lang="en-US" altLang="ja-JP" dirty="0"/>
          </a:p>
          <a:p>
            <a:r>
              <a:rPr kumimoji="1" lang="ja-JP" altLang="en-US" dirty="0"/>
              <a:t>従って、始点から</a:t>
            </a:r>
            <a:r>
              <a:rPr kumimoji="1" lang="en-US" altLang="ja-JP" dirty="0"/>
              <a:t>v4</a:t>
            </a:r>
            <a:r>
              <a:rPr kumimoji="1" lang="ja-JP" altLang="en-US" dirty="0"/>
              <a:t>への最短経路は</a:t>
            </a:r>
            <a:r>
              <a:rPr kumimoji="1" lang="en-US" altLang="ja-JP" dirty="0"/>
              <a:t>s</a:t>
            </a:r>
            <a:r>
              <a:rPr kumimoji="1" lang="ja-JP" altLang="en-US" dirty="0"/>
              <a:t>→</a:t>
            </a:r>
            <a:r>
              <a:rPr kumimoji="1" lang="en-US" altLang="ja-JP" dirty="0"/>
              <a:t>v2</a:t>
            </a:r>
            <a:r>
              <a:rPr kumimoji="1" lang="ja-JP" altLang="en-US" dirty="0"/>
              <a:t>→</a:t>
            </a:r>
            <a:r>
              <a:rPr kumimoji="1" lang="en-US" altLang="ja-JP" dirty="0"/>
              <a:t>v4</a:t>
            </a:r>
            <a:r>
              <a:rPr kumimoji="1" lang="ja-JP" altLang="en-US" dirty="0"/>
              <a:t>でそのときのコストは</a:t>
            </a:r>
            <a:r>
              <a:rPr kumimoji="1" lang="en-US" altLang="ja-JP" dirty="0"/>
              <a:t>4</a:t>
            </a:r>
            <a:r>
              <a:rPr kumimoji="1" lang="ja-JP" altLang="en-US" dirty="0"/>
              <a:t>とわかります。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9</a:t>
            </a:fld>
            <a:endParaRPr kumimoji="1" lang="ja-JP" altLang="en-US"/>
          </a:p>
        </p:txBody>
      </p:sp>
    </p:spTree>
    <p:extLst>
      <p:ext uri="{BB962C8B-B14F-4D97-AF65-F5344CB8AC3E}">
        <p14:creationId xmlns:p14="http://schemas.microsoft.com/office/powerpoint/2010/main" val="357273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524000" y="2570163"/>
            <a:ext cx="9144000" cy="2387600"/>
          </a:xfrm>
        </p:spPr>
        <p:txBody>
          <a:bodyPr anchor="b">
            <a:noAutofit/>
          </a:bodyPr>
          <a:lstStyle>
            <a:lvl1pPr algn="l">
              <a:defRPr sz="48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発表の内容と構成が想像できる</a:t>
            </a:r>
            <a:br>
              <a:rPr kumimoji="1" lang="en-US" altLang="ja-JP" dirty="0"/>
            </a:br>
            <a:r>
              <a:rPr kumimoji="1" lang="ja-JP" altLang="en-US" dirty="0"/>
              <a:t>発表題目をここに書く．</a:t>
            </a:r>
            <a:br>
              <a:rPr kumimoji="1" lang="en-US" altLang="ja-JP" dirty="0"/>
            </a:br>
            <a:r>
              <a:rPr kumimoji="1" lang="ja-JP" altLang="en-US" dirty="0"/>
              <a:t>単語の途中で改行しない．</a:t>
            </a:r>
          </a:p>
        </p:txBody>
      </p:sp>
      <p:sp>
        <p:nvSpPr>
          <p:cNvPr id="3" name="サブタイトル 2"/>
          <p:cNvSpPr>
            <a:spLocks noGrp="1"/>
          </p:cNvSpPr>
          <p:nvPr>
            <p:ph type="subTitle" idx="1" hasCustomPrompt="1"/>
          </p:nvPr>
        </p:nvSpPr>
        <p:spPr>
          <a:xfrm>
            <a:off x="1524000" y="5110163"/>
            <a:ext cx="9144000" cy="561975"/>
          </a:xfrm>
        </p:spPr>
        <p:txBody>
          <a:bodyPr>
            <a:noAutofit/>
          </a:bodyPr>
          <a:lstStyle>
            <a:lvl1pPr marL="0" indent="0" algn="l">
              <a:buNone/>
              <a:defRPr sz="3600">
                <a:latin typeface="游ゴシック" panose="020B0400000000000000" pitchFamily="50" charset="-128"/>
                <a:ea typeface="游ゴシック" panose="020B0400000000000000"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発表者名</a:t>
            </a:r>
            <a:endParaRPr kumimoji="1" lang="en-US" altLang="ja-JP" dirty="0"/>
          </a:p>
        </p:txBody>
      </p:sp>
      <p:sp>
        <p:nvSpPr>
          <p:cNvPr id="11" name="テキスト プレースホルダー 10"/>
          <p:cNvSpPr>
            <a:spLocks noGrp="1"/>
          </p:cNvSpPr>
          <p:nvPr>
            <p:ph type="body" sz="quarter" idx="11" hasCustomPrompt="1"/>
          </p:nvPr>
        </p:nvSpPr>
        <p:spPr>
          <a:xfrm>
            <a:off x="1524000" y="5740400"/>
            <a:ext cx="9144000" cy="469900"/>
          </a:xfrm>
        </p:spPr>
        <p:txBody>
          <a:bodyPr/>
          <a:lstStyle>
            <a:lvl1pPr marL="0" indent="0" algn="l">
              <a:buNone/>
              <a:defRPr>
                <a:latin typeface="游ゴシック Medium" panose="020B0500000000000000" pitchFamily="50" charset="-128"/>
                <a:ea typeface="游ゴシック Medium" panose="020B0500000000000000" pitchFamily="50" charset="-128"/>
              </a:defRPr>
            </a:lvl1pPr>
          </a:lstStyle>
          <a:p>
            <a:pPr lvl="0"/>
            <a:r>
              <a:rPr kumimoji="1" lang="ja-JP" altLang="en-US" dirty="0"/>
              <a:t>身分や所属など．関連する</a:t>
            </a:r>
            <a:r>
              <a:rPr kumimoji="1" lang="en-US" altLang="ja-JP" dirty="0"/>
              <a:t>SNS</a:t>
            </a:r>
            <a:r>
              <a:rPr kumimoji="1" lang="ja-JP" altLang="en-US" dirty="0"/>
              <a:t>アカウントなども．</a:t>
            </a:r>
          </a:p>
        </p:txBody>
      </p:sp>
      <p:cxnSp>
        <p:nvCxnSpPr>
          <p:cNvPr id="13" name="直線コネクタ 12"/>
          <p:cNvCxnSpPr/>
          <p:nvPr userDrawn="1"/>
        </p:nvCxnSpPr>
        <p:spPr>
          <a:xfrm flipV="1">
            <a:off x="0" y="5029200"/>
            <a:ext cx="12192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14"/>
          <p:cNvSpPr>
            <a:spLocks noGrp="1"/>
          </p:cNvSpPr>
          <p:nvPr>
            <p:ph type="body" sz="quarter" idx="12" hasCustomPrompt="1"/>
          </p:nvPr>
        </p:nvSpPr>
        <p:spPr>
          <a:xfrm>
            <a:off x="8420098" y="152399"/>
            <a:ext cx="3594101" cy="378541"/>
          </a:xfrm>
          <a:ln>
            <a:noFill/>
          </a:ln>
        </p:spPr>
        <p:txBody>
          <a:bodyPr>
            <a:noAutofit/>
          </a:bodyPr>
          <a:lstStyle>
            <a:lvl1pPr marL="0" indent="0">
              <a:buNone/>
              <a:defRPr sz="2000">
                <a:solidFill>
                  <a:schemeClr val="tx2"/>
                </a:solidFill>
                <a:latin typeface="游ゴシック Medium" panose="020B0500000000000000" pitchFamily="50" charset="-128"/>
                <a:ea typeface="游ゴシック Medium" panose="020B0500000000000000" pitchFamily="50" charset="-128"/>
              </a:defRPr>
            </a:lvl1pPr>
          </a:lstStyle>
          <a:p>
            <a:pPr lvl="0"/>
            <a:r>
              <a:rPr kumimoji="1" lang="ja-JP" altLang="en-US" dirty="0"/>
              <a:t>会議名と日程を書いておく</a:t>
            </a:r>
          </a:p>
        </p:txBody>
      </p:sp>
      <p:sp>
        <p:nvSpPr>
          <p:cNvPr id="17" name="図プレースホルダー 16"/>
          <p:cNvSpPr>
            <a:spLocks noGrp="1"/>
          </p:cNvSpPr>
          <p:nvPr>
            <p:ph type="pic" sz="quarter" idx="13" hasCustomPrompt="1"/>
          </p:nvPr>
        </p:nvSpPr>
        <p:spPr>
          <a:xfrm>
            <a:off x="1523999" y="647700"/>
            <a:ext cx="9144000" cy="1841500"/>
          </a:xfrm>
        </p:spPr>
        <p:txBody>
          <a:bodyPr/>
          <a:lstStyle>
            <a:lvl1pPr marL="0" indent="0">
              <a:buNone/>
              <a:defRPr>
                <a:solidFill>
                  <a:schemeClr val="bg2"/>
                </a:solidFill>
                <a:latin typeface="游ゴシック Medium" panose="020B0500000000000000" pitchFamily="50" charset="-128"/>
                <a:ea typeface="游ゴシック Medium" panose="020B0500000000000000" pitchFamily="50" charset="-128"/>
              </a:defRPr>
            </a:lvl1pPr>
          </a:lstStyle>
          <a:p>
            <a:r>
              <a:rPr kumimoji="1" lang="ja-JP" altLang="en-US" dirty="0"/>
              <a:t>題目の説明の助けになる図や動画があれば載せる．</a:t>
            </a:r>
            <a:endParaRPr kumimoji="1" lang="en-US" altLang="ja-JP" dirty="0"/>
          </a:p>
        </p:txBody>
      </p:sp>
    </p:spTree>
    <p:extLst>
      <p:ext uri="{BB962C8B-B14F-4D97-AF65-F5344CB8AC3E}">
        <p14:creationId xmlns:p14="http://schemas.microsoft.com/office/powerpoint/2010/main" val="42125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パラグラフスライ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58800" y="1015999"/>
            <a:ext cx="11099800" cy="938159"/>
          </a:xfrm>
        </p:spPr>
        <p:txBody>
          <a:bodyPr>
            <a:noAutofit/>
          </a:bodyPr>
          <a:lstStyle>
            <a:lvl1pPr>
              <a:defRPr sz="36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話題について伝えるべきメッセージ（問いの答え）</a:t>
            </a:r>
          </a:p>
        </p:txBody>
      </p:sp>
      <p:sp>
        <p:nvSpPr>
          <p:cNvPr id="3" name="コンテンツ プレースホルダー 2"/>
          <p:cNvSpPr>
            <a:spLocks noGrp="1"/>
          </p:cNvSpPr>
          <p:nvPr>
            <p:ph idx="1" hasCustomPrompt="1"/>
          </p:nvPr>
        </p:nvSpPr>
        <p:spPr>
          <a:xfrm>
            <a:off x="558800" y="2013155"/>
            <a:ext cx="11099800" cy="4572000"/>
          </a:xfrm>
        </p:spPr>
        <p:txBody>
          <a:bodyPr/>
          <a:lstStyle>
            <a:lvl1pPr marL="457200" indent="-457200">
              <a:buFont typeface="Wingdings" panose="05000000000000000000" pitchFamily="2" charset="2"/>
              <a:buChar char="l"/>
              <a:defRPr>
                <a:solidFill>
                  <a:schemeClr val="tx1"/>
                </a:solidFill>
                <a:latin typeface="游ゴシック" panose="020B0400000000000000" pitchFamily="50" charset="-128"/>
                <a:ea typeface="游ゴシック" panose="020B0400000000000000" pitchFamily="50" charset="-128"/>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a:latin typeface="游ゴシック Medium" panose="020B0500000000000000" pitchFamily="50" charset="-128"/>
                <a:ea typeface="游ゴシック Medium" panose="020B0500000000000000" pitchFamily="50" charset="-128"/>
              </a:defRPr>
            </a:lvl2pPr>
          </a:lstStyle>
          <a:p>
            <a:pPr lvl="0"/>
            <a:r>
              <a:rPr kumimoji="1" lang="ja-JP" altLang="en-US" dirty="0"/>
              <a:t>メッセージの補足説明（根拠／解説／具体例）</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10574" y="348226"/>
            <a:ext cx="11455400" cy="469900"/>
          </a:xfrm>
        </p:spPr>
        <p:txBody>
          <a:bodyPr/>
          <a:lstStyle>
            <a:lvl1pPr marL="0" indent="0">
              <a:buNone/>
              <a:defRPr b="0">
                <a:latin typeface="游ゴシック Medium" panose="020B0500000000000000" pitchFamily="50" charset="-128"/>
                <a:ea typeface="游ゴシック Medium" panose="020B0500000000000000"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a:t>
            </a:r>
            <a:r>
              <a:rPr kumimoji="1" lang="en-US" altLang="ja-JP" dirty="0"/>
              <a:t>=</a:t>
            </a:r>
            <a:r>
              <a:rPr kumimoji="1" lang="ja-JP" altLang="en-US" dirty="0"/>
              <a:t>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smtClean="0">
                <a:solidFill>
                  <a:schemeClr val="tx1"/>
                </a:solidFill>
                <a:latin typeface="+mn-lt"/>
                <a:ea typeface="游ゴシック Medium" panose="020B0500000000000000" pitchFamily="50" charset="-128"/>
              </a:rPr>
              <a:t>‹#›</a:t>
            </a:fld>
            <a:endParaRPr kumimoji="1" lang="ja-JP" altLang="en-US" sz="2400" dirty="0">
              <a:solidFill>
                <a:schemeClr val="tx1"/>
              </a:solidFill>
              <a:latin typeface="+mn-lt"/>
              <a:ea typeface="游ゴシック Medium" panose="020B0500000000000000" pitchFamily="50" charset="-128"/>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カー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6383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B92D0-3845-473E-8E13-C70357A36CF6}" type="slidenum">
              <a:rPr kumimoji="1" lang="ja-JP" altLang="en-US" smtClean="0"/>
              <a:t>‹#›</a:t>
            </a:fld>
            <a:endParaRPr kumimoji="1" lang="ja-JP" altLang="en-US"/>
          </a:p>
        </p:txBody>
      </p:sp>
    </p:spTree>
    <p:extLst>
      <p:ext uri="{BB962C8B-B14F-4D97-AF65-F5344CB8AC3E}">
        <p14:creationId xmlns:p14="http://schemas.microsoft.com/office/powerpoint/2010/main" val="3069340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446088" indent="-446088"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98525" indent="-441325" algn="l" defTabSz="914400" rtl="0" eaLnBrk="1" latinLnBrk="0" hangingPunct="1">
        <a:lnSpc>
          <a:spcPct val="110000"/>
        </a:lnSpc>
        <a:spcBef>
          <a:spcPts val="0"/>
        </a:spcBef>
        <a:buFont typeface="Wingdings" panose="05000000000000000000" pitchFamily="2" charset="2"/>
        <a:buChar char="l"/>
        <a:defRPr kumimoji="1" sz="2400" kern="1200">
          <a:solidFill>
            <a:schemeClr val="tx2"/>
          </a:solidFill>
          <a:latin typeface="+mn-lt"/>
          <a:ea typeface="+mn-ea"/>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qr.quel.jp/flex-new.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idas.jp/genre/detail/K-102-0074.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F0535-4030-4C35-945F-92B453107136}"/>
              </a:ext>
            </a:extLst>
          </p:cNvPr>
          <p:cNvSpPr>
            <a:spLocks noGrp="1"/>
          </p:cNvSpPr>
          <p:nvPr>
            <p:ph type="ctrTitle"/>
          </p:nvPr>
        </p:nvSpPr>
        <p:spPr>
          <a:xfrm>
            <a:off x="1524000" y="1626751"/>
            <a:ext cx="9144000" cy="2387600"/>
          </a:xfrm>
        </p:spPr>
        <p:txBody>
          <a:bodyPr/>
          <a:lstStyle/>
          <a:p>
            <a:r>
              <a:rPr kumimoji="1" lang="ja-JP" altLang="en-US" dirty="0"/>
              <a:t>道路ネットワークにおける</a:t>
            </a:r>
            <a:br>
              <a:rPr kumimoji="1" lang="en-US" altLang="ja-JP" dirty="0"/>
            </a:br>
            <a:r>
              <a:rPr kumimoji="1" lang="ja-JP" altLang="en-US" dirty="0"/>
              <a:t>巡回路の決定</a:t>
            </a:r>
            <a:br>
              <a:rPr kumimoji="1" lang="en-US" altLang="ja-JP" dirty="0"/>
            </a:br>
            <a:endParaRPr kumimoji="1" lang="ja-JP" altLang="en-US" dirty="0"/>
          </a:p>
        </p:txBody>
      </p:sp>
      <p:sp>
        <p:nvSpPr>
          <p:cNvPr id="3" name="字幕 2">
            <a:extLst>
              <a:ext uri="{FF2B5EF4-FFF2-40B4-BE49-F238E27FC236}">
                <a16:creationId xmlns:a16="http://schemas.microsoft.com/office/drawing/2014/main" id="{42FD679A-CDD2-4005-984B-113143E13B1F}"/>
              </a:ext>
            </a:extLst>
          </p:cNvPr>
          <p:cNvSpPr>
            <a:spLocks noGrp="1"/>
          </p:cNvSpPr>
          <p:nvPr>
            <p:ph type="subTitle" idx="1"/>
          </p:nvPr>
        </p:nvSpPr>
        <p:spPr/>
        <p:txBody>
          <a:bodyPr/>
          <a:lstStyle/>
          <a:p>
            <a:r>
              <a:rPr kumimoji="1" lang="ja-JP" altLang="en-US" dirty="0"/>
              <a:t>森 祥悟</a:t>
            </a:r>
          </a:p>
        </p:txBody>
      </p:sp>
      <p:sp>
        <p:nvSpPr>
          <p:cNvPr id="4" name="テキスト プレースホルダー 3">
            <a:extLst>
              <a:ext uri="{FF2B5EF4-FFF2-40B4-BE49-F238E27FC236}">
                <a16:creationId xmlns:a16="http://schemas.microsoft.com/office/drawing/2014/main" id="{47B2A5E6-B11B-4CED-B03E-250BCC27035B}"/>
              </a:ext>
            </a:extLst>
          </p:cNvPr>
          <p:cNvSpPr>
            <a:spLocks noGrp="1"/>
          </p:cNvSpPr>
          <p:nvPr>
            <p:ph type="body" sz="quarter" idx="11"/>
          </p:nvPr>
        </p:nvSpPr>
        <p:spPr/>
        <p:txBody>
          <a:bodyPr>
            <a:normAutofit fontScale="92500" lnSpcReduction="20000"/>
          </a:bodyPr>
          <a:lstStyle/>
          <a:p>
            <a:r>
              <a:rPr kumimoji="1" lang="en-US" altLang="ja-JP" dirty="0"/>
              <a:t>37022440 </a:t>
            </a:r>
            <a:r>
              <a:rPr kumimoji="1" lang="ja-JP" altLang="en-US" dirty="0"/>
              <a:t>工学部情報工学課程 </a:t>
            </a:r>
            <a:r>
              <a:rPr kumimoji="1" lang="en-US" altLang="ja-JP" dirty="0"/>
              <a:t>3 </a:t>
            </a:r>
            <a:r>
              <a:rPr kumimoji="1" lang="ja-JP" altLang="en-US" dirty="0"/>
              <a:t>年</a:t>
            </a:r>
          </a:p>
        </p:txBody>
      </p:sp>
      <p:sp>
        <p:nvSpPr>
          <p:cNvPr id="5" name="テキスト プレースホルダー 4">
            <a:extLst>
              <a:ext uri="{FF2B5EF4-FFF2-40B4-BE49-F238E27FC236}">
                <a16:creationId xmlns:a16="http://schemas.microsoft.com/office/drawing/2014/main" id="{1F08FD74-8A95-4CC4-8A3E-A416E77C6F43}"/>
              </a:ext>
            </a:extLst>
          </p:cNvPr>
          <p:cNvSpPr>
            <a:spLocks noGrp="1"/>
          </p:cNvSpPr>
          <p:nvPr>
            <p:ph type="body" sz="quarter" idx="12"/>
          </p:nvPr>
        </p:nvSpPr>
        <p:spPr/>
        <p:txBody>
          <a:bodyPr/>
          <a:lstStyle/>
          <a:p>
            <a:pPr algn="r"/>
            <a:r>
              <a:rPr kumimoji="1" lang="en-US" altLang="ja-JP" dirty="0"/>
              <a:t>2024/07/10 (</a:t>
            </a:r>
            <a:r>
              <a:rPr kumimoji="1" lang="ja-JP" altLang="en-US" dirty="0"/>
              <a:t>水</a:t>
            </a:r>
            <a:r>
              <a:rPr kumimoji="1" lang="en-US" altLang="ja-JP" dirty="0"/>
              <a:t>)</a:t>
            </a:r>
            <a:endParaRPr kumimoji="1" lang="ja-JP" altLang="en-US" dirty="0"/>
          </a:p>
        </p:txBody>
      </p:sp>
    </p:spTree>
    <p:extLst>
      <p:ext uri="{BB962C8B-B14F-4D97-AF65-F5344CB8AC3E}">
        <p14:creationId xmlns:p14="http://schemas.microsoft.com/office/powerpoint/2010/main" val="1462107044"/>
      </p:ext>
    </p:extLst>
  </p:cSld>
  <p:clrMapOvr>
    <a:masterClrMapping/>
  </p:clrMapOvr>
  <mc:AlternateContent xmlns:mc="http://schemas.openxmlformats.org/markup-compatibility/2006">
    <mc:Choice xmlns:p14="http://schemas.microsoft.com/office/powerpoint/2010/main" Requires="p14">
      <p:transition spd="slow" p14:dur="2000" advTm="15062"/>
    </mc:Choice>
    <mc:Fallback>
      <p:transition spd="slow" advTm="150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現実の道路ネットワークに適用する</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a:bodyPr>
          <a:lstStyle/>
          <a:p>
            <a:pPr marL="0" indent="0">
              <a:buNone/>
            </a:pPr>
            <a:endParaRPr lang="en-US" altLang="ja-JP" dirty="0"/>
          </a:p>
          <a:p>
            <a:endParaRPr lang="en-US" altLang="ja-JP" dirty="0"/>
          </a:p>
          <a:p>
            <a:pPr marL="0" indent="0">
              <a:buNone/>
            </a:pPr>
            <a:endParaRPr lang="en-US" altLang="ja-JP" dirty="0"/>
          </a:p>
          <a:p>
            <a:endParaRPr lang="en-US" altLang="ja-JP" dirty="0">
              <a:solidFill>
                <a:srgbClr val="FF0000"/>
              </a:solidFill>
            </a:endParaRPr>
          </a:p>
          <a:p>
            <a:pPr marL="0" indent="0">
              <a:buNone/>
            </a:pPr>
            <a:endParaRPr lang="en-US" altLang="ja-JP" dirty="0"/>
          </a:p>
          <a:p>
            <a:endParaRPr lang="en-US" altLang="ja-JP" dirty="0"/>
          </a:p>
          <a:p>
            <a:endParaRPr lang="en-US" altLang="ja-JP" dirty="0"/>
          </a:p>
          <a:p>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ja-JP" altLang="en-US" dirty="0"/>
              <a:t>ダイクストラ法を用いた最短経路の解析例</a:t>
            </a:r>
          </a:p>
        </p:txBody>
      </p:sp>
      <p:pic>
        <p:nvPicPr>
          <p:cNvPr id="6" name="図 5">
            <a:extLst>
              <a:ext uri="{FF2B5EF4-FFF2-40B4-BE49-F238E27FC236}">
                <a16:creationId xmlns:a16="http://schemas.microsoft.com/office/drawing/2014/main" id="{197CFD42-0E95-23B3-C9BF-423A3C495AF5}"/>
              </a:ext>
            </a:extLst>
          </p:cNvPr>
          <p:cNvPicPr>
            <a:picLocks noChangeAspect="1"/>
          </p:cNvPicPr>
          <p:nvPr/>
        </p:nvPicPr>
        <p:blipFill>
          <a:blip r:embed="rId3"/>
          <a:stretch>
            <a:fillRect/>
          </a:stretch>
        </p:blipFill>
        <p:spPr>
          <a:xfrm>
            <a:off x="1137683" y="2013155"/>
            <a:ext cx="7911772" cy="4079301"/>
          </a:xfrm>
          <a:prstGeom prst="rect">
            <a:avLst/>
          </a:prstGeom>
        </p:spPr>
      </p:pic>
      <p:pic>
        <p:nvPicPr>
          <p:cNvPr id="9" name="図 8">
            <a:extLst>
              <a:ext uri="{FF2B5EF4-FFF2-40B4-BE49-F238E27FC236}">
                <a16:creationId xmlns:a16="http://schemas.microsoft.com/office/drawing/2014/main" id="{6E71EBCB-F066-FE89-3BE5-35BFBC57423A}"/>
              </a:ext>
            </a:extLst>
          </p:cNvPr>
          <p:cNvPicPr>
            <a:picLocks noChangeAspect="1"/>
          </p:cNvPicPr>
          <p:nvPr/>
        </p:nvPicPr>
        <p:blipFill>
          <a:blip r:embed="rId4"/>
          <a:stretch>
            <a:fillRect/>
          </a:stretch>
        </p:blipFill>
        <p:spPr>
          <a:xfrm>
            <a:off x="1137682" y="6109625"/>
            <a:ext cx="6719778" cy="534528"/>
          </a:xfrm>
          <a:prstGeom prst="rect">
            <a:avLst/>
          </a:prstGeom>
        </p:spPr>
      </p:pic>
      <p:pic>
        <p:nvPicPr>
          <p:cNvPr id="13" name="図 12">
            <a:extLst>
              <a:ext uri="{FF2B5EF4-FFF2-40B4-BE49-F238E27FC236}">
                <a16:creationId xmlns:a16="http://schemas.microsoft.com/office/drawing/2014/main" id="{FD24BAF8-74EC-BDF8-34DC-B511893051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09055" y="1954158"/>
            <a:ext cx="2230381" cy="4555616"/>
          </a:xfrm>
          <a:prstGeom prst="rect">
            <a:avLst/>
          </a:prstGeom>
        </p:spPr>
      </p:pic>
      <p:sp>
        <p:nvSpPr>
          <p:cNvPr id="15" name="テキスト ボックス 14">
            <a:extLst>
              <a:ext uri="{FF2B5EF4-FFF2-40B4-BE49-F238E27FC236}">
                <a16:creationId xmlns:a16="http://schemas.microsoft.com/office/drawing/2014/main" id="{04B2C715-417B-30C9-D94C-63EB82FA9CCB}"/>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410138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初期巡回路と距離行列を用いて近傍操作を行う</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a:bodyPr>
          <a:lstStyle/>
          <a:p>
            <a:r>
              <a:rPr lang="ja-JP" altLang="en-US" dirty="0"/>
              <a:t>入力は巡回する頂点を含むマップと巡回する頂点の座標</a:t>
            </a:r>
            <a:endParaRPr lang="en-US" altLang="ja-JP" dirty="0"/>
          </a:p>
          <a:p>
            <a:r>
              <a:rPr lang="ja-JP" altLang="en-US" dirty="0"/>
              <a:t>巡回路の頂点間の最短経路を求める</a:t>
            </a:r>
            <a:endParaRPr lang="en-US" altLang="ja-JP" dirty="0"/>
          </a:p>
          <a:p>
            <a:pPr lvl="1"/>
            <a:r>
              <a:rPr lang="ja-JP" altLang="en-US" dirty="0"/>
              <a:t>ダイクストラ法を用いる</a:t>
            </a:r>
            <a:endParaRPr lang="en-US" altLang="ja-JP" dirty="0"/>
          </a:p>
          <a:p>
            <a:r>
              <a:rPr lang="ja-JP" altLang="en-US" dirty="0"/>
              <a:t>初期巡回路を求める</a:t>
            </a:r>
            <a:endParaRPr lang="en-US" altLang="ja-JP" dirty="0"/>
          </a:p>
          <a:p>
            <a:pPr lvl="1"/>
            <a:r>
              <a:rPr lang="ja-JP" altLang="en-US" dirty="0"/>
              <a:t>最近挿入法を用いる</a:t>
            </a:r>
            <a:endParaRPr lang="en-US" altLang="ja-JP" dirty="0"/>
          </a:p>
          <a:p>
            <a:r>
              <a:rPr lang="ja-JP" altLang="en-US" dirty="0"/>
              <a:t>近傍操作を行う</a:t>
            </a:r>
            <a:endParaRPr lang="en-US" altLang="ja-JP" dirty="0"/>
          </a:p>
          <a:p>
            <a:pPr lvl="1"/>
            <a:r>
              <a:rPr lang="en-US" altLang="ja-JP" dirty="0"/>
              <a:t>2-opt</a:t>
            </a:r>
            <a:r>
              <a:rPr lang="ja-JP" altLang="en-US" dirty="0"/>
              <a:t>法を用いる</a:t>
            </a:r>
            <a:endParaRPr lang="en-US" altLang="ja-JP" dirty="0"/>
          </a:p>
          <a:p>
            <a:pPr marL="457200" lvl="1" indent="0">
              <a:buNone/>
            </a:pPr>
            <a:endParaRPr lang="en-US" altLang="ja-JP" dirty="0"/>
          </a:p>
          <a:p>
            <a:endParaRPr lang="en-US" altLang="ja-JP" dirty="0"/>
          </a:p>
          <a:p>
            <a:pPr marL="0" indent="0">
              <a:buNone/>
            </a:pPr>
            <a:endParaRPr lang="en-US" altLang="ja-JP" dirty="0"/>
          </a:p>
          <a:p>
            <a:endParaRPr lang="en-US" altLang="ja-JP" dirty="0"/>
          </a:p>
          <a:p>
            <a:endParaRPr lang="en-US" altLang="ja-JP" dirty="0"/>
          </a:p>
          <a:p>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en-US" altLang="ja-JP" dirty="0"/>
              <a:t>TSP</a:t>
            </a:r>
            <a:r>
              <a:rPr lang="ja-JP" altLang="en-US" dirty="0"/>
              <a:t>を解く</a:t>
            </a:r>
            <a:endParaRPr kumimoji="1" lang="ja-JP" altLang="en-US" dirty="0"/>
          </a:p>
        </p:txBody>
      </p:sp>
      <p:pic>
        <p:nvPicPr>
          <p:cNvPr id="7" name="図 6" descr="テーブル&#10;&#10;低い精度で自動的に生成された説明">
            <a:extLst>
              <a:ext uri="{FF2B5EF4-FFF2-40B4-BE49-F238E27FC236}">
                <a16:creationId xmlns:a16="http://schemas.microsoft.com/office/drawing/2014/main" id="{24816534-D83A-DEDD-E8E2-155A8968B9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7982" y="2977117"/>
            <a:ext cx="3013909" cy="3125972"/>
          </a:xfrm>
          <a:prstGeom prst="rect">
            <a:avLst/>
          </a:prstGeom>
        </p:spPr>
      </p:pic>
      <p:sp>
        <p:nvSpPr>
          <p:cNvPr id="9" name="テキスト ボックス 8">
            <a:extLst>
              <a:ext uri="{FF2B5EF4-FFF2-40B4-BE49-F238E27FC236}">
                <a16:creationId xmlns:a16="http://schemas.microsoft.com/office/drawing/2014/main" id="{DD5FF270-6516-C05D-E305-2E4D9FE4B962}"/>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405294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ダイクストラ法で記録した頂点を遡る</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a:bodyPr>
          <a:lstStyle/>
          <a:p>
            <a:r>
              <a:rPr lang="ja-JP" altLang="en-US" dirty="0"/>
              <a:t>最近挿入法に</a:t>
            </a:r>
            <a:r>
              <a:rPr lang="en-US" altLang="ja-JP" dirty="0"/>
              <a:t>2-opt</a:t>
            </a:r>
            <a:r>
              <a:rPr lang="ja-JP" altLang="en-US" dirty="0"/>
              <a:t>法を用いることにより</a:t>
            </a:r>
            <a:endParaRPr lang="en-US" altLang="ja-JP" dirty="0"/>
          </a:p>
          <a:p>
            <a:pPr marL="0" indent="0">
              <a:buNone/>
            </a:pPr>
            <a:r>
              <a:rPr lang="ja-JP" altLang="en-US" dirty="0"/>
              <a:t>　 巡回する頂点の順序が決定した</a:t>
            </a:r>
            <a:endParaRPr lang="en-US" altLang="ja-JP" dirty="0"/>
          </a:p>
          <a:p>
            <a:r>
              <a:rPr lang="ja-JP" altLang="en-US" dirty="0"/>
              <a:t>巡回する頂点間にはダイクストラ法を用いたため</a:t>
            </a:r>
            <a:endParaRPr lang="en-US" altLang="ja-JP" dirty="0"/>
          </a:p>
          <a:p>
            <a:pPr marL="0" indent="0">
              <a:buNone/>
            </a:pPr>
            <a:r>
              <a:rPr lang="ja-JP" altLang="en-US" dirty="0"/>
              <a:t>    それら頂点間の最短経路が分かっている</a:t>
            </a:r>
            <a:endParaRPr lang="en-US" altLang="ja-JP" dirty="0"/>
          </a:p>
          <a:p>
            <a:r>
              <a:rPr lang="ja-JP" altLang="en-US" dirty="0"/>
              <a:t>巡回する頂点の順序を保ったまま最短経路をつなげると</a:t>
            </a:r>
            <a:endParaRPr lang="en-US" altLang="ja-JP" dirty="0"/>
          </a:p>
          <a:p>
            <a:pPr marL="0" indent="0">
              <a:buNone/>
            </a:pPr>
            <a:r>
              <a:rPr lang="ja-JP" altLang="en-US" dirty="0"/>
              <a:t>　 巡回路の移動経路が分かる</a:t>
            </a:r>
            <a:endParaRPr lang="en-US" altLang="ja-JP" dirty="0"/>
          </a:p>
          <a:p>
            <a:endParaRPr lang="en-US" altLang="ja-JP" dirty="0"/>
          </a:p>
          <a:p>
            <a:endParaRPr lang="en-US" altLang="ja-JP" dirty="0"/>
          </a:p>
          <a:p>
            <a:endParaRPr lang="en-US" altLang="ja-JP" dirty="0"/>
          </a:p>
          <a:p>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道路ネットワークを可視化する</a:t>
            </a:r>
            <a:endParaRPr kumimoji="1" lang="ja-JP" altLang="en-US" dirty="0"/>
          </a:p>
        </p:txBody>
      </p:sp>
      <p:sp>
        <p:nvSpPr>
          <p:cNvPr id="7" name="テキスト ボックス 6">
            <a:extLst>
              <a:ext uri="{FF2B5EF4-FFF2-40B4-BE49-F238E27FC236}">
                <a16:creationId xmlns:a16="http://schemas.microsoft.com/office/drawing/2014/main" id="{A0D2130C-C5E4-EBF2-DCC3-5DE992739BF9}"/>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398996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解析結果を可視化する</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a:p>
            <a:endParaRPr lang="en-US" altLang="ja-JP" dirty="0"/>
          </a:p>
          <a:p>
            <a:endParaRPr lang="en-US" altLang="ja-JP" dirty="0"/>
          </a:p>
          <a:p>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道路ネットワークを可視化する </a:t>
            </a:r>
            <a:r>
              <a:rPr lang="en-US" altLang="ja-JP" dirty="0"/>
              <a:t>(</a:t>
            </a:r>
            <a:r>
              <a:rPr lang="ja-JP" altLang="en-US" dirty="0"/>
              <a:t>続き</a:t>
            </a:r>
            <a:r>
              <a:rPr lang="en-US" altLang="ja-JP" dirty="0"/>
              <a:t>)</a:t>
            </a:r>
            <a:endParaRPr kumimoji="1" lang="ja-JP" altLang="en-US" dirty="0"/>
          </a:p>
        </p:txBody>
      </p:sp>
      <p:pic>
        <p:nvPicPr>
          <p:cNvPr id="6" name="図 5">
            <a:extLst>
              <a:ext uri="{FF2B5EF4-FFF2-40B4-BE49-F238E27FC236}">
                <a16:creationId xmlns:a16="http://schemas.microsoft.com/office/drawing/2014/main" id="{8842C3D4-9AE3-A03C-BED1-242683E398E1}"/>
              </a:ext>
            </a:extLst>
          </p:cNvPr>
          <p:cNvPicPr>
            <a:picLocks noChangeAspect="1"/>
          </p:cNvPicPr>
          <p:nvPr/>
        </p:nvPicPr>
        <p:blipFill>
          <a:blip r:embed="rId3"/>
          <a:stretch>
            <a:fillRect/>
          </a:stretch>
        </p:blipFill>
        <p:spPr>
          <a:xfrm>
            <a:off x="558800" y="2013154"/>
            <a:ext cx="11051693" cy="4496619"/>
          </a:xfrm>
          <a:prstGeom prst="rect">
            <a:avLst/>
          </a:prstGeom>
        </p:spPr>
      </p:pic>
      <p:sp>
        <p:nvSpPr>
          <p:cNvPr id="7" name="テキスト ボックス 6">
            <a:extLst>
              <a:ext uri="{FF2B5EF4-FFF2-40B4-BE49-F238E27FC236}">
                <a16:creationId xmlns:a16="http://schemas.microsoft.com/office/drawing/2014/main" id="{010605EF-CFEE-8016-7A10-E612E0B1A013}"/>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286854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解析結果を可視化する</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a:bodyPr>
          <a:lstStyle/>
          <a:p>
            <a:r>
              <a:rPr lang="ja-JP" altLang="en-US" dirty="0"/>
              <a:t> </a:t>
            </a:r>
            <a:endParaRPr lang="en-US" altLang="ja-JP" dirty="0"/>
          </a:p>
          <a:p>
            <a:endParaRPr lang="en-US" altLang="ja-JP" dirty="0"/>
          </a:p>
          <a:p>
            <a:r>
              <a:rPr lang="ja-JP" altLang="en-US" dirty="0"/>
              <a:t>初期巡回路よりも移動時間が短い巡回路が求まっている</a:t>
            </a:r>
            <a:endParaRPr lang="en-US" altLang="ja-JP" dirty="0"/>
          </a:p>
          <a:p>
            <a:endParaRPr lang="en-US" altLang="ja-JP" dirty="0"/>
          </a:p>
          <a:p>
            <a:endParaRPr lang="en-US" altLang="ja-JP" dirty="0"/>
          </a:p>
          <a:p>
            <a:endParaRPr lang="en-US" altLang="ja-JP" dirty="0"/>
          </a:p>
          <a:p>
            <a:pPr marL="0" indent="0">
              <a:buNone/>
            </a:pPr>
            <a:endParaRPr lang="en-US" altLang="ja-JP" dirty="0"/>
          </a:p>
          <a:p>
            <a:endParaRPr lang="en-US" altLang="ja-JP" dirty="0"/>
          </a:p>
          <a:p>
            <a:endParaRPr lang="en-US" altLang="ja-JP" dirty="0"/>
          </a:p>
          <a:p>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道路ネットワークを可視化する </a:t>
            </a:r>
            <a:r>
              <a:rPr lang="en-US" altLang="ja-JP" dirty="0"/>
              <a:t>(</a:t>
            </a:r>
            <a:r>
              <a:rPr lang="ja-JP" altLang="en-US" dirty="0"/>
              <a:t>続き</a:t>
            </a:r>
            <a:r>
              <a:rPr lang="en-US" altLang="ja-JP" dirty="0"/>
              <a:t>)</a:t>
            </a:r>
            <a:endParaRPr kumimoji="1" lang="ja-JP" altLang="en-US" dirty="0"/>
          </a:p>
        </p:txBody>
      </p:sp>
      <p:pic>
        <p:nvPicPr>
          <p:cNvPr id="11" name="図 10">
            <a:extLst>
              <a:ext uri="{FF2B5EF4-FFF2-40B4-BE49-F238E27FC236}">
                <a16:creationId xmlns:a16="http://schemas.microsoft.com/office/drawing/2014/main" id="{F5BC9B6A-F7E6-F90D-50F4-76CE9E4D838F}"/>
              </a:ext>
            </a:extLst>
          </p:cNvPr>
          <p:cNvPicPr>
            <a:picLocks noChangeAspect="1"/>
          </p:cNvPicPr>
          <p:nvPr/>
        </p:nvPicPr>
        <p:blipFill>
          <a:blip r:embed="rId3"/>
          <a:stretch>
            <a:fillRect/>
          </a:stretch>
        </p:blipFill>
        <p:spPr>
          <a:xfrm>
            <a:off x="1115374" y="2152031"/>
            <a:ext cx="6769010" cy="952676"/>
          </a:xfrm>
          <a:prstGeom prst="rect">
            <a:avLst/>
          </a:prstGeom>
        </p:spPr>
      </p:pic>
      <p:sp>
        <p:nvSpPr>
          <p:cNvPr id="12" name="テキスト ボックス 11">
            <a:extLst>
              <a:ext uri="{FF2B5EF4-FFF2-40B4-BE49-F238E27FC236}">
                <a16:creationId xmlns:a16="http://schemas.microsoft.com/office/drawing/2014/main" id="{9336C9EA-196B-779A-0202-1832CCC74079}"/>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263169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現実の道路ネットワークの巡回路を求めた</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fontScale="85000" lnSpcReduction="20000"/>
          </a:bodyPr>
          <a:lstStyle/>
          <a:p>
            <a:r>
              <a:rPr lang="ja-JP" altLang="en-US" dirty="0"/>
              <a:t>現実的な時間で任意の頂点を通る巡回路を求めることに</a:t>
            </a:r>
            <a:endParaRPr lang="en-US" altLang="ja-JP" dirty="0"/>
          </a:p>
          <a:p>
            <a:pPr marL="0" indent="0">
              <a:buNone/>
            </a:pPr>
            <a:r>
              <a:rPr lang="en-US" altLang="ja-JP" dirty="0"/>
              <a:t>     </a:t>
            </a:r>
            <a:r>
              <a:rPr lang="ja-JP" altLang="en-US" dirty="0"/>
              <a:t>魅力を感じた。</a:t>
            </a:r>
            <a:endParaRPr lang="en-US" altLang="ja-JP" dirty="0"/>
          </a:p>
          <a:p>
            <a:r>
              <a:rPr lang="ja-JP" altLang="en-US" dirty="0"/>
              <a:t>現実の道路ネットワークにおける巡回路を求めるために</a:t>
            </a:r>
            <a:endParaRPr lang="en-US" altLang="ja-JP" dirty="0"/>
          </a:p>
          <a:p>
            <a:pPr marL="0" indent="0">
              <a:buNone/>
            </a:pPr>
            <a:r>
              <a:rPr lang="ja-JP" altLang="en-US" dirty="0"/>
              <a:t>     ダイクストラ法を用いて</a:t>
            </a:r>
            <a:r>
              <a:rPr lang="en-US" altLang="ja-JP" dirty="0"/>
              <a:t>TSP</a:t>
            </a:r>
            <a:r>
              <a:rPr lang="ja-JP" altLang="en-US" dirty="0"/>
              <a:t>に帰着した</a:t>
            </a:r>
            <a:endParaRPr lang="en-US" altLang="ja-JP" dirty="0"/>
          </a:p>
          <a:p>
            <a:r>
              <a:rPr lang="en-US" altLang="ja-JP" dirty="0"/>
              <a:t>TSP</a:t>
            </a:r>
            <a:r>
              <a:rPr lang="ja-JP" altLang="en-US" dirty="0"/>
              <a:t>を解く方法の一つとして最近挿入法で求めた初期巡回路に</a:t>
            </a:r>
            <a:endParaRPr lang="en-US" altLang="ja-JP" dirty="0"/>
          </a:p>
          <a:p>
            <a:pPr marL="0" indent="0">
              <a:buNone/>
            </a:pPr>
            <a:r>
              <a:rPr lang="en-US" altLang="ja-JP" dirty="0"/>
              <a:t>     2-opt</a:t>
            </a:r>
            <a:r>
              <a:rPr lang="ja-JP" altLang="en-US" dirty="0"/>
              <a:t>法を用いることで巡回路を求めることができる</a:t>
            </a:r>
            <a:endParaRPr lang="en-US" altLang="ja-JP" dirty="0"/>
          </a:p>
          <a:p>
            <a:r>
              <a:rPr lang="ja-JP" altLang="en-US" dirty="0"/>
              <a:t>頂点間の最短経路の情報により実際のマップ上に</a:t>
            </a:r>
            <a:endParaRPr lang="en-US" altLang="ja-JP" dirty="0"/>
          </a:p>
          <a:p>
            <a:pPr marL="0" indent="0">
              <a:buNone/>
            </a:pPr>
            <a:r>
              <a:rPr lang="ja-JP" altLang="en-US" dirty="0"/>
              <a:t>    可視化できるようにした</a:t>
            </a:r>
            <a:endParaRPr lang="en-US" altLang="ja-JP" dirty="0"/>
          </a:p>
          <a:p>
            <a:endParaRPr lang="en-US" altLang="ja-JP" dirty="0"/>
          </a:p>
          <a:p>
            <a:endParaRPr lang="en-US" altLang="ja-JP" dirty="0"/>
          </a:p>
          <a:p>
            <a:endParaRPr lang="en-US" altLang="ja-JP" dirty="0"/>
          </a:p>
          <a:p>
            <a:pPr marL="0" indent="0">
              <a:buNone/>
            </a:pPr>
            <a:endParaRPr lang="en-US" altLang="ja-JP" dirty="0"/>
          </a:p>
          <a:p>
            <a:endParaRPr lang="en-US" altLang="ja-JP" dirty="0"/>
          </a:p>
          <a:p>
            <a:endParaRPr lang="en-US" altLang="ja-JP" dirty="0"/>
          </a:p>
          <a:p>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ja-JP" altLang="en-US" dirty="0"/>
              <a:t>総括</a:t>
            </a:r>
          </a:p>
        </p:txBody>
      </p:sp>
      <p:sp>
        <p:nvSpPr>
          <p:cNvPr id="5" name="テキスト ボックス 4">
            <a:extLst>
              <a:ext uri="{FF2B5EF4-FFF2-40B4-BE49-F238E27FC236}">
                <a16:creationId xmlns:a16="http://schemas.microsoft.com/office/drawing/2014/main" id="{220205D6-9E52-5263-B75B-E7E08B2B629A}"/>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2355708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en-US" altLang="ja-JP" dirty="0"/>
              <a:t>GitHub</a:t>
            </a:r>
            <a:r>
              <a:rPr kumimoji="1" lang="ja-JP" altLang="en-US" dirty="0"/>
              <a:t>にアップロードした</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a:bodyPr>
          <a:lstStyle/>
          <a:p>
            <a:r>
              <a:rPr lang="ja-JP" altLang="en-US" dirty="0"/>
              <a:t>以下のサイトに今回作成したコードや疑似コードを</a:t>
            </a:r>
            <a:endParaRPr lang="en-US" altLang="ja-JP" dirty="0"/>
          </a:p>
          <a:p>
            <a:pPr marL="0" indent="0">
              <a:buNone/>
            </a:pPr>
            <a:r>
              <a:rPr lang="ja-JP" altLang="en-US" dirty="0"/>
              <a:t>　 アップロードしているので自由に使ってください。</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457200" lvl="1" indent="0">
              <a:buNone/>
            </a:pPr>
            <a:endParaRPr lang="en-US" altLang="ja-JP" dirty="0"/>
          </a:p>
          <a:p>
            <a:pPr lvl="1"/>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a:p>
            <a:endParaRPr lang="en-US" altLang="ja-JP" dirty="0"/>
          </a:p>
          <a:p>
            <a:endParaRPr lang="en-US" altLang="ja-JP" dirty="0"/>
          </a:p>
          <a:p>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今回作成したプログラムについて</a:t>
            </a:r>
            <a:endParaRPr kumimoji="1" lang="ja-JP" altLang="en-US" dirty="0"/>
          </a:p>
        </p:txBody>
      </p:sp>
      <p:pic>
        <p:nvPicPr>
          <p:cNvPr id="6" name="図 5">
            <a:extLst>
              <a:ext uri="{FF2B5EF4-FFF2-40B4-BE49-F238E27FC236}">
                <a16:creationId xmlns:a16="http://schemas.microsoft.com/office/drawing/2014/main" id="{BD394782-2F18-772C-1C05-FF1B1B599862}"/>
              </a:ext>
            </a:extLst>
          </p:cNvPr>
          <p:cNvPicPr>
            <a:picLocks noChangeAspect="1"/>
          </p:cNvPicPr>
          <p:nvPr/>
        </p:nvPicPr>
        <p:blipFill>
          <a:blip r:embed="rId3"/>
          <a:stretch>
            <a:fillRect/>
          </a:stretch>
        </p:blipFill>
        <p:spPr>
          <a:xfrm>
            <a:off x="1061324" y="3429000"/>
            <a:ext cx="2286319" cy="2257740"/>
          </a:xfrm>
          <a:prstGeom prst="rect">
            <a:avLst/>
          </a:prstGeom>
        </p:spPr>
      </p:pic>
      <p:sp>
        <p:nvSpPr>
          <p:cNvPr id="7" name="テキスト ボックス 6">
            <a:extLst>
              <a:ext uri="{FF2B5EF4-FFF2-40B4-BE49-F238E27FC236}">
                <a16:creationId xmlns:a16="http://schemas.microsoft.com/office/drawing/2014/main" id="{B39454AB-29B2-E19E-DE89-75615C83E3A4}"/>
              </a:ext>
            </a:extLst>
          </p:cNvPr>
          <p:cNvSpPr txBox="1"/>
          <p:nvPr/>
        </p:nvSpPr>
        <p:spPr>
          <a:xfrm>
            <a:off x="1061324" y="5755072"/>
            <a:ext cx="2745132" cy="411811"/>
          </a:xfrm>
          <a:prstGeom prst="rect">
            <a:avLst/>
          </a:prstGeom>
          <a:noFill/>
        </p:spPr>
        <p:txBody>
          <a:bodyPr wrap="square" rtlCol="0">
            <a:spAutoFit/>
          </a:bodyPr>
          <a:lstStyle/>
          <a:p>
            <a:r>
              <a:rPr lang="en-US" altLang="ja-JP" sz="1050" dirty="0">
                <a:hlinkClick r:id="rId4"/>
              </a:rPr>
              <a:t>QR</a:t>
            </a:r>
            <a:r>
              <a:rPr lang="ja-JP" altLang="en-US" sz="1050" dirty="0">
                <a:hlinkClick r:id="rId4"/>
              </a:rPr>
              <a:t>コード作成</a:t>
            </a:r>
            <a:r>
              <a:rPr lang="en-US" altLang="ja-JP" sz="1050" dirty="0">
                <a:hlinkClick r:id="rId4"/>
              </a:rPr>
              <a:t>【</a:t>
            </a:r>
            <a:r>
              <a:rPr lang="ja-JP" altLang="en-US" sz="1050" dirty="0">
                <a:hlinkClick r:id="rId4"/>
              </a:rPr>
              <a:t>無料</a:t>
            </a:r>
            <a:r>
              <a:rPr lang="en-US" altLang="ja-JP" sz="1050" dirty="0">
                <a:hlinkClick r:id="rId4"/>
              </a:rPr>
              <a:t>】</a:t>
            </a:r>
            <a:r>
              <a:rPr lang="ja-JP" altLang="en-US" sz="1050" dirty="0">
                <a:hlinkClick r:id="rId4"/>
              </a:rPr>
              <a:t>可変</a:t>
            </a:r>
            <a:r>
              <a:rPr lang="en-US" altLang="ja-JP" sz="1050" dirty="0">
                <a:hlinkClick r:id="rId4"/>
              </a:rPr>
              <a:t>QR</a:t>
            </a:r>
            <a:r>
              <a:rPr lang="ja-JP" altLang="en-US" sz="1050" dirty="0">
                <a:hlinkClick r:id="rId4"/>
              </a:rPr>
              <a:t>／新規作成 </a:t>
            </a:r>
            <a:r>
              <a:rPr lang="en-US" altLang="ja-JP" sz="1050" dirty="0">
                <a:hlinkClick r:id="rId4"/>
              </a:rPr>
              <a:t>(quel.jp)</a:t>
            </a:r>
            <a:r>
              <a:rPr lang="ja-JP" altLang="en-US" sz="1050" dirty="0"/>
              <a:t> 様より作成しました。</a:t>
            </a:r>
            <a:endParaRPr kumimoji="1" lang="ja-JP" altLang="en-US" sz="1050" dirty="0"/>
          </a:p>
        </p:txBody>
      </p:sp>
      <p:sp>
        <p:nvSpPr>
          <p:cNvPr id="8" name="テキスト ボックス 7">
            <a:extLst>
              <a:ext uri="{FF2B5EF4-FFF2-40B4-BE49-F238E27FC236}">
                <a16:creationId xmlns:a16="http://schemas.microsoft.com/office/drawing/2014/main" id="{B1261CE1-664E-CE95-2853-CD42E649E009}"/>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173234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lang="ja-JP" altLang="en-US" dirty="0"/>
              <a:t>現実的な時間で巡回路を決定する楽しさ</a:t>
            </a:r>
            <a:endParaRPr kumimoji="1" lang="ja-JP" altLang="en-US" dirty="0"/>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lstStyle/>
          <a:p>
            <a:r>
              <a:rPr kumimoji="1" lang="en-US" altLang="ja-JP" dirty="0"/>
              <a:t>TSP(Travelling salesman problem, </a:t>
            </a:r>
            <a:r>
              <a:rPr kumimoji="1" lang="ja-JP" altLang="en-US" dirty="0"/>
              <a:t>巡回セールスマン問題</a:t>
            </a:r>
            <a:r>
              <a:rPr kumimoji="1" lang="en-US" altLang="ja-JP" dirty="0"/>
              <a:t>)</a:t>
            </a:r>
            <a:r>
              <a:rPr kumimoji="1" lang="ja-JP" altLang="en-US" dirty="0"/>
              <a:t>を</a:t>
            </a:r>
            <a:endParaRPr kumimoji="1" lang="en-US" altLang="ja-JP" dirty="0"/>
          </a:p>
          <a:p>
            <a:pPr marL="0" indent="0">
              <a:buNone/>
            </a:pPr>
            <a:r>
              <a:rPr lang="en-US" altLang="ja-JP" dirty="0"/>
              <a:t>    </a:t>
            </a:r>
            <a:r>
              <a:rPr kumimoji="1" lang="ja-JP" altLang="en-US" dirty="0"/>
              <a:t>解けば総移動距離がより小さい巡回路が決まる</a:t>
            </a:r>
            <a:endParaRPr lang="en-US" altLang="ja-JP" dirty="0"/>
          </a:p>
          <a:p>
            <a:r>
              <a:rPr lang="ja-JP" altLang="en-US" dirty="0"/>
              <a:t>有限の入力であるにも関わらず</a:t>
            </a:r>
            <a:endParaRPr lang="en-US" altLang="ja-JP" dirty="0"/>
          </a:p>
          <a:p>
            <a:pPr marL="0" indent="0">
              <a:buNone/>
            </a:pPr>
            <a:r>
              <a:rPr lang="ja-JP" altLang="en-US" dirty="0"/>
              <a:t>    全ての組み合わせを試すことが</a:t>
            </a:r>
            <a:endParaRPr lang="en-US" altLang="ja-JP" dirty="0"/>
          </a:p>
          <a:p>
            <a:pPr marL="0" indent="0">
              <a:buNone/>
            </a:pPr>
            <a:r>
              <a:rPr lang="en-US" altLang="ja-JP" dirty="0"/>
              <a:t>    </a:t>
            </a:r>
            <a:r>
              <a:rPr lang="ja-JP" altLang="en-US" dirty="0"/>
              <a:t>難しい</a:t>
            </a:r>
            <a:endParaRPr lang="en-US" altLang="ja-JP" dirty="0"/>
          </a:p>
          <a:p>
            <a:pPr lvl="1"/>
            <a:r>
              <a:rPr lang="ja-JP" altLang="en-US" dirty="0"/>
              <a:t>頂点の数を </a:t>
            </a:r>
            <a:r>
              <a:rPr lang="en-US" altLang="ja-JP" dirty="0"/>
              <a:t>n </a:t>
            </a:r>
            <a:r>
              <a:rPr lang="ja-JP" altLang="en-US" dirty="0"/>
              <a:t>とすると巡回路の</a:t>
            </a:r>
            <a:endParaRPr lang="en-US" altLang="ja-JP" dirty="0"/>
          </a:p>
          <a:p>
            <a:pPr marL="457200" lvl="1" indent="0">
              <a:buNone/>
            </a:pPr>
            <a:r>
              <a:rPr lang="en-US" altLang="ja-JP" dirty="0"/>
              <a:t>    </a:t>
            </a:r>
            <a:r>
              <a:rPr lang="ja-JP" altLang="en-US" dirty="0"/>
              <a:t>パターンは最大 </a:t>
            </a:r>
            <a:r>
              <a:rPr lang="en-US" altLang="ja-JP" dirty="0"/>
              <a:t>(n-1)! </a:t>
            </a:r>
            <a:r>
              <a:rPr lang="ja-JP" altLang="en-US" dirty="0"/>
              <a:t>にもなる</a:t>
            </a: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ja-JP" altLang="en-US" dirty="0"/>
              <a:t>この題材を選んだ理由</a:t>
            </a:r>
          </a:p>
        </p:txBody>
      </p:sp>
      <p:pic>
        <p:nvPicPr>
          <p:cNvPr id="1026" name="Picture 2" descr="巡回セールスマン問題 | 時事用語事典 | 情報・知識＆オピニオン imidas - イミダス">
            <a:extLst>
              <a:ext uri="{FF2B5EF4-FFF2-40B4-BE49-F238E27FC236}">
                <a16:creationId xmlns:a16="http://schemas.microsoft.com/office/drawing/2014/main" id="{D64C2575-D3BF-BC0A-A8D4-79B9E978B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215" y="3560830"/>
            <a:ext cx="4728683" cy="240876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3625070-8498-9EAF-763D-7EB877EC40CC}"/>
              </a:ext>
            </a:extLst>
          </p:cNvPr>
          <p:cNvSpPr txBox="1"/>
          <p:nvPr/>
        </p:nvSpPr>
        <p:spPr>
          <a:xfrm>
            <a:off x="6708248" y="6028589"/>
            <a:ext cx="4924952" cy="246221"/>
          </a:xfrm>
          <a:prstGeom prst="rect">
            <a:avLst/>
          </a:prstGeom>
          <a:noFill/>
        </p:spPr>
        <p:txBody>
          <a:bodyPr wrap="square" rtlCol="0">
            <a:spAutoFit/>
          </a:bodyPr>
          <a:lstStyle/>
          <a:p>
            <a:r>
              <a:rPr lang="ja-JP" altLang="en-US" sz="1000" dirty="0">
                <a:hlinkClick r:id="rId4"/>
              </a:rPr>
              <a:t>巡回セールスマン問題 </a:t>
            </a:r>
            <a:r>
              <a:rPr lang="en-US" altLang="ja-JP" sz="1000" dirty="0">
                <a:hlinkClick r:id="rId4"/>
              </a:rPr>
              <a:t>| </a:t>
            </a:r>
            <a:r>
              <a:rPr lang="ja-JP" altLang="en-US" sz="1000" dirty="0">
                <a:hlinkClick r:id="rId4"/>
              </a:rPr>
              <a:t>時事用語事典 </a:t>
            </a:r>
            <a:r>
              <a:rPr lang="en-US" altLang="ja-JP" sz="1000" dirty="0">
                <a:hlinkClick r:id="rId4"/>
              </a:rPr>
              <a:t>| </a:t>
            </a:r>
            <a:r>
              <a:rPr lang="ja-JP" altLang="en-US" sz="1000" dirty="0">
                <a:hlinkClick r:id="rId4"/>
              </a:rPr>
              <a:t>情報・知識＆オピニオン </a:t>
            </a:r>
            <a:r>
              <a:rPr lang="en-US" altLang="ja-JP" sz="1000" dirty="0" err="1">
                <a:hlinkClick r:id="rId4"/>
              </a:rPr>
              <a:t>imidas</a:t>
            </a:r>
            <a:r>
              <a:rPr lang="en-US" altLang="ja-JP" sz="1000" dirty="0">
                <a:hlinkClick r:id="rId4"/>
              </a:rPr>
              <a:t> - </a:t>
            </a:r>
            <a:r>
              <a:rPr lang="ja-JP" altLang="en-US" sz="1000" dirty="0">
                <a:hlinkClick r:id="rId4"/>
              </a:rPr>
              <a:t>イミダス</a:t>
            </a:r>
            <a:endParaRPr kumimoji="1" lang="ja-JP" altLang="en-US" sz="1000" dirty="0"/>
          </a:p>
        </p:txBody>
      </p:sp>
      <p:sp>
        <p:nvSpPr>
          <p:cNvPr id="7" name="テキスト ボックス 6">
            <a:extLst>
              <a:ext uri="{FF2B5EF4-FFF2-40B4-BE49-F238E27FC236}">
                <a16:creationId xmlns:a16="http://schemas.microsoft.com/office/drawing/2014/main" id="{C7D36B1B-E432-C473-E5A9-8AF1A4A69CD6}"/>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3885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lang="ja-JP" altLang="en-US" dirty="0"/>
              <a:t>全ての頂点を１回ずつ通って１周する経路のこと</a:t>
            </a:r>
            <a:endParaRPr kumimoji="1" lang="ja-JP" altLang="en-US" dirty="0"/>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a:bodyPr>
          <a:lstStyle/>
          <a:p>
            <a:r>
              <a:rPr kumimoji="1" lang="ja-JP" altLang="en-US"/>
              <a:t>例えば</a:t>
            </a:r>
            <a:endParaRPr kumimoji="1" lang="en-US" altLang="ja-JP"/>
          </a:p>
          <a:p>
            <a:endParaRPr lang="en-US" altLang="ja-JP"/>
          </a:p>
          <a:p>
            <a:endParaRPr lang="en-US" altLang="ja-JP"/>
          </a:p>
          <a:p>
            <a:endParaRPr lang="en-US" altLang="ja-JP"/>
          </a:p>
          <a:p>
            <a:r>
              <a:rPr lang="ja-JP" altLang="en-US"/>
              <a:t>現実の道路ネットワークの場合</a:t>
            </a:r>
            <a:endParaRPr lang="en-US" altLang="ja-JP"/>
          </a:p>
          <a:p>
            <a:pPr lvl="1"/>
            <a:r>
              <a:rPr lang="ja-JP" altLang="en-US"/>
              <a:t>巡回しなければならない頂点が増えていくと</a:t>
            </a:r>
            <a:endParaRPr lang="en-US" altLang="ja-JP"/>
          </a:p>
          <a:p>
            <a:pPr marL="457200" lvl="1" indent="0">
              <a:buNone/>
            </a:pPr>
            <a:r>
              <a:rPr lang="en-US" altLang="ja-JP"/>
              <a:t>    </a:t>
            </a:r>
            <a:r>
              <a:rPr lang="ja-JP" altLang="en-US"/>
              <a:t>全ての組み合わせを調べるのは大変</a:t>
            </a:r>
            <a:endParaRPr lang="en-US" altLang="ja-JP"/>
          </a:p>
          <a:p>
            <a:pPr marL="457200" lvl="1" indent="0">
              <a:buNone/>
            </a:pPr>
            <a:endParaRPr lang="en-US" altLang="ja-JP"/>
          </a:p>
          <a:p>
            <a:endParaRPr kumimoji="1" lang="en-US" altLang="ja-JP"/>
          </a:p>
          <a:p>
            <a:endParaRPr kumimoji="1"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ja-JP" altLang="en-US" dirty="0"/>
              <a:t>巡回路とは</a:t>
            </a:r>
          </a:p>
        </p:txBody>
      </p:sp>
      <p:pic>
        <p:nvPicPr>
          <p:cNvPr id="6" name="図 5" descr="屋外, 建物, 座る, ワイヤー が含まれている画像">
            <a:extLst>
              <a:ext uri="{FF2B5EF4-FFF2-40B4-BE49-F238E27FC236}">
                <a16:creationId xmlns:a16="http://schemas.microsoft.com/office/drawing/2014/main" id="{7A42C7CC-F680-4C03-D8F1-3F327D4061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512" y="2665142"/>
            <a:ext cx="2976563" cy="1527716"/>
          </a:xfrm>
          <a:prstGeom prst="rect">
            <a:avLst/>
          </a:prstGeom>
        </p:spPr>
      </p:pic>
      <p:pic>
        <p:nvPicPr>
          <p:cNvPr id="8" name="図 7" descr="グラフ, 折れ線グラフ&#10;&#10;自動的に生成された説明">
            <a:extLst>
              <a:ext uri="{FF2B5EF4-FFF2-40B4-BE49-F238E27FC236}">
                <a16:creationId xmlns:a16="http://schemas.microsoft.com/office/drawing/2014/main" id="{E8D92307-4CD9-2585-EE4A-0A3A29C4BD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0668" y="2665143"/>
            <a:ext cx="3075007" cy="152702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04DD74BF-DBC7-8F3E-99D3-48AB6804DC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11276" y="2665142"/>
            <a:ext cx="3020280" cy="1527020"/>
          </a:xfrm>
          <a:prstGeom prst="rect">
            <a:avLst/>
          </a:prstGeom>
        </p:spPr>
      </p:pic>
      <p:sp>
        <p:nvSpPr>
          <p:cNvPr id="11" name="テキスト ボックス 10">
            <a:extLst>
              <a:ext uri="{FF2B5EF4-FFF2-40B4-BE49-F238E27FC236}">
                <a16:creationId xmlns:a16="http://schemas.microsoft.com/office/drawing/2014/main" id="{9B89560A-8E60-358D-D415-852F3DDD80A7}"/>
              </a:ext>
            </a:extLst>
          </p:cNvPr>
          <p:cNvSpPr txBox="1"/>
          <p:nvPr/>
        </p:nvSpPr>
        <p:spPr>
          <a:xfrm>
            <a:off x="1988343" y="4299155"/>
            <a:ext cx="552450" cy="369332"/>
          </a:xfrm>
          <a:prstGeom prst="rect">
            <a:avLst/>
          </a:prstGeom>
          <a:noFill/>
        </p:spPr>
        <p:txBody>
          <a:bodyPr wrap="square" rtlCol="0">
            <a:spAutoFit/>
          </a:bodyPr>
          <a:lstStyle/>
          <a:p>
            <a:r>
              <a:rPr kumimoji="1" lang="ja-JP" altLang="en-US" dirty="0"/>
              <a:t>図</a:t>
            </a:r>
            <a:r>
              <a:rPr kumimoji="1" lang="en-US" altLang="ja-JP" dirty="0"/>
              <a:t>1</a:t>
            </a:r>
            <a:endParaRPr kumimoji="1" lang="ja-JP" altLang="en-US" dirty="0"/>
          </a:p>
        </p:txBody>
      </p:sp>
      <p:sp>
        <p:nvSpPr>
          <p:cNvPr id="12" name="テキスト ボックス 11">
            <a:extLst>
              <a:ext uri="{FF2B5EF4-FFF2-40B4-BE49-F238E27FC236}">
                <a16:creationId xmlns:a16="http://schemas.microsoft.com/office/drawing/2014/main" id="{8A60583D-8E72-DFF1-F470-CC0AC5CDAE9B}"/>
              </a:ext>
            </a:extLst>
          </p:cNvPr>
          <p:cNvSpPr txBox="1"/>
          <p:nvPr/>
        </p:nvSpPr>
        <p:spPr>
          <a:xfrm>
            <a:off x="5366774" y="4314825"/>
            <a:ext cx="552450" cy="369332"/>
          </a:xfrm>
          <a:prstGeom prst="rect">
            <a:avLst/>
          </a:prstGeom>
          <a:noFill/>
        </p:spPr>
        <p:txBody>
          <a:bodyPr wrap="square" rtlCol="0">
            <a:spAutoFit/>
          </a:bodyPr>
          <a:lstStyle/>
          <a:p>
            <a:r>
              <a:rPr kumimoji="1" lang="ja-JP" altLang="en-US" dirty="0"/>
              <a:t>図</a:t>
            </a:r>
            <a:r>
              <a:rPr lang="en-US" altLang="ja-JP" dirty="0"/>
              <a:t>2</a:t>
            </a:r>
            <a:endParaRPr kumimoji="1" lang="ja-JP" altLang="en-US" dirty="0"/>
          </a:p>
        </p:txBody>
      </p:sp>
      <p:sp>
        <p:nvSpPr>
          <p:cNvPr id="13" name="テキスト ボックス 12">
            <a:extLst>
              <a:ext uri="{FF2B5EF4-FFF2-40B4-BE49-F238E27FC236}">
                <a16:creationId xmlns:a16="http://schemas.microsoft.com/office/drawing/2014/main" id="{E33A5539-D2D9-69CB-FF73-CA37BF9FFA7B}"/>
              </a:ext>
            </a:extLst>
          </p:cNvPr>
          <p:cNvSpPr txBox="1"/>
          <p:nvPr/>
        </p:nvSpPr>
        <p:spPr>
          <a:xfrm>
            <a:off x="8745191" y="4314825"/>
            <a:ext cx="552450" cy="369332"/>
          </a:xfrm>
          <a:prstGeom prst="rect">
            <a:avLst/>
          </a:prstGeom>
          <a:noFill/>
        </p:spPr>
        <p:txBody>
          <a:bodyPr wrap="square" rtlCol="0">
            <a:spAutoFit/>
          </a:bodyPr>
          <a:lstStyle/>
          <a:p>
            <a:r>
              <a:rPr kumimoji="1" lang="ja-JP" altLang="en-US" dirty="0"/>
              <a:t>図</a:t>
            </a:r>
            <a:r>
              <a:rPr lang="en-US" altLang="ja-JP" dirty="0"/>
              <a:t>3</a:t>
            </a:r>
            <a:endParaRPr kumimoji="1" lang="ja-JP" altLang="en-US" dirty="0"/>
          </a:p>
        </p:txBody>
      </p:sp>
      <p:sp>
        <p:nvSpPr>
          <p:cNvPr id="14" name="テキスト ボックス 13">
            <a:extLst>
              <a:ext uri="{FF2B5EF4-FFF2-40B4-BE49-F238E27FC236}">
                <a16:creationId xmlns:a16="http://schemas.microsoft.com/office/drawing/2014/main" id="{FA2A5DDE-1046-2A15-0CCF-4A90D645CD19}"/>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397511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最近挿入法を用いる</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lstStyle/>
          <a:p>
            <a:r>
              <a:rPr lang="ja-JP" altLang="en-US" dirty="0"/>
              <a:t>最近挿入法を用いたときの巡回路の生成手順</a:t>
            </a:r>
            <a:endParaRPr kumimoji="1" lang="en-US" altLang="ja-JP" dirty="0"/>
          </a:p>
          <a:p>
            <a:endParaRPr lang="en-US" altLang="ja-JP" dirty="0"/>
          </a:p>
          <a:p>
            <a:endParaRPr kumimoji="1" lang="en-US" altLang="ja-JP" dirty="0"/>
          </a:p>
          <a:p>
            <a:endParaRPr lang="en-US" altLang="ja-JP" dirty="0"/>
          </a:p>
          <a:p>
            <a:r>
              <a:rPr lang="ja-JP" altLang="en-US" dirty="0"/>
              <a:t>頂点を巡回路に追加する場合は最も追加した時のコストの増加量が小さい辺を選ぶ</a:t>
            </a:r>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巡回路を求めるには</a:t>
            </a:r>
            <a:endParaRPr kumimoji="1" lang="ja-JP" altLang="en-US" dirty="0"/>
          </a:p>
        </p:txBody>
      </p:sp>
      <p:pic>
        <p:nvPicPr>
          <p:cNvPr id="6" name="図 5" descr="建物の壁&#10;&#10;中程度の精度で自動的に生成された説明">
            <a:extLst>
              <a:ext uri="{FF2B5EF4-FFF2-40B4-BE49-F238E27FC236}">
                <a16:creationId xmlns:a16="http://schemas.microsoft.com/office/drawing/2014/main" id="{E74B518A-63AA-F2CE-44C8-4E86590F07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1563" y="2676525"/>
            <a:ext cx="1805444" cy="1504950"/>
          </a:xfrm>
          <a:prstGeom prst="rect">
            <a:avLst/>
          </a:prstGeom>
        </p:spPr>
      </p:pic>
      <p:sp>
        <p:nvSpPr>
          <p:cNvPr id="9" name="テキスト ボックス 8">
            <a:extLst>
              <a:ext uri="{FF2B5EF4-FFF2-40B4-BE49-F238E27FC236}">
                <a16:creationId xmlns:a16="http://schemas.microsoft.com/office/drawing/2014/main" id="{6C59CBEB-EC44-80ED-8519-7A7B45D10BCA}"/>
              </a:ext>
            </a:extLst>
          </p:cNvPr>
          <p:cNvSpPr txBox="1"/>
          <p:nvPr/>
        </p:nvSpPr>
        <p:spPr>
          <a:xfrm>
            <a:off x="1693297" y="4299155"/>
            <a:ext cx="561975" cy="369332"/>
          </a:xfrm>
          <a:prstGeom prst="rect">
            <a:avLst/>
          </a:prstGeom>
          <a:noFill/>
        </p:spPr>
        <p:txBody>
          <a:bodyPr wrap="square" rtlCol="0">
            <a:spAutoFit/>
          </a:bodyPr>
          <a:lstStyle/>
          <a:p>
            <a:r>
              <a:rPr kumimoji="1" lang="ja-JP" altLang="en-US" dirty="0"/>
              <a:t>図</a:t>
            </a:r>
            <a:r>
              <a:rPr kumimoji="1" lang="en-US" altLang="ja-JP" dirty="0"/>
              <a:t>7</a:t>
            </a:r>
            <a:endParaRPr kumimoji="1" lang="ja-JP" altLang="en-US" dirty="0"/>
          </a:p>
        </p:txBody>
      </p:sp>
      <p:sp>
        <p:nvSpPr>
          <p:cNvPr id="10" name="テキスト ボックス 9">
            <a:extLst>
              <a:ext uri="{FF2B5EF4-FFF2-40B4-BE49-F238E27FC236}">
                <a16:creationId xmlns:a16="http://schemas.microsoft.com/office/drawing/2014/main" id="{22215E15-299E-818E-FE11-5C1B69C6D76D}"/>
              </a:ext>
            </a:extLst>
          </p:cNvPr>
          <p:cNvSpPr txBox="1"/>
          <p:nvPr/>
        </p:nvSpPr>
        <p:spPr>
          <a:xfrm>
            <a:off x="8291879" y="4299155"/>
            <a:ext cx="679206" cy="369332"/>
          </a:xfrm>
          <a:prstGeom prst="rect">
            <a:avLst/>
          </a:prstGeom>
          <a:noFill/>
        </p:spPr>
        <p:txBody>
          <a:bodyPr wrap="square" rtlCol="0">
            <a:spAutoFit/>
          </a:bodyPr>
          <a:lstStyle/>
          <a:p>
            <a:r>
              <a:rPr kumimoji="1" lang="ja-JP" altLang="en-US" dirty="0"/>
              <a:t>図</a:t>
            </a:r>
            <a:r>
              <a:rPr lang="en-US" altLang="ja-JP" dirty="0"/>
              <a:t>10</a:t>
            </a:r>
            <a:endParaRPr kumimoji="1" lang="ja-JP" altLang="en-US" dirty="0"/>
          </a:p>
        </p:txBody>
      </p:sp>
      <p:sp>
        <p:nvSpPr>
          <p:cNvPr id="11" name="テキスト ボックス 10">
            <a:extLst>
              <a:ext uri="{FF2B5EF4-FFF2-40B4-BE49-F238E27FC236}">
                <a16:creationId xmlns:a16="http://schemas.microsoft.com/office/drawing/2014/main" id="{85344F64-FF9F-93AF-9E10-4F25BB1183D4}"/>
              </a:ext>
            </a:extLst>
          </p:cNvPr>
          <p:cNvSpPr txBox="1"/>
          <p:nvPr/>
        </p:nvSpPr>
        <p:spPr>
          <a:xfrm>
            <a:off x="6264920" y="4308165"/>
            <a:ext cx="561975" cy="369332"/>
          </a:xfrm>
          <a:prstGeom prst="rect">
            <a:avLst/>
          </a:prstGeom>
          <a:noFill/>
        </p:spPr>
        <p:txBody>
          <a:bodyPr wrap="square" rtlCol="0">
            <a:spAutoFit/>
          </a:bodyPr>
          <a:lstStyle/>
          <a:p>
            <a:r>
              <a:rPr kumimoji="1" lang="ja-JP" altLang="en-US" dirty="0"/>
              <a:t>図</a:t>
            </a:r>
            <a:r>
              <a:rPr lang="en-US" altLang="ja-JP" dirty="0"/>
              <a:t>9</a:t>
            </a:r>
            <a:endParaRPr kumimoji="1" lang="ja-JP" altLang="en-US" dirty="0"/>
          </a:p>
        </p:txBody>
      </p:sp>
      <p:sp>
        <p:nvSpPr>
          <p:cNvPr id="12" name="テキスト ボックス 11">
            <a:extLst>
              <a:ext uri="{FF2B5EF4-FFF2-40B4-BE49-F238E27FC236}">
                <a16:creationId xmlns:a16="http://schemas.microsoft.com/office/drawing/2014/main" id="{1FF5315B-D86E-1DAF-F2E2-008779428432}"/>
              </a:ext>
            </a:extLst>
          </p:cNvPr>
          <p:cNvSpPr txBox="1"/>
          <p:nvPr/>
        </p:nvSpPr>
        <p:spPr>
          <a:xfrm>
            <a:off x="4011503" y="4299155"/>
            <a:ext cx="561975" cy="369332"/>
          </a:xfrm>
          <a:prstGeom prst="rect">
            <a:avLst/>
          </a:prstGeom>
          <a:noFill/>
        </p:spPr>
        <p:txBody>
          <a:bodyPr wrap="square" rtlCol="0">
            <a:spAutoFit/>
          </a:bodyPr>
          <a:lstStyle/>
          <a:p>
            <a:r>
              <a:rPr kumimoji="1" lang="ja-JP" altLang="en-US" dirty="0"/>
              <a:t>図</a:t>
            </a:r>
            <a:r>
              <a:rPr lang="en-US" altLang="ja-JP" dirty="0"/>
              <a:t>8</a:t>
            </a:r>
            <a:endParaRPr kumimoji="1" lang="ja-JP" altLang="en-US" dirty="0"/>
          </a:p>
        </p:txBody>
      </p:sp>
      <p:pic>
        <p:nvPicPr>
          <p:cNvPr id="14" name="図 13" descr="グラフ&#10;&#10;自動的に生成された説明">
            <a:extLst>
              <a:ext uri="{FF2B5EF4-FFF2-40B4-BE49-F238E27FC236}">
                <a16:creationId xmlns:a16="http://schemas.microsoft.com/office/drawing/2014/main" id="{E37DFBFB-079D-D964-E668-594D425B1E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9469" y="2676525"/>
            <a:ext cx="1846041" cy="1504950"/>
          </a:xfrm>
          <a:prstGeom prst="rect">
            <a:avLst/>
          </a:prstGeom>
        </p:spPr>
      </p:pic>
      <p:pic>
        <p:nvPicPr>
          <p:cNvPr id="16" name="図 15" descr="建物の壁&#10;&#10;中程度の精度で自動的に生成された説明">
            <a:extLst>
              <a:ext uri="{FF2B5EF4-FFF2-40B4-BE49-F238E27FC236}">
                <a16:creationId xmlns:a16="http://schemas.microsoft.com/office/drawing/2014/main" id="{9247B469-9408-7921-5CEB-279858F14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7972" y="2676525"/>
            <a:ext cx="1675873" cy="1504951"/>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F8F6FC21-CA8C-FAB6-CD18-DE943A7331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76307" y="2676525"/>
            <a:ext cx="1510350" cy="1504950"/>
          </a:xfrm>
          <a:prstGeom prst="rect">
            <a:avLst/>
          </a:prstGeom>
        </p:spPr>
      </p:pic>
      <p:sp>
        <p:nvSpPr>
          <p:cNvPr id="19" name="テキスト ボックス 18">
            <a:extLst>
              <a:ext uri="{FF2B5EF4-FFF2-40B4-BE49-F238E27FC236}">
                <a16:creationId xmlns:a16="http://schemas.microsoft.com/office/drawing/2014/main" id="{A3C9435E-9FF9-7FEE-01CD-A498BD430DF7}"/>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314877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lang="en-US" altLang="ja-JP" dirty="0"/>
              <a:t>2-opt</a:t>
            </a:r>
            <a:r>
              <a:rPr lang="ja-JP" altLang="en-US" dirty="0"/>
              <a:t>法で最適化していく</a:t>
            </a:r>
            <a:endParaRPr kumimoji="1" lang="ja-JP" altLang="en-US" dirty="0"/>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a:bodyPr>
          <a:lstStyle/>
          <a:p>
            <a:r>
              <a:rPr lang="ja-JP" altLang="en-US" dirty="0"/>
              <a:t>例えば</a:t>
            </a:r>
            <a:endParaRPr lang="en-US" altLang="ja-JP" dirty="0"/>
          </a:p>
          <a:p>
            <a:endParaRPr kumimoji="1" lang="en-US" altLang="ja-JP" dirty="0"/>
          </a:p>
          <a:p>
            <a:endParaRPr lang="en-US" altLang="ja-JP" dirty="0"/>
          </a:p>
          <a:p>
            <a:pPr marL="0" indent="0">
              <a:buNone/>
            </a:pPr>
            <a:endParaRPr kumimoji="1" lang="en-US" altLang="ja-JP" dirty="0"/>
          </a:p>
          <a:p>
            <a:r>
              <a:rPr lang="ja-JP" altLang="en-US" dirty="0"/>
              <a:t>辺</a:t>
            </a:r>
            <a:r>
              <a:rPr lang="en-US" altLang="ja-JP" dirty="0"/>
              <a:t>(2, </a:t>
            </a:r>
            <a:r>
              <a:rPr lang="en-US" altLang="ja-JP" dirty="0">
                <a:solidFill>
                  <a:srgbClr val="FF0000"/>
                </a:solidFill>
              </a:rPr>
              <a:t>6</a:t>
            </a:r>
            <a:r>
              <a:rPr lang="en-US" altLang="ja-JP" dirty="0"/>
              <a:t>)</a:t>
            </a:r>
            <a:r>
              <a:rPr lang="ja-JP" altLang="en-US" dirty="0"/>
              <a:t>と辺</a:t>
            </a:r>
            <a:r>
              <a:rPr lang="en-US" altLang="ja-JP" dirty="0"/>
              <a:t>(</a:t>
            </a:r>
            <a:r>
              <a:rPr lang="en-US" altLang="ja-JP" dirty="0">
                <a:solidFill>
                  <a:srgbClr val="FF0000"/>
                </a:solidFill>
              </a:rPr>
              <a:t>3</a:t>
            </a:r>
            <a:r>
              <a:rPr lang="en-US" altLang="ja-JP" dirty="0"/>
              <a:t>, 7)</a:t>
            </a:r>
            <a:r>
              <a:rPr lang="ja-JP" altLang="en-US" dirty="0"/>
              <a:t>を辺</a:t>
            </a:r>
            <a:r>
              <a:rPr lang="en-US" altLang="ja-JP" dirty="0"/>
              <a:t>(2, </a:t>
            </a:r>
            <a:r>
              <a:rPr lang="en-US" altLang="ja-JP" dirty="0">
                <a:solidFill>
                  <a:srgbClr val="FF0000"/>
                </a:solidFill>
              </a:rPr>
              <a:t>3</a:t>
            </a:r>
            <a:r>
              <a:rPr lang="en-US" altLang="ja-JP" dirty="0"/>
              <a:t>)</a:t>
            </a:r>
            <a:r>
              <a:rPr lang="ja-JP" altLang="en-US" dirty="0"/>
              <a:t>と辺</a:t>
            </a:r>
            <a:r>
              <a:rPr lang="en-US" altLang="ja-JP" dirty="0"/>
              <a:t>(</a:t>
            </a:r>
            <a:r>
              <a:rPr lang="en-US" altLang="ja-JP" dirty="0">
                <a:solidFill>
                  <a:srgbClr val="FF0000"/>
                </a:solidFill>
              </a:rPr>
              <a:t>6</a:t>
            </a:r>
            <a:r>
              <a:rPr lang="en-US" altLang="ja-JP" dirty="0"/>
              <a:t>, 7)</a:t>
            </a:r>
            <a:r>
              <a:rPr lang="ja-JP" altLang="en-US" dirty="0"/>
              <a:t>に変更</a:t>
            </a:r>
            <a:endParaRPr lang="en-US" altLang="ja-JP" dirty="0"/>
          </a:p>
          <a:p>
            <a:r>
              <a:rPr lang="ja-JP" altLang="en-US" dirty="0"/>
              <a:t>順列</a:t>
            </a:r>
            <a:r>
              <a:rPr lang="en-US" altLang="ja-JP" dirty="0"/>
              <a:t>P: 1, 2, </a:t>
            </a:r>
            <a:r>
              <a:rPr lang="en-US" altLang="ja-JP" dirty="0">
                <a:solidFill>
                  <a:srgbClr val="FF0000"/>
                </a:solidFill>
              </a:rPr>
              <a:t>6</a:t>
            </a:r>
            <a:r>
              <a:rPr lang="en-US" altLang="ja-JP" dirty="0"/>
              <a:t>, </a:t>
            </a:r>
            <a:r>
              <a:rPr lang="en-US" altLang="ja-JP" dirty="0">
                <a:solidFill>
                  <a:srgbClr val="FF0000"/>
                </a:solidFill>
              </a:rPr>
              <a:t>5</a:t>
            </a:r>
            <a:r>
              <a:rPr lang="en-US" altLang="ja-JP" dirty="0"/>
              <a:t>, </a:t>
            </a:r>
            <a:r>
              <a:rPr lang="en-US" altLang="ja-JP" dirty="0">
                <a:solidFill>
                  <a:srgbClr val="FF0000"/>
                </a:solidFill>
              </a:rPr>
              <a:t>4</a:t>
            </a:r>
            <a:r>
              <a:rPr lang="en-US" altLang="ja-JP" dirty="0"/>
              <a:t>, </a:t>
            </a:r>
            <a:r>
              <a:rPr lang="en-US" altLang="ja-JP" dirty="0">
                <a:solidFill>
                  <a:srgbClr val="FF0000"/>
                </a:solidFill>
              </a:rPr>
              <a:t>3</a:t>
            </a:r>
            <a:r>
              <a:rPr lang="en-US" altLang="ja-JP" dirty="0"/>
              <a:t>, 7, 1 </a:t>
            </a:r>
            <a:r>
              <a:rPr lang="ja-JP" altLang="en-US" dirty="0"/>
              <a:t>→ 順列</a:t>
            </a:r>
            <a:r>
              <a:rPr lang="en-US" altLang="ja-JP" dirty="0"/>
              <a:t>P’: 1, 2, </a:t>
            </a:r>
            <a:r>
              <a:rPr lang="en-US" altLang="ja-JP" dirty="0">
                <a:solidFill>
                  <a:srgbClr val="FF0000"/>
                </a:solidFill>
              </a:rPr>
              <a:t>3</a:t>
            </a:r>
            <a:r>
              <a:rPr lang="en-US" altLang="ja-JP" dirty="0"/>
              <a:t>, </a:t>
            </a:r>
            <a:r>
              <a:rPr lang="en-US" altLang="ja-JP" dirty="0">
                <a:solidFill>
                  <a:srgbClr val="FF0000"/>
                </a:solidFill>
              </a:rPr>
              <a:t>4</a:t>
            </a:r>
            <a:r>
              <a:rPr lang="en-US" altLang="ja-JP" dirty="0"/>
              <a:t>, </a:t>
            </a:r>
            <a:r>
              <a:rPr lang="en-US" altLang="ja-JP" dirty="0">
                <a:solidFill>
                  <a:srgbClr val="FF0000"/>
                </a:solidFill>
              </a:rPr>
              <a:t>5</a:t>
            </a:r>
            <a:r>
              <a:rPr lang="en-US" altLang="ja-JP" dirty="0"/>
              <a:t>, </a:t>
            </a:r>
            <a:r>
              <a:rPr lang="en-US" altLang="ja-JP" dirty="0">
                <a:solidFill>
                  <a:srgbClr val="FF0000"/>
                </a:solidFill>
              </a:rPr>
              <a:t>6</a:t>
            </a:r>
            <a:r>
              <a:rPr lang="en-US" altLang="ja-JP" dirty="0"/>
              <a:t>, 7, 1</a:t>
            </a:r>
            <a:endParaRPr kumimoji="1"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ある巡回路からより良い巡回路を求めるには</a:t>
            </a:r>
            <a:endParaRPr kumimoji="1" lang="ja-JP" altLang="en-US" dirty="0"/>
          </a:p>
        </p:txBody>
      </p:sp>
      <p:pic>
        <p:nvPicPr>
          <p:cNvPr id="6" name="図 5" descr="グラフ, 折れ線グラフ&#10;&#10;自動的に生成された説明">
            <a:extLst>
              <a:ext uri="{FF2B5EF4-FFF2-40B4-BE49-F238E27FC236}">
                <a16:creationId xmlns:a16="http://schemas.microsoft.com/office/drawing/2014/main" id="{4FBF54B2-8E6A-29EB-7E19-36525B4B31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360" y="2673350"/>
            <a:ext cx="1941740" cy="1510241"/>
          </a:xfrm>
          <a:prstGeom prst="rect">
            <a:avLst/>
          </a:prstGeom>
        </p:spPr>
      </p:pic>
      <p:sp>
        <p:nvSpPr>
          <p:cNvPr id="7" name="テキスト ボックス 6">
            <a:extLst>
              <a:ext uri="{FF2B5EF4-FFF2-40B4-BE49-F238E27FC236}">
                <a16:creationId xmlns:a16="http://schemas.microsoft.com/office/drawing/2014/main" id="{66919F61-74D7-71AE-AE9A-3A12BC5F4C13}"/>
              </a:ext>
            </a:extLst>
          </p:cNvPr>
          <p:cNvSpPr txBox="1"/>
          <p:nvPr/>
        </p:nvSpPr>
        <p:spPr>
          <a:xfrm>
            <a:off x="1816722" y="4299155"/>
            <a:ext cx="597015" cy="369332"/>
          </a:xfrm>
          <a:prstGeom prst="rect">
            <a:avLst/>
          </a:prstGeom>
          <a:noFill/>
        </p:spPr>
        <p:txBody>
          <a:bodyPr wrap="square" rtlCol="0">
            <a:spAutoFit/>
          </a:bodyPr>
          <a:lstStyle/>
          <a:p>
            <a:r>
              <a:rPr kumimoji="1" lang="ja-JP" altLang="en-US" dirty="0"/>
              <a:t>図</a:t>
            </a:r>
            <a:r>
              <a:rPr kumimoji="1" lang="en-US" altLang="ja-JP" dirty="0"/>
              <a:t>4</a:t>
            </a:r>
            <a:endParaRPr kumimoji="1" lang="ja-JP" altLang="en-US" dirty="0"/>
          </a:p>
        </p:txBody>
      </p:sp>
      <p:pic>
        <p:nvPicPr>
          <p:cNvPr id="9" name="図 8" descr="グラフ, 折れ線グラフ&#10;&#10;自動的に生成された説明">
            <a:extLst>
              <a:ext uri="{FF2B5EF4-FFF2-40B4-BE49-F238E27FC236}">
                <a16:creationId xmlns:a16="http://schemas.microsoft.com/office/drawing/2014/main" id="{E71D22DD-1E46-FCD4-1A9F-7B17428894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2825" y="2673350"/>
            <a:ext cx="1953377" cy="1510240"/>
          </a:xfrm>
          <a:prstGeom prst="rect">
            <a:avLst/>
          </a:prstGeom>
        </p:spPr>
      </p:pic>
      <p:sp>
        <p:nvSpPr>
          <p:cNvPr id="10" name="テキスト ボックス 9">
            <a:extLst>
              <a:ext uri="{FF2B5EF4-FFF2-40B4-BE49-F238E27FC236}">
                <a16:creationId xmlns:a16="http://schemas.microsoft.com/office/drawing/2014/main" id="{C794342D-65D1-DD94-DFB7-D0973E287199}"/>
              </a:ext>
            </a:extLst>
          </p:cNvPr>
          <p:cNvSpPr txBox="1"/>
          <p:nvPr/>
        </p:nvSpPr>
        <p:spPr>
          <a:xfrm>
            <a:off x="3409950" y="3075057"/>
            <a:ext cx="714375" cy="707886"/>
          </a:xfrm>
          <a:prstGeom prst="rect">
            <a:avLst/>
          </a:prstGeom>
          <a:noFill/>
        </p:spPr>
        <p:txBody>
          <a:bodyPr wrap="square" rtlCol="0">
            <a:spAutoFit/>
          </a:bodyPr>
          <a:lstStyle/>
          <a:p>
            <a:r>
              <a:rPr kumimoji="1" lang="ja-JP" altLang="en-US" sz="4000" dirty="0"/>
              <a:t>➡️</a:t>
            </a:r>
          </a:p>
        </p:txBody>
      </p:sp>
      <p:sp>
        <p:nvSpPr>
          <p:cNvPr id="12" name="テキスト ボックス 11">
            <a:extLst>
              <a:ext uri="{FF2B5EF4-FFF2-40B4-BE49-F238E27FC236}">
                <a16:creationId xmlns:a16="http://schemas.microsoft.com/office/drawing/2014/main" id="{27BD99FD-9C5A-038E-960B-9EAAA33C3D11}"/>
              </a:ext>
            </a:extLst>
          </p:cNvPr>
          <p:cNvSpPr txBox="1"/>
          <p:nvPr/>
        </p:nvSpPr>
        <p:spPr>
          <a:xfrm>
            <a:off x="5063288" y="4299155"/>
            <a:ext cx="552450" cy="369332"/>
          </a:xfrm>
          <a:prstGeom prst="rect">
            <a:avLst/>
          </a:prstGeom>
          <a:noFill/>
        </p:spPr>
        <p:txBody>
          <a:bodyPr wrap="square" rtlCol="0">
            <a:spAutoFit/>
          </a:bodyPr>
          <a:lstStyle/>
          <a:p>
            <a:r>
              <a:rPr kumimoji="1" lang="ja-JP" altLang="en-US" dirty="0"/>
              <a:t>図</a:t>
            </a:r>
            <a:r>
              <a:rPr kumimoji="1" lang="en-US" altLang="ja-JP" dirty="0"/>
              <a:t>5</a:t>
            </a:r>
          </a:p>
        </p:txBody>
      </p:sp>
      <p:sp>
        <p:nvSpPr>
          <p:cNvPr id="15" name="テキスト ボックス 14">
            <a:extLst>
              <a:ext uri="{FF2B5EF4-FFF2-40B4-BE49-F238E27FC236}">
                <a16:creationId xmlns:a16="http://schemas.microsoft.com/office/drawing/2014/main" id="{51504C9E-AFA3-C4DA-0C75-B345CF269BE0}"/>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53893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lang="en-US" altLang="ja-JP" dirty="0"/>
              <a:t>2-opt</a:t>
            </a:r>
            <a:r>
              <a:rPr lang="ja-JP" altLang="en-US" dirty="0"/>
              <a:t>操作と最適解とは</a:t>
            </a:r>
            <a:endParaRPr kumimoji="1" lang="ja-JP" altLang="en-US" dirty="0"/>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lnSpcReduction="10000"/>
          </a:bodyPr>
          <a:lstStyle/>
          <a:p>
            <a:r>
              <a:rPr lang="en-US" altLang="ja-JP" dirty="0"/>
              <a:t>2-opt</a:t>
            </a:r>
            <a:r>
              <a:rPr lang="ja-JP" altLang="en-US" dirty="0"/>
              <a:t>法を用いたときの巡回路の最適化のイメージ</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最適解が得られるとは限らない</a:t>
            </a:r>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en-US" altLang="ja-JP" dirty="0"/>
              <a:t>2-opt</a:t>
            </a:r>
            <a:r>
              <a:rPr kumimoji="1" lang="ja-JP" altLang="en-US" dirty="0"/>
              <a:t>法について</a:t>
            </a:r>
          </a:p>
        </p:txBody>
      </p:sp>
      <p:sp>
        <p:nvSpPr>
          <p:cNvPr id="7" name="テキスト ボックス 6">
            <a:extLst>
              <a:ext uri="{FF2B5EF4-FFF2-40B4-BE49-F238E27FC236}">
                <a16:creationId xmlns:a16="http://schemas.microsoft.com/office/drawing/2014/main" id="{1254F1E4-7F05-288C-FB36-DE9F46615235}"/>
              </a:ext>
            </a:extLst>
          </p:cNvPr>
          <p:cNvSpPr txBox="1"/>
          <p:nvPr/>
        </p:nvSpPr>
        <p:spPr>
          <a:xfrm>
            <a:off x="4252003" y="5491319"/>
            <a:ext cx="590550" cy="369332"/>
          </a:xfrm>
          <a:prstGeom prst="rect">
            <a:avLst/>
          </a:prstGeom>
          <a:noFill/>
        </p:spPr>
        <p:txBody>
          <a:bodyPr wrap="square" rtlCol="0">
            <a:spAutoFit/>
          </a:bodyPr>
          <a:lstStyle/>
          <a:p>
            <a:r>
              <a:rPr kumimoji="1" lang="ja-JP" altLang="en-US" dirty="0"/>
              <a:t>図</a:t>
            </a:r>
            <a:r>
              <a:rPr kumimoji="1" lang="en-US" altLang="ja-JP" dirty="0"/>
              <a:t>6</a:t>
            </a:r>
          </a:p>
        </p:txBody>
      </p:sp>
      <p:pic>
        <p:nvPicPr>
          <p:cNvPr id="11" name="図 10" descr="ダイアグラム&#10;&#10;自動的に生成された説明">
            <a:extLst>
              <a:ext uri="{FF2B5EF4-FFF2-40B4-BE49-F238E27FC236}">
                <a16:creationId xmlns:a16="http://schemas.microsoft.com/office/drawing/2014/main" id="{7F74B4EC-36D7-7C88-7D88-1DB477606F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5786" y="2631529"/>
            <a:ext cx="6889898" cy="2793017"/>
          </a:xfrm>
          <a:prstGeom prst="rect">
            <a:avLst/>
          </a:prstGeom>
        </p:spPr>
      </p:pic>
      <p:sp>
        <p:nvSpPr>
          <p:cNvPr id="12" name="テキスト ボックス 11">
            <a:extLst>
              <a:ext uri="{FF2B5EF4-FFF2-40B4-BE49-F238E27FC236}">
                <a16:creationId xmlns:a16="http://schemas.microsoft.com/office/drawing/2014/main" id="{C6B43D87-B853-1E01-EC37-AE8A46BD8312}"/>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90484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離れた頂点と一方通行について</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lstStyle/>
          <a:p>
            <a:r>
              <a:rPr kumimoji="1" lang="ja-JP" altLang="en-US" dirty="0"/>
              <a:t>黒い頂点を全て通る巡回路を決定したい</a:t>
            </a:r>
            <a:endParaRPr kumimoji="1" lang="en-US" altLang="ja-JP" dirty="0"/>
          </a:p>
          <a:p>
            <a:endParaRPr lang="en-US" altLang="ja-JP" dirty="0"/>
          </a:p>
          <a:p>
            <a:endParaRPr kumimoji="1" lang="en-US" altLang="ja-JP" dirty="0"/>
          </a:p>
          <a:p>
            <a:pPr marL="0" indent="0">
              <a:buNone/>
            </a:pPr>
            <a:endParaRPr lang="en-US" altLang="ja-JP" dirty="0"/>
          </a:p>
          <a:p>
            <a:r>
              <a:rPr lang="ja-JP" altLang="en-US" dirty="0"/>
              <a:t>一方通行の辺の扱い</a:t>
            </a:r>
            <a:endParaRPr kumimoji="1"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現実の道路ネットワークの特性</a:t>
            </a:r>
            <a:endParaRPr kumimoji="1" lang="ja-JP" altLang="en-US" dirty="0"/>
          </a:p>
        </p:txBody>
      </p:sp>
      <p:pic>
        <p:nvPicPr>
          <p:cNvPr id="8" name="図 7" descr="折れ線グラフ が含まれている画像&#10;&#10;自動的に生成された説明">
            <a:extLst>
              <a:ext uri="{FF2B5EF4-FFF2-40B4-BE49-F238E27FC236}">
                <a16:creationId xmlns:a16="http://schemas.microsoft.com/office/drawing/2014/main" id="{95C6900D-5030-69C1-8072-DFE512506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5265" y="2671762"/>
            <a:ext cx="1789461" cy="1514475"/>
          </a:xfrm>
          <a:prstGeom prst="rect">
            <a:avLst/>
          </a:prstGeom>
        </p:spPr>
      </p:pic>
      <p:pic>
        <p:nvPicPr>
          <p:cNvPr id="10" name="図 9" descr="文字の書かれた紙&#10;&#10;中程度の精度で自動的に生成された説明">
            <a:extLst>
              <a:ext uri="{FF2B5EF4-FFF2-40B4-BE49-F238E27FC236}">
                <a16:creationId xmlns:a16="http://schemas.microsoft.com/office/drawing/2014/main" id="{D5A3F558-DDF8-0EA5-A4FB-30174F5E41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1191" y="2671762"/>
            <a:ext cx="1408761" cy="1514475"/>
          </a:xfrm>
          <a:prstGeom prst="rect">
            <a:avLst/>
          </a:prstGeom>
        </p:spPr>
      </p:pic>
      <p:sp>
        <p:nvSpPr>
          <p:cNvPr id="11" name="テキスト ボックス 10">
            <a:extLst>
              <a:ext uri="{FF2B5EF4-FFF2-40B4-BE49-F238E27FC236}">
                <a16:creationId xmlns:a16="http://schemas.microsoft.com/office/drawing/2014/main" id="{A296AC37-E6C9-9887-D27F-6012B6BD0E71}"/>
              </a:ext>
            </a:extLst>
          </p:cNvPr>
          <p:cNvSpPr txBox="1"/>
          <p:nvPr/>
        </p:nvSpPr>
        <p:spPr>
          <a:xfrm>
            <a:off x="1977095" y="4245234"/>
            <a:ext cx="689905" cy="369332"/>
          </a:xfrm>
          <a:prstGeom prst="rect">
            <a:avLst/>
          </a:prstGeom>
          <a:noFill/>
        </p:spPr>
        <p:txBody>
          <a:bodyPr wrap="square" rtlCol="0">
            <a:spAutoFit/>
          </a:bodyPr>
          <a:lstStyle/>
          <a:p>
            <a:r>
              <a:rPr kumimoji="1" lang="ja-JP" altLang="en-US" dirty="0"/>
              <a:t>図</a:t>
            </a:r>
            <a:r>
              <a:rPr kumimoji="1" lang="en-US" altLang="ja-JP" dirty="0"/>
              <a:t>11</a:t>
            </a:r>
            <a:endParaRPr kumimoji="1" lang="ja-JP" altLang="en-US" dirty="0"/>
          </a:p>
        </p:txBody>
      </p:sp>
      <p:sp>
        <p:nvSpPr>
          <p:cNvPr id="12" name="テキスト ボックス 11">
            <a:extLst>
              <a:ext uri="{FF2B5EF4-FFF2-40B4-BE49-F238E27FC236}">
                <a16:creationId xmlns:a16="http://schemas.microsoft.com/office/drawing/2014/main" id="{479A4B79-026F-B836-BDE8-B6A6BFD9EF18}"/>
              </a:ext>
            </a:extLst>
          </p:cNvPr>
          <p:cNvSpPr txBox="1"/>
          <p:nvPr/>
        </p:nvSpPr>
        <p:spPr>
          <a:xfrm>
            <a:off x="4504583" y="4299155"/>
            <a:ext cx="689905" cy="369332"/>
          </a:xfrm>
          <a:prstGeom prst="rect">
            <a:avLst/>
          </a:prstGeom>
          <a:noFill/>
        </p:spPr>
        <p:txBody>
          <a:bodyPr wrap="square" rtlCol="0">
            <a:spAutoFit/>
          </a:bodyPr>
          <a:lstStyle/>
          <a:p>
            <a:r>
              <a:rPr kumimoji="1" lang="ja-JP" altLang="en-US" dirty="0"/>
              <a:t>図</a:t>
            </a:r>
            <a:r>
              <a:rPr lang="en-US" altLang="ja-JP" dirty="0"/>
              <a:t>12</a:t>
            </a:r>
            <a:endParaRPr kumimoji="1" lang="ja-JP" altLang="en-US" dirty="0"/>
          </a:p>
        </p:txBody>
      </p:sp>
      <p:sp>
        <p:nvSpPr>
          <p:cNvPr id="14" name="テキスト ボックス 13">
            <a:extLst>
              <a:ext uri="{FF2B5EF4-FFF2-40B4-BE49-F238E27FC236}">
                <a16:creationId xmlns:a16="http://schemas.microsoft.com/office/drawing/2014/main" id="{9CA409FB-DB22-B656-197A-DFD91E881285}"/>
              </a:ext>
            </a:extLst>
          </p:cNvPr>
          <p:cNvSpPr txBox="1"/>
          <p:nvPr/>
        </p:nvSpPr>
        <p:spPr>
          <a:xfrm>
            <a:off x="3290771" y="3075056"/>
            <a:ext cx="714375" cy="707886"/>
          </a:xfrm>
          <a:prstGeom prst="rect">
            <a:avLst/>
          </a:prstGeom>
          <a:noFill/>
        </p:spPr>
        <p:txBody>
          <a:bodyPr wrap="square" rtlCol="0">
            <a:spAutoFit/>
          </a:bodyPr>
          <a:lstStyle/>
          <a:p>
            <a:r>
              <a:rPr kumimoji="1" lang="ja-JP" altLang="en-US" sz="4000" dirty="0"/>
              <a:t>➡️</a:t>
            </a:r>
          </a:p>
        </p:txBody>
      </p:sp>
      <p:pic>
        <p:nvPicPr>
          <p:cNvPr id="16" name="図 15" descr="建物, 時計, ストリート, 駐車 が含まれている画像&#10;&#10;自動的に生成された説明">
            <a:extLst>
              <a:ext uri="{FF2B5EF4-FFF2-40B4-BE49-F238E27FC236}">
                <a16:creationId xmlns:a16="http://schemas.microsoft.com/office/drawing/2014/main" id="{BEABFB8F-AAAB-8E9B-24B9-56EE2B11D8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9831" y="5321843"/>
            <a:ext cx="1430121" cy="941767"/>
          </a:xfrm>
          <a:prstGeom prst="rect">
            <a:avLst/>
          </a:prstGeom>
        </p:spPr>
      </p:pic>
      <p:pic>
        <p:nvPicPr>
          <p:cNvPr id="18" name="図 17" descr="ダイアグラム が含まれている画像&#10;&#10;自動的に生成された説明">
            <a:extLst>
              <a:ext uri="{FF2B5EF4-FFF2-40B4-BE49-F238E27FC236}">
                <a16:creationId xmlns:a16="http://schemas.microsoft.com/office/drawing/2014/main" id="{258615A3-2D3B-39A2-02EE-DE127327C5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5265" y="5321843"/>
            <a:ext cx="1789461" cy="936540"/>
          </a:xfrm>
          <a:prstGeom prst="rect">
            <a:avLst/>
          </a:prstGeom>
        </p:spPr>
      </p:pic>
      <p:sp>
        <p:nvSpPr>
          <p:cNvPr id="19" name="テキスト ボックス 18">
            <a:extLst>
              <a:ext uri="{FF2B5EF4-FFF2-40B4-BE49-F238E27FC236}">
                <a16:creationId xmlns:a16="http://schemas.microsoft.com/office/drawing/2014/main" id="{3D7C6685-A12E-4F5C-18D3-796D1EA6A388}"/>
              </a:ext>
            </a:extLst>
          </p:cNvPr>
          <p:cNvSpPr txBox="1"/>
          <p:nvPr/>
        </p:nvSpPr>
        <p:spPr>
          <a:xfrm>
            <a:off x="3290771" y="5436170"/>
            <a:ext cx="714375" cy="707886"/>
          </a:xfrm>
          <a:prstGeom prst="rect">
            <a:avLst/>
          </a:prstGeom>
          <a:noFill/>
        </p:spPr>
        <p:txBody>
          <a:bodyPr wrap="square" rtlCol="0">
            <a:spAutoFit/>
          </a:bodyPr>
          <a:lstStyle/>
          <a:p>
            <a:r>
              <a:rPr kumimoji="1" lang="ja-JP" altLang="en-US" sz="4000" dirty="0"/>
              <a:t>➡️</a:t>
            </a:r>
          </a:p>
        </p:txBody>
      </p:sp>
      <p:sp>
        <p:nvSpPr>
          <p:cNvPr id="20" name="テキスト ボックス 19">
            <a:extLst>
              <a:ext uri="{FF2B5EF4-FFF2-40B4-BE49-F238E27FC236}">
                <a16:creationId xmlns:a16="http://schemas.microsoft.com/office/drawing/2014/main" id="{AF2D16D5-1BC6-104F-AB3E-078EF7B9179A}"/>
              </a:ext>
            </a:extLst>
          </p:cNvPr>
          <p:cNvSpPr txBox="1"/>
          <p:nvPr/>
        </p:nvSpPr>
        <p:spPr>
          <a:xfrm>
            <a:off x="1977095" y="6325108"/>
            <a:ext cx="689905" cy="369332"/>
          </a:xfrm>
          <a:prstGeom prst="rect">
            <a:avLst/>
          </a:prstGeom>
          <a:noFill/>
        </p:spPr>
        <p:txBody>
          <a:bodyPr wrap="square" rtlCol="0">
            <a:spAutoFit/>
          </a:bodyPr>
          <a:lstStyle/>
          <a:p>
            <a:r>
              <a:rPr kumimoji="1" lang="ja-JP" altLang="en-US" dirty="0"/>
              <a:t>図</a:t>
            </a:r>
            <a:r>
              <a:rPr kumimoji="1" lang="en-US" altLang="ja-JP" dirty="0"/>
              <a:t>13</a:t>
            </a:r>
            <a:endParaRPr kumimoji="1" lang="ja-JP" altLang="en-US" dirty="0"/>
          </a:p>
        </p:txBody>
      </p:sp>
      <p:sp>
        <p:nvSpPr>
          <p:cNvPr id="21" name="テキスト ボックス 20">
            <a:extLst>
              <a:ext uri="{FF2B5EF4-FFF2-40B4-BE49-F238E27FC236}">
                <a16:creationId xmlns:a16="http://schemas.microsoft.com/office/drawing/2014/main" id="{F57F9EB0-FEDE-AEEA-AF49-839E99709619}"/>
              </a:ext>
            </a:extLst>
          </p:cNvPr>
          <p:cNvSpPr txBox="1"/>
          <p:nvPr/>
        </p:nvSpPr>
        <p:spPr>
          <a:xfrm>
            <a:off x="4440618" y="6325108"/>
            <a:ext cx="689905" cy="369332"/>
          </a:xfrm>
          <a:prstGeom prst="rect">
            <a:avLst/>
          </a:prstGeom>
          <a:noFill/>
        </p:spPr>
        <p:txBody>
          <a:bodyPr wrap="square" rtlCol="0">
            <a:spAutoFit/>
          </a:bodyPr>
          <a:lstStyle/>
          <a:p>
            <a:r>
              <a:rPr kumimoji="1" lang="ja-JP" altLang="en-US" dirty="0"/>
              <a:t>図</a:t>
            </a:r>
            <a:r>
              <a:rPr kumimoji="1" lang="en-US" altLang="ja-JP" dirty="0"/>
              <a:t>14</a:t>
            </a:r>
            <a:endParaRPr kumimoji="1" lang="ja-JP" altLang="en-US" dirty="0"/>
          </a:p>
        </p:txBody>
      </p:sp>
      <p:sp>
        <p:nvSpPr>
          <p:cNvPr id="22" name="テキスト ボックス 21">
            <a:extLst>
              <a:ext uri="{FF2B5EF4-FFF2-40B4-BE49-F238E27FC236}">
                <a16:creationId xmlns:a16="http://schemas.microsoft.com/office/drawing/2014/main" id="{2BCA54E8-0B9C-561E-8FA6-4D1A36DE546C}"/>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202345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lang="ja-JP" altLang="en-US" dirty="0"/>
              <a:t>ダイクストラ法で巡回する頂点間のコストを求める</a:t>
            </a:r>
            <a:endParaRPr kumimoji="1" lang="ja-JP" altLang="en-US" dirty="0"/>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lnSpcReduction="10000"/>
          </a:bodyPr>
          <a:lstStyle/>
          <a:p>
            <a:r>
              <a:rPr lang="ja-JP" altLang="en-US" dirty="0"/>
              <a:t>最短経路を求める</a:t>
            </a:r>
            <a:endParaRPr lang="en-US" altLang="ja-JP" dirty="0"/>
          </a:p>
          <a:p>
            <a:endParaRPr lang="en-US" altLang="ja-JP" dirty="0"/>
          </a:p>
          <a:p>
            <a:pPr marL="0" indent="0">
              <a:buNone/>
            </a:pPr>
            <a:endParaRPr lang="en-US" altLang="ja-JP" dirty="0"/>
          </a:p>
          <a:p>
            <a:endParaRPr lang="en-US" altLang="ja-JP" dirty="0">
              <a:solidFill>
                <a:srgbClr val="FF0000"/>
              </a:solidFill>
            </a:endParaRPr>
          </a:p>
          <a:p>
            <a:endParaRPr lang="en-US" altLang="ja-JP" dirty="0"/>
          </a:p>
          <a:p>
            <a:r>
              <a:rPr lang="ja-JP" altLang="en-US" dirty="0"/>
              <a:t>図</a:t>
            </a:r>
            <a:r>
              <a:rPr lang="en-US" altLang="ja-JP" dirty="0"/>
              <a:t>15: </a:t>
            </a:r>
            <a:r>
              <a:rPr lang="en-US" altLang="ja-JP" dirty="0">
                <a:solidFill>
                  <a:srgbClr val="FF0000"/>
                </a:solidFill>
              </a:rPr>
              <a:t>s=0</a:t>
            </a:r>
            <a:r>
              <a:rPr lang="en-US" altLang="ja-JP" dirty="0"/>
              <a:t>, v1=6, v2=1, v3=3, v4=</a:t>
            </a:r>
            <a:r>
              <a:rPr lang="ja-JP" altLang="en-US" dirty="0"/>
              <a:t>∞</a:t>
            </a:r>
            <a:endParaRPr lang="en-US" altLang="ja-JP" dirty="0">
              <a:solidFill>
                <a:srgbClr val="FF0000"/>
              </a:solidFill>
            </a:endParaRPr>
          </a:p>
          <a:p>
            <a:r>
              <a:rPr lang="ja-JP" altLang="en-US" dirty="0"/>
              <a:t>図</a:t>
            </a:r>
            <a:r>
              <a:rPr lang="en-US" altLang="ja-JP" dirty="0"/>
              <a:t>16: </a:t>
            </a:r>
            <a:r>
              <a:rPr lang="en-US" altLang="ja-JP" dirty="0">
                <a:solidFill>
                  <a:srgbClr val="FF0000"/>
                </a:solidFill>
              </a:rPr>
              <a:t>s=0</a:t>
            </a:r>
            <a:r>
              <a:rPr lang="en-US" altLang="ja-JP" dirty="0"/>
              <a:t>, v1=2, </a:t>
            </a:r>
            <a:r>
              <a:rPr lang="en-US" altLang="ja-JP" dirty="0">
                <a:solidFill>
                  <a:srgbClr val="FF0000"/>
                </a:solidFill>
              </a:rPr>
              <a:t>v2=1</a:t>
            </a:r>
            <a:r>
              <a:rPr lang="en-US" altLang="ja-JP" dirty="0"/>
              <a:t>, v3=3, v4=4</a:t>
            </a:r>
            <a:endParaRPr lang="en-US" altLang="ja-JP" dirty="0">
              <a:solidFill>
                <a:srgbClr val="FF0000"/>
              </a:solidFill>
            </a:endParaRPr>
          </a:p>
          <a:p>
            <a:endParaRPr lang="en-US" altLang="ja-JP" dirty="0"/>
          </a:p>
          <a:p>
            <a:endParaRPr lang="en-US" altLang="ja-JP" dirty="0"/>
          </a:p>
          <a:p>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ja-JP" altLang="en-US" dirty="0"/>
              <a:t>現実の道路ネットワークを</a:t>
            </a:r>
            <a:r>
              <a:rPr kumimoji="1" lang="en-US" altLang="ja-JP" dirty="0"/>
              <a:t>TSP</a:t>
            </a:r>
            <a:r>
              <a:rPr kumimoji="1" lang="ja-JP" altLang="en-US" dirty="0"/>
              <a:t>に帰着</a:t>
            </a:r>
          </a:p>
        </p:txBody>
      </p:sp>
      <p:pic>
        <p:nvPicPr>
          <p:cNvPr id="6" name="図 5" descr="建物, 時計, 吊るす, グループ が含まれている画像&#10;&#10;自動的に生成された説明">
            <a:extLst>
              <a:ext uri="{FF2B5EF4-FFF2-40B4-BE49-F238E27FC236}">
                <a16:creationId xmlns:a16="http://schemas.microsoft.com/office/drawing/2014/main" id="{FDD3ECFA-A48D-4FFB-9637-F7804F4C74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767" y="2567530"/>
            <a:ext cx="3080758" cy="1998403"/>
          </a:xfrm>
          <a:prstGeom prst="rect">
            <a:avLst/>
          </a:prstGeom>
        </p:spPr>
      </p:pic>
      <p:pic>
        <p:nvPicPr>
          <p:cNvPr id="10" name="図 9" descr="ダイアグラム&#10;&#10;自動的に生成された説明">
            <a:extLst>
              <a:ext uri="{FF2B5EF4-FFF2-40B4-BE49-F238E27FC236}">
                <a16:creationId xmlns:a16="http://schemas.microsoft.com/office/drawing/2014/main" id="{A5700668-48D7-9E2A-3C40-6095C1BA7D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1370" y="2567532"/>
            <a:ext cx="3080758" cy="1985200"/>
          </a:xfrm>
          <a:prstGeom prst="rect">
            <a:avLst/>
          </a:prstGeom>
        </p:spPr>
      </p:pic>
      <p:sp>
        <p:nvSpPr>
          <p:cNvPr id="21" name="テキスト ボックス 20">
            <a:extLst>
              <a:ext uri="{FF2B5EF4-FFF2-40B4-BE49-F238E27FC236}">
                <a16:creationId xmlns:a16="http://schemas.microsoft.com/office/drawing/2014/main" id="{A578FE26-D3DE-8916-DD91-DFF4CA0F1945}"/>
              </a:ext>
            </a:extLst>
          </p:cNvPr>
          <p:cNvSpPr txBox="1"/>
          <p:nvPr/>
        </p:nvSpPr>
        <p:spPr>
          <a:xfrm>
            <a:off x="2322734" y="4744262"/>
            <a:ext cx="669263" cy="369332"/>
          </a:xfrm>
          <a:prstGeom prst="rect">
            <a:avLst/>
          </a:prstGeom>
          <a:noFill/>
        </p:spPr>
        <p:txBody>
          <a:bodyPr wrap="square" rtlCol="0">
            <a:spAutoFit/>
          </a:bodyPr>
          <a:lstStyle/>
          <a:p>
            <a:r>
              <a:rPr kumimoji="1" lang="ja-JP" altLang="en-US" dirty="0"/>
              <a:t>図</a:t>
            </a:r>
            <a:r>
              <a:rPr kumimoji="1" lang="en-US" altLang="ja-JP" dirty="0"/>
              <a:t>15</a:t>
            </a:r>
            <a:endParaRPr kumimoji="1" lang="ja-JP" altLang="en-US" dirty="0"/>
          </a:p>
        </p:txBody>
      </p:sp>
      <p:sp>
        <p:nvSpPr>
          <p:cNvPr id="22" name="テキスト ボックス 21">
            <a:extLst>
              <a:ext uri="{FF2B5EF4-FFF2-40B4-BE49-F238E27FC236}">
                <a16:creationId xmlns:a16="http://schemas.microsoft.com/office/drawing/2014/main" id="{706F17EF-0A21-8679-258D-6460067BE7F2}"/>
              </a:ext>
            </a:extLst>
          </p:cNvPr>
          <p:cNvSpPr txBox="1"/>
          <p:nvPr/>
        </p:nvSpPr>
        <p:spPr>
          <a:xfrm>
            <a:off x="5774068" y="4660181"/>
            <a:ext cx="669263" cy="369332"/>
          </a:xfrm>
          <a:prstGeom prst="rect">
            <a:avLst/>
          </a:prstGeom>
          <a:noFill/>
        </p:spPr>
        <p:txBody>
          <a:bodyPr wrap="square" rtlCol="0">
            <a:spAutoFit/>
          </a:bodyPr>
          <a:lstStyle/>
          <a:p>
            <a:r>
              <a:rPr kumimoji="1" lang="ja-JP" altLang="en-US" dirty="0"/>
              <a:t>図</a:t>
            </a:r>
            <a:r>
              <a:rPr kumimoji="1" lang="en-US" altLang="ja-JP" dirty="0"/>
              <a:t>16</a:t>
            </a:r>
            <a:endParaRPr kumimoji="1" lang="ja-JP" altLang="en-US" dirty="0"/>
          </a:p>
        </p:txBody>
      </p:sp>
      <p:sp>
        <p:nvSpPr>
          <p:cNvPr id="28" name="テキスト ボックス 27">
            <a:extLst>
              <a:ext uri="{FF2B5EF4-FFF2-40B4-BE49-F238E27FC236}">
                <a16:creationId xmlns:a16="http://schemas.microsoft.com/office/drawing/2014/main" id="{3C7E3309-C6C3-506B-C693-BD3856972AD7}"/>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258808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lang="ja-JP" altLang="en-US" dirty="0"/>
              <a:t>ダイクストラ法で巡回する頂点間のコストを求める</a:t>
            </a:r>
            <a:endParaRPr kumimoji="1" lang="ja-JP" altLang="en-US" dirty="0"/>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normAutofit lnSpcReduction="10000"/>
          </a:bodyPr>
          <a:lstStyle/>
          <a:p>
            <a:r>
              <a:rPr lang="ja-JP" altLang="en-US" dirty="0"/>
              <a:t>最短経路を求める</a:t>
            </a:r>
            <a:endParaRPr lang="en-US" altLang="ja-JP" dirty="0"/>
          </a:p>
          <a:p>
            <a:endParaRPr lang="en-US" altLang="ja-JP" dirty="0"/>
          </a:p>
          <a:p>
            <a:pPr marL="0" indent="0">
              <a:buNone/>
            </a:pPr>
            <a:endParaRPr lang="en-US" altLang="ja-JP" dirty="0"/>
          </a:p>
          <a:p>
            <a:endParaRPr lang="en-US" altLang="ja-JP" dirty="0">
              <a:solidFill>
                <a:srgbClr val="FF0000"/>
              </a:solidFill>
            </a:endParaRPr>
          </a:p>
          <a:p>
            <a:endParaRPr lang="en-US" altLang="ja-JP" dirty="0">
              <a:solidFill>
                <a:srgbClr val="FF0000"/>
              </a:solidFill>
            </a:endParaRPr>
          </a:p>
          <a:p>
            <a:r>
              <a:rPr lang="ja-JP" altLang="en-US" dirty="0"/>
              <a:t>図</a:t>
            </a:r>
            <a:r>
              <a:rPr lang="en-US" altLang="ja-JP" dirty="0"/>
              <a:t>17: </a:t>
            </a:r>
            <a:r>
              <a:rPr lang="en-US" altLang="ja-JP" dirty="0">
                <a:solidFill>
                  <a:srgbClr val="FF0000"/>
                </a:solidFill>
              </a:rPr>
              <a:t>s=0</a:t>
            </a:r>
            <a:r>
              <a:rPr lang="en-US" altLang="ja-JP" dirty="0"/>
              <a:t>, </a:t>
            </a:r>
            <a:r>
              <a:rPr lang="en-US" altLang="ja-JP" dirty="0">
                <a:solidFill>
                  <a:srgbClr val="FF0000"/>
                </a:solidFill>
              </a:rPr>
              <a:t>v1=2</a:t>
            </a:r>
            <a:r>
              <a:rPr lang="en-US" altLang="ja-JP" dirty="0"/>
              <a:t>, </a:t>
            </a:r>
            <a:r>
              <a:rPr lang="en-US" altLang="ja-JP" dirty="0">
                <a:solidFill>
                  <a:srgbClr val="FF0000"/>
                </a:solidFill>
              </a:rPr>
              <a:t>v2=1</a:t>
            </a:r>
            <a:r>
              <a:rPr lang="en-US" altLang="ja-JP" dirty="0"/>
              <a:t>, v3=3, v4=4</a:t>
            </a:r>
          </a:p>
          <a:p>
            <a:r>
              <a:rPr lang="ja-JP" altLang="en-US" dirty="0"/>
              <a:t>図</a:t>
            </a:r>
            <a:r>
              <a:rPr lang="en-US" altLang="ja-JP" dirty="0"/>
              <a:t>18: </a:t>
            </a:r>
            <a:r>
              <a:rPr lang="en-US" altLang="ja-JP" dirty="0">
                <a:solidFill>
                  <a:srgbClr val="FF0000"/>
                </a:solidFill>
              </a:rPr>
              <a:t>s=0</a:t>
            </a:r>
            <a:r>
              <a:rPr lang="en-US" altLang="ja-JP" dirty="0"/>
              <a:t>, </a:t>
            </a:r>
            <a:r>
              <a:rPr lang="en-US" altLang="ja-JP" dirty="0">
                <a:solidFill>
                  <a:srgbClr val="FF0000"/>
                </a:solidFill>
              </a:rPr>
              <a:t>v1=2</a:t>
            </a:r>
            <a:r>
              <a:rPr lang="en-US" altLang="ja-JP" dirty="0"/>
              <a:t>, </a:t>
            </a:r>
            <a:r>
              <a:rPr lang="en-US" altLang="ja-JP" dirty="0">
                <a:solidFill>
                  <a:srgbClr val="FF0000"/>
                </a:solidFill>
              </a:rPr>
              <a:t>v2=1</a:t>
            </a:r>
            <a:r>
              <a:rPr lang="en-US" altLang="ja-JP" dirty="0"/>
              <a:t>, </a:t>
            </a:r>
            <a:r>
              <a:rPr lang="en-US" altLang="ja-JP" dirty="0">
                <a:solidFill>
                  <a:srgbClr val="FF0000"/>
                </a:solidFill>
              </a:rPr>
              <a:t>v3=3</a:t>
            </a:r>
            <a:r>
              <a:rPr lang="en-US" altLang="ja-JP" dirty="0"/>
              <a:t>, v4=4</a:t>
            </a:r>
          </a:p>
          <a:p>
            <a:endParaRPr lang="en-US" altLang="ja-JP" dirty="0"/>
          </a:p>
          <a:p>
            <a:endParaRPr lang="en-US" altLang="ja-JP" dirty="0"/>
          </a:p>
          <a:p>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ja-JP" altLang="en-US" dirty="0"/>
              <a:t>現実の道路ネットワークを</a:t>
            </a:r>
            <a:r>
              <a:rPr kumimoji="1" lang="en-US" altLang="ja-JP" dirty="0"/>
              <a:t>TSP</a:t>
            </a:r>
            <a:r>
              <a:rPr kumimoji="1" lang="ja-JP" altLang="en-US" dirty="0"/>
              <a:t>に帰着 </a:t>
            </a:r>
            <a:r>
              <a:rPr kumimoji="1" lang="en-US" altLang="ja-JP" dirty="0"/>
              <a:t>(</a:t>
            </a:r>
            <a:r>
              <a:rPr kumimoji="1" lang="ja-JP" altLang="en-US" dirty="0"/>
              <a:t>続き</a:t>
            </a:r>
            <a:r>
              <a:rPr kumimoji="1" lang="en-US" altLang="ja-JP" dirty="0"/>
              <a:t>)</a:t>
            </a:r>
            <a:endParaRPr kumimoji="1" lang="ja-JP" altLang="en-US" dirty="0"/>
          </a:p>
        </p:txBody>
      </p:sp>
      <p:pic>
        <p:nvPicPr>
          <p:cNvPr id="8" name="図 7" descr="ダイアグラム&#10;&#10;自動的に生成された説明">
            <a:extLst>
              <a:ext uri="{FF2B5EF4-FFF2-40B4-BE49-F238E27FC236}">
                <a16:creationId xmlns:a16="http://schemas.microsoft.com/office/drawing/2014/main" id="{88F26F18-EEC6-2FA7-34C5-44439060FE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9486" y="2654340"/>
            <a:ext cx="3261344" cy="1757842"/>
          </a:xfrm>
          <a:prstGeom prst="rect">
            <a:avLst/>
          </a:prstGeom>
        </p:spPr>
      </p:pic>
      <p:pic>
        <p:nvPicPr>
          <p:cNvPr id="14" name="図 13" descr="ダイアグラム&#10;&#10;自動的に生成された説明">
            <a:extLst>
              <a:ext uri="{FF2B5EF4-FFF2-40B4-BE49-F238E27FC236}">
                <a16:creationId xmlns:a16="http://schemas.microsoft.com/office/drawing/2014/main" id="{8E0DD6F2-3671-B746-CA4B-E843E0FD1A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3762" y="2660469"/>
            <a:ext cx="2988515" cy="1757842"/>
          </a:xfrm>
          <a:prstGeom prst="rect">
            <a:avLst/>
          </a:prstGeom>
        </p:spPr>
      </p:pic>
      <p:pic>
        <p:nvPicPr>
          <p:cNvPr id="20" name="図 19" descr="ダイアグラム, 概略図&#10;&#10;自動的に生成された説明">
            <a:extLst>
              <a:ext uri="{FF2B5EF4-FFF2-40B4-BE49-F238E27FC236}">
                <a16:creationId xmlns:a16="http://schemas.microsoft.com/office/drawing/2014/main" id="{6C8BF8FA-08EE-9AE6-4768-D0F7F048B5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58039" y="2687676"/>
            <a:ext cx="2951054" cy="1665509"/>
          </a:xfrm>
          <a:prstGeom prst="rect">
            <a:avLst/>
          </a:prstGeom>
        </p:spPr>
      </p:pic>
      <p:sp>
        <p:nvSpPr>
          <p:cNvPr id="23" name="テキスト ボックス 22">
            <a:extLst>
              <a:ext uri="{FF2B5EF4-FFF2-40B4-BE49-F238E27FC236}">
                <a16:creationId xmlns:a16="http://schemas.microsoft.com/office/drawing/2014/main" id="{C8F3CE32-8776-7E38-10AD-C55CB831405E}"/>
              </a:ext>
            </a:extLst>
          </p:cNvPr>
          <p:cNvSpPr txBox="1"/>
          <p:nvPr/>
        </p:nvSpPr>
        <p:spPr>
          <a:xfrm>
            <a:off x="2267922" y="4477308"/>
            <a:ext cx="669263" cy="369332"/>
          </a:xfrm>
          <a:prstGeom prst="rect">
            <a:avLst/>
          </a:prstGeom>
          <a:noFill/>
        </p:spPr>
        <p:txBody>
          <a:bodyPr wrap="square" rtlCol="0">
            <a:spAutoFit/>
          </a:bodyPr>
          <a:lstStyle/>
          <a:p>
            <a:r>
              <a:rPr kumimoji="1" lang="ja-JP" altLang="en-US" dirty="0"/>
              <a:t>図</a:t>
            </a:r>
            <a:r>
              <a:rPr kumimoji="1" lang="en-US" altLang="ja-JP" dirty="0"/>
              <a:t>17</a:t>
            </a:r>
            <a:endParaRPr kumimoji="1" lang="ja-JP" altLang="en-US" dirty="0"/>
          </a:p>
        </p:txBody>
      </p:sp>
      <p:sp>
        <p:nvSpPr>
          <p:cNvPr id="24" name="テキスト ボックス 23">
            <a:extLst>
              <a:ext uri="{FF2B5EF4-FFF2-40B4-BE49-F238E27FC236}">
                <a16:creationId xmlns:a16="http://schemas.microsoft.com/office/drawing/2014/main" id="{843C36EC-CE32-DC0F-C6D7-4A4E87D30973}"/>
              </a:ext>
            </a:extLst>
          </p:cNvPr>
          <p:cNvSpPr txBox="1"/>
          <p:nvPr/>
        </p:nvSpPr>
        <p:spPr>
          <a:xfrm>
            <a:off x="6145526" y="4471179"/>
            <a:ext cx="669263" cy="369332"/>
          </a:xfrm>
          <a:prstGeom prst="rect">
            <a:avLst/>
          </a:prstGeom>
          <a:noFill/>
        </p:spPr>
        <p:txBody>
          <a:bodyPr wrap="square" rtlCol="0">
            <a:spAutoFit/>
          </a:bodyPr>
          <a:lstStyle/>
          <a:p>
            <a:r>
              <a:rPr kumimoji="1" lang="ja-JP" altLang="en-US" dirty="0"/>
              <a:t>図</a:t>
            </a:r>
            <a:r>
              <a:rPr kumimoji="1" lang="en-US" altLang="ja-JP" dirty="0"/>
              <a:t>18</a:t>
            </a:r>
            <a:endParaRPr kumimoji="1" lang="ja-JP" altLang="en-US" dirty="0"/>
          </a:p>
        </p:txBody>
      </p:sp>
      <p:sp>
        <p:nvSpPr>
          <p:cNvPr id="25" name="テキスト ボックス 24">
            <a:extLst>
              <a:ext uri="{FF2B5EF4-FFF2-40B4-BE49-F238E27FC236}">
                <a16:creationId xmlns:a16="http://schemas.microsoft.com/office/drawing/2014/main" id="{4718DD41-806E-F545-7DDC-164F6ABAFF95}"/>
              </a:ext>
            </a:extLst>
          </p:cNvPr>
          <p:cNvSpPr txBox="1"/>
          <p:nvPr/>
        </p:nvSpPr>
        <p:spPr>
          <a:xfrm>
            <a:off x="9684222" y="4412182"/>
            <a:ext cx="677816" cy="369332"/>
          </a:xfrm>
          <a:prstGeom prst="rect">
            <a:avLst/>
          </a:prstGeom>
          <a:noFill/>
        </p:spPr>
        <p:txBody>
          <a:bodyPr wrap="square" rtlCol="0">
            <a:spAutoFit/>
          </a:bodyPr>
          <a:lstStyle/>
          <a:p>
            <a:r>
              <a:rPr kumimoji="1" lang="ja-JP" altLang="en-US" dirty="0"/>
              <a:t>図</a:t>
            </a:r>
            <a:r>
              <a:rPr kumimoji="1" lang="en-US" altLang="ja-JP" dirty="0"/>
              <a:t>19</a:t>
            </a:r>
            <a:endParaRPr kumimoji="1" lang="ja-JP" altLang="en-US" dirty="0"/>
          </a:p>
        </p:txBody>
      </p:sp>
      <p:sp>
        <p:nvSpPr>
          <p:cNvPr id="5" name="テキスト ボックス 4">
            <a:extLst>
              <a:ext uri="{FF2B5EF4-FFF2-40B4-BE49-F238E27FC236}">
                <a16:creationId xmlns:a16="http://schemas.microsoft.com/office/drawing/2014/main" id="{8265658F-DD99-4AEF-3C80-8E6B81440622}"/>
              </a:ext>
            </a:extLst>
          </p:cNvPr>
          <p:cNvSpPr txBox="1"/>
          <p:nvPr/>
        </p:nvSpPr>
        <p:spPr>
          <a:xfrm>
            <a:off x="11028021" y="6585155"/>
            <a:ext cx="1163980" cy="246221"/>
          </a:xfrm>
          <a:prstGeom prst="rect">
            <a:avLst/>
          </a:prstGeom>
          <a:noFill/>
        </p:spPr>
        <p:txBody>
          <a:bodyPr wrap="square" rtlCol="0">
            <a:spAutoFit/>
          </a:bodyPr>
          <a:lstStyle/>
          <a:p>
            <a:r>
              <a:rPr kumimoji="1" lang="en-US" altLang="ja-JP" sz="1000" dirty="0"/>
              <a:t>37022440 </a:t>
            </a:r>
            <a:r>
              <a:rPr kumimoji="1" lang="ja-JP" altLang="en-US" sz="1000" dirty="0"/>
              <a:t>森祥悟</a:t>
            </a:r>
          </a:p>
        </p:txBody>
      </p:sp>
    </p:spTree>
    <p:extLst>
      <p:ext uri="{BB962C8B-B14F-4D97-AF65-F5344CB8AC3E}">
        <p14:creationId xmlns:p14="http://schemas.microsoft.com/office/powerpoint/2010/main" val="2116369560"/>
      </p:ext>
    </p:extLst>
  </p:cSld>
  <p:clrMapOvr>
    <a:masterClrMapping/>
  </p:clrMapOvr>
</p:sld>
</file>

<file path=ppt/theme/theme1.xml><?xml version="1.0" encoding="utf-8"?>
<a:theme xmlns:a="http://schemas.openxmlformats.org/drawingml/2006/main" name="研究発表スライドマスタ">
  <a:themeElements>
    <a:clrScheme name="ユーザー定義 8">
      <a:dk1>
        <a:srgbClr val="4D4D4D"/>
      </a:dk1>
      <a:lt1>
        <a:srgbClr val="F8F8F8"/>
      </a:lt1>
      <a:dk2>
        <a:srgbClr val="7F7F7F"/>
      </a:dk2>
      <a:lt2>
        <a:srgbClr val="B2B2B2"/>
      </a:lt2>
      <a:accent1>
        <a:srgbClr val="2E5B96"/>
      </a:accent1>
      <a:accent2>
        <a:srgbClr val="C03936"/>
      </a:accent2>
      <a:accent3>
        <a:srgbClr val="ED7D31"/>
      </a:accent3>
      <a:accent4>
        <a:srgbClr val="3E9288"/>
      </a:accent4>
      <a:accent5>
        <a:srgbClr val="4747C1"/>
      </a:accent5>
      <a:accent6>
        <a:srgbClr val="70AD47"/>
      </a:accent6>
      <a:hlink>
        <a:srgbClr val="0563C1"/>
      </a:hlink>
      <a:folHlink>
        <a:srgbClr val="954F72"/>
      </a:folHlink>
    </a:clrScheme>
    <a:fontScheme name="ユーザー定義 2">
      <a:majorFont>
        <a:latin typeface="Segoe UI"/>
        <a:ea typeface="游ゴシック Medium"/>
        <a:cs typeface=""/>
      </a:majorFont>
      <a:minorFont>
        <a:latin typeface="Segoe UI"/>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研究発表用テンプレート2022版.potx" id="{6306135A-614C-4776-A803-91994B10B76C}" vid="{3B8C9F31-E626-4709-A765-E9EDF381CB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7783413B678BA4F83764129A5DB4607" ma:contentTypeVersion="0" ma:contentTypeDescription="新しいドキュメントを作成します。" ma:contentTypeScope="" ma:versionID="36bbfa3e05015206d9e02241ed477da6">
  <xsd:schema xmlns:xsd="http://www.w3.org/2001/XMLSchema" xmlns:xs="http://www.w3.org/2001/XMLSchema" xmlns:p="http://schemas.microsoft.com/office/2006/metadata/properties" targetNamespace="http://schemas.microsoft.com/office/2006/metadata/properties" ma:root="true" ma:fieldsID="bfa5fc393d419cfd9816b88a984ff78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33ED81-A378-482E-B710-0D21A32023B2}">
  <ds:schemaRefs>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dcmitype/"/>
    <ds:schemaRef ds:uri="http://purl.org/dc/elements/1.1/"/>
    <ds:schemaRef ds:uri="http://purl.org/dc/terms/"/>
  </ds:schemaRefs>
</ds:datastoreItem>
</file>

<file path=customXml/itemProps2.xml><?xml version="1.0" encoding="utf-8"?>
<ds:datastoreItem xmlns:ds="http://schemas.openxmlformats.org/officeDocument/2006/customXml" ds:itemID="{0EFD21F3-24CC-4605-A5CE-D678D2531AFB}">
  <ds:schemaRefs>
    <ds:schemaRef ds:uri="http://schemas.microsoft.com/sharepoint/v3/contenttype/forms"/>
  </ds:schemaRefs>
</ds:datastoreItem>
</file>

<file path=customXml/itemProps3.xml><?xml version="1.0" encoding="utf-8"?>
<ds:datastoreItem xmlns:ds="http://schemas.openxmlformats.org/officeDocument/2006/customXml" ds:itemID="{BE74453E-F96D-478A-A3EE-1788D5BE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研究発表用テンプレート2022版</Template>
  <TotalTime>1868</TotalTime>
  <Words>2862</Words>
  <Application>Microsoft Office PowerPoint</Application>
  <PresentationFormat>ワイド画面</PresentationFormat>
  <Paragraphs>293</Paragraphs>
  <Slides>16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Migu 1M</vt:lpstr>
      <vt:lpstr>游ゴシック</vt:lpstr>
      <vt:lpstr>游ゴシック Medium</vt:lpstr>
      <vt:lpstr>Arial</vt:lpstr>
      <vt:lpstr>Roboto</vt:lpstr>
      <vt:lpstr>Segoe UI</vt:lpstr>
      <vt:lpstr>Wingdings</vt:lpstr>
      <vt:lpstr>研究発表スライドマスタ</vt:lpstr>
      <vt:lpstr>道路ネットワークにおける 巡回路の決定 </vt:lpstr>
      <vt:lpstr>現実的な時間で巡回路を決定する楽しさ</vt:lpstr>
      <vt:lpstr>全ての頂点を１回ずつ通って１周する経路のこと</vt:lpstr>
      <vt:lpstr>最近挿入法を用いる</vt:lpstr>
      <vt:lpstr>2-opt法で最適化していく</vt:lpstr>
      <vt:lpstr>2-opt操作と最適解とは</vt:lpstr>
      <vt:lpstr>離れた頂点と一方通行について</vt:lpstr>
      <vt:lpstr>ダイクストラ法で巡回する頂点間のコストを求める</vt:lpstr>
      <vt:lpstr>ダイクストラ法で巡回する頂点間のコストを求める</vt:lpstr>
      <vt:lpstr>現実の道路ネットワークに適用する</vt:lpstr>
      <vt:lpstr>初期巡回路と距離行列を用いて近傍操作を行う</vt:lpstr>
      <vt:lpstr>ダイクストラ法で記録した頂点を遡る</vt:lpstr>
      <vt:lpstr>解析結果を可視化する</vt:lpstr>
      <vt:lpstr>解析結果を可視化する</vt:lpstr>
      <vt:lpstr>現実の道路ネットワークの巡回路を求めた</vt:lpstr>
      <vt:lpstr>GitHubにアップロードした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Shogo Mori</dc:creator>
  <cp:lastModifiedBy>Shogo Mori</cp:lastModifiedBy>
  <cp:revision>18</cp:revision>
  <dcterms:created xsi:type="dcterms:W3CDTF">2024-07-06T19:54:18Z</dcterms:created>
  <dcterms:modified xsi:type="dcterms:W3CDTF">2024-07-11T00:30:32Z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0x010100E7783413B678BA4F83764129A5DB4607</vt:lpwstr>
  </property>
</Properties>
</file>