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451" r:id="rId3"/>
    <p:sldId id="457" r:id="rId4"/>
    <p:sldId id="590" r:id="rId5"/>
    <p:sldId id="602" r:id="rId6"/>
    <p:sldId id="278" r:id="rId7"/>
    <p:sldId id="262" r:id="rId8"/>
    <p:sldId id="601" r:id="rId9"/>
    <p:sldId id="263" r:id="rId10"/>
    <p:sldId id="269" r:id="rId11"/>
    <p:sldId id="452" r:id="rId12"/>
    <p:sldId id="591" r:id="rId13"/>
    <p:sldId id="455" r:id="rId14"/>
    <p:sldId id="456" r:id="rId15"/>
    <p:sldId id="592" r:id="rId16"/>
    <p:sldId id="593" r:id="rId17"/>
    <p:sldId id="594" r:id="rId18"/>
    <p:sldId id="596" r:id="rId19"/>
    <p:sldId id="597" r:id="rId20"/>
    <p:sldId id="598" r:id="rId21"/>
    <p:sldId id="595" r:id="rId22"/>
    <p:sldId id="599" r:id="rId23"/>
    <p:sldId id="60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70" d="100"/>
          <a:sy n="70" d="100"/>
        </p:scale>
        <p:origin x="732"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66D51-3D17-4C18-A67C-C55410FC496D}" type="datetimeFigureOut">
              <a:rPr lang="en-US" smtClean="0"/>
              <a:t>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F36C1-718D-468F-90ED-D681EA018AE9}" type="slidenum">
              <a:rPr lang="en-US" smtClean="0"/>
              <a:t>‹#›</a:t>
            </a:fld>
            <a:endParaRPr lang="en-US"/>
          </a:p>
        </p:txBody>
      </p:sp>
    </p:spTree>
    <p:extLst>
      <p:ext uri="{BB962C8B-B14F-4D97-AF65-F5344CB8AC3E}">
        <p14:creationId xmlns:p14="http://schemas.microsoft.com/office/powerpoint/2010/main" val="1966582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2</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60793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1/7/2023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09571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0073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646103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43133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574326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36514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887966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92735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56602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42343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03848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4E08D7-BA6F-4F7C-91D6-517AC824B36D}"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61364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4E08D7-BA6F-4F7C-91D6-517AC824B36D}" type="datetimeFigureOut">
              <a:rPr lang="en-US" smtClean="0"/>
              <a:t>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2434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4E08D7-BA6F-4F7C-91D6-517AC824B36D}" type="datetimeFigureOut">
              <a:rPr lang="en-US" smtClean="0"/>
              <a:t>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484443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E08D7-BA6F-4F7C-91D6-517AC824B36D}" type="datetimeFigureOut">
              <a:rPr lang="en-US" smtClean="0"/>
              <a:t>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5191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79361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2656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4E08D7-BA6F-4F7C-91D6-517AC824B36D}" type="datetimeFigureOut">
              <a:rPr lang="en-US" smtClean="0"/>
              <a:t>1/7/2023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413ACF-0DD4-4DA2-8F73-9B1B3BAED8CC}" type="slidenum">
              <a:rPr lang="en-US" smtClean="0"/>
              <a:t>‹#›</a:t>
            </a:fld>
            <a:endParaRPr lang="en-US"/>
          </a:p>
        </p:txBody>
      </p:sp>
    </p:spTree>
    <p:extLst>
      <p:ext uri="{BB962C8B-B14F-4D97-AF65-F5344CB8AC3E}">
        <p14:creationId xmlns:p14="http://schemas.microsoft.com/office/powerpoint/2010/main" val="3451409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invideo.io/blog/types-of-social-media/#discussion-forums" TargetMode="External"/><Relationship Id="rId13" Type="http://schemas.openxmlformats.org/officeDocument/2006/relationships/hyperlink" Target="https://invideo.io/blog/types-of-social-media/#interest-based-networks" TargetMode="External"/><Relationship Id="rId3" Type="http://schemas.openxmlformats.org/officeDocument/2006/relationships/hyperlink" Target="https://invideo.io/blog/types-of-social-media/#messaging-apps" TargetMode="External"/><Relationship Id="rId7" Type="http://schemas.openxmlformats.org/officeDocument/2006/relationships/hyperlink" Target="https://invideo.io/blog/types-of-social-media/#interactive-apps" TargetMode="External"/><Relationship Id="rId12" Type="http://schemas.openxmlformats.org/officeDocument/2006/relationships/hyperlink" Target="https://invideo.io/blog/types-of-social-media/#social-shopping-networks" TargetMode="External"/><Relationship Id="rId2" Type="http://schemas.openxmlformats.org/officeDocument/2006/relationships/hyperlink" Target="https://invideo.io/blog/types-of-social-media/#social-networks" TargetMode="External"/><Relationship Id="rId16" Type="http://schemas.openxmlformats.org/officeDocument/2006/relationships/hyperlink" Target="https://invideo.io/blog/types-of-social-media/#anonymous-social-networks" TargetMode="External"/><Relationship Id="rId1" Type="http://schemas.openxmlformats.org/officeDocument/2006/relationships/slideLayout" Target="../slideLayouts/slideLayout2.xml"/><Relationship Id="rId6" Type="http://schemas.openxmlformats.org/officeDocument/2006/relationships/hyperlink" Target="https://invideo.io/blog/types-of-social-media/#Blogging-and-Publishing-Networks" TargetMode="External"/><Relationship Id="rId11" Type="http://schemas.openxmlformats.org/officeDocument/2006/relationships/hyperlink" Target="https://invideo.io/blog/types-of-social-media/#Review-Network" TargetMode="External"/><Relationship Id="rId5" Type="http://schemas.openxmlformats.org/officeDocument/2006/relationships/hyperlink" Target="https://invideo.io/blog/types-of-social-media/#blogging-and-publishing-networks" TargetMode="External"/><Relationship Id="rId15" Type="http://schemas.openxmlformats.org/officeDocument/2006/relationships/hyperlink" Target="https://invideo.io/blog/types-of-social-media/#audio-only-apps" TargetMode="External"/><Relationship Id="rId10" Type="http://schemas.openxmlformats.org/officeDocument/2006/relationships/hyperlink" Target="https://invideo.io/blog/types-of-social-media/#review-network" TargetMode="External"/><Relationship Id="rId4" Type="http://schemas.openxmlformats.org/officeDocument/2006/relationships/hyperlink" Target="https://invideo.io/blog/types-of-social-media/#photo-and-media-sharing-app" TargetMode="External"/><Relationship Id="rId9" Type="http://schemas.openxmlformats.org/officeDocument/2006/relationships/hyperlink" Target="https://invideo.io/blog/types-of-social-media/#bookmarking-and-content-curation" TargetMode="External"/><Relationship Id="rId14" Type="http://schemas.openxmlformats.org/officeDocument/2006/relationships/hyperlink" Target="https://invideo.io/blog/types-of-social-media/#sharing-economy-network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td.org/research-reports/2020-state-of-the-industr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aburez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lms.onlinetvet.com/" TargetMode="External"/><Relationship Id="rId2" Type="http://schemas.openxmlformats.org/officeDocument/2006/relationships/hyperlink" Target="https://iist-mirpur.edu.b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224" y="-19905"/>
            <a:ext cx="10671750" cy="1699850"/>
          </a:xfrm>
        </p:spPr>
        <p:txBody>
          <a:bodyPr>
            <a:normAutofit fontScale="90000"/>
          </a:bodyPr>
          <a:lstStyle/>
          <a:p>
            <a:pPr algn="ctr"/>
            <a:r>
              <a:rPr lang="en-US" sz="5300" dirty="0">
                <a:latin typeface="Arial Rounded MT Bold" panose="020F0704030504030204" pitchFamily="34" charset="0"/>
              </a:rPr>
              <a:t>Foundation Training for Teachers’ under DTE</a:t>
            </a:r>
          </a:p>
        </p:txBody>
      </p:sp>
      <p:sp>
        <p:nvSpPr>
          <p:cNvPr id="3" name="Subtitle 2"/>
          <p:cNvSpPr>
            <a:spLocks noGrp="1"/>
          </p:cNvSpPr>
          <p:nvPr>
            <p:ph type="subTitle" idx="1"/>
          </p:nvPr>
        </p:nvSpPr>
        <p:spPr>
          <a:xfrm>
            <a:off x="3697357" y="4184375"/>
            <a:ext cx="8150222" cy="2942550"/>
          </a:xfrm>
        </p:spPr>
        <p:txBody>
          <a:bodyPr>
            <a:normAutofit fontScale="85000" lnSpcReduction="10000"/>
          </a:bodyPr>
          <a:lstStyle/>
          <a:p>
            <a:r>
              <a:rPr lang="en-US" sz="7700" b="1" dirty="0">
                <a:solidFill>
                  <a:schemeClr val="accent1">
                    <a:lumMod val="75000"/>
                  </a:schemeClr>
                </a:solidFill>
              </a:rPr>
              <a:t>DR. Sheikh Abu Reza</a:t>
            </a:r>
          </a:p>
          <a:p>
            <a:r>
              <a:rPr lang="en-US" sz="3600" b="1" dirty="0"/>
              <a:t>Director (</a:t>
            </a:r>
            <a:r>
              <a:rPr lang="en-US" sz="3600" b="1" dirty="0" err="1"/>
              <a:t>Rtd</a:t>
            </a:r>
            <a:r>
              <a:rPr lang="en-US" sz="3600" b="1" dirty="0"/>
              <a:t>) DTE &amp;</a:t>
            </a:r>
          </a:p>
          <a:p>
            <a:r>
              <a:rPr lang="en-US" sz="3600" b="1" dirty="0"/>
              <a:t>CBT&amp;A Trainer</a:t>
            </a:r>
          </a:p>
          <a:p>
            <a:endParaRPr lang="en-US" sz="3600" b="1" dirty="0"/>
          </a:p>
        </p:txBody>
      </p:sp>
      <p:sp>
        <p:nvSpPr>
          <p:cNvPr id="4" name="TextBox 3">
            <a:extLst>
              <a:ext uri="{FF2B5EF4-FFF2-40B4-BE49-F238E27FC236}">
                <a16:creationId xmlns:a16="http://schemas.microsoft.com/office/drawing/2014/main" id="{6B781BCC-846C-46E6-B405-C8E9CF320F07}"/>
              </a:ext>
            </a:extLst>
          </p:cNvPr>
          <p:cNvSpPr txBox="1"/>
          <p:nvPr/>
        </p:nvSpPr>
        <p:spPr>
          <a:xfrm>
            <a:off x="5534760" y="1688569"/>
            <a:ext cx="3354274" cy="584775"/>
          </a:xfrm>
          <a:prstGeom prst="rect">
            <a:avLst/>
          </a:prstGeom>
          <a:noFill/>
        </p:spPr>
        <p:txBody>
          <a:bodyPr wrap="square" rtlCol="0">
            <a:spAutoFit/>
          </a:bodyPr>
          <a:lstStyle/>
          <a:p>
            <a:r>
              <a:rPr lang="en-US" sz="3200" b="1" dirty="0" smtClean="0">
                <a:solidFill>
                  <a:srgbClr val="FF0000"/>
                </a:solidFill>
                <a:latin typeface="Bookman Old Style" panose="02050604050505020204" pitchFamily="18" charset="0"/>
              </a:rPr>
              <a:t>Module-6.05</a:t>
            </a:r>
            <a:endParaRPr lang="en-US" sz="3200" b="1" dirty="0">
              <a:solidFill>
                <a:srgbClr val="FF0000"/>
              </a:solidFill>
              <a:latin typeface="Bookman Old Style" panose="02050604050505020204" pitchFamily="18" charset="0"/>
            </a:endParaRPr>
          </a:p>
        </p:txBody>
      </p:sp>
      <p:sp>
        <p:nvSpPr>
          <p:cNvPr id="5" name="Rectangle 4">
            <a:extLst>
              <a:ext uri="{FF2B5EF4-FFF2-40B4-BE49-F238E27FC236}">
                <a16:creationId xmlns:a16="http://schemas.microsoft.com/office/drawing/2014/main" id="{DE544164-B746-49BE-BC75-7286E17FBB1E}"/>
              </a:ext>
            </a:extLst>
          </p:cNvPr>
          <p:cNvSpPr/>
          <p:nvPr/>
        </p:nvSpPr>
        <p:spPr>
          <a:xfrm>
            <a:off x="1680775" y="2281968"/>
            <a:ext cx="10032648" cy="646331"/>
          </a:xfrm>
          <a:prstGeom prst="rect">
            <a:avLst/>
          </a:prstGeom>
        </p:spPr>
        <p:txBody>
          <a:bodyPr wrap="square">
            <a:spAutoFit/>
          </a:bodyPr>
          <a:lstStyle/>
          <a:p>
            <a:pPr algn="ctr"/>
            <a:r>
              <a:rPr lang="en-US" sz="3600" dirty="0">
                <a:latin typeface="Algerian" panose="04020705040A02060702" pitchFamily="82" charset="0"/>
              </a:rPr>
              <a:t>TEVT &amp; SOCIAL MEDIA</a:t>
            </a:r>
            <a:endParaRPr lang="en-US" sz="36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755373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82290" y="1169902"/>
            <a:ext cx="5408375" cy="5688097"/>
          </a:xfrm>
          <a:prstGeom prst="rect">
            <a:avLst/>
          </a:prstGeom>
        </p:spPr>
      </p:pic>
      <p:pic>
        <p:nvPicPr>
          <p:cNvPr id="3" name="Picture 2"/>
          <p:cNvPicPr>
            <a:picLocks noChangeAspect="1"/>
          </p:cNvPicPr>
          <p:nvPr/>
        </p:nvPicPr>
        <p:blipFill>
          <a:blip r:embed="rId3"/>
          <a:stretch>
            <a:fillRect/>
          </a:stretch>
        </p:blipFill>
        <p:spPr>
          <a:xfrm>
            <a:off x="2159048" y="306172"/>
            <a:ext cx="7915468" cy="551438"/>
          </a:xfrm>
          <a:prstGeom prst="rect">
            <a:avLst/>
          </a:prstGeom>
        </p:spPr>
      </p:pic>
      <p:sp>
        <p:nvSpPr>
          <p:cNvPr id="4" name="TextBox 3">
            <a:extLst>
              <a:ext uri="{FF2B5EF4-FFF2-40B4-BE49-F238E27FC236}">
                <a16:creationId xmlns:a16="http://schemas.microsoft.com/office/drawing/2014/main" id="{A2F3A40E-0C18-453D-B2EC-076FF45A339D}"/>
              </a:ext>
            </a:extLst>
          </p:cNvPr>
          <p:cNvSpPr txBox="1"/>
          <p:nvPr/>
        </p:nvSpPr>
        <p:spPr>
          <a:xfrm>
            <a:off x="10575235" y="5936974"/>
            <a:ext cx="1262982" cy="369332"/>
          </a:xfrm>
          <a:prstGeom prst="rect">
            <a:avLst/>
          </a:prstGeom>
          <a:noFill/>
        </p:spPr>
        <p:txBody>
          <a:bodyPr wrap="square" rtlCol="0">
            <a:spAutoFit/>
          </a:bodyPr>
          <a:lstStyle/>
          <a:p>
            <a:r>
              <a:rPr lang="en-US" dirty="0"/>
              <a:t>P-53</a:t>
            </a:r>
          </a:p>
        </p:txBody>
      </p:sp>
    </p:spTree>
    <p:extLst>
      <p:ext uri="{BB962C8B-B14F-4D97-AF65-F5344CB8AC3E}">
        <p14:creationId xmlns:p14="http://schemas.microsoft.com/office/powerpoint/2010/main" val="15829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7ACA-7AA9-4FC8-A336-C8E45352B53A}"/>
              </a:ext>
            </a:extLst>
          </p:cNvPr>
          <p:cNvSpPr>
            <a:spLocks noGrp="1"/>
          </p:cNvSpPr>
          <p:nvPr>
            <p:ph type="title"/>
          </p:nvPr>
        </p:nvSpPr>
        <p:spPr>
          <a:xfrm>
            <a:off x="1484310" y="117088"/>
            <a:ext cx="10018713" cy="944217"/>
          </a:xfrm>
        </p:spPr>
        <p:txBody>
          <a:bodyPr/>
          <a:lstStyle/>
          <a:p>
            <a:r>
              <a:rPr lang="en-US" dirty="0"/>
              <a:t>Social media, Social networking and E-learning</a:t>
            </a:r>
          </a:p>
        </p:txBody>
      </p:sp>
      <p:sp>
        <p:nvSpPr>
          <p:cNvPr id="3" name="Content Placeholder 2">
            <a:extLst>
              <a:ext uri="{FF2B5EF4-FFF2-40B4-BE49-F238E27FC236}">
                <a16:creationId xmlns:a16="http://schemas.microsoft.com/office/drawing/2014/main" id="{FD8B19FF-DB94-4D69-AEF4-8FFF5CDF1873}"/>
              </a:ext>
            </a:extLst>
          </p:cNvPr>
          <p:cNvSpPr>
            <a:spLocks noGrp="1"/>
          </p:cNvSpPr>
          <p:nvPr>
            <p:ph idx="1"/>
          </p:nvPr>
        </p:nvSpPr>
        <p:spPr>
          <a:xfrm>
            <a:off x="1484310" y="692427"/>
            <a:ext cx="10018713" cy="5473146"/>
          </a:xfrm>
        </p:spPr>
        <p:txBody>
          <a:bodyPr>
            <a:normAutofit/>
          </a:bodyPr>
          <a:lstStyle/>
          <a:p>
            <a:r>
              <a:rPr lang="en-US" sz="3200" dirty="0"/>
              <a:t>Social media is the interaction among people in which they create, share or exchange information and ideas in virtual communities and networks. </a:t>
            </a:r>
          </a:p>
          <a:p>
            <a:r>
              <a:rPr lang="en-US" sz="3200" dirty="0"/>
              <a:t>Social media can also be said to be a group of internet-based applications that build on the ideological and technological foundations of internet that allows the creation and exchange of user generated contents.</a:t>
            </a:r>
          </a:p>
        </p:txBody>
      </p:sp>
    </p:spTree>
    <p:extLst>
      <p:ext uri="{BB962C8B-B14F-4D97-AF65-F5344CB8AC3E}">
        <p14:creationId xmlns:p14="http://schemas.microsoft.com/office/powerpoint/2010/main" val="4144178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06E3-AD02-4519-96F1-C972199FBF44}"/>
              </a:ext>
            </a:extLst>
          </p:cNvPr>
          <p:cNvSpPr>
            <a:spLocks noGrp="1"/>
          </p:cNvSpPr>
          <p:nvPr>
            <p:ph type="title"/>
          </p:nvPr>
        </p:nvSpPr>
        <p:spPr>
          <a:xfrm>
            <a:off x="1484310" y="129209"/>
            <a:ext cx="10018713" cy="785191"/>
          </a:xfrm>
        </p:spPr>
        <p:txBody>
          <a:bodyPr>
            <a:normAutofit fontScale="90000"/>
          </a:bodyPr>
          <a:lstStyle/>
          <a:p>
            <a:r>
              <a:rPr lang="en-US" b="1" dirty="0"/>
              <a:t/>
            </a:r>
            <a:br>
              <a:rPr lang="en-US" b="1" dirty="0"/>
            </a:br>
            <a:r>
              <a:rPr lang="en-US" b="1" dirty="0"/>
              <a:t>Types of Social Media</a:t>
            </a:r>
            <a:br>
              <a:rPr lang="en-US" b="1" dirty="0"/>
            </a:br>
            <a:endParaRPr lang="en-US" dirty="0"/>
          </a:p>
        </p:txBody>
      </p:sp>
      <p:sp>
        <p:nvSpPr>
          <p:cNvPr id="3" name="Content Placeholder 2">
            <a:extLst>
              <a:ext uri="{FF2B5EF4-FFF2-40B4-BE49-F238E27FC236}">
                <a16:creationId xmlns:a16="http://schemas.microsoft.com/office/drawing/2014/main" id="{CD9C0783-B6D3-4A34-978A-C15DF1EBF5ED}"/>
              </a:ext>
            </a:extLst>
          </p:cNvPr>
          <p:cNvSpPr>
            <a:spLocks noGrp="1"/>
          </p:cNvSpPr>
          <p:nvPr>
            <p:ph idx="1"/>
          </p:nvPr>
        </p:nvSpPr>
        <p:spPr>
          <a:xfrm>
            <a:off x="1391478" y="914400"/>
            <a:ext cx="10456101" cy="5221357"/>
          </a:xfrm>
        </p:spPr>
        <p:txBody>
          <a:bodyPr>
            <a:normAutofit/>
          </a:bodyPr>
          <a:lstStyle/>
          <a:p>
            <a:pPr marL="0" indent="0">
              <a:buNone/>
            </a:pPr>
            <a:r>
              <a:rPr lang="en-GB" b="1" dirty="0"/>
              <a:t>1. </a:t>
            </a:r>
            <a:r>
              <a:rPr lang="en-GB" b="1" dirty="0">
                <a:hlinkClick r:id="rId2"/>
              </a:rPr>
              <a:t>Social Networks</a:t>
            </a:r>
            <a:r>
              <a:rPr lang="en-GB" dirty="0"/>
              <a:t> - Connect with people (</a:t>
            </a:r>
            <a:r>
              <a:rPr lang="en-US" b="1" dirty="0"/>
              <a:t>Facebook, Twitter, LinkedIn )</a:t>
            </a:r>
            <a:r>
              <a:rPr lang="en-GB" dirty="0"/>
              <a:t/>
            </a:r>
            <a:br>
              <a:rPr lang="en-GB" dirty="0"/>
            </a:br>
            <a:r>
              <a:rPr lang="en-GB" b="1" dirty="0"/>
              <a:t>2. </a:t>
            </a:r>
            <a:r>
              <a:rPr lang="en-GB" b="1" dirty="0">
                <a:hlinkClick r:id="rId3"/>
              </a:rPr>
              <a:t>Messaging Apps</a:t>
            </a:r>
            <a:r>
              <a:rPr lang="en-GB" dirty="0"/>
              <a:t> - Message privately (WhatsApp, Messenger, WeChat )</a:t>
            </a:r>
            <a:br>
              <a:rPr lang="en-GB" dirty="0"/>
            </a:br>
            <a:r>
              <a:rPr lang="en-GB" b="1" dirty="0"/>
              <a:t>3. </a:t>
            </a:r>
            <a:r>
              <a:rPr lang="en-GB" b="1" dirty="0">
                <a:hlinkClick r:id="rId4"/>
              </a:rPr>
              <a:t>Photo/Media Sharing</a:t>
            </a:r>
            <a:r>
              <a:rPr lang="en-GB" dirty="0"/>
              <a:t> - Share photos, videos and more (</a:t>
            </a:r>
            <a:r>
              <a:rPr lang="en-US" b="1" dirty="0"/>
              <a:t>Instagram, YouTube)</a:t>
            </a:r>
            <a:r>
              <a:rPr lang="en-GB" dirty="0"/>
              <a:t/>
            </a:r>
            <a:br>
              <a:rPr lang="en-GB" dirty="0"/>
            </a:br>
            <a:r>
              <a:rPr lang="en-GB" b="1" dirty="0"/>
              <a:t>4. </a:t>
            </a:r>
            <a:r>
              <a:rPr lang="en-GB" b="1" dirty="0">
                <a:hlinkClick r:id="rId5"/>
              </a:rPr>
              <a:t>Blogging &amp; Publishing Networks</a:t>
            </a:r>
            <a:r>
              <a:rPr lang="en-GB" dirty="0">
                <a:hlinkClick r:id="rId6"/>
              </a:rPr>
              <a:t> </a:t>
            </a:r>
            <a:r>
              <a:rPr lang="en-GB" dirty="0"/>
              <a:t>- Long format content </a:t>
            </a:r>
            <a:br>
              <a:rPr lang="en-GB" dirty="0"/>
            </a:br>
            <a:r>
              <a:rPr lang="en-GB" b="1" dirty="0"/>
              <a:t>5. </a:t>
            </a:r>
            <a:r>
              <a:rPr lang="en-GB" b="1" dirty="0">
                <a:hlinkClick r:id="rId7"/>
              </a:rPr>
              <a:t>Interactive Apps</a:t>
            </a:r>
            <a:r>
              <a:rPr lang="en-GB" dirty="0"/>
              <a:t> - Connect, create and share content (</a:t>
            </a:r>
            <a:r>
              <a:rPr lang="en-US" b="1" dirty="0"/>
              <a:t>Snapchat, </a:t>
            </a:r>
            <a:r>
              <a:rPr lang="en-US" b="1" dirty="0" err="1"/>
              <a:t>TikTok</a:t>
            </a:r>
            <a:r>
              <a:rPr lang="en-US" b="1" dirty="0"/>
              <a:t> )</a:t>
            </a:r>
            <a:r>
              <a:rPr lang="en-GB" dirty="0"/>
              <a:t/>
            </a:r>
            <a:br>
              <a:rPr lang="en-GB" dirty="0"/>
            </a:br>
            <a:r>
              <a:rPr lang="en-GB" b="1" dirty="0"/>
              <a:t>6. </a:t>
            </a:r>
            <a:r>
              <a:rPr lang="en-GB" b="1" dirty="0">
                <a:hlinkClick r:id="rId8"/>
              </a:rPr>
              <a:t>Discussion Forums</a:t>
            </a:r>
            <a:r>
              <a:rPr lang="en-GB" dirty="0"/>
              <a:t> - Share knowledge, news and ideas  (</a:t>
            </a:r>
            <a:r>
              <a:rPr lang="en-US" b="1" dirty="0"/>
              <a:t>Quora, Reddit)</a:t>
            </a:r>
            <a:r>
              <a:rPr lang="en-GB" dirty="0"/>
              <a:t/>
            </a:r>
            <a:br>
              <a:rPr lang="en-GB" dirty="0"/>
            </a:br>
            <a:r>
              <a:rPr lang="en-GB" b="1" dirty="0"/>
              <a:t>7. </a:t>
            </a:r>
            <a:r>
              <a:rPr lang="en-GB" b="1" dirty="0">
                <a:hlinkClick r:id="rId9"/>
              </a:rPr>
              <a:t>Bookmarking &amp; Content Curation</a:t>
            </a:r>
            <a:r>
              <a:rPr lang="en-GB" b="1" dirty="0"/>
              <a:t> </a:t>
            </a:r>
            <a:r>
              <a:rPr lang="en-GB" dirty="0"/>
              <a:t>-</a:t>
            </a:r>
            <a:r>
              <a:rPr lang="en-GB" b="1" dirty="0"/>
              <a:t> </a:t>
            </a:r>
            <a:r>
              <a:rPr lang="en-GB" dirty="0"/>
              <a:t>Discover, save and share content  </a:t>
            </a:r>
            <a:br>
              <a:rPr lang="en-GB" dirty="0"/>
            </a:br>
            <a:r>
              <a:rPr lang="en-GB" b="1" dirty="0"/>
              <a:t>8. </a:t>
            </a:r>
            <a:r>
              <a:rPr lang="en-GB" b="1" dirty="0">
                <a:hlinkClick r:id="rId10"/>
              </a:rPr>
              <a:t>Review Network</a:t>
            </a:r>
            <a:r>
              <a:rPr lang="en-GB" dirty="0">
                <a:hlinkClick r:id="rId11"/>
              </a:rPr>
              <a:t> </a:t>
            </a:r>
            <a:r>
              <a:rPr lang="en-GB" dirty="0"/>
              <a:t>- View and publish reviews </a:t>
            </a:r>
            <a:br>
              <a:rPr lang="en-GB" dirty="0"/>
            </a:br>
            <a:r>
              <a:rPr lang="en-GB" b="1" dirty="0"/>
              <a:t>9. </a:t>
            </a:r>
            <a:r>
              <a:rPr lang="en-GB" b="1" dirty="0">
                <a:hlinkClick r:id="rId12"/>
              </a:rPr>
              <a:t>Social Shopping Networks</a:t>
            </a:r>
            <a:r>
              <a:rPr lang="en-GB" b="1" dirty="0"/>
              <a:t> - </a:t>
            </a:r>
            <a:r>
              <a:rPr lang="en-GB" dirty="0"/>
              <a:t>Shop online  </a:t>
            </a:r>
            <a:br>
              <a:rPr lang="en-GB" dirty="0"/>
            </a:br>
            <a:r>
              <a:rPr lang="en-GB" b="1" dirty="0"/>
              <a:t>10. </a:t>
            </a:r>
            <a:r>
              <a:rPr lang="en-GB" b="1" dirty="0">
                <a:hlinkClick r:id="rId13"/>
              </a:rPr>
              <a:t>Interest Based Networks</a:t>
            </a:r>
            <a:r>
              <a:rPr lang="en-GB" b="1" dirty="0"/>
              <a:t> - </a:t>
            </a:r>
            <a:r>
              <a:rPr lang="en-GB" dirty="0"/>
              <a:t>Explore hobbies and interests </a:t>
            </a:r>
            <a:br>
              <a:rPr lang="en-GB" dirty="0"/>
            </a:br>
            <a:r>
              <a:rPr lang="en-GB" b="1" dirty="0"/>
              <a:t>11. </a:t>
            </a:r>
            <a:r>
              <a:rPr lang="en-GB" b="1" dirty="0">
                <a:hlinkClick r:id="rId14"/>
              </a:rPr>
              <a:t>Sharing economy networks</a:t>
            </a:r>
            <a:r>
              <a:rPr lang="en-GB" b="1" dirty="0"/>
              <a:t> - </a:t>
            </a:r>
            <a:r>
              <a:rPr lang="en-GB" dirty="0"/>
              <a:t>Trade goods and services </a:t>
            </a:r>
            <a:br>
              <a:rPr lang="en-GB" dirty="0"/>
            </a:br>
            <a:r>
              <a:rPr lang="en-GB" b="1" dirty="0"/>
              <a:t>12. </a:t>
            </a:r>
            <a:r>
              <a:rPr lang="en-GB" b="1" dirty="0">
                <a:hlinkClick r:id="rId15"/>
              </a:rPr>
              <a:t>Audio only apps</a:t>
            </a:r>
            <a:r>
              <a:rPr lang="en-GB" b="1" dirty="0"/>
              <a:t> - </a:t>
            </a:r>
            <a:r>
              <a:rPr lang="en-GB" dirty="0"/>
              <a:t>Join discussions, share ideas and knowledge on audio   </a:t>
            </a:r>
            <a:br>
              <a:rPr lang="en-GB" dirty="0"/>
            </a:br>
            <a:r>
              <a:rPr lang="en-GB" b="1" dirty="0"/>
              <a:t>13. </a:t>
            </a:r>
            <a:r>
              <a:rPr lang="en-GB" b="1" dirty="0">
                <a:hlinkClick r:id="rId16"/>
              </a:rPr>
              <a:t>Anonymous Social Networks</a:t>
            </a:r>
            <a:r>
              <a:rPr lang="en-GB" b="1" dirty="0"/>
              <a:t> - </a:t>
            </a:r>
            <a:r>
              <a:rPr lang="en-GB" dirty="0"/>
              <a:t>Post anonymously </a:t>
            </a:r>
            <a:r>
              <a:rPr lang="en-GB" b="1" dirty="0"/>
              <a:t> </a:t>
            </a:r>
            <a:endParaRPr lang="en-US" dirty="0"/>
          </a:p>
        </p:txBody>
      </p:sp>
    </p:spTree>
    <p:extLst>
      <p:ext uri="{BB962C8B-B14F-4D97-AF65-F5344CB8AC3E}">
        <p14:creationId xmlns:p14="http://schemas.microsoft.com/office/powerpoint/2010/main" val="2115059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B825B-4CD9-4104-AAD5-0CF26BBD6C4D}"/>
              </a:ext>
            </a:extLst>
          </p:cNvPr>
          <p:cNvSpPr>
            <a:spLocks noGrp="1"/>
          </p:cNvSpPr>
          <p:nvPr>
            <p:ph type="title"/>
          </p:nvPr>
        </p:nvSpPr>
        <p:spPr>
          <a:xfrm>
            <a:off x="1484310" y="0"/>
            <a:ext cx="10018713" cy="798443"/>
          </a:xfrm>
        </p:spPr>
        <p:txBody>
          <a:bodyPr/>
          <a:lstStyle/>
          <a:p>
            <a:r>
              <a:rPr lang="en-US" dirty="0"/>
              <a:t>Social Networking</a:t>
            </a:r>
          </a:p>
        </p:txBody>
      </p:sp>
      <p:sp>
        <p:nvSpPr>
          <p:cNvPr id="3" name="Content Placeholder 2">
            <a:extLst>
              <a:ext uri="{FF2B5EF4-FFF2-40B4-BE49-F238E27FC236}">
                <a16:creationId xmlns:a16="http://schemas.microsoft.com/office/drawing/2014/main" id="{FB6919DD-9749-4F6E-9CE0-F71374AFE160}"/>
              </a:ext>
            </a:extLst>
          </p:cNvPr>
          <p:cNvSpPr>
            <a:spLocks noGrp="1"/>
          </p:cNvSpPr>
          <p:nvPr>
            <p:ph idx="1"/>
          </p:nvPr>
        </p:nvSpPr>
        <p:spPr>
          <a:xfrm>
            <a:off x="1643336" y="1514060"/>
            <a:ext cx="10018713" cy="3124201"/>
          </a:xfrm>
        </p:spPr>
        <p:txBody>
          <a:bodyPr>
            <a:normAutofit/>
          </a:bodyPr>
          <a:lstStyle/>
          <a:p>
            <a:r>
              <a:rPr lang="en-US" dirty="0"/>
              <a:t>A social networking service is a platform to build social networks or social  relations among people who, for example share interests, activities, backgrounds or real life connection. Social networking is the hottest online. Not only do social media sites provide to keep in contact with friends, but they can also offer opportunities for professional online networking.</a:t>
            </a:r>
          </a:p>
        </p:txBody>
      </p:sp>
    </p:spTree>
    <p:extLst>
      <p:ext uri="{BB962C8B-B14F-4D97-AF65-F5344CB8AC3E}">
        <p14:creationId xmlns:p14="http://schemas.microsoft.com/office/powerpoint/2010/main" val="3777654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CA3A-C630-4F63-BA6B-7003D3A066AB}"/>
              </a:ext>
            </a:extLst>
          </p:cNvPr>
          <p:cNvSpPr>
            <a:spLocks noGrp="1"/>
          </p:cNvSpPr>
          <p:nvPr>
            <p:ph type="title"/>
          </p:nvPr>
        </p:nvSpPr>
        <p:spPr>
          <a:xfrm>
            <a:off x="1603580" y="102705"/>
            <a:ext cx="10018713" cy="851452"/>
          </a:xfrm>
        </p:spPr>
        <p:txBody>
          <a:bodyPr/>
          <a:lstStyle/>
          <a:p>
            <a:r>
              <a:rPr lang="en-US" dirty="0"/>
              <a:t>Advantages of Social Networking</a:t>
            </a:r>
          </a:p>
        </p:txBody>
      </p:sp>
      <p:sp>
        <p:nvSpPr>
          <p:cNvPr id="3" name="Content Placeholder 2">
            <a:extLst>
              <a:ext uri="{FF2B5EF4-FFF2-40B4-BE49-F238E27FC236}">
                <a16:creationId xmlns:a16="http://schemas.microsoft.com/office/drawing/2014/main" id="{1C327A34-2113-4831-804F-2ED890F3537D}"/>
              </a:ext>
            </a:extLst>
          </p:cNvPr>
          <p:cNvSpPr>
            <a:spLocks noGrp="1"/>
          </p:cNvSpPr>
          <p:nvPr>
            <p:ph idx="1"/>
          </p:nvPr>
        </p:nvSpPr>
        <p:spPr>
          <a:xfrm>
            <a:off x="2491409" y="1444487"/>
            <a:ext cx="9011614" cy="4346713"/>
          </a:xfrm>
        </p:spPr>
        <p:txBody>
          <a:bodyPr>
            <a:normAutofit/>
          </a:bodyPr>
          <a:lstStyle/>
          <a:p>
            <a:r>
              <a:rPr lang="en-GB" dirty="0"/>
              <a:t>Connect to Other People All Over the World.</a:t>
            </a:r>
          </a:p>
          <a:p>
            <a:r>
              <a:rPr lang="en-GB" dirty="0"/>
              <a:t>Easy and Instant Communication.</a:t>
            </a:r>
          </a:p>
          <a:p>
            <a:r>
              <a:rPr lang="en-GB" dirty="0"/>
              <a:t>Real-Time News and Information Discovery.</a:t>
            </a:r>
          </a:p>
          <a:p>
            <a:r>
              <a:rPr lang="en-GB" dirty="0"/>
              <a:t>Great Opportunities for Business Owners.</a:t>
            </a:r>
          </a:p>
          <a:p>
            <a:r>
              <a:rPr lang="en-GB" dirty="0"/>
              <a:t>General Fun and Enjoyment.</a:t>
            </a:r>
          </a:p>
          <a:p>
            <a:r>
              <a:rPr lang="en-GB" dirty="0"/>
              <a:t>Information Overload and Overwhelm.</a:t>
            </a:r>
          </a:p>
          <a:p>
            <a:r>
              <a:rPr lang="en-GB" dirty="0"/>
              <a:t>Privacy Issues.</a:t>
            </a:r>
          </a:p>
          <a:p>
            <a:r>
              <a:rPr lang="en-GB" dirty="0"/>
              <a:t>Social Peer Pressure and Cyber Bullying.</a:t>
            </a:r>
          </a:p>
        </p:txBody>
      </p:sp>
    </p:spTree>
    <p:extLst>
      <p:ext uri="{BB962C8B-B14F-4D97-AF65-F5344CB8AC3E}">
        <p14:creationId xmlns:p14="http://schemas.microsoft.com/office/powerpoint/2010/main" val="24335689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CA3A-C630-4F63-BA6B-7003D3A066AB}"/>
              </a:ext>
            </a:extLst>
          </p:cNvPr>
          <p:cNvSpPr>
            <a:spLocks noGrp="1"/>
          </p:cNvSpPr>
          <p:nvPr>
            <p:ph type="title"/>
          </p:nvPr>
        </p:nvSpPr>
        <p:spPr>
          <a:xfrm>
            <a:off x="1603580" y="102705"/>
            <a:ext cx="10018713" cy="851452"/>
          </a:xfrm>
        </p:spPr>
        <p:txBody>
          <a:bodyPr/>
          <a:lstStyle/>
          <a:p>
            <a:r>
              <a:rPr lang="en-US" dirty="0"/>
              <a:t>Disadvantages of Social Networking</a:t>
            </a:r>
          </a:p>
        </p:txBody>
      </p:sp>
      <p:sp>
        <p:nvSpPr>
          <p:cNvPr id="3" name="Content Placeholder 2">
            <a:extLst>
              <a:ext uri="{FF2B5EF4-FFF2-40B4-BE49-F238E27FC236}">
                <a16:creationId xmlns:a16="http://schemas.microsoft.com/office/drawing/2014/main" id="{1C327A34-2113-4831-804F-2ED890F3537D}"/>
              </a:ext>
            </a:extLst>
          </p:cNvPr>
          <p:cNvSpPr>
            <a:spLocks noGrp="1"/>
          </p:cNvSpPr>
          <p:nvPr>
            <p:ph idx="1"/>
          </p:nvPr>
        </p:nvSpPr>
        <p:spPr>
          <a:xfrm>
            <a:off x="2491409" y="1444487"/>
            <a:ext cx="9011614" cy="4346713"/>
          </a:xfrm>
        </p:spPr>
        <p:txBody>
          <a:bodyPr>
            <a:normAutofit/>
          </a:bodyPr>
          <a:lstStyle/>
          <a:p>
            <a:r>
              <a:rPr lang="en-GB" b="1" dirty="0"/>
              <a:t> </a:t>
            </a:r>
            <a:r>
              <a:rPr lang="en-GB" dirty="0"/>
              <a:t>Lacks Emotional Connection. ...</a:t>
            </a:r>
          </a:p>
          <a:p>
            <a:r>
              <a:rPr lang="en-GB" dirty="0"/>
              <a:t>Gives People a License to be Hurtful. ...</a:t>
            </a:r>
          </a:p>
          <a:p>
            <a:r>
              <a:rPr lang="en-GB" dirty="0"/>
              <a:t>Decreases Face-to-Face Communication Skills. ...</a:t>
            </a:r>
          </a:p>
          <a:p>
            <a:r>
              <a:rPr lang="en-GB" dirty="0"/>
              <a:t>Conveys Inauthentic Expression of Feelings. ...</a:t>
            </a:r>
          </a:p>
          <a:p>
            <a:r>
              <a:rPr lang="en-GB" dirty="0"/>
              <a:t>Diminishes Understanding and Thoughtfulness. ...</a:t>
            </a:r>
          </a:p>
          <a:p>
            <a:r>
              <a:rPr lang="en-GB" dirty="0"/>
              <a:t>Causes Face-to-Face Interactions to Feel Disconnected. ...</a:t>
            </a:r>
          </a:p>
          <a:p>
            <a:r>
              <a:rPr lang="en-GB" dirty="0"/>
              <a:t>Facilitates Laziness.</a:t>
            </a:r>
          </a:p>
        </p:txBody>
      </p:sp>
    </p:spTree>
    <p:extLst>
      <p:ext uri="{BB962C8B-B14F-4D97-AF65-F5344CB8AC3E}">
        <p14:creationId xmlns:p14="http://schemas.microsoft.com/office/powerpoint/2010/main" val="2301735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CA3A-C630-4F63-BA6B-7003D3A066AB}"/>
              </a:ext>
            </a:extLst>
          </p:cNvPr>
          <p:cNvSpPr>
            <a:spLocks noGrp="1"/>
          </p:cNvSpPr>
          <p:nvPr>
            <p:ph type="title"/>
          </p:nvPr>
        </p:nvSpPr>
        <p:spPr>
          <a:xfrm>
            <a:off x="1603580" y="102705"/>
            <a:ext cx="10018713" cy="851452"/>
          </a:xfrm>
        </p:spPr>
        <p:txBody>
          <a:bodyPr/>
          <a:lstStyle/>
          <a:p>
            <a:r>
              <a:rPr lang="en-GB" dirty="0"/>
              <a:t>E-learning</a:t>
            </a:r>
            <a:endParaRPr lang="en-US" dirty="0"/>
          </a:p>
        </p:txBody>
      </p:sp>
      <p:sp>
        <p:nvSpPr>
          <p:cNvPr id="3" name="Content Placeholder 2">
            <a:extLst>
              <a:ext uri="{FF2B5EF4-FFF2-40B4-BE49-F238E27FC236}">
                <a16:creationId xmlns:a16="http://schemas.microsoft.com/office/drawing/2014/main" id="{1C327A34-2113-4831-804F-2ED890F3537D}"/>
              </a:ext>
            </a:extLst>
          </p:cNvPr>
          <p:cNvSpPr>
            <a:spLocks noGrp="1"/>
          </p:cNvSpPr>
          <p:nvPr>
            <p:ph idx="1"/>
          </p:nvPr>
        </p:nvSpPr>
        <p:spPr>
          <a:xfrm>
            <a:off x="2491409" y="1444487"/>
            <a:ext cx="9011614" cy="4346713"/>
          </a:xfrm>
        </p:spPr>
        <p:txBody>
          <a:bodyPr>
            <a:normAutofit/>
          </a:bodyPr>
          <a:lstStyle/>
          <a:p>
            <a:pPr marL="0" indent="0">
              <a:buNone/>
            </a:pPr>
            <a:r>
              <a:rPr lang="en-GB" dirty="0"/>
              <a:t>A learning system based on formalised teaching but with the help of electronic resources is known as E-learning. While teaching can be based in or out of the classrooms, the use of computers and the Internet forms the major component of E-learning. E-learning can also be termed as a network enabled transfer of skills and knowledge, and the delivery of education is made to a large number of recipients at the same or different times. Earlier, it was not accepted wholeheartedly as it was assumed that this system lacked the human element required in learning.</a:t>
            </a:r>
          </a:p>
        </p:txBody>
      </p:sp>
    </p:spTree>
    <p:extLst>
      <p:ext uri="{BB962C8B-B14F-4D97-AF65-F5344CB8AC3E}">
        <p14:creationId xmlns:p14="http://schemas.microsoft.com/office/powerpoint/2010/main" val="1269187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D578-9E47-46E0-92D6-8A932AABDBBB}"/>
              </a:ext>
            </a:extLst>
          </p:cNvPr>
          <p:cNvSpPr>
            <a:spLocks noGrp="1"/>
          </p:cNvSpPr>
          <p:nvPr>
            <p:ph type="title"/>
          </p:nvPr>
        </p:nvSpPr>
        <p:spPr>
          <a:xfrm>
            <a:off x="1484310" y="202096"/>
            <a:ext cx="10018713" cy="864704"/>
          </a:xfrm>
        </p:spPr>
        <p:txBody>
          <a:bodyPr/>
          <a:lstStyle/>
          <a:p>
            <a:r>
              <a:rPr lang="en-GB" dirty="0"/>
              <a:t>E-learning management system </a:t>
            </a:r>
            <a:endParaRPr lang="en-US" dirty="0"/>
          </a:p>
        </p:txBody>
      </p:sp>
      <p:sp>
        <p:nvSpPr>
          <p:cNvPr id="3" name="Content Placeholder 2">
            <a:extLst>
              <a:ext uri="{FF2B5EF4-FFF2-40B4-BE49-F238E27FC236}">
                <a16:creationId xmlns:a16="http://schemas.microsoft.com/office/drawing/2014/main" id="{526CA4C4-4598-47BD-8465-1C2BD98CC425}"/>
              </a:ext>
            </a:extLst>
          </p:cNvPr>
          <p:cNvSpPr>
            <a:spLocks noGrp="1"/>
          </p:cNvSpPr>
          <p:nvPr>
            <p:ph idx="1"/>
          </p:nvPr>
        </p:nvSpPr>
        <p:spPr>
          <a:xfrm>
            <a:off x="1484310" y="1066801"/>
            <a:ext cx="10018713" cy="4724400"/>
          </a:xfrm>
        </p:spPr>
        <p:txBody>
          <a:bodyPr>
            <a:normAutofit/>
          </a:bodyPr>
          <a:lstStyle/>
          <a:p>
            <a:pPr marL="0" indent="0">
              <a:buNone/>
            </a:pPr>
            <a:r>
              <a:rPr lang="en-GB" dirty="0"/>
              <a:t>E-learning courses are typically managed and administered via a learning management system (LMS). Learning management system is "a multiuser software application, usually accessed through a web browser. It helps organizations manage training events, self-paced courses, and blended learning programs. It provides automation that replaces rigorous and expensive manual work, saves time, and enables you to organize your content, data, and learners. It tracks and reports on training activity and results.“</a:t>
            </a:r>
          </a:p>
          <a:p>
            <a:pPr marL="0" indent="0">
              <a:buNone/>
            </a:pPr>
            <a:r>
              <a:rPr lang="en-GB" dirty="0"/>
              <a:t>According to </a:t>
            </a:r>
            <a:r>
              <a:rPr lang="en-GB" dirty="0">
                <a:hlinkClick r:id="rId2"/>
              </a:rPr>
              <a:t>ATD’s 2020 </a:t>
            </a:r>
            <a:r>
              <a:rPr lang="en-GB" i="1" dirty="0">
                <a:hlinkClick r:id="rId2"/>
              </a:rPr>
              <a:t>State of the Industry</a:t>
            </a:r>
            <a:r>
              <a:rPr lang="en-GB" dirty="0">
                <a:hlinkClick r:id="rId2"/>
              </a:rPr>
              <a:t> report</a:t>
            </a:r>
            <a:r>
              <a:rPr lang="en-GB" dirty="0"/>
              <a:t>, technology-based learning methods, including e-learning accounted for 56 percent of learning hours used in 2019.(Association for talent development)</a:t>
            </a:r>
            <a:endParaRPr lang="en-US" dirty="0"/>
          </a:p>
        </p:txBody>
      </p:sp>
    </p:spTree>
    <p:extLst>
      <p:ext uri="{BB962C8B-B14F-4D97-AF65-F5344CB8AC3E}">
        <p14:creationId xmlns:p14="http://schemas.microsoft.com/office/powerpoint/2010/main" val="2175500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7548-1C59-4DC4-B2D2-6F3B23644785}"/>
              </a:ext>
            </a:extLst>
          </p:cNvPr>
          <p:cNvSpPr>
            <a:spLocks noGrp="1"/>
          </p:cNvSpPr>
          <p:nvPr>
            <p:ph type="title"/>
          </p:nvPr>
        </p:nvSpPr>
        <p:spPr>
          <a:xfrm>
            <a:off x="1432128" y="294861"/>
            <a:ext cx="10018713" cy="771939"/>
          </a:xfrm>
        </p:spPr>
        <p:txBody>
          <a:bodyPr/>
          <a:lstStyle/>
          <a:p>
            <a:r>
              <a:rPr lang="en-US" dirty="0"/>
              <a:t>Teaching platforms for teachers</a:t>
            </a:r>
          </a:p>
        </p:txBody>
      </p:sp>
      <p:pic>
        <p:nvPicPr>
          <p:cNvPr id="1030" name="Picture 6" descr="Class Dojo&#10;Gamification in Education&#10; ">
            <a:extLst>
              <a:ext uri="{FF2B5EF4-FFF2-40B4-BE49-F238E27FC236}">
                <a16:creationId xmlns:a16="http://schemas.microsoft.com/office/drawing/2014/main" id="{C9FF4226-8091-4EEE-9938-BF7A8CEA07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1913" y="2392785"/>
            <a:ext cx="2078419" cy="15604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demy New 2021 Logo Vector (SVG, PDF, Ai, EPS, CDR) Free Download -  Logowik.com">
            <a:extLst>
              <a:ext uri="{FF2B5EF4-FFF2-40B4-BE49-F238E27FC236}">
                <a16:creationId xmlns:a16="http://schemas.microsoft.com/office/drawing/2014/main" id="{E5006155-04A0-4C58-AE11-1935398CC8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199" y="2363855"/>
            <a:ext cx="2078990" cy="156044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oogle Classroom Logo and symbol, meaning, history, PNG">
            <a:extLst>
              <a:ext uri="{FF2B5EF4-FFF2-40B4-BE49-F238E27FC236}">
                <a16:creationId xmlns:a16="http://schemas.microsoft.com/office/drawing/2014/main" id="{AE294A2A-9210-4498-8D2D-FC57ACDE31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1551" y="2363855"/>
            <a:ext cx="2570932" cy="161830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ow to Schedule a Meeting in Google Meet">
            <a:extLst>
              <a:ext uri="{FF2B5EF4-FFF2-40B4-BE49-F238E27FC236}">
                <a16:creationId xmlns:a16="http://schemas.microsoft.com/office/drawing/2014/main" id="{A76F7614-E855-439A-9E77-FDCAED2FD22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3807" y="4401488"/>
            <a:ext cx="2884331" cy="161830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Understanding Account Types: Teacher, Student, and Parent - YouTube">
            <a:extLst>
              <a:ext uri="{FF2B5EF4-FFF2-40B4-BE49-F238E27FC236}">
                <a16:creationId xmlns:a16="http://schemas.microsoft.com/office/drawing/2014/main" id="{30A8003F-4DE7-4D4C-8EDB-9BD89180A76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58796" y="2396096"/>
            <a:ext cx="2716804" cy="152820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Zoom Logo Vectors Free Download">
            <a:extLst>
              <a:ext uri="{FF2B5EF4-FFF2-40B4-BE49-F238E27FC236}">
                <a16:creationId xmlns:a16="http://schemas.microsoft.com/office/drawing/2014/main" id="{75533416-4614-42CE-8A08-CF4AC12839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4452" y="4443020"/>
            <a:ext cx="1621148" cy="162114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YouTube is getting a new logo every week this month – here&amp;#39;s why | Creative  Bloq">
            <a:extLst>
              <a:ext uri="{FF2B5EF4-FFF2-40B4-BE49-F238E27FC236}">
                <a16:creationId xmlns:a16="http://schemas.microsoft.com/office/drawing/2014/main" id="{8B931483-EF8E-472B-80F7-82EEAD6319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61914" y="4400130"/>
            <a:ext cx="2884331" cy="1619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717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5311-DF98-4282-B350-A7E1E5EAF025}"/>
              </a:ext>
            </a:extLst>
          </p:cNvPr>
          <p:cNvSpPr>
            <a:spLocks noGrp="1"/>
          </p:cNvSpPr>
          <p:nvPr>
            <p:ph type="title"/>
          </p:nvPr>
        </p:nvSpPr>
        <p:spPr>
          <a:xfrm>
            <a:off x="1484310" y="122583"/>
            <a:ext cx="10018713" cy="944217"/>
          </a:xfrm>
        </p:spPr>
        <p:txBody>
          <a:bodyPr/>
          <a:lstStyle/>
          <a:p>
            <a:r>
              <a:rPr lang="en-US" dirty="0"/>
              <a:t>Google Classroom</a:t>
            </a:r>
          </a:p>
        </p:txBody>
      </p:sp>
      <p:sp>
        <p:nvSpPr>
          <p:cNvPr id="3" name="Content Placeholder 2">
            <a:extLst>
              <a:ext uri="{FF2B5EF4-FFF2-40B4-BE49-F238E27FC236}">
                <a16:creationId xmlns:a16="http://schemas.microsoft.com/office/drawing/2014/main" id="{6A225342-AF88-42F4-B960-CE1E1AC766D4}"/>
              </a:ext>
            </a:extLst>
          </p:cNvPr>
          <p:cNvSpPr>
            <a:spLocks noGrp="1"/>
          </p:cNvSpPr>
          <p:nvPr>
            <p:ph idx="1"/>
          </p:nvPr>
        </p:nvSpPr>
        <p:spPr>
          <a:xfrm>
            <a:off x="1484310" y="1461051"/>
            <a:ext cx="10018713" cy="3124201"/>
          </a:xfrm>
        </p:spPr>
        <p:txBody>
          <a:bodyPr>
            <a:normAutofit/>
          </a:bodyPr>
          <a:lstStyle/>
          <a:p>
            <a:pPr algn="ctr"/>
            <a:r>
              <a:rPr lang="en-US" sz="5400" dirty="0">
                <a:hlinkClick r:id="rId2"/>
              </a:rPr>
              <a:t>YouTube Link</a:t>
            </a:r>
            <a:endParaRPr lang="en-US" sz="5400" dirty="0"/>
          </a:p>
        </p:txBody>
      </p:sp>
    </p:spTree>
    <p:extLst>
      <p:ext uri="{BB962C8B-B14F-4D97-AF65-F5344CB8AC3E}">
        <p14:creationId xmlns:p14="http://schemas.microsoft.com/office/powerpoint/2010/main" val="3226677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3EA84C6-F38E-4F9F-89FA-42E0B3E5D319}" type="slidenum">
              <a:rPr lang="en-US" altLang="en-US"/>
              <a:pPr algn="l" eaLnBrk="1" hangingPunct="1"/>
              <a:t>2</a:t>
            </a:fld>
            <a:endParaRPr lang="en-US" altLang="en-US"/>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4" name="Title 3">
            <a:extLst>
              <a:ext uri="{FF2B5EF4-FFF2-40B4-BE49-F238E27FC236}">
                <a16:creationId xmlns:a16="http://schemas.microsoft.com/office/drawing/2014/main" id="{EA9BB797-5292-4F0F-9152-2DECC4A8F6EE}"/>
              </a:ext>
            </a:extLst>
          </p:cNvPr>
          <p:cNvSpPr>
            <a:spLocks noGrp="1"/>
          </p:cNvSpPr>
          <p:nvPr>
            <p:ph type="title"/>
          </p:nvPr>
        </p:nvSpPr>
        <p:spPr>
          <a:xfrm>
            <a:off x="2091070" y="1131888"/>
            <a:ext cx="10018713" cy="5922335"/>
          </a:xfrm>
        </p:spPr>
        <p:txBody>
          <a:bodyPr>
            <a:normAutofit/>
          </a:bodyPr>
          <a:lstStyle/>
          <a:p>
            <a:pPr lvl="0" algn="l"/>
            <a:r>
              <a:rPr lang="en-US" sz="3200" dirty="0">
                <a:latin typeface="Times New Roman" panose="02020603050405020304" pitchFamily="18" charset="0"/>
                <a:cs typeface="Times New Roman" panose="02020603050405020304" pitchFamily="18" charset="0"/>
              </a:rPr>
              <a:t>1. The concept of TVET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2. TVET scenario of Bangladesh</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3. The concept of social media</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4. Social Media, Social networking and E-learning</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5. Channels of performing activities in social media</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6. Advantages and disadvantages of social network in education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7. Some Examples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57AF3DC-0236-40E7-A2DB-C8486EC73EB8}"/>
              </a:ext>
            </a:extLst>
          </p:cNvPr>
          <p:cNvSpPr txBox="1"/>
          <p:nvPr/>
        </p:nvSpPr>
        <p:spPr>
          <a:xfrm>
            <a:off x="2566988" y="300891"/>
            <a:ext cx="7533942" cy="830997"/>
          </a:xfrm>
          <a:prstGeom prst="rect">
            <a:avLst/>
          </a:prstGeom>
          <a:noFill/>
        </p:spPr>
        <p:txBody>
          <a:bodyPr wrap="square" rtlCol="0">
            <a:spAutoFit/>
          </a:bodyPr>
          <a:lstStyle/>
          <a:p>
            <a:pPr algn="ctr"/>
            <a:r>
              <a:rPr lang="en-US" sz="4800" b="1" dirty="0"/>
              <a:t>Outlines</a:t>
            </a:r>
          </a:p>
        </p:txBody>
      </p:sp>
    </p:spTree>
    <p:extLst>
      <p:ext uri="{BB962C8B-B14F-4D97-AF65-F5344CB8AC3E}">
        <p14:creationId xmlns:p14="http://schemas.microsoft.com/office/powerpoint/2010/main" val="48488429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0F1AE-666D-4E33-8A21-76FE84CBC6F5}"/>
              </a:ext>
            </a:extLst>
          </p:cNvPr>
          <p:cNvSpPr>
            <a:spLocks noGrp="1"/>
          </p:cNvSpPr>
          <p:nvPr>
            <p:ph type="title"/>
          </p:nvPr>
        </p:nvSpPr>
        <p:spPr/>
        <p:txBody>
          <a:bodyPr/>
          <a:lstStyle/>
          <a:p>
            <a:r>
              <a:rPr lang="en-US" dirty="0"/>
              <a:t>Education Management Website</a:t>
            </a:r>
          </a:p>
        </p:txBody>
      </p:sp>
      <p:sp>
        <p:nvSpPr>
          <p:cNvPr id="3" name="Content Placeholder 2">
            <a:extLst>
              <a:ext uri="{FF2B5EF4-FFF2-40B4-BE49-F238E27FC236}">
                <a16:creationId xmlns:a16="http://schemas.microsoft.com/office/drawing/2014/main" id="{5EEF0CC8-F57D-4C15-8E80-5735D53BF1B7}"/>
              </a:ext>
            </a:extLst>
          </p:cNvPr>
          <p:cNvSpPr>
            <a:spLocks noGrp="1"/>
          </p:cNvSpPr>
          <p:nvPr>
            <p:ph idx="1"/>
          </p:nvPr>
        </p:nvSpPr>
        <p:spPr/>
        <p:txBody>
          <a:bodyPr>
            <a:normAutofit/>
          </a:bodyPr>
          <a:lstStyle/>
          <a:p>
            <a:r>
              <a:rPr lang="en-US" sz="4000" dirty="0">
                <a:hlinkClick r:id="rId2"/>
              </a:rPr>
              <a:t>Ideal Institute of Science &amp; Technology ( IIST </a:t>
            </a:r>
            <a:r>
              <a:rPr lang="en-US" sz="4000" dirty="0" smtClean="0">
                <a:hlinkClick r:id="rId2"/>
              </a:rPr>
              <a:t>)</a:t>
            </a:r>
            <a:endParaRPr lang="en-US" sz="4000" dirty="0" smtClean="0"/>
          </a:p>
          <a:p>
            <a:r>
              <a:rPr lang="en-US" sz="4000" dirty="0" smtClean="0">
                <a:hlinkClick r:id="rId3"/>
              </a:rPr>
              <a:t>E- Campus: Blended Learning Platform of DTE through LMS</a:t>
            </a:r>
            <a:endParaRPr lang="en-US" sz="4000" dirty="0"/>
          </a:p>
        </p:txBody>
      </p:sp>
    </p:spTree>
    <p:extLst>
      <p:ext uri="{BB962C8B-B14F-4D97-AF65-F5344CB8AC3E}">
        <p14:creationId xmlns:p14="http://schemas.microsoft.com/office/powerpoint/2010/main" val="2943931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6D77-4DAF-4FF0-8402-B0DA4441D64D}"/>
              </a:ext>
            </a:extLst>
          </p:cNvPr>
          <p:cNvSpPr>
            <a:spLocks noGrp="1"/>
          </p:cNvSpPr>
          <p:nvPr>
            <p:ph type="title"/>
          </p:nvPr>
        </p:nvSpPr>
        <p:spPr>
          <a:xfrm>
            <a:off x="1484311" y="0"/>
            <a:ext cx="10018713" cy="1325217"/>
          </a:xfrm>
        </p:spPr>
        <p:txBody>
          <a:bodyPr>
            <a:normAutofit/>
          </a:bodyPr>
          <a:lstStyle/>
          <a:p>
            <a:r>
              <a:rPr lang="en-US" b="1" dirty="0"/>
              <a:t>6</a:t>
            </a:r>
            <a:r>
              <a:rPr lang="en-US" b="1" dirty="0" smtClean="0"/>
              <a:t> </a:t>
            </a:r>
            <a:r>
              <a:rPr lang="en-US" b="1" dirty="0"/>
              <a:t>Bangladeshi platforms</a:t>
            </a:r>
            <a:br>
              <a:rPr lang="en-US" b="1" dirty="0"/>
            </a:br>
            <a:endParaRPr lang="en-US" dirty="0"/>
          </a:p>
        </p:txBody>
      </p:sp>
      <p:sp>
        <p:nvSpPr>
          <p:cNvPr id="3" name="Content Placeholder 2">
            <a:extLst>
              <a:ext uri="{FF2B5EF4-FFF2-40B4-BE49-F238E27FC236}">
                <a16:creationId xmlns:a16="http://schemas.microsoft.com/office/drawing/2014/main" id="{19726C06-E40A-49B8-965E-7F8A2DB4DEA1}"/>
              </a:ext>
            </a:extLst>
          </p:cNvPr>
          <p:cNvSpPr>
            <a:spLocks noGrp="1"/>
          </p:cNvSpPr>
          <p:nvPr>
            <p:ph idx="1"/>
          </p:nvPr>
        </p:nvSpPr>
        <p:spPr>
          <a:xfrm>
            <a:off x="1484310" y="768627"/>
            <a:ext cx="10018713" cy="5022574"/>
          </a:xfrm>
        </p:spPr>
        <p:txBody>
          <a:bodyPr>
            <a:normAutofit/>
          </a:bodyPr>
          <a:lstStyle/>
          <a:p>
            <a:r>
              <a:rPr lang="en-GB" b="1" dirty="0"/>
              <a:t>1. </a:t>
            </a:r>
            <a:r>
              <a:rPr lang="en-GB" b="1" dirty="0" smtClean="0"/>
              <a:t>E-Campus: Blended Learning Activities of DTE through LMS</a:t>
            </a:r>
          </a:p>
          <a:p>
            <a:r>
              <a:rPr lang="en-GB" b="1" dirty="0" smtClean="0"/>
              <a:t>2. 10-Minute </a:t>
            </a:r>
            <a:r>
              <a:rPr lang="en-GB" b="1" dirty="0"/>
              <a:t>School: A modern platform for the contemporary learners</a:t>
            </a:r>
          </a:p>
          <a:p>
            <a:r>
              <a:rPr lang="en-GB" b="1" dirty="0"/>
              <a:t>3</a:t>
            </a:r>
            <a:r>
              <a:rPr lang="en-GB" b="1" dirty="0" smtClean="0"/>
              <a:t>. </a:t>
            </a:r>
            <a:r>
              <a:rPr lang="en-GB" b="1" dirty="0" err="1"/>
              <a:t>Shikkok</a:t>
            </a:r>
            <a:r>
              <a:rPr lang="en-GB" b="1" dirty="0"/>
              <a:t> </a:t>
            </a:r>
            <a:r>
              <a:rPr lang="en-GB" b="1" dirty="0" err="1"/>
              <a:t>Batayon</a:t>
            </a:r>
            <a:r>
              <a:rPr lang="en-GB" b="1" dirty="0"/>
              <a:t>: A Teaching platform for the Teachers!</a:t>
            </a:r>
          </a:p>
          <a:p>
            <a:r>
              <a:rPr lang="en-GB" b="1" dirty="0"/>
              <a:t>4</a:t>
            </a:r>
            <a:r>
              <a:rPr lang="en-GB" b="1" dirty="0" smtClean="0"/>
              <a:t>. </a:t>
            </a:r>
            <a:r>
              <a:rPr lang="en-GB" b="1" dirty="0" err="1"/>
              <a:t>StudyPress</a:t>
            </a:r>
            <a:r>
              <a:rPr lang="en-GB" b="1" dirty="0"/>
              <a:t>: 'Automating' learning to combat the curse of unemployment</a:t>
            </a:r>
          </a:p>
          <a:p>
            <a:r>
              <a:rPr lang="en-GB" b="1" dirty="0"/>
              <a:t>5</a:t>
            </a:r>
            <a:r>
              <a:rPr lang="en-GB" b="1" dirty="0" smtClean="0"/>
              <a:t>. </a:t>
            </a:r>
            <a:r>
              <a:rPr lang="en-GB" b="1" dirty="0" err="1"/>
              <a:t>Repto</a:t>
            </a:r>
            <a:r>
              <a:rPr lang="en-GB" b="1" dirty="0"/>
              <a:t> Education Centre: A destination for Bangladeshi online content creators and freelance-aspirants</a:t>
            </a:r>
          </a:p>
          <a:p>
            <a:r>
              <a:rPr lang="en-GB" b="1" dirty="0"/>
              <a:t>6</a:t>
            </a:r>
            <a:r>
              <a:rPr lang="en-GB" b="1" dirty="0" smtClean="0"/>
              <a:t>. </a:t>
            </a:r>
            <a:r>
              <a:rPr lang="en-GB" b="1" dirty="0"/>
              <a:t>Amar </a:t>
            </a:r>
            <a:r>
              <a:rPr lang="en-GB" b="1" dirty="0" err="1"/>
              <a:t>Pathshala</a:t>
            </a:r>
            <a:r>
              <a:rPr lang="en-GB" b="1" dirty="0"/>
              <a:t>: Free education for all from any corner of the world</a:t>
            </a:r>
            <a:endParaRPr lang="en-US" dirty="0"/>
          </a:p>
        </p:txBody>
      </p:sp>
    </p:spTree>
    <p:extLst>
      <p:ext uri="{BB962C8B-B14F-4D97-AF65-F5344CB8AC3E}">
        <p14:creationId xmlns:p14="http://schemas.microsoft.com/office/powerpoint/2010/main" val="26105557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380EF-F9AE-4820-9C5A-B569FBF41D30}"/>
              </a:ext>
            </a:extLst>
          </p:cNvPr>
          <p:cNvSpPr>
            <a:spLocks noGrp="1"/>
          </p:cNvSpPr>
          <p:nvPr>
            <p:ph type="title"/>
          </p:nvPr>
        </p:nvSpPr>
        <p:spPr>
          <a:xfrm>
            <a:off x="1484311" y="261731"/>
            <a:ext cx="9024663" cy="679174"/>
          </a:xfrm>
        </p:spPr>
        <p:txBody>
          <a:bodyPr>
            <a:normAutofit fontScale="90000"/>
          </a:bodyPr>
          <a:lstStyle/>
          <a:p>
            <a:r>
              <a:rPr lang="en-US" dirty="0"/>
              <a:t>Review</a:t>
            </a:r>
          </a:p>
        </p:txBody>
      </p:sp>
      <p:pic>
        <p:nvPicPr>
          <p:cNvPr id="2050" name="Picture 2">
            <a:extLst>
              <a:ext uri="{FF2B5EF4-FFF2-40B4-BE49-F238E27FC236}">
                <a16:creationId xmlns:a16="http://schemas.microsoft.com/office/drawing/2014/main" id="{6C38C26F-3D0E-42AF-904E-8A6EEFF4B1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8687" y="1895061"/>
            <a:ext cx="5594626" cy="3949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033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ank You Images, Stock Photos &amp;amp; Vectors | Shutterstock">
            <a:extLst>
              <a:ext uri="{FF2B5EF4-FFF2-40B4-BE49-F238E27FC236}">
                <a16:creationId xmlns:a16="http://schemas.microsoft.com/office/drawing/2014/main" id="{EC96C7B1-C771-4816-B3B2-64250D301E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1939" y="1755913"/>
            <a:ext cx="7972321" cy="2869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589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CDC3FC-ACFB-4BBB-99F1-318152C93784}"/>
              </a:ext>
            </a:extLst>
          </p:cNvPr>
          <p:cNvSpPr txBox="1"/>
          <p:nvPr/>
        </p:nvSpPr>
        <p:spPr>
          <a:xfrm>
            <a:off x="2968487" y="2637183"/>
            <a:ext cx="6665843" cy="923330"/>
          </a:xfrm>
          <a:prstGeom prst="rect">
            <a:avLst/>
          </a:prstGeom>
          <a:noFill/>
        </p:spPr>
        <p:txBody>
          <a:bodyPr wrap="square" rtlCol="0">
            <a:spAutoFit/>
          </a:bodyPr>
          <a:lstStyle/>
          <a:p>
            <a:pPr algn="ctr"/>
            <a:r>
              <a:rPr lang="en-US" sz="5400" b="1" dirty="0"/>
              <a:t>TVET</a:t>
            </a:r>
          </a:p>
        </p:txBody>
      </p:sp>
    </p:spTree>
    <p:extLst>
      <p:ext uri="{BB962C8B-B14F-4D97-AF65-F5344CB8AC3E}">
        <p14:creationId xmlns:p14="http://schemas.microsoft.com/office/powerpoint/2010/main" val="269049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9BAD3D-073F-4AEA-91E6-BC0895BC0379}"/>
              </a:ext>
            </a:extLst>
          </p:cNvPr>
          <p:cNvSpPr txBox="1"/>
          <p:nvPr/>
        </p:nvSpPr>
        <p:spPr>
          <a:xfrm>
            <a:off x="1856096" y="145839"/>
            <a:ext cx="9908274" cy="830997"/>
          </a:xfrm>
          <a:prstGeom prst="rect">
            <a:avLst/>
          </a:prstGeom>
          <a:noFill/>
        </p:spPr>
        <p:txBody>
          <a:bodyPr wrap="square" rtlCol="0">
            <a:spAutoFit/>
          </a:bodyPr>
          <a:lstStyle/>
          <a:p>
            <a:pPr algn="ctr"/>
            <a:r>
              <a:rPr lang="en-US" sz="4800" b="1" dirty="0"/>
              <a:t>Quality issues in TVET</a:t>
            </a:r>
          </a:p>
        </p:txBody>
      </p:sp>
      <p:sp>
        <p:nvSpPr>
          <p:cNvPr id="5" name="TextBox 4">
            <a:extLst>
              <a:ext uri="{FF2B5EF4-FFF2-40B4-BE49-F238E27FC236}">
                <a16:creationId xmlns:a16="http://schemas.microsoft.com/office/drawing/2014/main" id="{D6B3C552-ED83-4E50-B9BC-F7D4FD9A1C60}"/>
              </a:ext>
            </a:extLst>
          </p:cNvPr>
          <p:cNvSpPr txBox="1"/>
          <p:nvPr/>
        </p:nvSpPr>
        <p:spPr>
          <a:xfrm>
            <a:off x="1404731" y="950332"/>
            <a:ext cx="10601740" cy="5109091"/>
          </a:xfrm>
          <a:prstGeom prst="rect">
            <a:avLst/>
          </a:prstGeom>
          <a:noFill/>
        </p:spPr>
        <p:txBody>
          <a:bodyPr wrap="square" rtlCol="0">
            <a:spAutoFit/>
          </a:bodyPr>
          <a:lstStyle/>
          <a:p>
            <a:r>
              <a:rPr lang="en-US" sz="2800" dirty="0">
                <a:solidFill>
                  <a:srgbClr val="0070C0"/>
                </a:solidFill>
              </a:rPr>
              <a:t>TVET may varied in country to country and institute to institute for different factors, context and environments- traditional TVET-</a:t>
            </a:r>
          </a:p>
          <a:p>
            <a:endParaRPr lang="en-US" dirty="0"/>
          </a:p>
          <a:p>
            <a:pPr marL="285750" indent="-285750">
              <a:buFont typeface="Wingdings" panose="05000000000000000000" pitchFamily="2" charset="2"/>
              <a:buChar char="v"/>
            </a:pPr>
            <a:r>
              <a:rPr lang="en-US" sz="3600" dirty="0"/>
              <a:t> Not consistent about QA</a:t>
            </a:r>
          </a:p>
          <a:p>
            <a:pPr marL="285750" indent="-285750">
              <a:buFont typeface="Wingdings" panose="05000000000000000000" pitchFamily="2" charset="2"/>
              <a:buChar char="v"/>
            </a:pPr>
            <a:r>
              <a:rPr lang="en-US" sz="3600" dirty="0"/>
              <a:t> Not Standards alien with demanded occupations</a:t>
            </a:r>
          </a:p>
          <a:p>
            <a:pPr marL="285750" indent="-285750">
              <a:buFont typeface="Wingdings" panose="05000000000000000000" pitchFamily="2" charset="2"/>
              <a:buChar char="v"/>
            </a:pPr>
            <a:r>
              <a:rPr lang="en-US" sz="3600" dirty="0"/>
              <a:t> Curriculum not based on needs</a:t>
            </a:r>
          </a:p>
          <a:p>
            <a:pPr marL="285750" indent="-285750">
              <a:buFont typeface="Wingdings" panose="05000000000000000000" pitchFamily="2" charset="2"/>
              <a:buChar char="v"/>
            </a:pPr>
            <a:r>
              <a:rPr lang="en-US" sz="3600" dirty="0"/>
              <a:t> TVET teachers and trainers are not properly trained</a:t>
            </a:r>
          </a:p>
          <a:p>
            <a:pPr marL="285750" indent="-285750">
              <a:buFont typeface="Wingdings" panose="05000000000000000000" pitchFamily="2" charset="2"/>
              <a:buChar char="v"/>
            </a:pPr>
            <a:r>
              <a:rPr lang="en-US" sz="3600" dirty="0"/>
              <a:t> Lack of strong and appropriate TVET governance</a:t>
            </a:r>
          </a:p>
          <a:p>
            <a:pPr marL="285750" indent="-285750">
              <a:buFont typeface="Wingdings" panose="05000000000000000000" pitchFamily="2" charset="2"/>
              <a:buChar char="v"/>
            </a:pPr>
            <a:r>
              <a:rPr lang="en-US" sz="3600" dirty="0"/>
              <a:t> Skills training is problematics</a:t>
            </a:r>
          </a:p>
          <a:p>
            <a:pPr marL="285750" indent="-285750">
              <a:buFont typeface="Wingdings" panose="05000000000000000000" pitchFamily="2" charset="2"/>
              <a:buChar char="v"/>
            </a:pPr>
            <a:r>
              <a:rPr lang="en-US" sz="3600" dirty="0"/>
              <a:t> Recruitment rules are defective and time consuming </a:t>
            </a:r>
          </a:p>
        </p:txBody>
      </p:sp>
      <p:sp>
        <p:nvSpPr>
          <p:cNvPr id="2" name="TextBox 1">
            <a:extLst>
              <a:ext uri="{FF2B5EF4-FFF2-40B4-BE49-F238E27FC236}">
                <a16:creationId xmlns:a16="http://schemas.microsoft.com/office/drawing/2014/main" id="{C53E90C3-6A1C-4B7C-AC9B-3A441D9ECBB9}"/>
              </a:ext>
            </a:extLst>
          </p:cNvPr>
          <p:cNvSpPr txBox="1"/>
          <p:nvPr/>
        </p:nvSpPr>
        <p:spPr>
          <a:xfrm>
            <a:off x="10668000" y="5937352"/>
            <a:ext cx="914400" cy="369332"/>
          </a:xfrm>
          <a:prstGeom prst="rect">
            <a:avLst/>
          </a:prstGeom>
          <a:noFill/>
        </p:spPr>
        <p:txBody>
          <a:bodyPr wrap="square" rtlCol="0">
            <a:spAutoFit/>
          </a:bodyPr>
          <a:lstStyle/>
          <a:p>
            <a:r>
              <a:rPr lang="en-US" dirty="0"/>
              <a:t>P-60</a:t>
            </a:r>
          </a:p>
        </p:txBody>
      </p:sp>
    </p:spTree>
    <p:extLst>
      <p:ext uri="{BB962C8B-B14F-4D97-AF65-F5344CB8AC3E}">
        <p14:creationId xmlns:p14="http://schemas.microsoft.com/office/powerpoint/2010/main" val="3373045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C9B37B-EF7B-4ECE-A83A-1FD98B69312B}"/>
              </a:ext>
            </a:extLst>
          </p:cNvPr>
          <p:cNvSpPr txBox="1"/>
          <p:nvPr/>
        </p:nvSpPr>
        <p:spPr>
          <a:xfrm>
            <a:off x="1908313" y="2610678"/>
            <a:ext cx="9130748" cy="1200329"/>
          </a:xfrm>
          <a:prstGeom prst="rect">
            <a:avLst/>
          </a:prstGeom>
          <a:noFill/>
        </p:spPr>
        <p:txBody>
          <a:bodyPr wrap="square" rtlCol="0">
            <a:spAutoFit/>
          </a:bodyPr>
          <a:lstStyle/>
          <a:p>
            <a:pPr marL="285750" indent="-285750">
              <a:buFont typeface="Arial" panose="020B0604020202020204" pitchFamily="34" charset="0"/>
              <a:buChar char="•"/>
            </a:pPr>
            <a:r>
              <a:rPr lang="en-US" sz="3600" dirty="0"/>
              <a:t>QAM (Quality Assurance </a:t>
            </a:r>
            <a:r>
              <a:rPr lang="en-US" sz="3600" dirty="0" smtClean="0"/>
              <a:t>Manuals</a:t>
            </a:r>
            <a:r>
              <a:rPr lang="en-US" sz="3600" dirty="0"/>
              <a:t>)</a:t>
            </a:r>
          </a:p>
          <a:p>
            <a:pPr marL="285750" indent="-285750">
              <a:buFont typeface="Arial" panose="020B0604020202020204" pitchFamily="34" charset="0"/>
              <a:buChar char="•"/>
            </a:pPr>
            <a:r>
              <a:rPr lang="en-US" sz="3600" dirty="0"/>
              <a:t>CAD ( Course Accreditation Documents)</a:t>
            </a:r>
          </a:p>
        </p:txBody>
      </p:sp>
    </p:spTree>
    <p:extLst>
      <p:ext uri="{BB962C8B-B14F-4D97-AF65-F5344CB8AC3E}">
        <p14:creationId xmlns:p14="http://schemas.microsoft.com/office/powerpoint/2010/main" val="1972390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7207" y="1062272"/>
            <a:ext cx="10187228" cy="4733456"/>
          </a:xfrm>
          <a:prstGeom prst="rect">
            <a:avLst/>
          </a:prstGeom>
        </p:spPr>
      </p:pic>
      <p:sp>
        <p:nvSpPr>
          <p:cNvPr id="3" name="TextBox 2">
            <a:extLst>
              <a:ext uri="{FF2B5EF4-FFF2-40B4-BE49-F238E27FC236}">
                <a16:creationId xmlns:a16="http://schemas.microsoft.com/office/drawing/2014/main" id="{8D7EE9F4-7E3A-48CE-A500-F1E40B980399}"/>
              </a:ext>
            </a:extLst>
          </p:cNvPr>
          <p:cNvSpPr txBox="1"/>
          <p:nvPr/>
        </p:nvSpPr>
        <p:spPr>
          <a:xfrm>
            <a:off x="10429461" y="5897218"/>
            <a:ext cx="1262982" cy="369332"/>
          </a:xfrm>
          <a:prstGeom prst="rect">
            <a:avLst/>
          </a:prstGeom>
          <a:noFill/>
        </p:spPr>
        <p:txBody>
          <a:bodyPr wrap="square" rtlCol="0">
            <a:spAutoFit/>
          </a:bodyPr>
          <a:lstStyle/>
          <a:p>
            <a:r>
              <a:rPr lang="en-US" dirty="0"/>
              <a:t>P-31</a:t>
            </a:r>
          </a:p>
        </p:txBody>
      </p:sp>
    </p:spTree>
    <p:extLst>
      <p:ext uri="{BB962C8B-B14F-4D97-AF65-F5344CB8AC3E}">
        <p14:creationId xmlns:p14="http://schemas.microsoft.com/office/powerpoint/2010/main" val="4229386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0984" y="125310"/>
            <a:ext cx="10297182" cy="897509"/>
          </a:xfrm>
          <a:prstGeom prst="rect">
            <a:avLst/>
          </a:prstGeom>
        </p:spPr>
      </p:pic>
      <p:pic>
        <p:nvPicPr>
          <p:cNvPr id="3" name="Picture 2"/>
          <p:cNvPicPr>
            <a:picLocks noChangeAspect="1"/>
          </p:cNvPicPr>
          <p:nvPr/>
        </p:nvPicPr>
        <p:blipFill>
          <a:blip r:embed="rId3"/>
          <a:stretch>
            <a:fillRect/>
          </a:stretch>
        </p:blipFill>
        <p:spPr>
          <a:xfrm>
            <a:off x="1804345" y="952231"/>
            <a:ext cx="9947564" cy="3985595"/>
          </a:xfrm>
          <a:prstGeom prst="rect">
            <a:avLst/>
          </a:prstGeom>
        </p:spPr>
      </p:pic>
      <p:pic>
        <p:nvPicPr>
          <p:cNvPr id="4" name="Picture 3"/>
          <p:cNvPicPr>
            <a:picLocks noChangeAspect="1"/>
          </p:cNvPicPr>
          <p:nvPr/>
        </p:nvPicPr>
        <p:blipFill>
          <a:blip r:embed="rId4"/>
          <a:stretch>
            <a:fillRect/>
          </a:stretch>
        </p:blipFill>
        <p:spPr>
          <a:xfrm>
            <a:off x="1866689" y="4895922"/>
            <a:ext cx="9864438" cy="1654521"/>
          </a:xfrm>
          <a:prstGeom prst="rect">
            <a:avLst/>
          </a:prstGeom>
        </p:spPr>
      </p:pic>
      <p:sp>
        <p:nvSpPr>
          <p:cNvPr id="5" name="TextBox 4">
            <a:extLst>
              <a:ext uri="{FF2B5EF4-FFF2-40B4-BE49-F238E27FC236}">
                <a16:creationId xmlns:a16="http://schemas.microsoft.com/office/drawing/2014/main" id="{BF370C78-7BEC-47C9-8A9C-6A09D80E9EC6}"/>
              </a:ext>
            </a:extLst>
          </p:cNvPr>
          <p:cNvSpPr txBox="1"/>
          <p:nvPr/>
        </p:nvSpPr>
        <p:spPr>
          <a:xfrm>
            <a:off x="11560509" y="5905769"/>
            <a:ext cx="1262982" cy="369332"/>
          </a:xfrm>
          <a:prstGeom prst="rect">
            <a:avLst/>
          </a:prstGeom>
          <a:noFill/>
        </p:spPr>
        <p:txBody>
          <a:bodyPr wrap="square" rtlCol="0">
            <a:spAutoFit/>
          </a:bodyPr>
          <a:lstStyle/>
          <a:p>
            <a:r>
              <a:rPr lang="en-US" dirty="0"/>
              <a:t>P-34</a:t>
            </a:r>
          </a:p>
        </p:txBody>
      </p:sp>
    </p:spTree>
    <p:extLst>
      <p:ext uri="{BB962C8B-B14F-4D97-AF65-F5344CB8AC3E}">
        <p14:creationId xmlns:p14="http://schemas.microsoft.com/office/powerpoint/2010/main" val="1576413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0984" y="125310"/>
            <a:ext cx="10297182" cy="897509"/>
          </a:xfrm>
          <a:prstGeom prst="rect">
            <a:avLst/>
          </a:prstGeom>
        </p:spPr>
      </p:pic>
      <p:sp>
        <p:nvSpPr>
          <p:cNvPr id="5" name="TextBox 4">
            <a:extLst>
              <a:ext uri="{FF2B5EF4-FFF2-40B4-BE49-F238E27FC236}">
                <a16:creationId xmlns:a16="http://schemas.microsoft.com/office/drawing/2014/main" id="{BF370C78-7BEC-47C9-8A9C-6A09D80E9EC6}"/>
              </a:ext>
            </a:extLst>
          </p:cNvPr>
          <p:cNvSpPr txBox="1"/>
          <p:nvPr/>
        </p:nvSpPr>
        <p:spPr>
          <a:xfrm>
            <a:off x="11560509" y="5905769"/>
            <a:ext cx="1262982" cy="369332"/>
          </a:xfrm>
          <a:prstGeom prst="rect">
            <a:avLst/>
          </a:prstGeom>
          <a:noFill/>
        </p:spPr>
        <p:txBody>
          <a:bodyPr wrap="square" rtlCol="0">
            <a:spAutoFit/>
          </a:bodyPr>
          <a:lstStyle/>
          <a:p>
            <a:r>
              <a:rPr lang="en-US" dirty="0"/>
              <a:t>P-34</a:t>
            </a:r>
          </a:p>
        </p:txBody>
      </p:sp>
      <p:sp>
        <p:nvSpPr>
          <p:cNvPr id="6" name="TextBox 5">
            <a:extLst>
              <a:ext uri="{FF2B5EF4-FFF2-40B4-BE49-F238E27FC236}">
                <a16:creationId xmlns:a16="http://schemas.microsoft.com/office/drawing/2014/main" id="{F9777BE2-9627-46F4-9BBE-C64C2A557A97}"/>
              </a:ext>
            </a:extLst>
          </p:cNvPr>
          <p:cNvSpPr txBox="1"/>
          <p:nvPr/>
        </p:nvSpPr>
        <p:spPr>
          <a:xfrm>
            <a:off x="2199861" y="2644170"/>
            <a:ext cx="8852452" cy="1569660"/>
          </a:xfrm>
          <a:prstGeom prst="rect">
            <a:avLst/>
          </a:prstGeom>
          <a:noFill/>
        </p:spPr>
        <p:txBody>
          <a:bodyPr wrap="square" rtlCol="0">
            <a:spAutoFit/>
          </a:bodyPr>
          <a:lstStyle/>
          <a:p>
            <a:r>
              <a:rPr lang="en-US" sz="2400" dirty="0"/>
              <a:t>Two pre-vocational levels to allow easier access to formal TVET for poor or under privileged groups who might not have sufficient formal schooling and lack of literacy and numeracy but having skills either working in different economic sector or have no works at all.</a:t>
            </a:r>
          </a:p>
        </p:txBody>
      </p:sp>
    </p:spTree>
    <p:extLst>
      <p:ext uri="{BB962C8B-B14F-4D97-AF65-F5344CB8AC3E}">
        <p14:creationId xmlns:p14="http://schemas.microsoft.com/office/powerpoint/2010/main" val="3383403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28813" y="274706"/>
            <a:ext cx="8534373" cy="664969"/>
          </a:xfrm>
          <a:prstGeom prst="rect">
            <a:avLst/>
          </a:prstGeom>
        </p:spPr>
      </p:pic>
      <p:pic>
        <p:nvPicPr>
          <p:cNvPr id="4" name="Picture 3"/>
          <p:cNvPicPr>
            <a:picLocks noChangeAspect="1"/>
          </p:cNvPicPr>
          <p:nvPr/>
        </p:nvPicPr>
        <p:blipFill>
          <a:blip r:embed="rId3"/>
          <a:stretch>
            <a:fillRect/>
          </a:stretch>
        </p:blipFill>
        <p:spPr>
          <a:xfrm>
            <a:off x="1462057" y="1591681"/>
            <a:ext cx="10241432" cy="3674638"/>
          </a:xfrm>
          <a:prstGeom prst="rect">
            <a:avLst/>
          </a:prstGeom>
        </p:spPr>
      </p:pic>
      <p:sp>
        <p:nvSpPr>
          <p:cNvPr id="5" name="TextBox 4">
            <a:extLst>
              <a:ext uri="{FF2B5EF4-FFF2-40B4-BE49-F238E27FC236}">
                <a16:creationId xmlns:a16="http://schemas.microsoft.com/office/drawing/2014/main" id="{95CCDE3F-1575-45EA-B049-9840710C94C9}"/>
              </a:ext>
            </a:extLst>
          </p:cNvPr>
          <p:cNvSpPr txBox="1"/>
          <p:nvPr/>
        </p:nvSpPr>
        <p:spPr>
          <a:xfrm>
            <a:off x="10575235" y="5936974"/>
            <a:ext cx="1262982" cy="369332"/>
          </a:xfrm>
          <a:prstGeom prst="rect">
            <a:avLst/>
          </a:prstGeom>
          <a:noFill/>
        </p:spPr>
        <p:txBody>
          <a:bodyPr wrap="square" rtlCol="0">
            <a:spAutoFit/>
          </a:bodyPr>
          <a:lstStyle/>
          <a:p>
            <a:r>
              <a:rPr lang="en-US" dirty="0"/>
              <a:t>P-37</a:t>
            </a:r>
          </a:p>
        </p:txBody>
      </p:sp>
    </p:spTree>
    <p:extLst>
      <p:ext uri="{BB962C8B-B14F-4D97-AF65-F5344CB8AC3E}">
        <p14:creationId xmlns:p14="http://schemas.microsoft.com/office/powerpoint/2010/main" val="6009975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4016</TotalTime>
  <Words>661</Words>
  <Application>Microsoft Office PowerPoint</Application>
  <PresentationFormat>Widescreen</PresentationFormat>
  <Paragraphs>74</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Algerian</vt:lpstr>
      <vt:lpstr>Arial</vt:lpstr>
      <vt:lpstr>Arial Rounded MT Bold</vt:lpstr>
      <vt:lpstr>Bookman Old Style</vt:lpstr>
      <vt:lpstr>Calibri</vt:lpstr>
      <vt:lpstr>Corbel</vt:lpstr>
      <vt:lpstr>Lucida Sans Unicode</vt:lpstr>
      <vt:lpstr>Times New Roman</vt:lpstr>
      <vt:lpstr>Wingdings</vt:lpstr>
      <vt:lpstr>Parallax</vt:lpstr>
      <vt:lpstr>Foundation Training for Teachers’ under DTE</vt:lpstr>
      <vt:lpstr>1. The concept of TVET 2. TVET scenario of Bangladesh 3. The concept of social media 4. Social Media, Social networking and E-learning 5. Channels of performing activities in social media 6. Advantages and disadvantages of social network in education 7. Some Examples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Social media, Social networking and E-learning</vt:lpstr>
      <vt:lpstr> Types of Social Media </vt:lpstr>
      <vt:lpstr>Social Networking</vt:lpstr>
      <vt:lpstr>Advantages of Social Networking</vt:lpstr>
      <vt:lpstr>Disadvantages of Social Networking</vt:lpstr>
      <vt:lpstr>E-learning</vt:lpstr>
      <vt:lpstr>E-learning management system </vt:lpstr>
      <vt:lpstr>Teaching platforms for teachers</vt:lpstr>
      <vt:lpstr>Google Classroom</vt:lpstr>
      <vt:lpstr>Education Management Website</vt:lpstr>
      <vt:lpstr>6 Bangladeshi platforms </vt:lpstr>
      <vt:lpstr>Review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reza.dte@gmail.com</dc:creator>
  <cp:lastModifiedBy>Reza</cp:lastModifiedBy>
  <cp:revision>248</cp:revision>
  <dcterms:created xsi:type="dcterms:W3CDTF">2020-12-07T16:50:05Z</dcterms:created>
  <dcterms:modified xsi:type="dcterms:W3CDTF">2023-01-07T15:07:51Z</dcterms:modified>
</cp:coreProperties>
</file>