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3" r:id="rId4"/>
    <p:sldId id="273" r:id="rId5"/>
    <p:sldId id="274" r:id="rId6"/>
    <p:sldId id="268" r:id="rId7"/>
    <p:sldId id="275" r:id="rId8"/>
    <p:sldId id="277" r:id="rId9"/>
    <p:sldId id="276" r:id="rId10"/>
    <p:sldId id="278" r:id="rId11"/>
    <p:sldId id="279" r:id="rId12"/>
    <p:sldId id="280" r:id="rId13"/>
    <p:sldId id="281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5245"/>
    <a:srgbClr val="2E75B6"/>
    <a:srgbClr val="00C29D"/>
    <a:srgbClr val="FF7E06"/>
    <a:srgbClr val="F46B9F"/>
    <a:srgbClr val="9C5D71"/>
    <a:srgbClr val="FFB200"/>
    <a:srgbClr val="FFFFFF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1" autoAdjust="0"/>
    <p:restoredTop sz="92749" autoAdjust="0"/>
  </p:normalViewPr>
  <p:slideViewPr>
    <p:cSldViewPr snapToGrid="0">
      <p:cViewPr varScale="1">
        <p:scale>
          <a:sx n="106" d="100"/>
          <a:sy n="106" d="100"/>
        </p:scale>
        <p:origin x="438" y="10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5EF5F-D7D8-4630-891E-ED0A04B7D00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E093B-9E65-4CA0-A475-08587028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94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C9F0-5072-4C8E-90F3-F92350371859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E180-AC5D-4085-BD3A-B52EA2221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C9F0-5072-4C8E-90F3-F92350371859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E180-AC5D-4085-BD3A-B52EA2221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9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C9F0-5072-4C8E-90F3-F92350371859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E180-AC5D-4085-BD3A-B52EA2221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7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C9F0-5072-4C8E-90F3-F92350371859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E180-AC5D-4085-BD3A-B52EA2221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C9F0-5072-4C8E-90F3-F92350371859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E180-AC5D-4085-BD3A-B52EA2221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C9F0-5072-4C8E-90F3-F92350371859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E180-AC5D-4085-BD3A-B52EA2221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3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C9F0-5072-4C8E-90F3-F92350371859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E180-AC5D-4085-BD3A-B52EA2221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7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C9F0-5072-4C8E-90F3-F92350371859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E180-AC5D-4085-BD3A-B52EA2221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5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C9F0-5072-4C8E-90F3-F92350371859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E180-AC5D-4085-BD3A-B52EA2221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3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C9F0-5072-4C8E-90F3-F92350371859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E180-AC5D-4085-BD3A-B52EA2221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0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C9F0-5072-4C8E-90F3-F92350371859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E180-AC5D-4085-BD3A-B52EA2221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6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EC9F0-5072-4C8E-90F3-F92350371859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DE180-AC5D-4085-BD3A-B52EA2221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3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B0FB70-C651-45B2-BDEE-4EA5B00BA3B2}"/>
              </a:ext>
            </a:extLst>
          </p:cNvPr>
          <p:cNvSpPr txBox="1"/>
          <p:nvPr/>
        </p:nvSpPr>
        <p:spPr>
          <a:xfrm>
            <a:off x="301933" y="2198634"/>
            <a:ext cx="11414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w Cen MT" panose="020B0602020104020603" pitchFamily="34" charset="0"/>
              </a:rPr>
              <a:t>Enhancing </a:t>
            </a:r>
            <a:r>
              <a:rPr lang="en-US" sz="4000" b="1" dirty="0">
                <a:solidFill>
                  <a:srgbClr val="F25245"/>
                </a:solidFill>
                <a:latin typeface="Tw Cen MT" panose="020B0602020104020603" pitchFamily="34" charset="0"/>
              </a:rPr>
              <a:t>Phishing Detection</a:t>
            </a:r>
            <a:r>
              <a:rPr lang="en-US" sz="4000" b="1" dirty="0">
                <a:latin typeface="Tw Cen MT" panose="020B0602020104020603" pitchFamily="34" charset="0"/>
              </a:rPr>
              <a:t> Accuracy: A Lightweight </a:t>
            </a:r>
            <a:r>
              <a:rPr lang="en-US" sz="4000" b="1" dirty="0">
                <a:solidFill>
                  <a:srgbClr val="0070C0"/>
                </a:solidFill>
                <a:latin typeface="Tw Cen MT" panose="020B0602020104020603" pitchFamily="34" charset="0"/>
              </a:rPr>
              <a:t>Domain-based Approach </a:t>
            </a:r>
            <a:r>
              <a:rPr lang="en-US" sz="4000" b="1" dirty="0">
                <a:latin typeface="Tw Cen MT" panose="020B0602020104020603" pitchFamily="34" charset="0"/>
              </a:rPr>
              <a:t>Using Supervised Machine Learning</a:t>
            </a:r>
            <a:endParaRPr lang="en-US" sz="4000" b="1" dirty="0">
              <a:solidFill>
                <a:srgbClr val="FF0000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230D3C-EE98-5B38-2A12-2C494D6FBA91}"/>
              </a:ext>
            </a:extLst>
          </p:cNvPr>
          <p:cNvSpPr/>
          <p:nvPr/>
        </p:nvSpPr>
        <p:spPr>
          <a:xfrm>
            <a:off x="2956560" y="4406926"/>
            <a:ext cx="6156960" cy="13716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8F8D7-2F28-66DE-5559-F1F3F8177B43}"/>
              </a:ext>
            </a:extLst>
          </p:cNvPr>
          <p:cNvSpPr txBox="1"/>
          <p:nvPr/>
        </p:nvSpPr>
        <p:spPr>
          <a:xfrm>
            <a:off x="1554480" y="1233881"/>
            <a:ext cx="87172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Module Title: </a:t>
            </a:r>
            <a:r>
              <a:rPr lang="en-US" sz="2000" dirty="0"/>
              <a:t>Project Management and Research Methodology</a:t>
            </a:r>
          </a:p>
          <a:p>
            <a:pPr algn="ctr"/>
            <a:r>
              <a:rPr lang="en-US" sz="2000" b="1" dirty="0"/>
              <a:t>Module Code: </a:t>
            </a:r>
            <a:r>
              <a:rPr lang="en-US" sz="2000" dirty="0"/>
              <a:t>IS4S706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85A152-DA5F-DDF2-360E-084EB20D50F9}"/>
              </a:ext>
            </a:extLst>
          </p:cNvPr>
          <p:cNvSpPr txBox="1"/>
          <p:nvPr/>
        </p:nvSpPr>
        <p:spPr>
          <a:xfrm>
            <a:off x="3090702" y="4944746"/>
            <a:ext cx="609600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25245"/>
                </a:solidFill>
              </a:rPr>
              <a:t>Submitted By</a:t>
            </a:r>
          </a:p>
          <a:p>
            <a:pPr algn="ctr"/>
            <a:r>
              <a:rPr lang="en-US" sz="2400" b="1" spc="600" dirty="0">
                <a:solidFill>
                  <a:srgbClr val="0070C0"/>
                </a:solidFill>
              </a:rPr>
              <a:t>SHOHAG MIA</a:t>
            </a:r>
          </a:p>
          <a:p>
            <a:pPr algn="ctr"/>
            <a:r>
              <a:rPr lang="en-US" b="1" spc="600" dirty="0"/>
              <a:t>Student ID </a:t>
            </a:r>
            <a:r>
              <a:rPr lang="en-US" spc="600" dirty="0"/>
              <a:t>- 30107619</a:t>
            </a:r>
          </a:p>
        </p:txBody>
      </p:sp>
    </p:spTree>
    <p:extLst>
      <p:ext uri="{BB962C8B-B14F-4D97-AF65-F5344CB8AC3E}">
        <p14:creationId xmlns:p14="http://schemas.microsoft.com/office/powerpoint/2010/main" val="2095222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78231" y="0"/>
            <a:ext cx="5245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FEATURE  </a:t>
            </a:r>
            <a:r>
              <a:rPr lang="en-US" sz="3600" b="1" dirty="0">
                <a:solidFill>
                  <a:srgbClr val="0070C0"/>
                </a:solidFill>
                <a:latin typeface="Tw Cen MT" panose="020B0602020104020603" pitchFamily="34" charset="0"/>
              </a:rPr>
              <a:t>IMPORTANCE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854C3E-4181-AF2A-0476-BEB1B0E77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92" y="993912"/>
            <a:ext cx="5417996" cy="5372619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BF4E86-862D-9FA1-AEEA-72900D157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139" y="1348298"/>
            <a:ext cx="5715635" cy="51155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6474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38474" y="139148"/>
            <a:ext cx="5245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KEY FINDINGS</a:t>
            </a:r>
            <a:endParaRPr lang="en-US" sz="3600" b="1" dirty="0">
              <a:solidFill>
                <a:srgbClr val="0070C0"/>
              </a:solidFill>
              <a:latin typeface="Tw Cen MT" panose="020B06020201040206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22BCF-BDC2-6B78-C753-90628B196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93" y="1875707"/>
            <a:ext cx="4564380" cy="37426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B45658-9705-5EF4-C190-B2B1737FB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845185"/>
              </p:ext>
            </p:extLst>
          </p:nvPr>
        </p:nvGraphicFramePr>
        <p:xfrm>
          <a:off x="5307496" y="2007704"/>
          <a:ext cx="6639336" cy="34190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8910">
                  <a:extLst>
                    <a:ext uri="{9D8B030D-6E8A-4147-A177-3AD203B41FA5}">
                      <a16:colId xmlns:a16="http://schemas.microsoft.com/office/drawing/2014/main" val="4267572844"/>
                    </a:ext>
                  </a:extLst>
                </a:gridCol>
                <a:gridCol w="850109">
                  <a:extLst>
                    <a:ext uri="{9D8B030D-6E8A-4147-A177-3AD203B41FA5}">
                      <a16:colId xmlns:a16="http://schemas.microsoft.com/office/drawing/2014/main" val="1437509714"/>
                    </a:ext>
                  </a:extLst>
                </a:gridCol>
                <a:gridCol w="655318">
                  <a:extLst>
                    <a:ext uri="{9D8B030D-6E8A-4147-A177-3AD203B41FA5}">
                      <a16:colId xmlns:a16="http://schemas.microsoft.com/office/drawing/2014/main" val="1623700246"/>
                    </a:ext>
                  </a:extLst>
                </a:gridCol>
                <a:gridCol w="186654">
                  <a:extLst>
                    <a:ext uri="{9D8B030D-6E8A-4147-A177-3AD203B41FA5}">
                      <a16:colId xmlns:a16="http://schemas.microsoft.com/office/drawing/2014/main" val="1092084861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4060947239"/>
                    </a:ext>
                  </a:extLst>
                </a:gridCol>
                <a:gridCol w="778598">
                  <a:extLst>
                    <a:ext uri="{9D8B030D-6E8A-4147-A177-3AD203B41FA5}">
                      <a16:colId xmlns:a16="http://schemas.microsoft.com/office/drawing/2014/main" val="1641067585"/>
                    </a:ext>
                  </a:extLst>
                </a:gridCol>
                <a:gridCol w="675381">
                  <a:extLst>
                    <a:ext uri="{9D8B030D-6E8A-4147-A177-3AD203B41FA5}">
                      <a16:colId xmlns:a16="http://schemas.microsoft.com/office/drawing/2014/main" val="714921728"/>
                    </a:ext>
                  </a:extLst>
                </a:gridCol>
                <a:gridCol w="823752">
                  <a:extLst>
                    <a:ext uri="{9D8B030D-6E8A-4147-A177-3AD203B41FA5}">
                      <a16:colId xmlns:a16="http://schemas.microsoft.com/office/drawing/2014/main" val="2211272734"/>
                    </a:ext>
                  </a:extLst>
                </a:gridCol>
              </a:tblGrid>
              <a:tr h="7834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Class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Precision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r>
                        <a:rPr lang="en-US" sz="1200" kern="0">
                          <a:effectLst/>
                        </a:rPr>
                        <a:t>Recall</a:t>
                      </a:r>
                      <a:endParaRPr lang="en-US"/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F1-Score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F1-Score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Support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Training Time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Testing Time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3069481"/>
                  </a:ext>
                </a:extLst>
              </a:tr>
              <a:tr h="3704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76%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r>
                        <a:rPr lang="en-US" sz="1200" kern="0">
                          <a:effectLst/>
                        </a:rPr>
                        <a:t>86.4%</a:t>
                      </a:r>
                      <a:endParaRPr lang="en-US"/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80.8%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80.8%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24405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33.03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seconds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1.9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seconds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6769422"/>
                  </a:ext>
                </a:extLst>
              </a:tr>
              <a:tr h="7834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84.4 %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r>
                        <a:rPr lang="en-US" sz="1200" kern="0" dirty="0">
                          <a:effectLst/>
                        </a:rPr>
                        <a:t>73.0%</a:t>
                      </a:r>
                      <a:endParaRPr lang="en-US" dirty="0"/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78.3%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78.3%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24696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790657"/>
                  </a:ext>
                </a:extLst>
              </a:tr>
              <a:tr h="3704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5-fold CV Accuracy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80.2%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936012"/>
                  </a:ext>
                </a:extLst>
              </a:tr>
              <a:tr h="3704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Accuracy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80.3%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49101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48845"/>
                  </a:ext>
                </a:extLst>
              </a:tr>
              <a:tr h="3704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Macro avg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80.2%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79.7%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79.6%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49101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900498"/>
                  </a:ext>
                </a:extLst>
              </a:tr>
              <a:tr h="3704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Weighted avg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80.2%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79.7%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79.6%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49101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9746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C2FBF7F-7D49-CF59-D9B6-3AAD823C3A7B}"/>
              </a:ext>
            </a:extLst>
          </p:cNvPr>
          <p:cNvSpPr txBox="1"/>
          <p:nvPr/>
        </p:nvSpPr>
        <p:spPr>
          <a:xfrm>
            <a:off x="3443910" y="898699"/>
            <a:ext cx="6092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FINAL MODEL (BEST PERFORMER-RANDOM FOREST)</a:t>
            </a:r>
          </a:p>
        </p:txBody>
      </p:sp>
    </p:spTree>
    <p:extLst>
      <p:ext uri="{BB962C8B-B14F-4D97-AF65-F5344CB8AC3E}">
        <p14:creationId xmlns:p14="http://schemas.microsoft.com/office/powerpoint/2010/main" val="409079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38474" y="139148"/>
            <a:ext cx="5245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KEY FINDINGS</a:t>
            </a:r>
            <a:endParaRPr lang="en-US" sz="3600" b="1" dirty="0">
              <a:solidFill>
                <a:srgbClr val="0070C0"/>
              </a:solidFill>
              <a:latin typeface="Tw Cen MT" panose="020B06020201040206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2FBF7F-7D49-CF59-D9B6-3AAD823C3A7B}"/>
              </a:ext>
            </a:extLst>
          </p:cNvPr>
          <p:cNvSpPr txBox="1"/>
          <p:nvPr/>
        </p:nvSpPr>
        <p:spPr>
          <a:xfrm>
            <a:off x="3443910" y="898699"/>
            <a:ext cx="6092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FINAL MODEL (BEST PERFORMER-RANDOM FOREST)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0B6AE1-4581-C449-3546-FABE681C9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94" y="2044313"/>
            <a:ext cx="5542915" cy="3604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A33EE7-4D75-F77A-C862-BB66075D3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640" y="2002279"/>
            <a:ext cx="5733415" cy="37280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7442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38474" y="139148"/>
            <a:ext cx="5245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TAKE-HOME NOTES</a:t>
            </a:r>
            <a:endParaRPr lang="en-US" sz="3600" b="1" dirty="0">
              <a:solidFill>
                <a:srgbClr val="0070C0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4A6C5-9964-1C2B-9558-8CF0131657AD}"/>
              </a:ext>
            </a:extLst>
          </p:cNvPr>
          <p:cNvSpPr txBox="1"/>
          <p:nvPr/>
        </p:nvSpPr>
        <p:spPr>
          <a:xfrm>
            <a:off x="679012" y="1040280"/>
            <a:ext cx="1086415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Phishing is a major cyber threat with evolving tactics that challenge detection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Key Algorithms Compared: </a:t>
            </a:r>
            <a:r>
              <a:rPr lang="en-US" dirty="0"/>
              <a:t>Random Forest (RF), Decision Tree (DT), Gaussian Naive Bayes (GNB), SGDClassifier, Extra Trees (ET), Multilayer Perceptron (MLP).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Algorithm Performance: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Forest (RF): Strong overall performance (80.3% accuracy), balanced precision/recall, but high false negatives (6,662).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Extra Trees (ET): Similar to RF, with slightly fewer false negatives; ensemble methods are effective.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Decision Tree (DT): Quick, but higher false negatives, making it less efficient than RF/ET.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Gaussian Naive Bayes (GNB): Poor performance (58.8% accuracy), imbalanced recall, not suitable for minimizing false negatives.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MLP &amp; SGD: Moderate accuracy (72.5% and 69.7%), but prone to high false positives and negatives.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Comparison with Previous Studies: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Higher accuracy in previous hybrid models (e.g., Korkmaz et al. 2022), but those studies used smaller, imbalanced datasets.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Large dataset and cross-validation in this study provide a more comprehensive evaluation of ML algorithms. Computational efficiency was evaluated, highlighting the need for low-latency models in real-time phishing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Future Directions: </a:t>
            </a:r>
            <a:r>
              <a:rPr lang="en-US" dirty="0"/>
              <a:t>Focus on optimizing neural network models and exploring hybrid approaches for improved accuracy and efficiency.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9161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38474" y="3253541"/>
            <a:ext cx="5245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w Cen MT" panose="020B06020201040206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8565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B1D66C-A675-4E89-AF22-1BE0E407A08D}"/>
              </a:ext>
            </a:extLst>
          </p:cNvPr>
          <p:cNvCxnSpPr>
            <a:cxnSpLocks/>
          </p:cNvCxnSpPr>
          <p:nvPr/>
        </p:nvCxnSpPr>
        <p:spPr>
          <a:xfrm flipV="1">
            <a:off x="6301631" y="3076483"/>
            <a:ext cx="1577206" cy="113647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AAD18D-A529-426E-944F-052FEF1F7315}"/>
              </a:ext>
            </a:extLst>
          </p:cNvPr>
          <p:cNvCxnSpPr>
            <a:cxnSpLocks/>
          </p:cNvCxnSpPr>
          <p:nvPr/>
        </p:nvCxnSpPr>
        <p:spPr>
          <a:xfrm flipH="1" flipV="1">
            <a:off x="7891843" y="3068447"/>
            <a:ext cx="1704651" cy="104479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D1B375-3CBB-4F31-BF6F-2530FCADC84D}"/>
              </a:ext>
            </a:extLst>
          </p:cNvPr>
          <p:cNvCxnSpPr>
            <a:cxnSpLocks/>
          </p:cNvCxnSpPr>
          <p:nvPr/>
        </p:nvCxnSpPr>
        <p:spPr>
          <a:xfrm flipH="1" flipV="1">
            <a:off x="4489217" y="3330653"/>
            <a:ext cx="1709825" cy="8823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F893E3-9E92-4678-BAE1-ABE84AFE8FA3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2843958" y="3250927"/>
            <a:ext cx="1241784" cy="98833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55FC8F4-43EE-43E4-BBBC-49434B3A520A}"/>
              </a:ext>
            </a:extLst>
          </p:cNvPr>
          <p:cNvSpPr/>
          <p:nvPr/>
        </p:nvSpPr>
        <p:spPr>
          <a:xfrm>
            <a:off x="2358067" y="3945025"/>
            <a:ext cx="588480" cy="588480"/>
          </a:xfrm>
          <a:prstGeom prst="ellipse">
            <a:avLst/>
          </a:prstGeom>
          <a:solidFill>
            <a:srgbClr val="F46B9F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20B305-6275-48E1-8946-A32347CB376F}"/>
              </a:ext>
            </a:extLst>
          </p:cNvPr>
          <p:cNvSpPr txBox="1"/>
          <p:nvPr/>
        </p:nvSpPr>
        <p:spPr>
          <a:xfrm>
            <a:off x="2460655" y="3916099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4AD99A-076B-4B78-BBFD-38BC498DCCBC}"/>
              </a:ext>
            </a:extLst>
          </p:cNvPr>
          <p:cNvSpPr/>
          <p:nvPr/>
        </p:nvSpPr>
        <p:spPr>
          <a:xfrm>
            <a:off x="3983154" y="2956687"/>
            <a:ext cx="588480" cy="588480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6BC045-9DFF-42FD-8C36-FC34502A7320}"/>
              </a:ext>
            </a:extLst>
          </p:cNvPr>
          <p:cNvSpPr txBox="1"/>
          <p:nvPr/>
        </p:nvSpPr>
        <p:spPr>
          <a:xfrm>
            <a:off x="4085742" y="2927761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2467DC-68B2-4A06-97DB-38EF79A869C1}"/>
              </a:ext>
            </a:extLst>
          </p:cNvPr>
          <p:cNvSpPr/>
          <p:nvPr/>
        </p:nvSpPr>
        <p:spPr>
          <a:xfrm>
            <a:off x="5935913" y="3906415"/>
            <a:ext cx="588480" cy="58848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EAAEBB-9149-4D8C-85F9-C700A4FAC1A9}"/>
              </a:ext>
            </a:extLst>
          </p:cNvPr>
          <p:cNvSpPr txBox="1"/>
          <p:nvPr/>
        </p:nvSpPr>
        <p:spPr>
          <a:xfrm>
            <a:off x="6038501" y="3877489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CACAA9-3503-46C8-A54E-799F4E9E55B9}"/>
              </a:ext>
            </a:extLst>
          </p:cNvPr>
          <p:cNvSpPr/>
          <p:nvPr/>
        </p:nvSpPr>
        <p:spPr>
          <a:xfrm>
            <a:off x="7642714" y="2908555"/>
            <a:ext cx="588480" cy="58848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7E7550-521F-446A-9A97-DDE94285DD11}"/>
              </a:ext>
            </a:extLst>
          </p:cNvPr>
          <p:cNvSpPr txBox="1"/>
          <p:nvPr/>
        </p:nvSpPr>
        <p:spPr>
          <a:xfrm>
            <a:off x="7745013" y="2879629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240C0D5-51C5-4820-AB34-E16D404339B2}"/>
              </a:ext>
            </a:extLst>
          </p:cNvPr>
          <p:cNvSpPr/>
          <p:nvPr/>
        </p:nvSpPr>
        <p:spPr>
          <a:xfrm>
            <a:off x="9374672" y="4070591"/>
            <a:ext cx="588480" cy="58848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BDCDBB-2F71-487A-93F9-6F048B528A22}"/>
              </a:ext>
            </a:extLst>
          </p:cNvPr>
          <p:cNvSpPr txBox="1"/>
          <p:nvPr/>
        </p:nvSpPr>
        <p:spPr>
          <a:xfrm>
            <a:off x="9477260" y="4041665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E3E3E3"/>
                </a:solidFill>
                <a:latin typeface="Tw Cen MT" panose="020B0602020104020603" pitchFamily="34" charset="0"/>
              </a:rPr>
              <a:t>5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F425409-A6E4-456C-8ED2-ED38DCFCE2BD}"/>
              </a:ext>
            </a:extLst>
          </p:cNvPr>
          <p:cNvGrpSpPr/>
          <p:nvPr/>
        </p:nvGrpSpPr>
        <p:grpSpPr>
          <a:xfrm>
            <a:off x="1294511" y="4454575"/>
            <a:ext cx="2566882" cy="893874"/>
            <a:chOff x="150112" y="3808321"/>
            <a:chExt cx="2566882" cy="89387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701416C-01EF-4102-89B3-73D5308BF43E}"/>
                </a:ext>
              </a:extLst>
            </p:cNvPr>
            <p:cNvSpPr txBox="1"/>
            <p:nvPr/>
          </p:nvSpPr>
          <p:spPr>
            <a:xfrm>
              <a:off x="150112" y="3994309"/>
              <a:ext cx="25668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PHISHING DEFINITION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01F7DF-B788-4309-835E-848C5261CE4F}"/>
                </a:ext>
              </a:extLst>
            </p:cNvPr>
            <p:cNvSpPr txBox="1"/>
            <p:nvPr/>
          </p:nvSpPr>
          <p:spPr>
            <a:xfrm>
              <a:off x="629933" y="3808321"/>
              <a:ext cx="19797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72C5F62-DBE0-4DB0-A985-67DB45C51121}"/>
              </a:ext>
            </a:extLst>
          </p:cNvPr>
          <p:cNvGrpSpPr/>
          <p:nvPr/>
        </p:nvGrpSpPr>
        <p:grpSpPr>
          <a:xfrm>
            <a:off x="2740157" y="1897464"/>
            <a:ext cx="3082244" cy="808719"/>
            <a:chOff x="1946554" y="3223406"/>
            <a:chExt cx="3082244" cy="80871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49F1B1-6182-47AB-BECE-2A542878E26D}"/>
                </a:ext>
              </a:extLst>
            </p:cNvPr>
            <p:cNvSpPr txBox="1"/>
            <p:nvPr/>
          </p:nvSpPr>
          <p:spPr>
            <a:xfrm>
              <a:off x="1946554" y="3324239"/>
              <a:ext cx="30822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PHISHING TRENDS AND LIFE CYCLE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28FC70-EC87-4505-B103-CC8A34AD5B99}"/>
                </a:ext>
              </a:extLst>
            </p:cNvPr>
            <p:cNvSpPr txBox="1"/>
            <p:nvPr/>
          </p:nvSpPr>
          <p:spPr>
            <a:xfrm>
              <a:off x="2036842" y="3223406"/>
              <a:ext cx="2735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9728CB8-974E-4196-8D1D-89BBEFF54DC9}"/>
              </a:ext>
            </a:extLst>
          </p:cNvPr>
          <p:cNvSpPr txBox="1"/>
          <p:nvPr/>
        </p:nvSpPr>
        <p:spPr>
          <a:xfrm>
            <a:off x="5096038" y="3055555"/>
            <a:ext cx="2321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E9524"/>
                </a:solidFill>
                <a:latin typeface="Tw Cen MT" panose="020B0602020104020603" pitchFamily="34" charset="0"/>
              </a:rPr>
              <a:t>THESIS </a:t>
            </a:r>
          </a:p>
          <a:p>
            <a:pPr algn="ctr"/>
            <a:r>
              <a:rPr lang="en-US" sz="2000" b="1" dirty="0">
                <a:solidFill>
                  <a:srgbClr val="EE9524"/>
                </a:solidFill>
                <a:latin typeface="Tw Cen MT" panose="020B0602020104020603" pitchFamily="34" charset="0"/>
              </a:rPr>
              <a:t>OBJECTIVE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C386432-8509-4BF1-B812-3331BAF7D462}"/>
              </a:ext>
            </a:extLst>
          </p:cNvPr>
          <p:cNvGrpSpPr/>
          <p:nvPr/>
        </p:nvGrpSpPr>
        <p:grpSpPr>
          <a:xfrm>
            <a:off x="6508456" y="1959568"/>
            <a:ext cx="2995870" cy="767274"/>
            <a:chOff x="5667442" y="2963935"/>
            <a:chExt cx="2995870" cy="76727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67F5442-F4B4-4585-AA2E-C0438857AE3B}"/>
                </a:ext>
              </a:extLst>
            </p:cNvPr>
            <p:cNvSpPr txBox="1"/>
            <p:nvPr/>
          </p:nvSpPr>
          <p:spPr>
            <a:xfrm>
              <a:off x="5667442" y="3023323"/>
              <a:ext cx="29958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2E75B6"/>
                  </a:solidFill>
                  <a:latin typeface="Tw Cen MT" panose="020B0602020104020603" pitchFamily="34" charset="0"/>
                </a:rPr>
                <a:t>THESIS </a:t>
              </a:r>
            </a:p>
            <a:p>
              <a:pPr algn="ctr"/>
              <a:r>
                <a:rPr lang="en-US" sz="2000" b="1" dirty="0">
                  <a:solidFill>
                    <a:srgbClr val="2E75B6"/>
                  </a:solidFill>
                  <a:latin typeface="Tw Cen MT" panose="020B0602020104020603" pitchFamily="34" charset="0"/>
                </a:rPr>
                <a:t>METHODOLOGY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EFAF46B-A1C3-45A8-A052-22BF454E6E76}"/>
                </a:ext>
              </a:extLst>
            </p:cNvPr>
            <p:cNvSpPr txBox="1"/>
            <p:nvPr/>
          </p:nvSpPr>
          <p:spPr>
            <a:xfrm>
              <a:off x="6033912" y="2963935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E5F379D-720A-4873-BF25-F62D2ED92709}"/>
              </a:ext>
            </a:extLst>
          </p:cNvPr>
          <p:cNvSpPr txBox="1"/>
          <p:nvPr/>
        </p:nvSpPr>
        <p:spPr>
          <a:xfrm>
            <a:off x="8484525" y="4635726"/>
            <a:ext cx="2479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w Cen MT" panose="020B0602020104020603" pitchFamily="34" charset="0"/>
              </a:rPr>
              <a:t>FINDINGS AND FUTURE 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2519" y="516779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CONTENTS</a:t>
            </a:r>
            <a:endParaRPr lang="en-US" sz="3600" b="1" dirty="0">
              <a:solidFill>
                <a:schemeClr val="accent2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8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00350" y="402479"/>
            <a:ext cx="6552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PHISHING </a:t>
            </a:r>
            <a:r>
              <a:rPr lang="en-US" sz="3600" b="1" dirty="0">
                <a:solidFill>
                  <a:schemeClr val="accent2"/>
                </a:solidFill>
                <a:latin typeface="Tw Cen MT" panose="020B0602020104020603" pitchFamily="34" charset="0"/>
              </a:rPr>
              <a:t>DEFINITION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C2BD10-7F4A-32EB-1A62-755A2E6CFA1D}"/>
              </a:ext>
            </a:extLst>
          </p:cNvPr>
          <p:cNvSpPr txBox="1"/>
          <p:nvPr/>
        </p:nvSpPr>
        <p:spPr>
          <a:xfrm>
            <a:off x="1319836" y="1362174"/>
            <a:ext cx="92036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Phishing</a:t>
            </a:r>
            <a:r>
              <a:rPr lang="en-US" sz="2400" dirty="0"/>
              <a:t> is a type of </a:t>
            </a:r>
            <a:r>
              <a:rPr lang="en-US" sz="2400" b="1" dirty="0"/>
              <a:t>cyberattack </a:t>
            </a:r>
            <a:r>
              <a:rPr lang="en-US" sz="2400" dirty="0"/>
              <a:t>that uses fraudulent emails, text messages, phone calls or websites to trick people into sharing sensitive data, downloading malware or otherwise exposing themselves to cybercrime.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2D0F7F-E04B-C9CF-7863-190CD9550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124" y="2987548"/>
            <a:ext cx="5640734" cy="2888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5B8DD8-0122-1DEC-D2E5-E36C26F5B08E}"/>
              </a:ext>
            </a:extLst>
          </p:cNvPr>
          <p:cNvSpPr txBox="1"/>
          <p:nvPr/>
        </p:nvSpPr>
        <p:spPr>
          <a:xfrm>
            <a:off x="3123446" y="6093974"/>
            <a:ext cx="5685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 MOST COMMON TYPES OF PHISHING ATTACKS USED AGAINST INDIVIDUALS OR BUSINESSES</a:t>
            </a:r>
          </a:p>
        </p:txBody>
      </p:sp>
    </p:spTree>
    <p:extLst>
      <p:ext uri="{BB962C8B-B14F-4D97-AF65-F5344CB8AC3E}">
        <p14:creationId xmlns:p14="http://schemas.microsoft.com/office/powerpoint/2010/main" val="203342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10282" y="283209"/>
            <a:ext cx="813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PHISHING </a:t>
            </a:r>
            <a:r>
              <a:rPr lang="en-US" sz="3600" b="1" dirty="0">
                <a:solidFill>
                  <a:schemeClr val="accent2"/>
                </a:solidFill>
                <a:latin typeface="Tw Cen MT" panose="020B0602020104020603" pitchFamily="34" charset="0"/>
              </a:rPr>
              <a:t>TRENDS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4AB60A-A97C-FD05-D393-97507B6932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92" y="1160254"/>
            <a:ext cx="7053704" cy="540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7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10282" y="283209"/>
            <a:ext cx="813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PHISHING </a:t>
            </a:r>
            <a:r>
              <a:rPr lang="en-US" sz="3600" b="1" dirty="0">
                <a:solidFill>
                  <a:schemeClr val="accent2"/>
                </a:solidFill>
                <a:latin typeface="Tw Cen MT" panose="020B0602020104020603" pitchFamily="34" charset="0"/>
              </a:rPr>
              <a:t>LIFE CYCLE</a:t>
            </a: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87DC3E90-7AB4-5813-63D3-FE1715B7B064}"/>
              </a:ext>
            </a:extLst>
          </p:cNvPr>
          <p:cNvPicPr/>
          <p:nvPr/>
        </p:nvPicPr>
        <p:blipFill>
          <a:blip r:embed="rId2"/>
          <a:srcRect l="1562" t="3444" r="1909"/>
          <a:stretch>
            <a:fillRect/>
          </a:stretch>
        </p:blipFill>
        <p:spPr>
          <a:xfrm>
            <a:off x="1391479" y="1179949"/>
            <a:ext cx="9162222" cy="498055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1828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FD1A93-20A0-97BC-2EDB-A3133D0F53AC}"/>
              </a:ext>
            </a:extLst>
          </p:cNvPr>
          <p:cNvSpPr txBox="1"/>
          <p:nvPr/>
        </p:nvSpPr>
        <p:spPr>
          <a:xfrm>
            <a:off x="7427095" y="5908542"/>
            <a:ext cx="3221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https://web.facebook.com/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21712-3200-E601-2799-E8196663B04E}"/>
              </a:ext>
            </a:extLst>
          </p:cNvPr>
          <p:cNvSpPr txBox="1"/>
          <p:nvPr/>
        </p:nvSpPr>
        <p:spPr>
          <a:xfrm>
            <a:off x="2410377" y="5890974"/>
            <a:ext cx="3631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https://web.facedook.com/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8E788D-0F70-1AA2-E1AF-A430DEC6572B}"/>
              </a:ext>
            </a:extLst>
          </p:cNvPr>
          <p:cNvSpPr txBox="1"/>
          <p:nvPr/>
        </p:nvSpPr>
        <p:spPr>
          <a:xfrm>
            <a:off x="1783080" y="352949"/>
            <a:ext cx="880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WHICH ONE IS </a:t>
            </a:r>
            <a:r>
              <a:rPr lang="en-US" sz="3600" b="1" dirty="0">
                <a:solidFill>
                  <a:srgbClr val="00B0F0"/>
                </a:solidFill>
                <a:latin typeface="Tw Cen MT" panose="020B0602020104020603" pitchFamily="34" charset="0"/>
              </a:rPr>
              <a:t>PHISHING (FAKE WEBTIES)?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385C89-584A-D3BA-7C43-6D1B23675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410" y="1409699"/>
            <a:ext cx="4289353" cy="4238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74A1E6-8C3D-CEDD-75A8-D96EA29EE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290" y="1381125"/>
            <a:ext cx="4193819" cy="429577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CF70CE4-BACE-D5F7-CE6D-C5E12E9B853A}"/>
              </a:ext>
            </a:extLst>
          </p:cNvPr>
          <p:cNvSpPr/>
          <p:nvPr/>
        </p:nvSpPr>
        <p:spPr>
          <a:xfrm>
            <a:off x="2390775" y="1257300"/>
            <a:ext cx="1457325" cy="40005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D464A08-DFAE-4C06-7BF8-3CAEB880B23D}"/>
              </a:ext>
            </a:extLst>
          </p:cNvPr>
          <p:cNvSpPr/>
          <p:nvPr/>
        </p:nvSpPr>
        <p:spPr>
          <a:xfrm>
            <a:off x="7124700" y="1343025"/>
            <a:ext cx="1457325" cy="40005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6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10282" y="283209"/>
            <a:ext cx="813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THESIS </a:t>
            </a:r>
            <a:r>
              <a:rPr lang="en-US" sz="3600" b="1" dirty="0">
                <a:solidFill>
                  <a:schemeClr val="accent2"/>
                </a:solidFill>
                <a:latin typeface="Tw Cen MT" panose="020B0602020104020603" pitchFamily="34" charset="0"/>
              </a:rPr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F2742D-E7B5-0E38-0F1E-059B5AF4ACFC}"/>
              </a:ext>
            </a:extLst>
          </p:cNvPr>
          <p:cNvSpPr txBox="1"/>
          <p:nvPr/>
        </p:nvSpPr>
        <p:spPr>
          <a:xfrm>
            <a:off x="775253" y="1344450"/>
            <a:ext cx="10694504" cy="4610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Conduct a comprehensive literature review to identify current phishing detection techniques, their limitations, and areas for new contributions.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Collect a comprehensive dataset of phishing and legitimate URLs from credible and reliable online sources (e.g., OpenPhish, DomCop).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Extract relevant features (e.g. domain properties) indicative of phishing attempts based on previous studies and URLs analysis.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Clean and prepare the extracted data for optimal machine learning model performance.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Explore, evaluate, and fine-tune various supervised machine learning algorithms to determine the most effective one for phishing detection.</a:t>
            </a:r>
          </a:p>
        </p:txBody>
      </p:sp>
    </p:spTree>
    <p:extLst>
      <p:ext uri="{BB962C8B-B14F-4D97-AF65-F5344CB8AC3E}">
        <p14:creationId xmlns:p14="http://schemas.microsoft.com/office/powerpoint/2010/main" val="6851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10282" y="174568"/>
            <a:ext cx="813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LITERATURE REVIEW</a:t>
            </a:r>
            <a:endParaRPr lang="en-US" sz="3600" b="1" dirty="0">
              <a:solidFill>
                <a:schemeClr val="accent2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42BF0-1229-A371-7584-739DBEDD8C87}"/>
              </a:ext>
            </a:extLst>
          </p:cNvPr>
          <p:cNvSpPr txBox="1"/>
          <p:nvPr/>
        </p:nvSpPr>
        <p:spPr>
          <a:xfrm>
            <a:off x="2876494" y="742823"/>
            <a:ext cx="6092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Phishing Detection Techniques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9AE0B0-9CD3-3A0F-12DB-D4DC20A2BF37}"/>
              </a:ext>
            </a:extLst>
          </p:cNvPr>
          <p:cNvSpPr txBox="1"/>
          <p:nvPr/>
        </p:nvSpPr>
        <p:spPr>
          <a:xfrm>
            <a:off x="355448" y="1185933"/>
            <a:ext cx="1139831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Visual-Similarity / Content-Based Approaches : </a:t>
            </a:r>
            <a:r>
              <a:rPr lang="en-US" dirty="0"/>
              <a:t>Detect phishing by analyzing the visual and content-based features of websites (logos, HTML, images, CSS, DOM).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Working Principle: </a:t>
            </a:r>
            <a:r>
              <a:rPr lang="en-US" dirty="0"/>
              <a:t>Compare the visual elements and structural features of a website to legitimate counterparts to detect phishing attempts.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Strengths: </a:t>
            </a:r>
            <a:r>
              <a:rPr lang="en-US" dirty="0"/>
              <a:t>High accuracy in recognizing visual mimicry (e.g., 99.95% in Chen et al., 2020).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Limitations: </a:t>
            </a:r>
            <a:r>
              <a:rPr lang="en-US" dirty="0"/>
              <a:t>Fails with dynamic DOMs, image-only sites, and multi-language content.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Rule-Based / Heuristic-Based Approaches: </a:t>
            </a:r>
            <a:r>
              <a:rPr lang="en-US" dirty="0"/>
              <a:t>Uses predefined "if-then" rules derived from known phishing sites to detect future attacks.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Working Principle: </a:t>
            </a:r>
            <a:r>
              <a:rPr lang="en-US" dirty="0"/>
              <a:t>Rules are applied to site features like URLs, links, and content behavior to flag phishing attempts.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Strengths: </a:t>
            </a:r>
            <a:r>
              <a:rPr lang="en-US" dirty="0"/>
              <a:t>Simple, easy to implement; decent accuracy (96.8% in </a:t>
            </a:r>
            <a:r>
              <a:rPr lang="en-US" dirty="0" err="1"/>
              <a:t>Adewole</a:t>
            </a:r>
            <a:r>
              <a:rPr lang="en-US" dirty="0"/>
              <a:t> et al., 2019).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Limitations: </a:t>
            </a:r>
            <a:r>
              <a:rPr lang="en-US" dirty="0"/>
              <a:t>Cannot adapt to evolving phishing tactics; struggles with incomplete or ambiguous data.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Machine Learning (ML)-Based Approaches: </a:t>
            </a:r>
            <a:r>
              <a:rPr lang="en-US" dirty="0"/>
              <a:t>Utilizes supervised or deep learning algorithms to identify phishing through data patterns.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Working Principle: </a:t>
            </a:r>
            <a:r>
              <a:rPr lang="en-US" dirty="0"/>
              <a:t>Trains models on large datasets of phishing/legitimate sites using features like URLs, text, and DOM structures.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Strengths: </a:t>
            </a:r>
            <a:r>
              <a:rPr lang="en-US" dirty="0"/>
              <a:t>High accuracy (e.g., 99.13% in Pandey &amp; Mishra, 2023); can adapt to new data.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Limitations: </a:t>
            </a:r>
            <a:r>
              <a:rPr lang="en-US" dirty="0"/>
              <a:t>High computational cost; requires large, diverse training datasets for optimal performance.</a:t>
            </a:r>
          </a:p>
        </p:txBody>
      </p:sp>
    </p:spTree>
    <p:extLst>
      <p:ext uri="{BB962C8B-B14F-4D97-AF65-F5344CB8AC3E}">
        <p14:creationId xmlns:p14="http://schemas.microsoft.com/office/powerpoint/2010/main" val="145272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7586" y="3125799"/>
            <a:ext cx="5245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METHODOLOGICAL</a:t>
            </a:r>
          </a:p>
          <a:p>
            <a:pPr algn="ctr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600" b="1" dirty="0">
                <a:solidFill>
                  <a:srgbClr val="0070C0"/>
                </a:solidFill>
                <a:latin typeface="Tw Cen MT" panose="020B0602020104020603" pitchFamily="34" charset="0"/>
              </a:rPr>
              <a:t>FRAMEWORK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176239-7DE2-DFA4-B03B-5DBC0081AE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545" y="0"/>
            <a:ext cx="4476350" cy="684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36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816</Words>
  <Application>Microsoft Office PowerPoint</Application>
  <PresentationFormat>Widescreen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Maruf Ahmed</dc:creator>
  <cp:lastModifiedBy>Maruf Ahmed</cp:lastModifiedBy>
  <cp:revision>50</cp:revision>
  <dcterms:created xsi:type="dcterms:W3CDTF">2020-09-14T20:54:45Z</dcterms:created>
  <dcterms:modified xsi:type="dcterms:W3CDTF">2024-09-19T03:32:50Z</dcterms:modified>
</cp:coreProperties>
</file>