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58" r:id="rId4"/>
    <p:sldId id="2599" r:id="rId5"/>
    <p:sldId id="2588" r:id="rId6"/>
    <p:sldId id="260" r:id="rId7"/>
    <p:sldId id="259" r:id="rId8"/>
    <p:sldId id="2576" r:id="rId9"/>
    <p:sldId id="2575" r:id="rId10"/>
    <p:sldId id="264" r:id="rId11"/>
    <p:sldId id="2609" r:id="rId12"/>
    <p:sldId id="2612" r:id="rId13"/>
    <p:sldId id="2618" r:id="rId14"/>
    <p:sldId id="2617" r:id="rId15"/>
    <p:sldId id="2619" r:id="rId16"/>
    <p:sldId id="2611" r:id="rId17"/>
    <p:sldId id="2621" r:id="rId18"/>
    <p:sldId id="2591" r:id="rId19"/>
    <p:sldId id="266" r:id="rId20"/>
    <p:sldId id="263" r:id="rId21"/>
    <p:sldId id="265" r:id="rId22"/>
    <p:sldId id="2607" r:id="rId23"/>
    <p:sldId id="2606" r:id="rId24"/>
    <p:sldId id="2608" r:id="rId25"/>
    <p:sldId id="2616" r:id="rId26"/>
    <p:sldId id="2615" r:id="rId27"/>
    <p:sldId id="2613" r:id="rId28"/>
    <p:sldId id="267" r:id="rId29"/>
    <p:sldId id="268"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701" autoAdjust="0"/>
  </p:normalViewPr>
  <p:slideViewPr>
    <p:cSldViewPr snapToGrid="0" snapToObjects="1">
      <p:cViewPr varScale="1">
        <p:scale>
          <a:sx n="54" d="100"/>
          <a:sy n="54" d="100"/>
        </p:scale>
        <p:origin x="186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3.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ata15.xml.rels><?xml version="1.0" encoding="UTF-8" standalone="yes"?>
<Relationships xmlns="http://schemas.openxmlformats.org/package/2006/relationships"><Relationship Id="rId8" Type="http://schemas.openxmlformats.org/officeDocument/2006/relationships/image" Target="../media/image64.svg"/><Relationship Id="rId13" Type="http://schemas.openxmlformats.org/officeDocument/2006/relationships/image" Target="../media/image69.png"/><Relationship Id="rId3" Type="http://schemas.openxmlformats.org/officeDocument/2006/relationships/image" Target="../media/image59.png"/><Relationship Id="rId7" Type="http://schemas.openxmlformats.org/officeDocument/2006/relationships/image" Target="../media/image63.png"/><Relationship Id="rId12" Type="http://schemas.openxmlformats.org/officeDocument/2006/relationships/image" Target="../media/image68.sv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11" Type="http://schemas.openxmlformats.org/officeDocument/2006/relationships/image" Target="../media/image67.png"/><Relationship Id="rId5" Type="http://schemas.openxmlformats.org/officeDocument/2006/relationships/image" Target="../media/image61.png"/><Relationship Id="rId10" Type="http://schemas.openxmlformats.org/officeDocument/2006/relationships/image" Target="../media/image66.svg"/><Relationship Id="rId4" Type="http://schemas.openxmlformats.org/officeDocument/2006/relationships/image" Target="../media/image60.svg"/><Relationship Id="rId9" Type="http://schemas.openxmlformats.org/officeDocument/2006/relationships/image" Target="../media/image65.png"/><Relationship Id="rId14" Type="http://schemas.openxmlformats.org/officeDocument/2006/relationships/image" Target="../media/image70.svg"/></Relationships>
</file>

<file path=ppt/diagrams/_rels/data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5.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svg"/><Relationship Id="rId3" Type="http://schemas.openxmlformats.org/officeDocument/2006/relationships/image" Target="../media/image24.svg"/><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hyperlink" Target="https://www.deloitte.com/us/en/services/consulting/services/predictive-maintenance-and-the-smart-factory.html" TargetMode="Externa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rawing15.xml.rels><?xml version="1.0" encoding="UTF-8" standalone="yes"?>
<Relationships xmlns="http://schemas.openxmlformats.org/package/2006/relationships"><Relationship Id="rId8" Type="http://schemas.openxmlformats.org/officeDocument/2006/relationships/image" Target="../media/image64.svg"/><Relationship Id="rId13" Type="http://schemas.openxmlformats.org/officeDocument/2006/relationships/image" Target="../media/image69.png"/><Relationship Id="rId3" Type="http://schemas.openxmlformats.org/officeDocument/2006/relationships/image" Target="../media/image59.png"/><Relationship Id="rId7" Type="http://schemas.openxmlformats.org/officeDocument/2006/relationships/image" Target="../media/image63.png"/><Relationship Id="rId12" Type="http://schemas.openxmlformats.org/officeDocument/2006/relationships/image" Target="../media/image68.sv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11" Type="http://schemas.openxmlformats.org/officeDocument/2006/relationships/image" Target="../media/image67.png"/><Relationship Id="rId5" Type="http://schemas.openxmlformats.org/officeDocument/2006/relationships/image" Target="../media/image61.png"/><Relationship Id="rId10" Type="http://schemas.openxmlformats.org/officeDocument/2006/relationships/image" Target="../media/image66.svg"/><Relationship Id="rId4" Type="http://schemas.openxmlformats.org/officeDocument/2006/relationships/image" Target="../media/image60.svg"/><Relationship Id="rId9" Type="http://schemas.openxmlformats.org/officeDocument/2006/relationships/image" Target="../media/image65.png"/><Relationship Id="rId14" Type="http://schemas.openxmlformats.org/officeDocument/2006/relationships/image" Target="../media/image7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hyperlink" Target="https://www.deloitte.com/us/en/services/consulting/services/predictive-maintenance-and-the-smart-factory.html" TargetMode="External"/><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766A4F-31C5-4BA8-99C7-C7383EC0D06B}" type="doc">
      <dgm:prSet loTypeId="urn:microsoft.com/office/officeart/2005/8/layout/hierarchy1" loCatId="hierarchy" qsTypeId="urn:microsoft.com/office/officeart/2005/8/quickstyle/simple1" qsCatId="simple" csTypeId="urn:microsoft.com/office/officeart/2005/8/colors/accent3_2" csCatId="accent3" phldr="1"/>
      <dgm:spPr/>
      <dgm:t>
        <a:bodyPr/>
        <a:lstStyle/>
        <a:p>
          <a:endParaRPr lang="en-US"/>
        </a:p>
      </dgm:t>
    </dgm:pt>
    <dgm:pt modelId="{56DC6F58-E361-4EAF-AD2B-9735133D0BB8}">
      <dgm:prSet/>
      <dgm:spPr/>
      <dgm:t>
        <a:bodyPr/>
        <a:lstStyle/>
        <a:p>
          <a:pPr>
            <a:defRPr cap="all"/>
          </a:pPr>
          <a:r>
            <a:rPr lang="en-US" dirty="0"/>
            <a:t>Project Name</a:t>
          </a:r>
        </a:p>
      </dgm:t>
    </dgm:pt>
    <dgm:pt modelId="{2F24606C-9D8D-4592-AEED-C968B4C2CEC2}" type="parTrans" cxnId="{1BC09640-5BA4-4653-99CE-3814DB611262}">
      <dgm:prSet/>
      <dgm:spPr/>
      <dgm:t>
        <a:bodyPr/>
        <a:lstStyle/>
        <a:p>
          <a:endParaRPr lang="en-US"/>
        </a:p>
      </dgm:t>
    </dgm:pt>
    <dgm:pt modelId="{8BA06C59-E5BD-413E-B530-09BB57CDF4B7}" type="sibTrans" cxnId="{1BC09640-5BA4-4653-99CE-3814DB611262}">
      <dgm:prSet/>
      <dgm:spPr/>
      <dgm:t>
        <a:bodyPr/>
        <a:lstStyle/>
        <a:p>
          <a:endParaRPr lang="en-US"/>
        </a:p>
      </dgm:t>
    </dgm:pt>
    <dgm:pt modelId="{D9E55484-0124-480D-BC68-05A984057DE5}">
      <dgm:prSet/>
      <dgm:spPr/>
      <dgm:t>
        <a:bodyPr/>
        <a:lstStyle/>
        <a:p>
          <a:pPr algn="ctr">
            <a:defRPr cap="all"/>
          </a:pPr>
          <a:r>
            <a:rPr lang="en-US" dirty="0"/>
            <a:t>ProServ360: </a:t>
          </a:r>
        </a:p>
        <a:p>
          <a:pPr algn="ctr">
            <a:defRPr cap="all"/>
          </a:pPr>
          <a:r>
            <a:rPr lang="en-US" dirty="0"/>
            <a:t>Data-Driven Predictive Maintenance Framework for Medical Imaging Systems Using MTBF, TTR, and PM Optimization</a:t>
          </a:r>
        </a:p>
      </dgm:t>
    </dgm:pt>
    <dgm:pt modelId="{84AAB0A4-F7AF-41C0-8CB9-8411BAFA4CA1}" type="parTrans" cxnId="{90D2EF3D-F0CC-42BC-A748-B2562275E039}">
      <dgm:prSet/>
      <dgm:spPr/>
      <dgm:t>
        <a:bodyPr/>
        <a:lstStyle/>
        <a:p>
          <a:endParaRPr lang="en-US"/>
        </a:p>
      </dgm:t>
    </dgm:pt>
    <dgm:pt modelId="{FD3D0AD8-2EEA-4936-B2AB-8DCC2258BEDC}" type="sibTrans" cxnId="{90D2EF3D-F0CC-42BC-A748-B2562275E039}">
      <dgm:prSet/>
      <dgm:spPr/>
      <dgm:t>
        <a:bodyPr/>
        <a:lstStyle/>
        <a:p>
          <a:endParaRPr lang="en-US"/>
        </a:p>
      </dgm:t>
    </dgm:pt>
    <dgm:pt modelId="{AA981D49-3220-471F-8FB8-B961334D7948}" type="pres">
      <dgm:prSet presAssocID="{1D766A4F-31C5-4BA8-99C7-C7383EC0D06B}" presName="hierChild1" presStyleCnt="0">
        <dgm:presLayoutVars>
          <dgm:chPref val="1"/>
          <dgm:dir/>
          <dgm:animOne val="branch"/>
          <dgm:animLvl val="lvl"/>
          <dgm:resizeHandles/>
        </dgm:presLayoutVars>
      </dgm:prSet>
      <dgm:spPr/>
    </dgm:pt>
    <dgm:pt modelId="{CED148C5-759C-4FD2-B254-D43EA729E367}" type="pres">
      <dgm:prSet presAssocID="{56DC6F58-E361-4EAF-AD2B-9735133D0BB8}" presName="hierRoot1" presStyleCnt="0"/>
      <dgm:spPr/>
    </dgm:pt>
    <dgm:pt modelId="{D51EE629-730D-4EA0-B243-B39E430CBDCA}" type="pres">
      <dgm:prSet presAssocID="{56DC6F58-E361-4EAF-AD2B-9735133D0BB8}" presName="composite" presStyleCnt="0"/>
      <dgm:spPr/>
    </dgm:pt>
    <dgm:pt modelId="{2A5BB25D-9BF9-4142-8665-A9F78CE3876D}" type="pres">
      <dgm:prSet presAssocID="{56DC6F58-E361-4EAF-AD2B-9735133D0BB8}" presName="background" presStyleLbl="node0" presStyleIdx="0" presStyleCnt="2"/>
      <dgm:spPr/>
    </dgm:pt>
    <dgm:pt modelId="{886D78EB-A8A9-4896-8C6A-52629BAC17F5}" type="pres">
      <dgm:prSet presAssocID="{56DC6F58-E361-4EAF-AD2B-9735133D0BB8}" presName="text" presStyleLbl="fgAcc0" presStyleIdx="0" presStyleCnt="2">
        <dgm:presLayoutVars>
          <dgm:chPref val="3"/>
        </dgm:presLayoutVars>
      </dgm:prSet>
      <dgm:spPr/>
    </dgm:pt>
    <dgm:pt modelId="{713F1E7F-33AE-4109-A555-507DD2402DE9}" type="pres">
      <dgm:prSet presAssocID="{56DC6F58-E361-4EAF-AD2B-9735133D0BB8}" presName="hierChild2" presStyleCnt="0"/>
      <dgm:spPr/>
    </dgm:pt>
    <dgm:pt modelId="{9032D684-0DD7-4E72-BED5-B3D10638E0B2}" type="pres">
      <dgm:prSet presAssocID="{D9E55484-0124-480D-BC68-05A984057DE5}" presName="hierRoot1" presStyleCnt="0"/>
      <dgm:spPr/>
    </dgm:pt>
    <dgm:pt modelId="{4092C567-714E-49A0-8687-90338ED59D4E}" type="pres">
      <dgm:prSet presAssocID="{D9E55484-0124-480D-BC68-05A984057DE5}" presName="composite" presStyleCnt="0"/>
      <dgm:spPr/>
    </dgm:pt>
    <dgm:pt modelId="{AA15117B-8E57-4EF6-BA33-F02CE3B05985}" type="pres">
      <dgm:prSet presAssocID="{D9E55484-0124-480D-BC68-05A984057DE5}" presName="background" presStyleLbl="node0" presStyleIdx="1" presStyleCnt="2"/>
      <dgm:spPr/>
    </dgm:pt>
    <dgm:pt modelId="{0B5DBFDD-895D-49D8-9E25-5F8D7033347B}" type="pres">
      <dgm:prSet presAssocID="{D9E55484-0124-480D-BC68-05A984057DE5}" presName="text" presStyleLbl="fgAcc0" presStyleIdx="1" presStyleCnt="2">
        <dgm:presLayoutVars>
          <dgm:chPref val="3"/>
        </dgm:presLayoutVars>
      </dgm:prSet>
      <dgm:spPr/>
    </dgm:pt>
    <dgm:pt modelId="{465F2897-1667-4B22-9BF9-702B9F00DF03}" type="pres">
      <dgm:prSet presAssocID="{D9E55484-0124-480D-BC68-05A984057DE5}" presName="hierChild2" presStyleCnt="0"/>
      <dgm:spPr/>
    </dgm:pt>
  </dgm:ptLst>
  <dgm:cxnLst>
    <dgm:cxn modelId="{1742970C-43B4-4E66-A89B-13EF813FB6C4}" type="presOf" srcId="{D9E55484-0124-480D-BC68-05A984057DE5}" destId="{0B5DBFDD-895D-49D8-9E25-5F8D7033347B}" srcOrd="0" destOrd="0" presId="urn:microsoft.com/office/officeart/2005/8/layout/hierarchy1"/>
    <dgm:cxn modelId="{90D2EF3D-F0CC-42BC-A748-B2562275E039}" srcId="{1D766A4F-31C5-4BA8-99C7-C7383EC0D06B}" destId="{D9E55484-0124-480D-BC68-05A984057DE5}" srcOrd="1" destOrd="0" parTransId="{84AAB0A4-F7AF-41C0-8CB9-8411BAFA4CA1}" sibTransId="{FD3D0AD8-2EEA-4936-B2AB-8DCC2258BEDC}"/>
    <dgm:cxn modelId="{1BC09640-5BA4-4653-99CE-3814DB611262}" srcId="{1D766A4F-31C5-4BA8-99C7-C7383EC0D06B}" destId="{56DC6F58-E361-4EAF-AD2B-9735133D0BB8}" srcOrd="0" destOrd="0" parTransId="{2F24606C-9D8D-4592-AEED-C968B4C2CEC2}" sibTransId="{8BA06C59-E5BD-413E-B530-09BB57CDF4B7}"/>
    <dgm:cxn modelId="{3313D640-3BA7-4B45-9F87-962E8DDD8436}" type="presOf" srcId="{56DC6F58-E361-4EAF-AD2B-9735133D0BB8}" destId="{886D78EB-A8A9-4896-8C6A-52629BAC17F5}" srcOrd="0" destOrd="0" presId="urn:microsoft.com/office/officeart/2005/8/layout/hierarchy1"/>
    <dgm:cxn modelId="{FF79DC9F-6368-429B-9720-76131A2240E2}" type="presOf" srcId="{1D766A4F-31C5-4BA8-99C7-C7383EC0D06B}" destId="{AA981D49-3220-471F-8FB8-B961334D7948}" srcOrd="0" destOrd="0" presId="urn:microsoft.com/office/officeart/2005/8/layout/hierarchy1"/>
    <dgm:cxn modelId="{2F611C21-45CB-44BC-BE9D-672999F005A0}" type="presParOf" srcId="{AA981D49-3220-471F-8FB8-B961334D7948}" destId="{CED148C5-759C-4FD2-B254-D43EA729E367}" srcOrd="0" destOrd="0" presId="urn:microsoft.com/office/officeart/2005/8/layout/hierarchy1"/>
    <dgm:cxn modelId="{DD2346C9-6370-4CB8-B6D5-7565E6B1842A}" type="presParOf" srcId="{CED148C5-759C-4FD2-B254-D43EA729E367}" destId="{D51EE629-730D-4EA0-B243-B39E430CBDCA}" srcOrd="0" destOrd="0" presId="urn:microsoft.com/office/officeart/2005/8/layout/hierarchy1"/>
    <dgm:cxn modelId="{56595B7C-71D0-409E-9AA1-F13B478B81E9}" type="presParOf" srcId="{D51EE629-730D-4EA0-B243-B39E430CBDCA}" destId="{2A5BB25D-9BF9-4142-8665-A9F78CE3876D}" srcOrd="0" destOrd="0" presId="urn:microsoft.com/office/officeart/2005/8/layout/hierarchy1"/>
    <dgm:cxn modelId="{F3C9DF46-8729-4119-8060-FC39064FCF29}" type="presParOf" srcId="{D51EE629-730D-4EA0-B243-B39E430CBDCA}" destId="{886D78EB-A8A9-4896-8C6A-52629BAC17F5}" srcOrd="1" destOrd="0" presId="urn:microsoft.com/office/officeart/2005/8/layout/hierarchy1"/>
    <dgm:cxn modelId="{B1FB5CE9-3C74-4F5F-914E-6BE5ADCB13C7}" type="presParOf" srcId="{CED148C5-759C-4FD2-B254-D43EA729E367}" destId="{713F1E7F-33AE-4109-A555-507DD2402DE9}" srcOrd="1" destOrd="0" presId="urn:microsoft.com/office/officeart/2005/8/layout/hierarchy1"/>
    <dgm:cxn modelId="{09780AE7-581E-44D2-A9E9-C83CBE90409D}" type="presParOf" srcId="{AA981D49-3220-471F-8FB8-B961334D7948}" destId="{9032D684-0DD7-4E72-BED5-B3D10638E0B2}" srcOrd="1" destOrd="0" presId="urn:microsoft.com/office/officeart/2005/8/layout/hierarchy1"/>
    <dgm:cxn modelId="{F984E314-C176-4C70-B697-42DF8AF46CDB}" type="presParOf" srcId="{9032D684-0DD7-4E72-BED5-B3D10638E0B2}" destId="{4092C567-714E-49A0-8687-90338ED59D4E}" srcOrd="0" destOrd="0" presId="urn:microsoft.com/office/officeart/2005/8/layout/hierarchy1"/>
    <dgm:cxn modelId="{5D45E1AA-30F8-484B-A9B5-20F40D224ADE}" type="presParOf" srcId="{4092C567-714E-49A0-8687-90338ED59D4E}" destId="{AA15117B-8E57-4EF6-BA33-F02CE3B05985}" srcOrd="0" destOrd="0" presId="urn:microsoft.com/office/officeart/2005/8/layout/hierarchy1"/>
    <dgm:cxn modelId="{A45C8FBA-92D9-4718-A966-837A71B7B9AE}" type="presParOf" srcId="{4092C567-714E-49A0-8687-90338ED59D4E}" destId="{0B5DBFDD-895D-49D8-9E25-5F8D7033347B}" srcOrd="1" destOrd="0" presId="urn:microsoft.com/office/officeart/2005/8/layout/hierarchy1"/>
    <dgm:cxn modelId="{412CE3DD-6BAC-46E4-B3A8-24A4F468F16F}" type="presParOf" srcId="{9032D684-0DD7-4E72-BED5-B3D10638E0B2}" destId="{465F2897-1667-4B22-9BF9-702B9F00DF0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164E1B7-1CC0-443F-A52F-3C49014C42D8}"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en-US"/>
        </a:p>
      </dgm:t>
    </dgm:pt>
    <dgm:pt modelId="{3884662C-5703-4607-BF88-EBBA2177EA68}">
      <dgm:prSet phldrT="[Text]"/>
      <dgm:spPr/>
      <dgm:t>
        <a:bodyPr/>
        <a:lstStyle/>
        <a:p>
          <a:r>
            <a:rPr lang="en-US" b="1" dirty="0"/>
            <a:t>PM Optimization</a:t>
          </a:r>
          <a:r>
            <a:rPr lang="en-US" dirty="0"/>
            <a:t>: </a:t>
          </a:r>
        </a:p>
      </dgm:t>
    </dgm:pt>
    <dgm:pt modelId="{7BDF5C36-911E-4C93-BFA0-C94AE66F32C8}" type="parTrans" cxnId="{EFCD88CF-B350-4606-A7DF-B9A5BED39DA3}">
      <dgm:prSet/>
      <dgm:spPr/>
      <dgm:t>
        <a:bodyPr/>
        <a:lstStyle/>
        <a:p>
          <a:endParaRPr lang="en-US"/>
        </a:p>
      </dgm:t>
    </dgm:pt>
    <dgm:pt modelId="{D50DF35D-FC64-40DE-9268-FC64325B6FA8}" type="sibTrans" cxnId="{EFCD88CF-B350-4606-A7DF-B9A5BED39DA3}">
      <dgm:prSet/>
      <dgm:spPr/>
      <dgm:t>
        <a:bodyPr/>
        <a:lstStyle/>
        <a:p>
          <a:endParaRPr lang="en-US"/>
        </a:p>
      </dgm:t>
    </dgm:pt>
    <dgm:pt modelId="{17AA763F-FDB7-4007-9FDB-03280155543B}">
      <dgm:prSet phldrT="[Text]"/>
      <dgm:spPr/>
      <dgm:t>
        <a:bodyPr/>
        <a:lstStyle/>
        <a:p>
          <a:pPr>
            <a:buNone/>
          </a:pPr>
          <a:r>
            <a:rPr lang="en-US" b="1" dirty="0"/>
            <a:t>PM optimization (using MTBF)</a:t>
          </a:r>
          <a:endParaRPr lang="en-US" dirty="0"/>
        </a:p>
      </dgm:t>
    </dgm:pt>
    <dgm:pt modelId="{C80CB5DC-BE73-4952-8B55-6C791A6553A8}" type="parTrans" cxnId="{F149C4B2-ABF1-4CD1-A965-8249258DFB15}">
      <dgm:prSet/>
      <dgm:spPr/>
      <dgm:t>
        <a:bodyPr/>
        <a:lstStyle/>
        <a:p>
          <a:endParaRPr lang="en-US"/>
        </a:p>
      </dgm:t>
    </dgm:pt>
    <dgm:pt modelId="{E6F44C33-361E-46BF-B184-58ADF79CD629}" type="sibTrans" cxnId="{F149C4B2-ABF1-4CD1-A965-8249258DFB15}">
      <dgm:prSet/>
      <dgm:spPr/>
      <dgm:t>
        <a:bodyPr/>
        <a:lstStyle/>
        <a:p>
          <a:endParaRPr lang="en-US"/>
        </a:p>
      </dgm:t>
    </dgm:pt>
    <dgm:pt modelId="{68481764-64E3-4D2E-8D15-FF0F92525322}">
      <dgm:prSet/>
      <dgm:spPr/>
      <dgm:t>
        <a:bodyPr/>
        <a:lstStyle/>
        <a:p>
          <a:pPr>
            <a:buFont typeface="Arial" panose="020B0604020202020204" pitchFamily="34" charset="0"/>
            <a:buChar char="•"/>
          </a:pPr>
          <a:r>
            <a:rPr lang="en-US" dirty="0"/>
            <a:t>For each system, the code computes </a:t>
          </a:r>
          <a:r>
            <a:rPr lang="en-US" b="1" dirty="0"/>
            <a:t>MTBF in hours</a:t>
          </a:r>
          <a:r>
            <a:rPr lang="en-US" dirty="0"/>
            <a:t> (mean of gaps).</a:t>
          </a:r>
        </a:p>
      </dgm:t>
    </dgm:pt>
    <dgm:pt modelId="{3C2E78F0-CD06-43FB-87C1-D4CBF0E2A757}" type="parTrans" cxnId="{909E5AE8-9CD0-4EE7-B087-BB3C3C365BDA}">
      <dgm:prSet/>
      <dgm:spPr/>
      <dgm:t>
        <a:bodyPr/>
        <a:lstStyle/>
        <a:p>
          <a:endParaRPr lang="en-US"/>
        </a:p>
      </dgm:t>
    </dgm:pt>
    <dgm:pt modelId="{0396C391-3809-40AA-9A43-CF0602192B0C}" type="sibTrans" cxnId="{909E5AE8-9CD0-4EE7-B087-BB3C3C365BDA}">
      <dgm:prSet/>
      <dgm:spPr/>
      <dgm:t>
        <a:bodyPr/>
        <a:lstStyle/>
        <a:p>
          <a:endParaRPr lang="en-US"/>
        </a:p>
      </dgm:t>
    </dgm:pt>
    <dgm:pt modelId="{25BCCEDF-FF3D-4B4F-97B9-569A58F3943C}">
      <dgm:prSet/>
      <dgm:spPr/>
      <dgm:t>
        <a:bodyPr/>
        <a:lstStyle/>
        <a:p>
          <a:pPr>
            <a:buFont typeface="Arial" panose="020B0604020202020204" pitchFamily="34" charset="0"/>
            <a:buChar char="•"/>
          </a:pPr>
          <a:r>
            <a:rPr lang="en-US" dirty="0"/>
            <a:t>Policy: </a:t>
          </a:r>
          <a:r>
            <a:rPr lang="en-US" b="1" dirty="0"/>
            <a:t>PM interval ≈ 0.8 × MTBF</a:t>
          </a:r>
          <a:r>
            <a:rPr lang="en-US" dirty="0"/>
            <a:t> (buffered to act before the average failure).</a:t>
          </a:r>
          <a:br>
            <a:rPr lang="en-US" dirty="0"/>
          </a:br>
          <a:r>
            <a:rPr lang="en-US" dirty="0"/>
            <a:t>This reduces risk of crossing the next expected failure point while controlling PM frequency.</a:t>
          </a:r>
        </a:p>
      </dgm:t>
    </dgm:pt>
    <dgm:pt modelId="{A866C3DE-989F-462D-A94F-C66DF6F398DB}" type="parTrans" cxnId="{FFD1D22A-8B98-4B23-A5FB-9CBA176A8975}">
      <dgm:prSet/>
      <dgm:spPr/>
      <dgm:t>
        <a:bodyPr/>
        <a:lstStyle/>
        <a:p>
          <a:endParaRPr lang="en-US"/>
        </a:p>
      </dgm:t>
    </dgm:pt>
    <dgm:pt modelId="{11A6047D-5AD3-4251-9300-42AC90F92720}" type="sibTrans" cxnId="{FFD1D22A-8B98-4B23-A5FB-9CBA176A8975}">
      <dgm:prSet/>
      <dgm:spPr/>
      <dgm:t>
        <a:bodyPr/>
        <a:lstStyle/>
        <a:p>
          <a:endParaRPr lang="en-US"/>
        </a:p>
      </dgm:t>
    </dgm:pt>
    <dgm:pt modelId="{8A6ABCC3-D3C5-4BA2-96EF-5BCAF44A33C8}">
      <dgm:prSet/>
      <dgm:spPr/>
      <dgm:t>
        <a:bodyPr/>
        <a:lstStyle/>
        <a:p>
          <a:pPr>
            <a:buFont typeface="Arial" panose="020B0604020202020204" pitchFamily="34" charset="0"/>
            <a:buChar char="•"/>
          </a:pPr>
          <a:r>
            <a:rPr lang="en-US" dirty="0"/>
            <a:t>Risk logic (already in code):</a:t>
          </a:r>
        </a:p>
      </dgm:t>
    </dgm:pt>
    <dgm:pt modelId="{08E9C509-6E6D-4E1D-B963-74E341A1F7AF}" type="parTrans" cxnId="{83FF63C3-28D4-4CE8-82EC-2C1D2628F73E}">
      <dgm:prSet/>
      <dgm:spPr/>
      <dgm:t>
        <a:bodyPr/>
        <a:lstStyle/>
        <a:p>
          <a:endParaRPr lang="en-US"/>
        </a:p>
      </dgm:t>
    </dgm:pt>
    <dgm:pt modelId="{EB54D3EE-F8D5-4008-ADF0-43EEE1C2DEB5}" type="sibTrans" cxnId="{83FF63C3-28D4-4CE8-82EC-2C1D2628F73E}">
      <dgm:prSet/>
      <dgm:spPr/>
      <dgm:t>
        <a:bodyPr/>
        <a:lstStyle/>
        <a:p>
          <a:endParaRPr lang="en-US"/>
        </a:p>
      </dgm:t>
    </dgm:pt>
    <dgm:pt modelId="{D87D8C7C-C89C-439A-A5A3-90BFBAF12597}">
      <dgm:prSet/>
      <dgm:spPr/>
      <dgm:t>
        <a:bodyPr/>
        <a:lstStyle/>
        <a:p>
          <a:pPr>
            <a:buFont typeface="Arial" panose="020B0604020202020204" pitchFamily="34" charset="0"/>
            <a:buChar char="•"/>
          </a:pPr>
          <a:r>
            <a:rPr lang="en-US"/>
            <a:t>time_since_last_failure &gt; MTBF → </a:t>
          </a:r>
          <a:r>
            <a:rPr lang="en-US" b="1"/>
            <a:t>HIGH</a:t>
          </a:r>
          <a:r>
            <a:rPr lang="en-US"/>
            <a:t> risk</a:t>
          </a:r>
        </a:p>
      </dgm:t>
    </dgm:pt>
    <dgm:pt modelId="{BE08F05C-F68E-4A68-8438-9CB384D17A30}" type="parTrans" cxnId="{FB5F9D91-213B-44DF-8386-AB3B95F9F0F6}">
      <dgm:prSet/>
      <dgm:spPr/>
      <dgm:t>
        <a:bodyPr/>
        <a:lstStyle/>
        <a:p>
          <a:endParaRPr lang="en-US"/>
        </a:p>
      </dgm:t>
    </dgm:pt>
    <dgm:pt modelId="{5B338894-AC81-41BB-91D3-4E4D8CA693AB}" type="sibTrans" cxnId="{FB5F9D91-213B-44DF-8386-AB3B95F9F0F6}">
      <dgm:prSet/>
      <dgm:spPr/>
      <dgm:t>
        <a:bodyPr/>
        <a:lstStyle/>
        <a:p>
          <a:endParaRPr lang="en-US"/>
        </a:p>
      </dgm:t>
    </dgm:pt>
    <dgm:pt modelId="{078F356E-F613-41E3-BA8B-7A33C5D2BDEF}">
      <dgm:prSet/>
      <dgm:spPr/>
      <dgm:t>
        <a:bodyPr/>
        <a:lstStyle/>
        <a:p>
          <a:pPr>
            <a:buFont typeface="Arial" panose="020B0604020202020204" pitchFamily="34" charset="0"/>
            <a:buChar char="•"/>
          </a:pPr>
          <a:r>
            <a:rPr lang="en-US" dirty="0"/>
            <a:t>&gt; 0.7 × MTBF → </a:t>
          </a:r>
          <a:r>
            <a:rPr lang="en-US" b="1" dirty="0"/>
            <a:t>MEDIUM</a:t>
          </a:r>
          <a:endParaRPr lang="en-US" dirty="0"/>
        </a:p>
      </dgm:t>
    </dgm:pt>
    <dgm:pt modelId="{E26735DA-36B6-44AE-990B-1C0A0BDDA5E7}" type="parTrans" cxnId="{CEB26DE9-1394-4616-B799-7F98B0C8AC1D}">
      <dgm:prSet/>
      <dgm:spPr/>
      <dgm:t>
        <a:bodyPr/>
        <a:lstStyle/>
        <a:p>
          <a:endParaRPr lang="en-US"/>
        </a:p>
      </dgm:t>
    </dgm:pt>
    <dgm:pt modelId="{DFC13EDA-7C15-4C4D-8438-347D267AE02E}" type="sibTrans" cxnId="{CEB26DE9-1394-4616-B799-7F98B0C8AC1D}">
      <dgm:prSet/>
      <dgm:spPr/>
      <dgm:t>
        <a:bodyPr/>
        <a:lstStyle/>
        <a:p>
          <a:endParaRPr lang="en-US"/>
        </a:p>
      </dgm:t>
    </dgm:pt>
    <dgm:pt modelId="{B657847A-4E17-491E-8F36-7380D279CF02}">
      <dgm:prSet/>
      <dgm:spPr/>
      <dgm:t>
        <a:bodyPr/>
        <a:lstStyle/>
        <a:p>
          <a:pPr>
            <a:buFont typeface="Arial" panose="020B0604020202020204" pitchFamily="34" charset="0"/>
            <a:buChar char="•"/>
          </a:pPr>
          <a:r>
            <a:rPr lang="en-US" dirty="0"/>
            <a:t>else → </a:t>
          </a:r>
          <a:r>
            <a:rPr lang="en-US" b="1" dirty="0"/>
            <a:t>LOW</a:t>
          </a:r>
          <a:endParaRPr lang="en-US" dirty="0"/>
        </a:p>
      </dgm:t>
    </dgm:pt>
    <dgm:pt modelId="{3E47BD4B-D759-439F-AD26-6BCB499C5ABC}" type="parTrans" cxnId="{F8AE5E24-50D5-4EFA-B00C-5A2ED6F292BB}">
      <dgm:prSet/>
      <dgm:spPr/>
      <dgm:t>
        <a:bodyPr/>
        <a:lstStyle/>
        <a:p>
          <a:endParaRPr lang="en-US"/>
        </a:p>
      </dgm:t>
    </dgm:pt>
    <dgm:pt modelId="{2066A236-4792-463D-BC4C-5209E1C5CC46}" type="sibTrans" cxnId="{F8AE5E24-50D5-4EFA-B00C-5A2ED6F292BB}">
      <dgm:prSet/>
      <dgm:spPr/>
      <dgm:t>
        <a:bodyPr/>
        <a:lstStyle/>
        <a:p>
          <a:endParaRPr lang="en-US"/>
        </a:p>
      </dgm:t>
    </dgm:pt>
    <dgm:pt modelId="{C533755D-CB7D-454E-AC18-C02B60CE0E4F}">
      <dgm:prSet/>
      <dgm:spPr/>
      <dgm:t>
        <a:bodyPr/>
        <a:lstStyle/>
        <a:p>
          <a:pPr>
            <a:buFont typeface="Arial" panose="020B0604020202020204" pitchFamily="34" charset="0"/>
            <a:buChar char="•"/>
          </a:pPr>
          <a:r>
            <a:rPr lang="en-US" dirty="0"/>
            <a:t>Actionable outputs: list of systems with predicted next failure date and </a:t>
          </a:r>
          <a:r>
            <a:rPr lang="en-US" b="1" dirty="0"/>
            <a:t>days until predicted failure</a:t>
          </a:r>
          <a:r>
            <a:rPr lang="en-US" dirty="0"/>
            <a:t>; prioritize HIGH, then MEDIUM.</a:t>
          </a:r>
        </a:p>
      </dgm:t>
    </dgm:pt>
    <dgm:pt modelId="{B73DA655-5748-4800-9786-D9CE318515F8}" type="parTrans" cxnId="{D105E290-AD26-4D7B-A40D-D7D84B00474A}">
      <dgm:prSet/>
      <dgm:spPr/>
      <dgm:t>
        <a:bodyPr/>
        <a:lstStyle/>
        <a:p>
          <a:endParaRPr lang="en-US"/>
        </a:p>
      </dgm:t>
    </dgm:pt>
    <dgm:pt modelId="{5DDFF348-718A-4F51-84DB-2D66355310D3}" type="sibTrans" cxnId="{D105E290-AD26-4D7B-A40D-D7D84B00474A}">
      <dgm:prSet/>
      <dgm:spPr/>
      <dgm:t>
        <a:bodyPr/>
        <a:lstStyle/>
        <a:p>
          <a:endParaRPr lang="en-US"/>
        </a:p>
      </dgm:t>
    </dgm:pt>
    <dgm:pt modelId="{1619F984-E427-4A80-8354-D68115C6CD17}" type="pres">
      <dgm:prSet presAssocID="{5164E1B7-1CC0-443F-A52F-3C49014C42D8}" presName="linearFlow" presStyleCnt="0">
        <dgm:presLayoutVars>
          <dgm:dir/>
          <dgm:animLvl val="lvl"/>
          <dgm:resizeHandles val="exact"/>
        </dgm:presLayoutVars>
      </dgm:prSet>
      <dgm:spPr/>
    </dgm:pt>
    <dgm:pt modelId="{6812A977-47ED-4A31-AD99-FF82C39526FE}" type="pres">
      <dgm:prSet presAssocID="{3884662C-5703-4607-BF88-EBBA2177EA68}" presName="composite" presStyleCnt="0"/>
      <dgm:spPr/>
    </dgm:pt>
    <dgm:pt modelId="{4250FE91-7C0F-428C-81D5-709E5F854A12}" type="pres">
      <dgm:prSet presAssocID="{3884662C-5703-4607-BF88-EBBA2177EA68}" presName="parentText" presStyleLbl="alignNode1" presStyleIdx="0" presStyleCnt="1" custScaleX="78439" custScaleY="62425" custLinFactNeighborY="-26384">
        <dgm:presLayoutVars>
          <dgm:chMax val="1"/>
          <dgm:bulletEnabled val="1"/>
        </dgm:presLayoutVars>
      </dgm:prSet>
      <dgm:spPr/>
    </dgm:pt>
    <dgm:pt modelId="{2442AE2B-CD88-415E-AFEC-F645D1F0394B}" type="pres">
      <dgm:prSet presAssocID="{3884662C-5703-4607-BF88-EBBA2177EA68}" presName="descendantText" presStyleLbl="alignAcc1" presStyleIdx="0" presStyleCnt="1" custScaleY="123558" custLinFactNeighborX="-11978" custLinFactNeighborY="-6401">
        <dgm:presLayoutVars>
          <dgm:bulletEnabled val="1"/>
        </dgm:presLayoutVars>
      </dgm:prSet>
      <dgm:spPr/>
    </dgm:pt>
  </dgm:ptLst>
  <dgm:cxnLst>
    <dgm:cxn modelId="{F8AE5E24-50D5-4EFA-B00C-5A2ED6F292BB}" srcId="{8A6ABCC3-D3C5-4BA2-96EF-5BCAF44A33C8}" destId="{B657847A-4E17-491E-8F36-7380D279CF02}" srcOrd="2" destOrd="0" parTransId="{3E47BD4B-D759-439F-AD26-6BCB499C5ABC}" sibTransId="{2066A236-4792-463D-BC4C-5209E1C5CC46}"/>
    <dgm:cxn modelId="{FFD1D22A-8B98-4B23-A5FB-9CBA176A8975}" srcId="{3884662C-5703-4607-BF88-EBBA2177EA68}" destId="{25BCCEDF-FF3D-4B4F-97B9-569A58F3943C}" srcOrd="2" destOrd="0" parTransId="{A866C3DE-989F-462D-A94F-C66DF6F398DB}" sibTransId="{11A6047D-5AD3-4251-9300-42AC90F92720}"/>
    <dgm:cxn modelId="{F5564633-2E1E-4E33-AE7C-A0F04AE668F1}" type="presOf" srcId="{078F356E-F613-41E3-BA8B-7A33C5D2BDEF}" destId="{2442AE2B-CD88-415E-AFEC-F645D1F0394B}" srcOrd="0" destOrd="5" presId="urn:microsoft.com/office/officeart/2005/8/layout/chevron2"/>
    <dgm:cxn modelId="{336DC134-0087-4022-8F2B-650A6B45BA2C}" type="presOf" srcId="{68481764-64E3-4D2E-8D15-FF0F92525322}" destId="{2442AE2B-CD88-415E-AFEC-F645D1F0394B}" srcOrd="0" destOrd="1" presId="urn:microsoft.com/office/officeart/2005/8/layout/chevron2"/>
    <dgm:cxn modelId="{99170B44-C00E-47FD-BA26-927D13736C3C}" type="presOf" srcId="{5164E1B7-1CC0-443F-A52F-3C49014C42D8}" destId="{1619F984-E427-4A80-8354-D68115C6CD17}" srcOrd="0" destOrd="0" presId="urn:microsoft.com/office/officeart/2005/8/layout/chevron2"/>
    <dgm:cxn modelId="{53BFD14D-39C4-407B-B45F-6D54065CB9E8}" type="presOf" srcId="{3884662C-5703-4607-BF88-EBBA2177EA68}" destId="{4250FE91-7C0F-428C-81D5-709E5F854A12}" srcOrd="0" destOrd="0" presId="urn:microsoft.com/office/officeart/2005/8/layout/chevron2"/>
    <dgm:cxn modelId="{F482794E-F0D2-4283-A46E-DB3B5C2E9B98}" type="presOf" srcId="{8A6ABCC3-D3C5-4BA2-96EF-5BCAF44A33C8}" destId="{2442AE2B-CD88-415E-AFEC-F645D1F0394B}" srcOrd="0" destOrd="3" presId="urn:microsoft.com/office/officeart/2005/8/layout/chevron2"/>
    <dgm:cxn modelId="{A880E651-8961-4336-BB3A-A643770A5508}" type="presOf" srcId="{C533755D-CB7D-454E-AC18-C02B60CE0E4F}" destId="{2442AE2B-CD88-415E-AFEC-F645D1F0394B}" srcOrd="0" destOrd="7" presId="urn:microsoft.com/office/officeart/2005/8/layout/chevron2"/>
    <dgm:cxn modelId="{A66D6855-0507-40FB-8348-DA03ADAB6E9A}" type="presOf" srcId="{25BCCEDF-FF3D-4B4F-97B9-569A58F3943C}" destId="{2442AE2B-CD88-415E-AFEC-F645D1F0394B}" srcOrd="0" destOrd="2" presId="urn:microsoft.com/office/officeart/2005/8/layout/chevron2"/>
    <dgm:cxn modelId="{D105E290-AD26-4D7B-A40D-D7D84B00474A}" srcId="{3884662C-5703-4607-BF88-EBBA2177EA68}" destId="{C533755D-CB7D-454E-AC18-C02B60CE0E4F}" srcOrd="4" destOrd="0" parTransId="{B73DA655-5748-4800-9786-D9CE318515F8}" sibTransId="{5DDFF348-718A-4F51-84DB-2D66355310D3}"/>
    <dgm:cxn modelId="{FB5F9D91-213B-44DF-8386-AB3B95F9F0F6}" srcId="{8A6ABCC3-D3C5-4BA2-96EF-5BCAF44A33C8}" destId="{D87D8C7C-C89C-439A-A5A3-90BFBAF12597}" srcOrd="0" destOrd="0" parTransId="{BE08F05C-F68E-4A68-8438-9CB384D17A30}" sibTransId="{5B338894-AC81-41BB-91D3-4E4D8CA693AB}"/>
    <dgm:cxn modelId="{F149C4B2-ABF1-4CD1-A965-8249258DFB15}" srcId="{3884662C-5703-4607-BF88-EBBA2177EA68}" destId="{17AA763F-FDB7-4007-9FDB-03280155543B}" srcOrd="0" destOrd="0" parTransId="{C80CB5DC-BE73-4952-8B55-6C791A6553A8}" sibTransId="{E6F44C33-361E-46BF-B184-58ADF79CD629}"/>
    <dgm:cxn modelId="{83FF63C3-28D4-4CE8-82EC-2C1D2628F73E}" srcId="{3884662C-5703-4607-BF88-EBBA2177EA68}" destId="{8A6ABCC3-D3C5-4BA2-96EF-5BCAF44A33C8}" srcOrd="3" destOrd="0" parTransId="{08E9C509-6E6D-4E1D-B963-74E341A1F7AF}" sibTransId="{EB54D3EE-F8D5-4008-ADF0-43EEE1C2DEB5}"/>
    <dgm:cxn modelId="{EFCD88CF-B350-4606-A7DF-B9A5BED39DA3}" srcId="{5164E1B7-1CC0-443F-A52F-3C49014C42D8}" destId="{3884662C-5703-4607-BF88-EBBA2177EA68}" srcOrd="0" destOrd="0" parTransId="{7BDF5C36-911E-4C93-BFA0-C94AE66F32C8}" sibTransId="{D50DF35D-FC64-40DE-9268-FC64325B6FA8}"/>
    <dgm:cxn modelId="{50D66BD4-075D-4A70-929C-E228731CB142}" type="presOf" srcId="{B657847A-4E17-491E-8F36-7380D279CF02}" destId="{2442AE2B-CD88-415E-AFEC-F645D1F0394B}" srcOrd="0" destOrd="6" presId="urn:microsoft.com/office/officeart/2005/8/layout/chevron2"/>
    <dgm:cxn modelId="{909E5AE8-9CD0-4EE7-B087-BB3C3C365BDA}" srcId="{3884662C-5703-4607-BF88-EBBA2177EA68}" destId="{68481764-64E3-4D2E-8D15-FF0F92525322}" srcOrd="1" destOrd="0" parTransId="{3C2E78F0-CD06-43FB-87C1-D4CBF0E2A757}" sibTransId="{0396C391-3809-40AA-9A43-CF0602192B0C}"/>
    <dgm:cxn modelId="{CEB26DE9-1394-4616-B799-7F98B0C8AC1D}" srcId="{8A6ABCC3-D3C5-4BA2-96EF-5BCAF44A33C8}" destId="{078F356E-F613-41E3-BA8B-7A33C5D2BDEF}" srcOrd="1" destOrd="0" parTransId="{E26735DA-36B6-44AE-990B-1C0A0BDDA5E7}" sibTransId="{DFC13EDA-7C15-4C4D-8438-347D267AE02E}"/>
    <dgm:cxn modelId="{5CFD8DFE-A561-42E6-84AD-241797C1355E}" type="presOf" srcId="{17AA763F-FDB7-4007-9FDB-03280155543B}" destId="{2442AE2B-CD88-415E-AFEC-F645D1F0394B}" srcOrd="0" destOrd="0" presId="urn:microsoft.com/office/officeart/2005/8/layout/chevron2"/>
    <dgm:cxn modelId="{F023A3FE-90A8-43C9-B917-00498424E057}" type="presOf" srcId="{D87D8C7C-C89C-439A-A5A3-90BFBAF12597}" destId="{2442AE2B-CD88-415E-AFEC-F645D1F0394B}" srcOrd="0" destOrd="4" presId="urn:microsoft.com/office/officeart/2005/8/layout/chevron2"/>
    <dgm:cxn modelId="{C5741B21-C226-4354-8759-B4AF5872AC9F}" type="presParOf" srcId="{1619F984-E427-4A80-8354-D68115C6CD17}" destId="{6812A977-47ED-4A31-AD99-FF82C39526FE}" srcOrd="0" destOrd="0" presId="urn:microsoft.com/office/officeart/2005/8/layout/chevron2"/>
    <dgm:cxn modelId="{64D31284-D6B1-4353-94BD-8DB219D274FC}" type="presParOf" srcId="{6812A977-47ED-4A31-AD99-FF82C39526FE}" destId="{4250FE91-7C0F-428C-81D5-709E5F854A12}" srcOrd="0" destOrd="0" presId="urn:microsoft.com/office/officeart/2005/8/layout/chevron2"/>
    <dgm:cxn modelId="{0B5B359C-8267-436D-A670-D9ECF8C1FF13}" type="presParOf" srcId="{6812A977-47ED-4A31-AD99-FF82C39526FE}" destId="{2442AE2B-CD88-415E-AFEC-F645D1F0394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164E1B7-1CC0-443F-A52F-3C49014C42D8}" type="doc">
      <dgm:prSet loTypeId="urn:microsoft.com/office/officeart/2005/8/layout/chevron2" loCatId="process" qsTypeId="urn:microsoft.com/office/officeart/2005/8/quickstyle/simple1" qsCatId="simple" csTypeId="urn:microsoft.com/office/officeart/2005/8/colors/accent5_2" csCatId="accent5" phldr="1"/>
      <dgm:spPr/>
      <dgm:t>
        <a:bodyPr/>
        <a:lstStyle/>
        <a:p>
          <a:endParaRPr lang="en-US"/>
        </a:p>
      </dgm:t>
    </dgm:pt>
    <dgm:pt modelId="{C9E08FFC-EE62-42F9-ABFB-E20975B93AD7}">
      <dgm:prSet phldrT="[Text]"/>
      <dgm:spPr/>
      <dgm:t>
        <a:bodyPr/>
        <a:lstStyle/>
        <a:p>
          <a:r>
            <a:rPr lang="en-US" b="1" dirty="0"/>
            <a:t>MTBF Computation:</a:t>
          </a:r>
          <a:endParaRPr lang="en-US" dirty="0"/>
        </a:p>
      </dgm:t>
    </dgm:pt>
    <dgm:pt modelId="{B559D599-1795-4067-B626-76E54B2AB954}" type="parTrans" cxnId="{223496C9-3583-4B65-9583-8C2A54692FFB}">
      <dgm:prSet/>
      <dgm:spPr/>
      <dgm:t>
        <a:bodyPr/>
        <a:lstStyle/>
        <a:p>
          <a:endParaRPr lang="en-US"/>
        </a:p>
      </dgm:t>
    </dgm:pt>
    <dgm:pt modelId="{AE456F88-09DC-47FB-B9A2-B122536C5FDF}" type="sibTrans" cxnId="{223496C9-3583-4B65-9583-8C2A54692FFB}">
      <dgm:prSet/>
      <dgm:spPr/>
      <dgm:t>
        <a:bodyPr/>
        <a:lstStyle/>
        <a:p>
          <a:endParaRPr lang="en-US"/>
        </a:p>
      </dgm:t>
    </dgm:pt>
    <dgm:pt modelId="{2A7CB9FE-0018-4E3C-9000-0F879916BA15}">
      <dgm:prSet phldrT="[Text]" custT="1"/>
      <dgm:spPr/>
      <dgm:t>
        <a:bodyPr/>
        <a:lstStyle/>
        <a:p>
          <a:pPr>
            <a:buNone/>
          </a:pPr>
          <a:r>
            <a:rPr lang="en-US" sz="1900" b="1" dirty="0">
              <a:latin typeface="+mn-lt"/>
            </a:rPr>
            <a:t>MTBF computation (the core math)</a:t>
          </a:r>
        </a:p>
      </dgm:t>
    </dgm:pt>
    <dgm:pt modelId="{B12C3FAD-A802-4B4A-AA8B-CFE304542FD8}" type="parTrans" cxnId="{32B1EB35-5A41-4C5B-BDCD-2A5F8F0310AF}">
      <dgm:prSet/>
      <dgm:spPr/>
      <dgm:t>
        <a:bodyPr/>
        <a:lstStyle/>
        <a:p>
          <a:endParaRPr lang="en-US"/>
        </a:p>
      </dgm:t>
    </dgm:pt>
    <dgm:pt modelId="{53F6A1A7-DF5F-46FB-B095-E0350744150A}" type="sibTrans" cxnId="{32B1EB35-5A41-4C5B-BDCD-2A5F8F0310AF}">
      <dgm:prSet/>
      <dgm:spPr/>
      <dgm:t>
        <a:bodyPr/>
        <a:lstStyle/>
        <a:p>
          <a:endParaRPr lang="en-US"/>
        </a:p>
      </dgm:t>
    </dgm:pt>
    <dgm:pt modelId="{B3912DAB-8A36-4C4C-B65D-245378FAFED0}">
      <dgm:prSet custT="1"/>
      <dgm:spPr/>
      <dgm:t>
        <a:bodyPr/>
        <a:lstStyle/>
        <a:p>
          <a:pPr>
            <a:buNone/>
          </a:pPr>
          <a:r>
            <a:rPr kumimoji="0" lang="en-US" sz="1900" b="0" i="0" u="none" strike="noStrike" cap="none" spc="0" normalizeH="0" baseline="0" noProof="0" dirty="0">
              <a:effectLst/>
              <a:uLnTx/>
              <a:uFillTx/>
              <a:latin typeface="Calibri"/>
              <a:ea typeface="+mn-ea"/>
              <a:cs typeface="+mn-cs"/>
            </a:rPr>
            <a:t>.</a:t>
          </a:r>
          <a:endParaRPr lang="en-US" sz="1900" i="1" dirty="0"/>
        </a:p>
      </dgm:t>
    </dgm:pt>
    <dgm:pt modelId="{4F57896D-6425-46D9-A57A-2FAAF6E84FC1}" type="parTrans" cxnId="{95CB8E64-890F-4D7C-924A-DC7C68348DBB}">
      <dgm:prSet/>
      <dgm:spPr/>
      <dgm:t>
        <a:bodyPr/>
        <a:lstStyle/>
        <a:p>
          <a:endParaRPr lang="en-US"/>
        </a:p>
      </dgm:t>
    </dgm:pt>
    <dgm:pt modelId="{71754A95-68D6-4D5A-A997-0D915A765D05}" type="sibTrans" cxnId="{95CB8E64-890F-4D7C-924A-DC7C68348DBB}">
      <dgm:prSet/>
      <dgm:spPr/>
      <dgm:t>
        <a:bodyPr/>
        <a:lstStyle/>
        <a:p>
          <a:endParaRPr lang="en-US"/>
        </a:p>
      </dgm:t>
    </dgm:pt>
    <dgm:pt modelId="{3F4B3E1B-DD80-4207-ADA0-87CF8BFFE9FD}">
      <dgm:prSet custT="1"/>
      <dgm:spPr/>
      <dgm:t>
        <a:bodyPr/>
        <a:lstStyle/>
        <a:p>
          <a:pPr>
            <a:buFont typeface="Arial" panose="020B0604020202020204" pitchFamily="34" charset="0"/>
            <a:buChar char="•"/>
          </a:pPr>
          <a:r>
            <a:rPr lang="en-US" sz="1900" b="1" dirty="0">
              <a:latin typeface="+mn-lt"/>
            </a:rPr>
            <a:t>For each </a:t>
          </a:r>
          <a:r>
            <a:rPr lang="en-US" sz="1900" b="1" dirty="0" err="1">
              <a:latin typeface="+mn-lt"/>
            </a:rPr>
            <a:t>Asset_System_ID</a:t>
          </a:r>
          <a:r>
            <a:rPr lang="en-US" sz="1900" b="1" dirty="0">
              <a:latin typeface="+mn-lt"/>
            </a:rPr>
            <a:t>:</a:t>
          </a:r>
        </a:p>
      </dgm:t>
    </dgm:pt>
    <dgm:pt modelId="{60DC5551-41F6-450A-A3E0-BB50CCC95113}" type="parTrans" cxnId="{2BF17E97-12A9-43DD-8E80-64669F0B5943}">
      <dgm:prSet/>
      <dgm:spPr/>
      <dgm:t>
        <a:bodyPr/>
        <a:lstStyle/>
        <a:p>
          <a:endParaRPr lang="en-US"/>
        </a:p>
      </dgm:t>
    </dgm:pt>
    <dgm:pt modelId="{1F5E73D6-CE12-4C68-A9E7-F3EA83ECA21C}" type="sibTrans" cxnId="{2BF17E97-12A9-43DD-8E80-64669F0B5943}">
      <dgm:prSet/>
      <dgm:spPr/>
      <dgm:t>
        <a:bodyPr/>
        <a:lstStyle/>
        <a:p>
          <a:endParaRPr lang="en-US"/>
        </a:p>
      </dgm:t>
    </dgm:pt>
    <dgm:pt modelId="{1AD16405-62B8-4428-BBE7-D24678EED151}">
      <dgm:prSet custT="1"/>
      <dgm:spPr/>
      <dgm:t>
        <a:bodyPr/>
        <a:lstStyle/>
        <a:p>
          <a:pPr>
            <a:buFont typeface="Arial" panose="020B0604020202020204" pitchFamily="34" charset="0"/>
            <a:buChar char="•"/>
          </a:pPr>
          <a:r>
            <a:rPr lang="en-US" sz="1900" b="1" dirty="0">
              <a:latin typeface="+mn-lt"/>
            </a:rPr>
            <a:t>Take the sequence of failure open dates.</a:t>
          </a:r>
        </a:p>
      </dgm:t>
    </dgm:pt>
    <dgm:pt modelId="{8CBEDDCA-B8EA-4E66-A0CC-2478A3E807DD}" type="parTrans" cxnId="{A04244A6-BD65-4373-B9FA-EB4763F76CE1}">
      <dgm:prSet/>
      <dgm:spPr/>
      <dgm:t>
        <a:bodyPr/>
        <a:lstStyle/>
        <a:p>
          <a:endParaRPr lang="en-US"/>
        </a:p>
      </dgm:t>
    </dgm:pt>
    <dgm:pt modelId="{789CC58E-FCE1-4B2D-AF62-48EEB28661BA}" type="sibTrans" cxnId="{A04244A6-BD65-4373-B9FA-EB4763F76CE1}">
      <dgm:prSet/>
      <dgm:spPr/>
      <dgm:t>
        <a:bodyPr/>
        <a:lstStyle/>
        <a:p>
          <a:endParaRPr lang="en-US"/>
        </a:p>
      </dgm:t>
    </dgm:pt>
    <dgm:pt modelId="{5952F288-9972-450A-A6D8-A6B43B3BFD09}">
      <dgm:prSet custT="1"/>
      <dgm:spPr/>
      <dgm:t>
        <a:bodyPr/>
        <a:lstStyle/>
        <a:p>
          <a:pPr>
            <a:buFont typeface="Arial" panose="020B0604020202020204" pitchFamily="34" charset="0"/>
            <a:buChar char="•"/>
          </a:pPr>
          <a:r>
            <a:rPr lang="en-US" sz="1900" b="1" dirty="0">
              <a:latin typeface="+mn-lt"/>
            </a:rPr>
            <a:t>Compute differences between consecutive failures:</a:t>
          </a:r>
          <a:br>
            <a:rPr lang="en-US" sz="1900" b="1" dirty="0">
              <a:latin typeface="+mn-lt"/>
            </a:rPr>
          </a:br>
          <a:r>
            <a:rPr lang="en-US" sz="1900" b="1" dirty="0" err="1">
              <a:latin typeface="+mn-lt"/>
            </a:rPr>
            <a:t>Δt_i</a:t>
          </a:r>
          <a:r>
            <a:rPr lang="en-US" sz="1900" b="1" dirty="0">
              <a:latin typeface="+mn-lt"/>
            </a:rPr>
            <a:t> = </a:t>
          </a:r>
          <a:r>
            <a:rPr lang="en-US" sz="1900" b="1" dirty="0" err="1">
              <a:latin typeface="+mn-lt"/>
            </a:rPr>
            <a:t>SR_Open_Date</a:t>
          </a:r>
          <a:r>
            <a:rPr lang="en-US" sz="1900" b="1" dirty="0">
              <a:latin typeface="+mn-lt"/>
            </a:rPr>
            <a:t>_(</a:t>
          </a:r>
          <a:r>
            <a:rPr lang="en-US" sz="1900" b="1" dirty="0" err="1">
              <a:latin typeface="+mn-lt"/>
            </a:rPr>
            <a:t>i</a:t>
          </a:r>
          <a:r>
            <a:rPr lang="en-US" sz="1900" b="1" dirty="0">
              <a:latin typeface="+mn-lt"/>
            </a:rPr>
            <a:t>) − </a:t>
          </a:r>
          <a:r>
            <a:rPr lang="en-US" sz="1900" b="1" dirty="0" err="1">
              <a:latin typeface="+mn-lt"/>
            </a:rPr>
            <a:t>SR_Open_Date</a:t>
          </a:r>
          <a:r>
            <a:rPr lang="en-US" sz="1900" b="1" dirty="0">
              <a:latin typeface="+mn-lt"/>
            </a:rPr>
            <a:t>_(i−1) → hours</a:t>
          </a:r>
        </a:p>
      </dgm:t>
    </dgm:pt>
    <dgm:pt modelId="{29465C48-7F25-421B-A77E-002AE1B912FF}" type="parTrans" cxnId="{F32C8CA5-D5BE-4FAC-8A4A-86BBB4F46AE4}">
      <dgm:prSet/>
      <dgm:spPr/>
      <dgm:t>
        <a:bodyPr/>
        <a:lstStyle/>
        <a:p>
          <a:endParaRPr lang="en-US"/>
        </a:p>
      </dgm:t>
    </dgm:pt>
    <dgm:pt modelId="{0F1BB09B-872A-4DE1-9296-A8C76ECD3766}" type="sibTrans" cxnId="{F32C8CA5-D5BE-4FAC-8A4A-86BBB4F46AE4}">
      <dgm:prSet/>
      <dgm:spPr/>
      <dgm:t>
        <a:bodyPr/>
        <a:lstStyle/>
        <a:p>
          <a:endParaRPr lang="en-US"/>
        </a:p>
      </dgm:t>
    </dgm:pt>
    <dgm:pt modelId="{55DB3DD9-FC04-4099-906A-A4A118B8F1D5}">
      <dgm:prSet custT="1"/>
      <dgm:spPr/>
      <dgm:t>
        <a:bodyPr/>
        <a:lstStyle/>
        <a:p>
          <a:pPr>
            <a:buFont typeface="Arial" panose="020B0604020202020204" pitchFamily="34" charset="0"/>
            <a:buChar char="•"/>
          </a:pPr>
          <a:r>
            <a:rPr lang="en-US" sz="1900" b="1" dirty="0">
              <a:latin typeface="+mn-lt"/>
            </a:rPr>
            <a:t>MTBF = mean of </a:t>
          </a:r>
          <a:r>
            <a:rPr lang="en-US" sz="1900" b="1" dirty="0" err="1">
              <a:latin typeface="+mn-lt"/>
            </a:rPr>
            <a:t>Δt_i</a:t>
          </a:r>
          <a:r>
            <a:rPr lang="en-US" sz="1900" b="1" dirty="0">
              <a:latin typeface="+mn-lt"/>
            </a:rPr>
            <a:t> (also storing count, std, min, max).</a:t>
          </a:r>
        </a:p>
      </dgm:t>
    </dgm:pt>
    <dgm:pt modelId="{A7E68217-69C1-44FA-A479-DAE28B165F86}" type="parTrans" cxnId="{D099CBF5-E4F1-49C3-A59C-AB99AC9C571F}">
      <dgm:prSet/>
      <dgm:spPr/>
      <dgm:t>
        <a:bodyPr/>
        <a:lstStyle/>
        <a:p>
          <a:endParaRPr lang="en-US"/>
        </a:p>
      </dgm:t>
    </dgm:pt>
    <dgm:pt modelId="{6C3DD593-FD34-4658-A1DE-46EDC2CE694A}" type="sibTrans" cxnId="{D099CBF5-E4F1-49C3-A59C-AB99AC9C571F}">
      <dgm:prSet/>
      <dgm:spPr/>
      <dgm:t>
        <a:bodyPr/>
        <a:lstStyle/>
        <a:p>
          <a:endParaRPr lang="en-US"/>
        </a:p>
      </dgm:t>
    </dgm:pt>
    <dgm:pt modelId="{3FB6D669-6D28-4385-ADE6-0524A1629EC1}">
      <dgm:prSet custT="1"/>
      <dgm:spPr/>
      <dgm:t>
        <a:bodyPr/>
        <a:lstStyle/>
        <a:p>
          <a:pPr>
            <a:buFont typeface="Arial" panose="020B0604020202020204" pitchFamily="34" charset="0"/>
            <a:buChar char="•"/>
          </a:pPr>
          <a:r>
            <a:rPr lang="en-US" sz="1900" b="1" dirty="0">
              <a:latin typeface="+mn-lt"/>
            </a:rPr>
            <a:t>Accuracy assessment (per asset with ≥3 failures):</a:t>
          </a:r>
        </a:p>
      </dgm:t>
    </dgm:pt>
    <dgm:pt modelId="{7F5195D6-6ADB-4D01-B4C6-206DDC9125A2}" type="parTrans" cxnId="{EEE7178E-D5FF-41ED-B819-B067BF30398C}">
      <dgm:prSet/>
      <dgm:spPr/>
      <dgm:t>
        <a:bodyPr/>
        <a:lstStyle/>
        <a:p>
          <a:endParaRPr lang="en-US"/>
        </a:p>
      </dgm:t>
    </dgm:pt>
    <dgm:pt modelId="{2D009342-6C71-4B1D-9F81-C3B627F52D1F}" type="sibTrans" cxnId="{EEE7178E-D5FF-41ED-B819-B067BF30398C}">
      <dgm:prSet/>
      <dgm:spPr/>
      <dgm:t>
        <a:bodyPr/>
        <a:lstStyle/>
        <a:p>
          <a:endParaRPr lang="en-US"/>
        </a:p>
      </dgm:t>
    </dgm:pt>
    <dgm:pt modelId="{2264931D-00C8-48E8-A3E3-CC5D4F20ED16}">
      <dgm:prSet custT="1"/>
      <dgm:spPr/>
      <dgm:t>
        <a:bodyPr/>
        <a:lstStyle/>
        <a:p>
          <a:pPr>
            <a:buFont typeface="Arial" panose="020B0604020202020204" pitchFamily="34" charset="0"/>
            <a:buChar char="•"/>
          </a:pPr>
          <a:r>
            <a:rPr lang="en-US" sz="1900" b="1" dirty="0">
              <a:latin typeface="+mn-lt"/>
            </a:rPr>
            <a:t>Train on all but the last failure; predict next failure as </a:t>
          </a:r>
          <a:r>
            <a:rPr lang="en-US" sz="1900" b="1" dirty="0" err="1">
              <a:latin typeface="+mn-lt"/>
            </a:rPr>
            <a:t>last_train_failure</a:t>
          </a:r>
          <a:r>
            <a:rPr lang="en-US" sz="1900" b="1" dirty="0">
              <a:latin typeface="+mn-lt"/>
            </a:rPr>
            <a:t> + mean(train </a:t>
          </a:r>
          <a:r>
            <a:rPr lang="en-US" sz="1900" b="1" dirty="0" err="1">
              <a:latin typeface="+mn-lt"/>
            </a:rPr>
            <a:t>Δt</a:t>
          </a:r>
          <a:r>
            <a:rPr lang="en-US" sz="1900" b="1" dirty="0">
              <a:latin typeface="+mn-lt"/>
            </a:rPr>
            <a:t>).</a:t>
          </a:r>
        </a:p>
      </dgm:t>
    </dgm:pt>
    <dgm:pt modelId="{F2E42591-5BFA-429D-BA2D-9EF305F20FB8}" type="parTrans" cxnId="{81022148-4744-4825-A4CC-E588EB9F2562}">
      <dgm:prSet/>
      <dgm:spPr/>
      <dgm:t>
        <a:bodyPr/>
        <a:lstStyle/>
        <a:p>
          <a:endParaRPr lang="en-US"/>
        </a:p>
      </dgm:t>
    </dgm:pt>
    <dgm:pt modelId="{6698409E-DC7B-46EB-BD39-E3AE0B40A65B}" type="sibTrans" cxnId="{81022148-4744-4825-A4CC-E588EB9F2562}">
      <dgm:prSet/>
      <dgm:spPr/>
      <dgm:t>
        <a:bodyPr/>
        <a:lstStyle/>
        <a:p>
          <a:endParaRPr lang="en-US"/>
        </a:p>
      </dgm:t>
    </dgm:pt>
    <dgm:pt modelId="{D78AEB32-6084-45A7-8ED3-E1494FD34F07}">
      <dgm:prSet custT="1"/>
      <dgm:spPr/>
      <dgm:t>
        <a:bodyPr/>
        <a:lstStyle/>
        <a:p>
          <a:pPr>
            <a:buFont typeface="Arial" panose="020B0604020202020204" pitchFamily="34" charset="0"/>
            <a:buChar char="•"/>
          </a:pPr>
          <a:r>
            <a:rPr lang="en-US" sz="1900" b="1" dirty="0">
              <a:latin typeface="+mn-lt"/>
            </a:rPr>
            <a:t>Absolute error = predicted − actual (in hours).</a:t>
          </a:r>
        </a:p>
      </dgm:t>
    </dgm:pt>
    <dgm:pt modelId="{1123AF78-A460-452B-9268-AEF7A411E11F}" type="parTrans" cxnId="{045233B9-7DBF-46BA-9EAB-E44ECDE4AD95}">
      <dgm:prSet/>
      <dgm:spPr/>
      <dgm:t>
        <a:bodyPr/>
        <a:lstStyle/>
        <a:p>
          <a:endParaRPr lang="en-US"/>
        </a:p>
      </dgm:t>
    </dgm:pt>
    <dgm:pt modelId="{626BC69D-F1A2-46F6-891A-00859F6ED691}" type="sibTrans" cxnId="{045233B9-7DBF-46BA-9EAB-E44ECDE4AD95}">
      <dgm:prSet/>
      <dgm:spPr/>
      <dgm:t>
        <a:bodyPr/>
        <a:lstStyle/>
        <a:p>
          <a:endParaRPr lang="en-US"/>
        </a:p>
      </dgm:t>
    </dgm:pt>
    <dgm:pt modelId="{BAE40D5B-E8FE-4535-BBE4-992630A31180}">
      <dgm:prSet custT="1"/>
      <dgm:spPr/>
      <dgm:t>
        <a:bodyPr/>
        <a:lstStyle/>
        <a:p>
          <a:pPr>
            <a:buFont typeface="Arial" panose="020B0604020202020204" pitchFamily="34" charset="0"/>
            <a:buChar char="•"/>
          </a:pPr>
          <a:r>
            <a:rPr lang="en-US" sz="1900" b="1" dirty="0">
              <a:latin typeface="+mn-lt"/>
            </a:rPr>
            <a:t>The code also reports a simple prediction accuracy %:</a:t>
          </a:r>
          <a:br>
            <a:rPr lang="en-US" sz="1900" b="1" dirty="0">
              <a:latin typeface="+mn-lt"/>
            </a:rPr>
          </a:br>
          <a:r>
            <a:rPr lang="en-US" sz="1900" b="1" dirty="0">
              <a:latin typeface="+mn-lt"/>
            </a:rPr>
            <a:t>max(0, 100 − (|error| / </a:t>
          </a:r>
          <a:r>
            <a:rPr lang="en-US" sz="1900" b="1" dirty="0" err="1">
              <a:latin typeface="+mn-lt"/>
            </a:rPr>
            <a:t>train_MTBF</a:t>
          </a:r>
          <a:r>
            <a:rPr lang="en-US" sz="1900" b="1" dirty="0">
              <a:latin typeface="+mn-lt"/>
            </a:rPr>
            <a:t> × 100)/3)</a:t>
          </a:r>
          <a:br>
            <a:rPr lang="en-US" sz="1900" b="1" dirty="0">
              <a:latin typeface="+mn-lt"/>
            </a:rPr>
          </a:br>
          <a:r>
            <a:rPr lang="en-US" sz="1900" b="1" dirty="0">
              <a:latin typeface="+mn-lt"/>
            </a:rPr>
            <a:t>(heuristic scaling to avoid over-penalizing when error is a small fraction of MTBF).</a:t>
          </a:r>
        </a:p>
      </dgm:t>
    </dgm:pt>
    <dgm:pt modelId="{27768ED2-C686-49E5-93CD-D39F1EFE55C5}" type="parTrans" cxnId="{B54CCD2F-F6C8-4487-8641-BBABE0488809}">
      <dgm:prSet/>
      <dgm:spPr/>
      <dgm:t>
        <a:bodyPr/>
        <a:lstStyle/>
        <a:p>
          <a:endParaRPr lang="en-US"/>
        </a:p>
      </dgm:t>
    </dgm:pt>
    <dgm:pt modelId="{94E9CB5F-BDFA-4D30-A293-C5EDB92FAEA0}" type="sibTrans" cxnId="{B54CCD2F-F6C8-4487-8641-BBABE0488809}">
      <dgm:prSet/>
      <dgm:spPr/>
      <dgm:t>
        <a:bodyPr/>
        <a:lstStyle/>
        <a:p>
          <a:endParaRPr lang="en-US"/>
        </a:p>
      </dgm:t>
    </dgm:pt>
    <dgm:pt modelId="{1619F984-E427-4A80-8354-D68115C6CD17}" type="pres">
      <dgm:prSet presAssocID="{5164E1B7-1CC0-443F-A52F-3C49014C42D8}" presName="linearFlow" presStyleCnt="0">
        <dgm:presLayoutVars>
          <dgm:dir/>
          <dgm:animLvl val="lvl"/>
          <dgm:resizeHandles val="exact"/>
        </dgm:presLayoutVars>
      </dgm:prSet>
      <dgm:spPr/>
    </dgm:pt>
    <dgm:pt modelId="{C19742F0-9DB8-4B81-9B98-EDE5D3AC6B69}" type="pres">
      <dgm:prSet presAssocID="{C9E08FFC-EE62-42F9-ABFB-E20975B93AD7}" presName="composite" presStyleCnt="0"/>
      <dgm:spPr/>
    </dgm:pt>
    <dgm:pt modelId="{91E765B5-C4B9-477D-9DF4-A8D85B387F90}" type="pres">
      <dgm:prSet presAssocID="{C9E08FFC-EE62-42F9-ABFB-E20975B93AD7}" presName="parentText" presStyleLbl="alignNode1" presStyleIdx="0" presStyleCnt="1" custScaleX="96188" custScaleY="109389" custLinFactNeighborX="1969" custLinFactNeighborY="-48991">
        <dgm:presLayoutVars>
          <dgm:chMax val="1"/>
          <dgm:bulletEnabled val="1"/>
        </dgm:presLayoutVars>
      </dgm:prSet>
      <dgm:spPr/>
    </dgm:pt>
    <dgm:pt modelId="{BEA5D811-3297-408F-99E3-7D945AD46406}" type="pres">
      <dgm:prSet presAssocID="{C9E08FFC-EE62-42F9-ABFB-E20975B93AD7}" presName="descendantText" presStyleLbl="alignAcc1" presStyleIdx="0" presStyleCnt="1" custScaleX="96913" custScaleY="243018" custLinFactNeighborX="-466" custLinFactNeighborY="-13718">
        <dgm:presLayoutVars>
          <dgm:bulletEnabled val="1"/>
        </dgm:presLayoutVars>
      </dgm:prSet>
      <dgm:spPr/>
    </dgm:pt>
  </dgm:ptLst>
  <dgm:cxnLst>
    <dgm:cxn modelId="{229DA12F-4502-4ED5-AAC4-3C4202698FE6}" type="presOf" srcId="{3FB6D669-6D28-4385-ADE6-0524A1629EC1}" destId="{BEA5D811-3297-408F-99E3-7D945AD46406}" srcOrd="0" destOrd="5" presId="urn:microsoft.com/office/officeart/2005/8/layout/chevron2"/>
    <dgm:cxn modelId="{B54CCD2F-F6C8-4487-8641-BBABE0488809}" srcId="{3FB6D669-6D28-4385-ADE6-0524A1629EC1}" destId="{BAE40D5B-E8FE-4535-BBE4-992630A31180}" srcOrd="2" destOrd="0" parTransId="{27768ED2-C686-49E5-93CD-D39F1EFE55C5}" sibTransId="{94E9CB5F-BDFA-4D30-A293-C5EDB92FAEA0}"/>
    <dgm:cxn modelId="{32B1EB35-5A41-4C5B-BDCD-2A5F8F0310AF}" srcId="{C9E08FFC-EE62-42F9-ABFB-E20975B93AD7}" destId="{2A7CB9FE-0018-4E3C-9000-0F879916BA15}" srcOrd="0" destOrd="0" parTransId="{B12C3FAD-A802-4B4A-AA8B-CFE304542FD8}" sibTransId="{53F6A1A7-DF5F-46FB-B095-E0350744150A}"/>
    <dgm:cxn modelId="{5D1BB73A-0BB5-4735-B84C-FDEED22B87D6}" type="presOf" srcId="{2A7CB9FE-0018-4E3C-9000-0F879916BA15}" destId="{BEA5D811-3297-408F-99E3-7D945AD46406}" srcOrd="0" destOrd="0" presId="urn:microsoft.com/office/officeart/2005/8/layout/chevron2"/>
    <dgm:cxn modelId="{99170B44-C00E-47FD-BA26-927D13736C3C}" type="presOf" srcId="{5164E1B7-1CC0-443F-A52F-3C49014C42D8}" destId="{1619F984-E427-4A80-8354-D68115C6CD17}" srcOrd="0" destOrd="0" presId="urn:microsoft.com/office/officeart/2005/8/layout/chevron2"/>
    <dgm:cxn modelId="{95CB8E64-890F-4D7C-924A-DC7C68348DBB}" srcId="{C9E08FFC-EE62-42F9-ABFB-E20975B93AD7}" destId="{B3912DAB-8A36-4C4C-B65D-245378FAFED0}" srcOrd="3" destOrd="0" parTransId="{4F57896D-6425-46D9-A57A-2FAAF6E84FC1}" sibTransId="{71754A95-68D6-4D5A-A997-0D915A765D05}"/>
    <dgm:cxn modelId="{87291E48-1DAC-42D2-A74C-6224C0F7F5C8}" type="presOf" srcId="{1AD16405-62B8-4428-BBE7-D24678EED151}" destId="{BEA5D811-3297-408F-99E3-7D945AD46406}" srcOrd="0" destOrd="2" presId="urn:microsoft.com/office/officeart/2005/8/layout/chevron2"/>
    <dgm:cxn modelId="{81022148-4744-4825-A4CC-E588EB9F2562}" srcId="{3FB6D669-6D28-4385-ADE6-0524A1629EC1}" destId="{2264931D-00C8-48E8-A3E3-CC5D4F20ED16}" srcOrd="0" destOrd="0" parTransId="{F2E42591-5BFA-429D-BA2D-9EF305F20FB8}" sibTransId="{6698409E-DC7B-46EB-BD39-E3AE0B40A65B}"/>
    <dgm:cxn modelId="{3FB6B778-69E9-4EDF-BDF5-85E27A0E94F7}" type="presOf" srcId="{55DB3DD9-FC04-4099-906A-A4A118B8F1D5}" destId="{BEA5D811-3297-408F-99E3-7D945AD46406}" srcOrd="0" destOrd="4" presId="urn:microsoft.com/office/officeart/2005/8/layout/chevron2"/>
    <dgm:cxn modelId="{EEE7178E-D5FF-41ED-B819-B067BF30398C}" srcId="{C9E08FFC-EE62-42F9-ABFB-E20975B93AD7}" destId="{3FB6D669-6D28-4385-ADE6-0524A1629EC1}" srcOrd="2" destOrd="0" parTransId="{7F5195D6-6ADB-4D01-B4C6-206DDC9125A2}" sibTransId="{2D009342-6C71-4B1D-9F81-C3B627F52D1F}"/>
    <dgm:cxn modelId="{F3FF6B8E-2133-45F0-A0A3-3F4D370BE618}" type="presOf" srcId="{5952F288-9972-450A-A6D8-A6B43B3BFD09}" destId="{BEA5D811-3297-408F-99E3-7D945AD46406}" srcOrd="0" destOrd="3" presId="urn:microsoft.com/office/officeart/2005/8/layout/chevron2"/>
    <dgm:cxn modelId="{66779B93-E48E-49C4-819B-D8CDC10EA8B6}" type="presOf" srcId="{3F4B3E1B-DD80-4207-ADA0-87CF8BFFE9FD}" destId="{BEA5D811-3297-408F-99E3-7D945AD46406}" srcOrd="0" destOrd="1" presId="urn:microsoft.com/office/officeart/2005/8/layout/chevron2"/>
    <dgm:cxn modelId="{2BF17E97-12A9-43DD-8E80-64669F0B5943}" srcId="{C9E08FFC-EE62-42F9-ABFB-E20975B93AD7}" destId="{3F4B3E1B-DD80-4207-ADA0-87CF8BFFE9FD}" srcOrd="1" destOrd="0" parTransId="{60DC5551-41F6-450A-A3E0-BB50CCC95113}" sibTransId="{1F5E73D6-CE12-4C68-A9E7-F3EA83ECA21C}"/>
    <dgm:cxn modelId="{6AEAE598-6335-4C18-81AE-9816A7894801}" type="presOf" srcId="{BAE40D5B-E8FE-4535-BBE4-992630A31180}" destId="{BEA5D811-3297-408F-99E3-7D945AD46406}" srcOrd="0" destOrd="8" presId="urn:microsoft.com/office/officeart/2005/8/layout/chevron2"/>
    <dgm:cxn modelId="{F32C8CA5-D5BE-4FAC-8A4A-86BBB4F46AE4}" srcId="{3F4B3E1B-DD80-4207-ADA0-87CF8BFFE9FD}" destId="{5952F288-9972-450A-A6D8-A6B43B3BFD09}" srcOrd="1" destOrd="0" parTransId="{29465C48-7F25-421B-A77E-002AE1B912FF}" sibTransId="{0F1BB09B-872A-4DE1-9296-A8C76ECD3766}"/>
    <dgm:cxn modelId="{A04244A6-BD65-4373-B9FA-EB4763F76CE1}" srcId="{3F4B3E1B-DD80-4207-ADA0-87CF8BFFE9FD}" destId="{1AD16405-62B8-4428-BBE7-D24678EED151}" srcOrd="0" destOrd="0" parTransId="{8CBEDDCA-B8EA-4E66-A0CC-2478A3E807DD}" sibTransId="{789CC58E-FCE1-4B2D-AF62-48EEB28661BA}"/>
    <dgm:cxn modelId="{C51847AD-C216-4155-A41A-CBEA6BE79DED}" type="presOf" srcId="{2264931D-00C8-48E8-A3E3-CC5D4F20ED16}" destId="{BEA5D811-3297-408F-99E3-7D945AD46406}" srcOrd="0" destOrd="6" presId="urn:microsoft.com/office/officeart/2005/8/layout/chevron2"/>
    <dgm:cxn modelId="{045233B9-7DBF-46BA-9EAB-E44ECDE4AD95}" srcId="{3FB6D669-6D28-4385-ADE6-0524A1629EC1}" destId="{D78AEB32-6084-45A7-8ED3-E1494FD34F07}" srcOrd="1" destOrd="0" parTransId="{1123AF78-A460-452B-9268-AEF7A411E11F}" sibTransId="{626BC69D-F1A2-46F6-891A-00859F6ED691}"/>
    <dgm:cxn modelId="{223496C9-3583-4B65-9583-8C2A54692FFB}" srcId="{5164E1B7-1CC0-443F-A52F-3C49014C42D8}" destId="{C9E08FFC-EE62-42F9-ABFB-E20975B93AD7}" srcOrd="0" destOrd="0" parTransId="{B559D599-1795-4067-B626-76E54B2AB954}" sibTransId="{AE456F88-09DC-47FB-B9A2-B122536C5FDF}"/>
    <dgm:cxn modelId="{D9D8C5E8-4D3E-4F47-9F57-6E3F03C64180}" type="presOf" srcId="{C9E08FFC-EE62-42F9-ABFB-E20975B93AD7}" destId="{91E765B5-C4B9-477D-9DF4-A8D85B387F90}" srcOrd="0" destOrd="0" presId="urn:microsoft.com/office/officeart/2005/8/layout/chevron2"/>
    <dgm:cxn modelId="{7EEB37F1-2647-45C9-A3EB-9B3583A2CD58}" type="presOf" srcId="{B3912DAB-8A36-4C4C-B65D-245378FAFED0}" destId="{BEA5D811-3297-408F-99E3-7D945AD46406}" srcOrd="0" destOrd="9" presId="urn:microsoft.com/office/officeart/2005/8/layout/chevron2"/>
    <dgm:cxn modelId="{D099CBF5-E4F1-49C3-A59C-AB99AC9C571F}" srcId="{3F4B3E1B-DD80-4207-ADA0-87CF8BFFE9FD}" destId="{55DB3DD9-FC04-4099-906A-A4A118B8F1D5}" srcOrd="2" destOrd="0" parTransId="{A7E68217-69C1-44FA-A479-DAE28B165F86}" sibTransId="{6C3DD593-FD34-4658-A1DE-46EDC2CE694A}"/>
    <dgm:cxn modelId="{56F1C0F9-BCEF-4394-9DE4-97ECAAFCED4C}" type="presOf" srcId="{D78AEB32-6084-45A7-8ED3-E1494FD34F07}" destId="{BEA5D811-3297-408F-99E3-7D945AD46406}" srcOrd="0" destOrd="7" presId="urn:microsoft.com/office/officeart/2005/8/layout/chevron2"/>
    <dgm:cxn modelId="{948EAABC-7DA4-4159-88EE-2903FA8439F4}" type="presParOf" srcId="{1619F984-E427-4A80-8354-D68115C6CD17}" destId="{C19742F0-9DB8-4B81-9B98-EDE5D3AC6B69}" srcOrd="0" destOrd="0" presId="urn:microsoft.com/office/officeart/2005/8/layout/chevron2"/>
    <dgm:cxn modelId="{8223F214-00CA-4D33-802B-03F3AFBA5232}" type="presParOf" srcId="{C19742F0-9DB8-4B81-9B98-EDE5D3AC6B69}" destId="{91E765B5-C4B9-477D-9DF4-A8D85B387F90}" srcOrd="0" destOrd="0" presId="urn:microsoft.com/office/officeart/2005/8/layout/chevron2"/>
    <dgm:cxn modelId="{B057BC40-0410-4023-8592-92AD8448BAB2}" type="presParOf" srcId="{C19742F0-9DB8-4B81-9B98-EDE5D3AC6B69}" destId="{BEA5D811-3297-408F-99E3-7D945AD46406}"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5164E1B7-1CC0-443F-A52F-3C49014C42D8}" type="doc">
      <dgm:prSet loTypeId="urn:microsoft.com/office/officeart/2005/8/layout/chevron2" loCatId="process" qsTypeId="urn:microsoft.com/office/officeart/2005/8/quickstyle/simple1" qsCatId="simple" csTypeId="urn:microsoft.com/office/officeart/2005/8/colors/accent5_2" csCatId="accent5" phldr="1"/>
      <dgm:spPr/>
      <dgm:t>
        <a:bodyPr/>
        <a:lstStyle/>
        <a:p>
          <a:endParaRPr lang="en-US"/>
        </a:p>
      </dgm:t>
    </dgm:pt>
    <dgm:pt modelId="{C9E08FFC-EE62-42F9-ABFB-E20975B93AD7}">
      <dgm:prSet phldrT="[Text]"/>
      <dgm:spPr/>
      <dgm:t>
        <a:bodyPr/>
        <a:lstStyle/>
        <a:p>
          <a:r>
            <a:rPr kumimoji="0" lang="en-US" b="0" i="0" u="none" strike="noStrike" cap="none" spc="0" normalizeH="0" baseline="0" noProof="0" dirty="0">
              <a:effectLst/>
              <a:uLnTx/>
              <a:uFillTx/>
              <a:latin typeface="Calibri"/>
              <a:ea typeface="+mn-ea"/>
              <a:cs typeface="+mn-cs"/>
            </a:rPr>
            <a:t>Outputs: </a:t>
          </a:r>
          <a:endParaRPr lang="en-US" dirty="0"/>
        </a:p>
      </dgm:t>
    </dgm:pt>
    <dgm:pt modelId="{B559D599-1795-4067-B626-76E54B2AB954}" type="parTrans" cxnId="{223496C9-3583-4B65-9583-8C2A54692FFB}">
      <dgm:prSet/>
      <dgm:spPr/>
      <dgm:t>
        <a:bodyPr/>
        <a:lstStyle/>
        <a:p>
          <a:endParaRPr lang="en-US"/>
        </a:p>
      </dgm:t>
    </dgm:pt>
    <dgm:pt modelId="{AE456F88-09DC-47FB-B9A2-B122536C5FDF}" type="sibTrans" cxnId="{223496C9-3583-4B65-9583-8C2A54692FFB}">
      <dgm:prSet/>
      <dgm:spPr/>
      <dgm:t>
        <a:bodyPr/>
        <a:lstStyle/>
        <a:p>
          <a:endParaRPr lang="en-US"/>
        </a:p>
      </dgm:t>
    </dgm:pt>
    <dgm:pt modelId="{2A7CB9FE-0018-4E3C-9000-0F879916BA15}">
      <dgm:prSet phldrT="[Text]" custT="1"/>
      <dgm:spPr/>
      <dgm:t>
        <a:bodyPr/>
        <a:lstStyle/>
        <a:p>
          <a:pPr>
            <a:buNone/>
          </a:pPr>
          <a:r>
            <a:rPr lang="en-US" sz="1800" b="1"/>
            <a:t>MTBF_Analysis_Results</a:t>
          </a:r>
          <a:endParaRPr lang="en-US" sz="1800" b="1" dirty="0">
            <a:latin typeface="+mn-lt"/>
          </a:endParaRPr>
        </a:p>
      </dgm:t>
    </dgm:pt>
    <dgm:pt modelId="{B12C3FAD-A802-4B4A-AA8B-CFE304542FD8}" type="parTrans" cxnId="{32B1EB35-5A41-4C5B-BDCD-2A5F8F0310AF}">
      <dgm:prSet/>
      <dgm:spPr/>
      <dgm:t>
        <a:bodyPr/>
        <a:lstStyle/>
        <a:p>
          <a:endParaRPr lang="en-US"/>
        </a:p>
      </dgm:t>
    </dgm:pt>
    <dgm:pt modelId="{53F6A1A7-DF5F-46FB-B095-E0350744150A}" type="sibTrans" cxnId="{32B1EB35-5A41-4C5B-BDCD-2A5F8F0310AF}">
      <dgm:prSet/>
      <dgm:spPr/>
      <dgm:t>
        <a:bodyPr/>
        <a:lstStyle/>
        <a:p>
          <a:endParaRPr lang="en-US"/>
        </a:p>
      </dgm:t>
    </dgm:pt>
    <dgm:pt modelId="{402F3950-176F-433D-A038-33439D1DB285}">
      <dgm:prSet custT="1"/>
      <dgm:spPr/>
      <dgm:t>
        <a:bodyPr/>
        <a:lstStyle/>
        <a:p>
          <a:pPr>
            <a:buNone/>
          </a:pPr>
          <a:r>
            <a:rPr lang="en-US" sz="1800"/>
            <a:t>MTBF_Analysis: per system MTBF stats, observation window, reliability category.</a:t>
          </a:r>
          <a:endParaRPr lang="en-US" sz="1800" dirty="0"/>
        </a:p>
      </dgm:t>
    </dgm:pt>
    <dgm:pt modelId="{6A168BA7-0CC7-46F9-91D3-E8306128173D}" type="parTrans" cxnId="{2107BD13-3C3B-4386-89E6-BDD00BC1E765}">
      <dgm:prSet/>
      <dgm:spPr/>
      <dgm:t>
        <a:bodyPr/>
        <a:lstStyle/>
        <a:p>
          <a:endParaRPr lang="en-US"/>
        </a:p>
      </dgm:t>
    </dgm:pt>
    <dgm:pt modelId="{24319723-DD78-48A7-8EAC-1CF3FEB43AB3}" type="sibTrans" cxnId="{2107BD13-3C3B-4386-89E6-BDD00BC1E765}">
      <dgm:prSet/>
      <dgm:spPr/>
      <dgm:t>
        <a:bodyPr/>
        <a:lstStyle/>
        <a:p>
          <a:endParaRPr lang="en-US"/>
        </a:p>
      </dgm:t>
    </dgm:pt>
    <dgm:pt modelId="{1B22A160-D1B7-4911-94B6-4BB08DDE1529}">
      <dgm:prSet custT="1"/>
      <dgm:spPr/>
      <dgm:t>
        <a:bodyPr/>
        <a:lstStyle/>
        <a:p>
          <a:pPr>
            <a:buNone/>
          </a:pPr>
          <a:r>
            <a:rPr lang="en-US" sz="1800"/>
            <a:t>Prediction_Accuracy: assets where we could test a hold-out failure—includes MAE-style error and accuracy%.</a:t>
          </a:r>
          <a:endParaRPr lang="en-US" sz="1800" dirty="0"/>
        </a:p>
      </dgm:t>
    </dgm:pt>
    <dgm:pt modelId="{51B3E074-1CC4-4DDF-B5DA-D1729C9F51A8}" type="parTrans" cxnId="{22330888-8ABE-4A6C-A8C2-F491D7533B9B}">
      <dgm:prSet/>
      <dgm:spPr/>
      <dgm:t>
        <a:bodyPr/>
        <a:lstStyle/>
        <a:p>
          <a:endParaRPr lang="en-US"/>
        </a:p>
      </dgm:t>
    </dgm:pt>
    <dgm:pt modelId="{9D5A30DB-A4C5-460A-BCAD-65CEE5C070B9}" type="sibTrans" cxnId="{22330888-8ABE-4A6C-A8C2-F491D7533B9B}">
      <dgm:prSet/>
      <dgm:spPr/>
      <dgm:t>
        <a:bodyPr/>
        <a:lstStyle/>
        <a:p>
          <a:endParaRPr lang="en-US"/>
        </a:p>
      </dgm:t>
    </dgm:pt>
    <dgm:pt modelId="{9D2A7EA5-0738-44E2-A00D-3AA431CC8B96}">
      <dgm:prSet custT="1"/>
      <dgm:spPr/>
      <dgm:t>
        <a:bodyPr/>
        <a:lstStyle/>
        <a:p>
          <a:pPr>
            <a:buNone/>
          </a:pPr>
          <a:r>
            <a:rPr lang="en-US" sz="1800"/>
            <a:t>Future_Predictions: predicted next failure date, days remaining, and </a:t>
          </a:r>
          <a:r>
            <a:rPr lang="en-US" sz="1800" b="1"/>
            <a:t>risk level</a:t>
          </a:r>
          <a:r>
            <a:rPr lang="en-US" sz="1800"/>
            <a:t> (HIGH/MED/LOW).</a:t>
          </a:r>
          <a:endParaRPr lang="en-US" sz="1800" dirty="0"/>
        </a:p>
      </dgm:t>
    </dgm:pt>
    <dgm:pt modelId="{D6DD13A5-F444-411B-9534-B20388018D15}" type="parTrans" cxnId="{11EBB1F8-5540-4A31-9CA4-AAB4CAFB17CE}">
      <dgm:prSet/>
      <dgm:spPr/>
      <dgm:t>
        <a:bodyPr/>
        <a:lstStyle/>
        <a:p>
          <a:endParaRPr lang="en-US"/>
        </a:p>
      </dgm:t>
    </dgm:pt>
    <dgm:pt modelId="{DE7A8690-8E1C-4D1E-9946-343057B3B6C0}" type="sibTrans" cxnId="{11EBB1F8-5540-4A31-9CA4-AAB4CAFB17CE}">
      <dgm:prSet/>
      <dgm:spPr/>
      <dgm:t>
        <a:bodyPr/>
        <a:lstStyle/>
        <a:p>
          <a:endParaRPr lang="en-US"/>
        </a:p>
      </dgm:t>
    </dgm:pt>
    <dgm:pt modelId="{428FEAB6-FBD5-4CB9-9934-2E0E3749A827}">
      <dgm:prSet custT="1"/>
      <dgm:spPr/>
      <dgm:t>
        <a:bodyPr/>
        <a:lstStyle/>
        <a:p>
          <a:pPr>
            <a:buNone/>
          </a:pPr>
          <a:r>
            <a:rPr lang="en-US" sz="1800"/>
            <a:t>Summary_Statistics: roll-up counts and averages for quick exec review.</a:t>
          </a:r>
          <a:endParaRPr lang="en-US" sz="1800" dirty="0"/>
        </a:p>
      </dgm:t>
    </dgm:pt>
    <dgm:pt modelId="{E3ADBB70-FB06-46DC-90FF-9347910FC36F}" type="parTrans" cxnId="{2AB65AFD-0549-4AC5-A5DB-D291822FBF96}">
      <dgm:prSet/>
      <dgm:spPr/>
      <dgm:t>
        <a:bodyPr/>
        <a:lstStyle/>
        <a:p>
          <a:endParaRPr lang="en-US"/>
        </a:p>
      </dgm:t>
    </dgm:pt>
    <dgm:pt modelId="{363A6732-71AD-4F3E-B803-E4B9FC0D3ADA}" type="sibTrans" cxnId="{2AB65AFD-0549-4AC5-A5DB-D291822FBF96}">
      <dgm:prSet/>
      <dgm:spPr/>
      <dgm:t>
        <a:bodyPr/>
        <a:lstStyle/>
        <a:p>
          <a:endParaRPr lang="en-US"/>
        </a:p>
      </dgm:t>
    </dgm:pt>
    <dgm:pt modelId="{04DD3C22-6393-4945-9761-05AC53232B18}">
      <dgm:prSet custT="1"/>
      <dgm:spPr/>
      <dgm:t>
        <a:bodyPr/>
        <a:lstStyle/>
        <a:p>
          <a:pPr>
            <a:buNone/>
          </a:pPr>
          <a:r>
            <a:rPr lang="en-US" sz="1800" b="1" dirty="0"/>
            <a:t>MTBF_Analysis_Visualizations.png</a:t>
          </a:r>
          <a:r>
            <a:rPr lang="en-US" sz="1800" dirty="0"/>
            <a:t>:</a:t>
          </a:r>
        </a:p>
      </dgm:t>
    </dgm:pt>
    <dgm:pt modelId="{6EB3A89A-29E0-4817-BA3D-A754E59CA3DC}" type="parTrans" cxnId="{9F1A817C-4C6F-4E8B-95BB-388BCB877891}">
      <dgm:prSet/>
      <dgm:spPr/>
      <dgm:t>
        <a:bodyPr/>
        <a:lstStyle/>
        <a:p>
          <a:endParaRPr lang="en-US"/>
        </a:p>
      </dgm:t>
    </dgm:pt>
    <dgm:pt modelId="{4732150B-A3EE-4581-AF88-8237804A83AC}" type="sibTrans" cxnId="{9F1A817C-4C6F-4E8B-95BB-388BCB877891}">
      <dgm:prSet/>
      <dgm:spPr/>
      <dgm:t>
        <a:bodyPr/>
        <a:lstStyle/>
        <a:p>
          <a:endParaRPr lang="en-US"/>
        </a:p>
      </dgm:t>
    </dgm:pt>
    <dgm:pt modelId="{72F71827-9F53-4AFA-AF6F-01901A40066A}">
      <dgm:prSet custT="1"/>
      <dgm:spPr/>
      <dgm:t>
        <a:bodyPr/>
        <a:lstStyle/>
        <a:p>
          <a:pPr>
            <a:buNone/>
          </a:pPr>
          <a:r>
            <a:rPr lang="en-US" sz="1800" dirty="0"/>
            <a:t>MTBF distribution, reliability mix, prediction-accuracy distribution, risk distribution.</a:t>
          </a:r>
        </a:p>
      </dgm:t>
    </dgm:pt>
    <dgm:pt modelId="{29C57265-DC9A-431B-9380-2B1474ABAD66}" type="parTrans" cxnId="{82636412-AE06-45C0-A9CA-AAAE696E97DA}">
      <dgm:prSet/>
      <dgm:spPr/>
      <dgm:t>
        <a:bodyPr/>
        <a:lstStyle/>
        <a:p>
          <a:endParaRPr lang="en-US"/>
        </a:p>
      </dgm:t>
    </dgm:pt>
    <dgm:pt modelId="{02A0CFEE-645C-4175-AA6F-F359D5C81F43}" type="sibTrans" cxnId="{82636412-AE06-45C0-A9CA-AAAE696E97DA}">
      <dgm:prSet/>
      <dgm:spPr/>
      <dgm:t>
        <a:bodyPr/>
        <a:lstStyle/>
        <a:p>
          <a:endParaRPr lang="en-US"/>
        </a:p>
      </dgm:t>
    </dgm:pt>
    <dgm:pt modelId="{1F594B20-E38C-4160-B739-A695CC8EAA09}">
      <dgm:prSet custT="1"/>
      <dgm:spPr/>
      <dgm:t>
        <a:bodyPr/>
        <a:lstStyle/>
        <a:p>
          <a:pPr>
            <a:buNone/>
          </a:pPr>
          <a:r>
            <a:rPr lang="en-US" sz="1800"/>
            <a:t>How to use:</a:t>
          </a:r>
          <a:endParaRPr lang="en-US" sz="1800" dirty="0"/>
        </a:p>
      </dgm:t>
    </dgm:pt>
    <dgm:pt modelId="{FC44B47C-662A-4204-B04E-AAE974D41027}" type="parTrans" cxnId="{04819FDD-C121-4D41-B1A6-A85B1FBC2469}">
      <dgm:prSet/>
      <dgm:spPr/>
      <dgm:t>
        <a:bodyPr/>
        <a:lstStyle/>
        <a:p>
          <a:endParaRPr lang="en-US"/>
        </a:p>
      </dgm:t>
    </dgm:pt>
    <dgm:pt modelId="{2158C31F-BEE0-4E6B-88CA-404F402F2688}" type="sibTrans" cxnId="{04819FDD-C121-4D41-B1A6-A85B1FBC2469}">
      <dgm:prSet/>
      <dgm:spPr/>
      <dgm:t>
        <a:bodyPr/>
        <a:lstStyle/>
        <a:p>
          <a:endParaRPr lang="en-US"/>
        </a:p>
      </dgm:t>
    </dgm:pt>
    <dgm:pt modelId="{53DAD2CF-5233-4943-8554-739FEBA58A0F}">
      <dgm:prSet custT="1"/>
      <dgm:spPr/>
      <dgm:t>
        <a:bodyPr/>
        <a:lstStyle/>
        <a:p>
          <a:pPr>
            <a:buNone/>
          </a:pPr>
          <a:r>
            <a:rPr lang="en-US" sz="1800"/>
            <a:t>Sort by </a:t>
          </a:r>
          <a:r>
            <a:rPr lang="en-US" sz="1800" b="1"/>
            <a:t>HIGH risk</a:t>
          </a:r>
          <a:r>
            <a:rPr lang="en-US" sz="1800"/>
            <a:t> and smallest </a:t>
          </a:r>
          <a:r>
            <a:rPr lang="en-US" sz="1800" b="1"/>
            <a:t>days until predicted failure</a:t>
          </a:r>
          <a:r>
            <a:rPr lang="en-US" sz="1800"/>
            <a:t> → schedule </a:t>
          </a:r>
          <a:r>
            <a:rPr lang="en-US" sz="1800" b="1"/>
            <a:t>proactive PM</a:t>
          </a:r>
          <a:r>
            <a:rPr lang="en-US" sz="1800"/>
            <a:t>.</a:t>
          </a:r>
          <a:endParaRPr lang="en-US" sz="1800" dirty="0"/>
        </a:p>
      </dgm:t>
    </dgm:pt>
    <dgm:pt modelId="{6714ABB6-7506-4FE9-8149-23C95C1E5A10}" type="parTrans" cxnId="{8FE1A47D-CBD9-4AC5-824C-45E6920CA27C}">
      <dgm:prSet/>
      <dgm:spPr/>
      <dgm:t>
        <a:bodyPr/>
        <a:lstStyle/>
        <a:p>
          <a:endParaRPr lang="en-US"/>
        </a:p>
      </dgm:t>
    </dgm:pt>
    <dgm:pt modelId="{7B6ADCAD-9942-4F7E-B47A-5746B23C7117}" type="sibTrans" cxnId="{8FE1A47D-CBD9-4AC5-824C-45E6920CA27C}">
      <dgm:prSet/>
      <dgm:spPr/>
      <dgm:t>
        <a:bodyPr/>
        <a:lstStyle/>
        <a:p>
          <a:endParaRPr lang="en-US"/>
        </a:p>
      </dgm:t>
    </dgm:pt>
    <dgm:pt modelId="{2D3B1313-7A28-41EC-93F3-74DEDECC6133}">
      <dgm:prSet custT="1"/>
      <dgm:spPr/>
      <dgm:t>
        <a:bodyPr/>
        <a:lstStyle/>
        <a:p>
          <a:pPr>
            <a:buNone/>
          </a:pPr>
          <a:r>
            <a:rPr lang="en-US" sz="1800"/>
            <a:t>Use </a:t>
          </a:r>
          <a:r>
            <a:rPr lang="en-US" sz="1800" b="1"/>
            <a:t>PM interval = 0.8 × MTBF</a:t>
          </a:r>
          <a:r>
            <a:rPr lang="en-US" sz="1800"/>
            <a:t> as the default; refine per modality/product line as more data arrives.</a:t>
          </a:r>
          <a:endParaRPr lang="en-US" sz="1800" dirty="0"/>
        </a:p>
      </dgm:t>
    </dgm:pt>
    <dgm:pt modelId="{FA915CB7-BD88-47C9-96DE-ECFF41336A23}" type="parTrans" cxnId="{86F66BED-506A-4AC4-9D8A-02C07F9C9DB0}">
      <dgm:prSet/>
      <dgm:spPr/>
      <dgm:t>
        <a:bodyPr/>
        <a:lstStyle/>
        <a:p>
          <a:endParaRPr lang="en-US"/>
        </a:p>
      </dgm:t>
    </dgm:pt>
    <dgm:pt modelId="{C188D303-A665-402F-BA36-4BF1F98A0C79}" type="sibTrans" cxnId="{86F66BED-506A-4AC4-9D8A-02C07F9C9DB0}">
      <dgm:prSet/>
      <dgm:spPr/>
      <dgm:t>
        <a:bodyPr/>
        <a:lstStyle/>
        <a:p>
          <a:endParaRPr lang="en-US"/>
        </a:p>
      </dgm:t>
    </dgm:pt>
    <dgm:pt modelId="{75B14022-FE93-4C57-AE2A-1AFF2FA4AE9F}">
      <dgm:prSet custT="1"/>
      <dgm:spPr/>
      <dgm:t>
        <a:bodyPr/>
        <a:lstStyle/>
        <a:p>
          <a:pPr>
            <a:buNone/>
          </a:pPr>
          <a:r>
            <a:rPr lang="en-US" sz="1800" dirty="0"/>
            <a:t>Track </a:t>
          </a:r>
          <a:r>
            <a:rPr lang="en-US" sz="1800" b="1" dirty="0"/>
            <a:t>accuracy sheet</a:t>
          </a:r>
          <a:r>
            <a:rPr lang="en-US" sz="1800" dirty="0"/>
            <a:t> monthly to see whether the policy is improving</a:t>
          </a:r>
        </a:p>
      </dgm:t>
    </dgm:pt>
    <dgm:pt modelId="{41130AF5-C163-4CA5-8E3F-E79A8F000676}" type="parTrans" cxnId="{FA3E579F-0FA7-46DB-A101-CA458EEEE560}">
      <dgm:prSet/>
      <dgm:spPr/>
      <dgm:t>
        <a:bodyPr/>
        <a:lstStyle/>
        <a:p>
          <a:endParaRPr lang="en-US"/>
        </a:p>
      </dgm:t>
    </dgm:pt>
    <dgm:pt modelId="{91704383-31B8-415A-816F-BBE433CD74BA}" type="sibTrans" cxnId="{FA3E579F-0FA7-46DB-A101-CA458EEEE560}">
      <dgm:prSet/>
      <dgm:spPr/>
      <dgm:t>
        <a:bodyPr/>
        <a:lstStyle/>
        <a:p>
          <a:endParaRPr lang="en-US"/>
        </a:p>
      </dgm:t>
    </dgm:pt>
    <dgm:pt modelId="{165FA0F6-1437-4E92-BE8C-FA8BC0A1B4B3}">
      <dgm:prSet custT="1"/>
      <dgm:spPr/>
      <dgm:t>
        <a:bodyPr/>
        <a:lstStyle/>
        <a:p>
          <a:pPr>
            <a:buNone/>
          </a:pPr>
          <a:endParaRPr lang="en-US" sz="1800" dirty="0"/>
        </a:p>
      </dgm:t>
    </dgm:pt>
    <dgm:pt modelId="{51F8B187-1D5A-4EE2-BC7C-E9C0125F5EDD}" type="parTrans" cxnId="{C1ED7ABD-E7C9-4C08-B0B6-6DE3C5863B55}">
      <dgm:prSet/>
      <dgm:spPr/>
      <dgm:t>
        <a:bodyPr/>
        <a:lstStyle/>
        <a:p>
          <a:endParaRPr lang="en-US"/>
        </a:p>
      </dgm:t>
    </dgm:pt>
    <dgm:pt modelId="{3551CEAC-2B96-4F49-8C83-7374C4A8879B}" type="sibTrans" cxnId="{C1ED7ABD-E7C9-4C08-B0B6-6DE3C5863B55}">
      <dgm:prSet/>
      <dgm:spPr/>
      <dgm:t>
        <a:bodyPr/>
        <a:lstStyle/>
        <a:p>
          <a:endParaRPr lang="en-US"/>
        </a:p>
      </dgm:t>
    </dgm:pt>
    <dgm:pt modelId="{1619F984-E427-4A80-8354-D68115C6CD17}" type="pres">
      <dgm:prSet presAssocID="{5164E1B7-1CC0-443F-A52F-3C49014C42D8}" presName="linearFlow" presStyleCnt="0">
        <dgm:presLayoutVars>
          <dgm:dir/>
          <dgm:animLvl val="lvl"/>
          <dgm:resizeHandles val="exact"/>
        </dgm:presLayoutVars>
      </dgm:prSet>
      <dgm:spPr/>
    </dgm:pt>
    <dgm:pt modelId="{C19742F0-9DB8-4B81-9B98-EDE5D3AC6B69}" type="pres">
      <dgm:prSet presAssocID="{C9E08FFC-EE62-42F9-ABFB-E20975B93AD7}" presName="composite" presStyleCnt="0"/>
      <dgm:spPr/>
    </dgm:pt>
    <dgm:pt modelId="{91E765B5-C4B9-477D-9DF4-A8D85B387F90}" type="pres">
      <dgm:prSet presAssocID="{C9E08FFC-EE62-42F9-ABFB-E20975B93AD7}" presName="parentText" presStyleLbl="alignNode1" presStyleIdx="0" presStyleCnt="1" custScaleX="92272" custScaleY="109389" custLinFactNeighborX="1969" custLinFactNeighborY="-48991">
        <dgm:presLayoutVars>
          <dgm:chMax val="1"/>
          <dgm:bulletEnabled val="1"/>
        </dgm:presLayoutVars>
      </dgm:prSet>
      <dgm:spPr/>
    </dgm:pt>
    <dgm:pt modelId="{BEA5D811-3297-408F-99E3-7D945AD46406}" type="pres">
      <dgm:prSet presAssocID="{C9E08FFC-EE62-42F9-ABFB-E20975B93AD7}" presName="descendantText" presStyleLbl="alignAcc1" presStyleIdx="0" presStyleCnt="1" custScaleX="96913" custScaleY="243018" custLinFactNeighborX="-466" custLinFactNeighborY="-13718">
        <dgm:presLayoutVars>
          <dgm:bulletEnabled val="1"/>
        </dgm:presLayoutVars>
      </dgm:prSet>
      <dgm:spPr/>
    </dgm:pt>
  </dgm:ptLst>
  <dgm:cxnLst>
    <dgm:cxn modelId="{82636412-AE06-45C0-A9CA-AAAE696E97DA}" srcId="{C9E08FFC-EE62-42F9-ABFB-E20975B93AD7}" destId="{72F71827-9F53-4AFA-AF6F-01901A40066A}" srcOrd="6" destOrd="0" parTransId="{29C57265-DC9A-431B-9380-2B1474ABAD66}" sibTransId="{02A0CFEE-645C-4175-AA6F-F359D5C81F43}"/>
    <dgm:cxn modelId="{2107BD13-3C3B-4386-89E6-BDD00BC1E765}" srcId="{C9E08FFC-EE62-42F9-ABFB-E20975B93AD7}" destId="{402F3950-176F-433D-A038-33439D1DB285}" srcOrd="1" destOrd="0" parTransId="{6A168BA7-0CC7-46F9-91D3-E8306128173D}" sibTransId="{24319723-DD78-48A7-8EAC-1CF3FEB43AB3}"/>
    <dgm:cxn modelId="{BEE0B920-8111-4E6A-ABBE-3C6AAAF4D82E}" type="presOf" srcId="{402F3950-176F-433D-A038-33439D1DB285}" destId="{BEA5D811-3297-408F-99E3-7D945AD46406}" srcOrd="0" destOrd="1" presId="urn:microsoft.com/office/officeart/2005/8/layout/chevron2"/>
    <dgm:cxn modelId="{7BEDF326-C965-4FD3-AF4F-1353F58274C9}" type="presOf" srcId="{165FA0F6-1437-4E92-BE8C-FA8BC0A1B4B3}" destId="{BEA5D811-3297-408F-99E3-7D945AD46406}" srcOrd="0" destOrd="11" presId="urn:microsoft.com/office/officeart/2005/8/layout/chevron2"/>
    <dgm:cxn modelId="{32B1EB35-5A41-4C5B-BDCD-2A5F8F0310AF}" srcId="{C9E08FFC-EE62-42F9-ABFB-E20975B93AD7}" destId="{2A7CB9FE-0018-4E3C-9000-0F879916BA15}" srcOrd="0" destOrd="0" parTransId="{B12C3FAD-A802-4B4A-AA8B-CFE304542FD8}" sibTransId="{53F6A1A7-DF5F-46FB-B095-E0350744150A}"/>
    <dgm:cxn modelId="{5D1BB73A-0BB5-4735-B84C-FDEED22B87D6}" type="presOf" srcId="{2A7CB9FE-0018-4E3C-9000-0F879916BA15}" destId="{BEA5D811-3297-408F-99E3-7D945AD46406}" srcOrd="0" destOrd="0" presId="urn:microsoft.com/office/officeart/2005/8/layout/chevron2"/>
    <dgm:cxn modelId="{A581CA3F-097E-40D5-8F62-573410C25B31}" type="presOf" srcId="{75B14022-FE93-4C57-AE2A-1AFF2FA4AE9F}" destId="{BEA5D811-3297-408F-99E3-7D945AD46406}" srcOrd="0" destOrd="10" presId="urn:microsoft.com/office/officeart/2005/8/layout/chevron2"/>
    <dgm:cxn modelId="{9B0AF05F-43C7-43EE-A3F4-347B4A460F75}" type="presOf" srcId="{9D2A7EA5-0738-44E2-A00D-3AA431CC8B96}" destId="{BEA5D811-3297-408F-99E3-7D945AD46406}" srcOrd="0" destOrd="3" presId="urn:microsoft.com/office/officeart/2005/8/layout/chevron2"/>
    <dgm:cxn modelId="{99170B44-C00E-47FD-BA26-927D13736C3C}" type="presOf" srcId="{5164E1B7-1CC0-443F-A52F-3C49014C42D8}" destId="{1619F984-E427-4A80-8354-D68115C6CD17}" srcOrd="0" destOrd="0" presId="urn:microsoft.com/office/officeart/2005/8/layout/chevron2"/>
    <dgm:cxn modelId="{FF1A956C-0EE9-4B9E-8794-47C4B99F27AE}" type="presOf" srcId="{428FEAB6-FBD5-4CB9-9934-2E0E3749A827}" destId="{BEA5D811-3297-408F-99E3-7D945AD46406}" srcOrd="0" destOrd="4" presId="urn:microsoft.com/office/officeart/2005/8/layout/chevron2"/>
    <dgm:cxn modelId="{9F1A817C-4C6F-4E8B-95BB-388BCB877891}" srcId="{C9E08FFC-EE62-42F9-ABFB-E20975B93AD7}" destId="{04DD3C22-6393-4945-9761-05AC53232B18}" srcOrd="5" destOrd="0" parTransId="{6EB3A89A-29E0-4817-BA3D-A754E59CA3DC}" sibTransId="{4732150B-A3EE-4581-AF88-8237804A83AC}"/>
    <dgm:cxn modelId="{8FE1A47D-CBD9-4AC5-824C-45E6920CA27C}" srcId="{C9E08FFC-EE62-42F9-ABFB-E20975B93AD7}" destId="{53DAD2CF-5233-4943-8554-739FEBA58A0F}" srcOrd="8" destOrd="0" parTransId="{6714ABB6-7506-4FE9-8149-23C95C1E5A10}" sibTransId="{7B6ADCAD-9942-4F7E-B47A-5746B23C7117}"/>
    <dgm:cxn modelId="{22330888-8ABE-4A6C-A8C2-F491D7533B9B}" srcId="{C9E08FFC-EE62-42F9-ABFB-E20975B93AD7}" destId="{1B22A160-D1B7-4911-94B6-4BB08DDE1529}" srcOrd="2" destOrd="0" parTransId="{51B3E074-1CC4-4DDF-B5DA-D1729C9F51A8}" sibTransId="{9D5A30DB-A4C5-460A-BCAD-65CEE5C070B9}"/>
    <dgm:cxn modelId="{22710592-214C-4EC4-A9D1-E811DEA0F427}" type="presOf" srcId="{04DD3C22-6393-4945-9761-05AC53232B18}" destId="{BEA5D811-3297-408F-99E3-7D945AD46406}" srcOrd="0" destOrd="5" presId="urn:microsoft.com/office/officeart/2005/8/layout/chevron2"/>
    <dgm:cxn modelId="{09FBB79A-72BF-4FA0-870B-F9C55C9CF836}" type="presOf" srcId="{1B22A160-D1B7-4911-94B6-4BB08DDE1529}" destId="{BEA5D811-3297-408F-99E3-7D945AD46406}" srcOrd="0" destOrd="2" presId="urn:microsoft.com/office/officeart/2005/8/layout/chevron2"/>
    <dgm:cxn modelId="{FA3E579F-0FA7-46DB-A101-CA458EEEE560}" srcId="{C9E08FFC-EE62-42F9-ABFB-E20975B93AD7}" destId="{75B14022-FE93-4C57-AE2A-1AFF2FA4AE9F}" srcOrd="10" destOrd="0" parTransId="{41130AF5-C163-4CA5-8E3F-E79A8F000676}" sibTransId="{91704383-31B8-415A-816F-BBE433CD74BA}"/>
    <dgm:cxn modelId="{D853DDA3-3A1F-4ED5-A880-4CF01C586A29}" type="presOf" srcId="{2D3B1313-7A28-41EC-93F3-74DEDECC6133}" destId="{BEA5D811-3297-408F-99E3-7D945AD46406}" srcOrd="0" destOrd="9" presId="urn:microsoft.com/office/officeart/2005/8/layout/chevron2"/>
    <dgm:cxn modelId="{E57100B7-2A36-4518-96AD-C67D91B4B432}" type="presOf" srcId="{1F594B20-E38C-4160-B739-A695CC8EAA09}" destId="{BEA5D811-3297-408F-99E3-7D945AD46406}" srcOrd="0" destOrd="7" presId="urn:microsoft.com/office/officeart/2005/8/layout/chevron2"/>
    <dgm:cxn modelId="{C1ED7ABD-E7C9-4C08-B0B6-6DE3C5863B55}" srcId="{C9E08FFC-EE62-42F9-ABFB-E20975B93AD7}" destId="{165FA0F6-1437-4E92-BE8C-FA8BC0A1B4B3}" srcOrd="11" destOrd="0" parTransId="{51F8B187-1D5A-4EE2-BC7C-E9C0125F5EDD}" sibTransId="{3551CEAC-2B96-4F49-8C83-7374C4A8879B}"/>
    <dgm:cxn modelId="{223496C9-3583-4B65-9583-8C2A54692FFB}" srcId="{5164E1B7-1CC0-443F-A52F-3C49014C42D8}" destId="{C9E08FFC-EE62-42F9-ABFB-E20975B93AD7}" srcOrd="0" destOrd="0" parTransId="{B559D599-1795-4067-B626-76E54B2AB954}" sibTransId="{AE456F88-09DC-47FB-B9A2-B122536C5FDF}"/>
    <dgm:cxn modelId="{8F3905D9-CDE9-4C0A-9E9D-BD326BF45F4E}" type="presOf" srcId="{72F71827-9F53-4AFA-AF6F-01901A40066A}" destId="{BEA5D811-3297-408F-99E3-7D945AD46406}" srcOrd="0" destOrd="6" presId="urn:microsoft.com/office/officeart/2005/8/layout/chevron2"/>
    <dgm:cxn modelId="{04819FDD-C121-4D41-B1A6-A85B1FBC2469}" srcId="{C9E08FFC-EE62-42F9-ABFB-E20975B93AD7}" destId="{1F594B20-E38C-4160-B739-A695CC8EAA09}" srcOrd="7" destOrd="0" parTransId="{FC44B47C-662A-4204-B04E-AAE974D41027}" sibTransId="{2158C31F-BEE0-4E6B-88CA-404F402F2688}"/>
    <dgm:cxn modelId="{47327FDE-CE45-4AAF-9807-2C3FC840B922}" type="presOf" srcId="{53DAD2CF-5233-4943-8554-739FEBA58A0F}" destId="{BEA5D811-3297-408F-99E3-7D945AD46406}" srcOrd="0" destOrd="8" presId="urn:microsoft.com/office/officeart/2005/8/layout/chevron2"/>
    <dgm:cxn modelId="{D9D8C5E8-4D3E-4F47-9F57-6E3F03C64180}" type="presOf" srcId="{C9E08FFC-EE62-42F9-ABFB-E20975B93AD7}" destId="{91E765B5-C4B9-477D-9DF4-A8D85B387F90}" srcOrd="0" destOrd="0" presId="urn:microsoft.com/office/officeart/2005/8/layout/chevron2"/>
    <dgm:cxn modelId="{86F66BED-506A-4AC4-9D8A-02C07F9C9DB0}" srcId="{C9E08FFC-EE62-42F9-ABFB-E20975B93AD7}" destId="{2D3B1313-7A28-41EC-93F3-74DEDECC6133}" srcOrd="9" destOrd="0" parTransId="{FA915CB7-BD88-47C9-96DE-ECFF41336A23}" sibTransId="{C188D303-A665-402F-BA36-4BF1F98A0C79}"/>
    <dgm:cxn modelId="{11EBB1F8-5540-4A31-9CA4-AAB4CAFB17CE}" srcId="{C9E08FFC-EE62-42F9-ABFB-E20975B93AD7}" destId="{9D2A7EA5-0738-44E2-A00D-3AA431CC8B96}" srcOrd="3" destOrd="0" parTransId="{D6DD13A5-F444-411B-9534-B20388018D15}" sibTransId="{DE7A8690-8E1C-4D1E-9946-343057B3B6C0}"/>
    <dgm:cxn modelId="{2AB65AFD-0549-4AC5-A5DB-D291822FBF96}" srcId="{C9E08FFC-EE62-42F9-ABFB-E20975B93AD7}" destId="{428FEAB6-FBD5-4CB9-9934-2E0E3749A827}" srcOrd="4" destOrd="0" parTransId="{E3ADBB70-FB06-46DC-90FF-9347910FC36F}" sibTransId="{363A6732-71AD-4F3E-B803-E4B9FC0D3ADA}"/>
    <dgm:cxn modelId="{948EAABC-7DA4-4159-88EE-2903FA8439F4}" type="presParOf" srcId="{1619F984-E427-4A80-8354-D68115C6CD17}" destId="{C19742F0-9DB8-4B81-9B98-EDE5D3AC6B69}" srcOrd="0" destOrd="0" presId="urn:microsoft.com/office/officeart/2005/8/layout/chevron2"/>
    <dgm:cxn modelId="{8223F214-00CA-4D33-802B-03F3AFBA5232}" type="presParOf" srcId="{C19742F0-9DB8-4B81-9B98-EDE5D3AC6B69}" destId="{91E765B5-C4B9-477D-9DF4-A8D85B387F90}" srcOrd="0" destOrd="0" presId="urn:microsoft.com/office/officeart/2005/8/layout/chevron2"/>
    <dgm:cxn modelId="{B057BC40-0410-4023-8592-92AD8448BAB2}" type="presParOf" srcId="{C19742F0-9DB8-4B81-9B98-EDE5D3AC6B69}" destId="{BEA5D811-3297-408F-99E3-7D945AD46406}"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7DBED5C-CC25-4652-A5F6-BAA27B2A6EE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4E5E651-58F2-44C3-9AAA-D9327C505CDC}">
      <dgm:prSet custT="1"/>
      <dgm:spPr/>
      <dgm:t>
        <a:bodyPr/>
        <a:lstStyle/>
        <a:p>
          <a:pPr>
            <a:lnSpc>
              <a:spcPct val="100000"/>
            </a:lnSpc>
          </a:pPr>
          <a:r>
            <a:rPr lang="en-US" sz="1600" b="0" dirty="0"/>
            <a:t>A. The combined MTBF–TTR model transforms raw maintenance logs into actionable intelligence. Key findings include:</a:t>
          </a:r>
        </a:p>
      </dgm:t>
    </dgm:pt>
    <dgm:pt modelId="{BEDE36B8-FBAA-4104-AE04-0D983E199C5D}" type="parTrans" cxnId="{04316954-33D5-47EE-8734-F37643611A81}">
      <dgm:prSet/>
      <dgm:spPr/>
      <dgm:t>
        <a:bodyPr/>
        <a:lstStyle/>
        <a:p>
          <a:endParaRPr lang="en-US"/>
        </a:p>
      </dgm:t>
    </dgm:pt>
    <dgm:pt modelId="{7ADBB956-B3DD-4F65-A66B-45A6E9417289}" type="sibTrans" cxnId="{04316954-33D5-47EE-8734-F37643611A81}">
      <dgm:prSet/>
      <dgm:spPr/>
      <dgm:t>
        <a:bodyPr/>
        <a:lstStyle/>
        <a:p>
          <a:endParaRPr lang="en-US"/>
        </a:p>
      </dgm:t>
    </dgm:pt>
    <dgm:pt modelId="{CC21A98F-DFFB-41BD-BC89-B9AA20620694}">
      <dgm:prSet custT="1"/>
      <dgm:spPr/>
      <dgm:t>
        <a:bodyPr/>
        <a:lstStyle/>
        <a:p>
          <a:pPr>
            <a:lnSpc>
              <a:spcPct val="100000"/>
            </a:lnSpc>
          </a:pPr>
          <a:r>
            <a:rPr lang="en-US" sz="1600" b="0" dirty="0"/>
            <a:t>Preventive intervals derived from data outperform static OEM recommendations.</a:t>
          </a:r>
        </a:p>
      </dgm:t>
    </dgm:pt>
    <dgm:pt modelId="{0F7D4D2F-103D-472B-B882-2A9C5E2CAD0E}" type="parTrans" cxnId="{109B83B7-10F5-49D4-A715-11106D3C4B39}">
      <dgm:prSet/>
      <dgm:spPr/>
      <dgm:t>
        <a:bodyPr/>
        <a:lstStyle/>
        <a:p>
          <a:endParaRPr lang="en-US"/>
        </a:p>
      </dgm:t>
    </dgm:pt>
    <dgm:pt modelId="{E3D0AEC6-95C5-45C7-A787-4FC8D4E5D596}" type="sibTrans" cxnId="{109B83B7-10F5-49D4-A715-11106D3C4B39}">
      <dgm:prSet/>
      <dgm:spPr/>
      <dgm:t>
        <a:bodyPr/>
        <a:lstStyle/>
        <a:p>
          <a:endParaRPr lang="en-US"/>
        </a:p>
      </dgm:t>
    </dgm:pt>
    <dgm:pt modelId="{2E3C57A4-031D-483A-8CD6-0D28E2CD6259}">
      <dgm:prSet custT="1"/>
      <dgm:spPr/>
      <dgm:t>
        <a:bodyPr/>
        <a:lstStyle/>
        <a:p>
          <a:pPr>
            <a:lnSpc>
              <a:spcPct val="100000"/>
            </a:lnSpc>
          </a:pPr>
          <a:r>
            <a:rPr lang="en-US" sz="1600" b="0" dirty="0"/>
            <a:t>Repair time prediction helps resource scheduling (engineer deployment, spare stocking).</a:t>
          </a:r>
        </a:p>
      </dgm:t>
    </dgm:pt>
    <dgm:pt modelId="{578EF3F4-BD56-4BD0-A1A9-7FA981FD2BE0}" type="parTrans" cxnId="{E6421038-44B3-4943-BE93-5BCFBA23FE17}">
      <dgm:prSet/>
      <dgm:spPr/>
      <dgm:t>
        <a:bodyPr/>
        <a:lstStyle/>
        <a:p>
          <a:endParaRPr lang="en-US"/>
        </a:p>
      </dgm:t>
    </dgm:pt>
    <dgm:pt modelId="{42F28509-25E4-409E-8827-B82F3256EBBF}" type="sibTrans" cxnId="{E6421038-44B3-4943-BE93-5BCFBA23FE17}">
      <dgm:prSet/>
      <dgm:spPr/>
      <dgm:t>
        <a:bodyPr/>
        <a:lstStyle/>
        <a:p>
          <a:endParaRPr lang="en-US"/>
        </a:p>
      </dgm:t>
    </dgm:pt>
    <dgm:pt modelId="{22F062A0-0DA4-46CB-B6D5-2104E5999947}">
      <dgm:prSet custT="1"/>
      <dgm:spPr/>
      <dgm:t>
        <a:bodyPr/>
        <a:lstStyle/>
        <a:p>
          <a:pPr>
            <a:lnSpc>
              <a:spcPct val="100000"/>
            </a:lnSpc>
          </a:pPr>
          <a:r>
            <a:rPr lang="en-US" sz="1600" b="0" dirty="0"/>
            <a:t>MTBF trend monitoring supports warranty analysis and vendor performance benchmarking.</a:t>
          </a:r>
        </a:p>
      </dgm:t>
    </dgm:pt>
    <dgm:pt modelId="{233BC7E8-30A9-4F08-BF56-F56BCC924CA8}" type="parTrans" cxnId="{71616C2D-EB8A-4F8E-BC94-9C8ADEF9080A}">
      <dgm:prSet/>
      <dgm:spPr/>
      <dgm:t>
        <a:bodyPr/>
        <a:lstStyle/>
        <a:p>
          <a:endParaRPr lang="en-US"/>
        </a:p>
      </dgm:t>
    </dgm:pt>
    <dgm:pt modelId="{D5B9706E-04DE-4763-A199-553440D5E7C3}" type="sibTrans" cxnId="{71616C2D-EB8A-4F8E-BC94-9C8ADEF9080A}">
      <dgm:prSet/>
      <dgm:spPr/>
      <dgm:t>
        <a:bodyPr/>
        <a:lstStyle/>
        <a:p>
          <a:endParaRPr lang="en-US"/>
        </a:p>
      </dgm:t>
    </dgm:pt>
    <dgm:pt modelId="{491BEAA2-EE23-4230-A79B-5731FA8763A1}" type="pres">
      <dgm:prSet presAssocID="{37DBED5C-CC25-4652-A5F6-BAA27B2A6EEE}" presName="root" presStyleCnt="0">
        <dgm:presLayoutVars>
          <dgm:dir/>
          <dgm:resizeHandles val="exact"/>
        </dgm:presLayoutVars>
      </dgm:prSet>
      <dgm:spPr/>
    </dgm:pt>
    <dgm:pt modelId="{4DE87A00-9DD0-4949-B4EF-DDD1D4C759D6}" type="pres">
      <dgm:prSet presAssocID="{A4E5E651-58F2-44C3-9AAA-D9327C505CDC}" presName="compNode" presStyleCnt="0"/>
      <dgm:spPr/>
    </dgm:pt>
    <dgm:pt modelId="{3622BD47-9E7B-4793-8DC1-F51947CAB6D5}" type="pres">
      <dgm:prSet presAssocID="{A4E5E651-58F2-44C3-9AAA-D9327C505CD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75D80E8B-22B1-47F5-AD5E-9DF2BD8CCD6F}" type="pres">
      <dgm:prSet presAssocID="{A4E5E651-58F2-44C3-9AAA-D9327C505CDC}" presName="spaceRect" presStyleCnt="0"/>
      <dgm:spPr/>
    </dgm:pt>
    <dgm:pt modelId="{B638B95E-A4CC-433E-B98F-633F0A18D7D8}" type="pres">
      <dgm:prSet presAssocID="{A4E5E651-58F2-44C3-9AAA-D9327C505CDC}" presName="textRect" presStyleLbl="revTx" presStyleIdx="0" presStyleCnt="4" custLinFactNeighborY="-6195">
        <dgm:presLayoutVars>
          <dgm:chMax val="1"/>
          <dgm:chPref val="1"/>
        </dgm:presLayoutVars>
      </dgm:prSet>
      <dgm:spPr/>
    </dgm:pt>
    <dgm:pt modelId="{3BBCE1C1-8C6D-4357-A157-B6B2333E6599}" type="pres">
      <dgm:prSet presAssocID="{7ADBB956-B3DD-4F65-A66B-45A6E9417289}" presName="sibTrans" presStyleCnt="0"/>
      <dgm:spPr/>
    </dgm:pt>
    <dgm:pt modelId="{78E7A165-BFDC-40DF-B487-5482EC53EB35}" type="pres">
      <dgm:prSet presAssocID="{CC21A98F-DFFB-41BD-BC89-B9AA20620694}" presName="compNode" presStyleCnt="0"/>
      <dgm:spPr/>
    </dgm:pt>
    <dgm:pt modelId="{540037C5-0D4B-4F3D-8391-1BBD25141420}" type="pres">
      <dgm:prSet presAssocID="{CC21A98F-DFFB-41BD-BC89-B9AA2062069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4E383DC5-9FE9-42B0-8E18-63B99CD04C93}" type="pres">
      <dgm:prSet presAssocID="{CC21A98F-DFFB-41BD-BC89-B9AA20620694}" presName="spaceRect" presStyleCnt="0"/>
      <dgm:spPr/>
    </dgm:pt>
    <dgm:pt modelId="{2EECE40B-0927-46BC-B7F0-B6F46D1B9602}" type="pres">
      <dgm:prSet presAssocID="{CC21A98F-DFFB-41BD-BC89-B9AA20620694}" presName="textRect" presStyleLbl="revTx" presStyleIdx="1" presStyleCnt="4">
        <dgm:presLayoutVars>
          <dgm:chMax val="1"/>
          <dgm:chPref val="1"/>
        </dgm:presLayoutVars>
      </dgm:prSet>
      <dgm:spPr/>
    </dgm:pt>
    <dgm:pt modelId="{A0E970A4-9622-4A98-BD80-09FF50A47B18}" type="pres">
      <dgm:prSet presAssocID="{E3D0AEC6-95C5-45C7-A787-4FC8D4E5D596}" presName="sibTrans" presStyleCnt="0"/>
      <dgm:spPr/>
    </dgm:pt>
    <dgm:pt modelId="{7A4F8C5A-A9B3-408D-B1B8-D5E837102467}" type="pres">
      <dgm:prSet presAssocID="{2E3C57A4-031D-483A-8CD6-0D28E2CD6259}" presName="compNode" presStyleCnt="0"/>
      <dgm:spPr/>
    </dgm:pt>
    <dgm:pt modelId="{BD9A99CF-77E4-4F07-A17B-1C338F9E3034}" type="pres">
      <dgm:prSet presAssocID="{2E3C57A4-031D-483A-8CD6-0D28E2CD62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lder"/>
        </a:ext>
      </dgm:extLst>
    </dgm:pt>
    <dgm:pt modelId="{84D97681-05EE-4663-9095-D112AFA7B5A5}" type="pres">
      <dgm:prSet presAssocID="{2E3C57A4-031D-483A-8CD6-0D28E2CD6259}" presName="spaceRect" presStyleCnt="0"/>
      <dgm:spPr/>
    </dgm:pt>
    <dgm:pt modelId="{54ADA35F-F898-4D64-A6FC-B7CA17474E39}" type="pres">
      <dgm:prSet presAssocID="{2E3C57A4-031D-483A-8CD6-0D28E2CD6259}" presName="textRect" presStyleLbl="revTx" presStyleIdx="2" presStyleCnt="4" custLinFactNeighborY="-6195">
        <dgm:presLayoutVars>
          <dgm:chMax val="1"/>
          <dgm:chPref val="1"/>
        </dgm:presLayoutVars>
      </dgm:prSet>
      <dgm:spPr/>
    </dgm:pt>
    <dgm:pt modelId="{AEDC64D8-3637-4A23-822C-CA2532BF6D3E}" type="pres">
      <dgm:prSet presAssocID="{42F28509-25E4-409E-8827-B82F3256EBBF}" presName="sibTrans" presStyleCnt="0"/>
      <dgm:spPr/>
    </dgm:pt>
    <dgm:pt modelId="{C08412FE-57A3-481A-90F2-422FC829BD79}" type="pres">
      <dgm:prSet presAssocID="{22F062A0-0DA4-46CB-B6D5-2104E5999947}" presName="compNode" presStyleCnt="0"/>
      <dgm:spPr/>
    </dgm:pt>
    <dgm:pt modelId="{EA6DB118-8753-4A7B-A885-9DE8D903878F}" type="pres">
      <dgm:prSet presAssocID="{22F062A0-0DA4-46CB-B6D5-2104E599994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uge"/>
        </a:ext>
      </dgm:extLst>
    </dgm:pt>
    <dgm:pt modelId="{39862977-93F8-42C8-A220-7CC8F8D52FF9}" type="pres">
      <dgm:prSet presAssocID="{22F062A0-0DA4-46CB-B6D5-2104E5999947}" presName="spaceRect" presStyleCnt="0"/>
      <dgm:spPr/>
    </dgm:pt>
    <dgm:pt modelId="{CF233C27-E4EA-49B3-9BAA-2D884A77F703}" type="pres">
      <dgm:prSet presAssocID="{22F062A0-0DA4-46CB-B6D5-2104E5999947}" presName="textRect" presStyleLbl="revTx" presStyleIdx="3" presStyleCnt="4">
        <dgm:presLayoutVars>
          <dgm:chMax val="1"/>
          <dgm:chPref val="1"/>
        </dgm:presLayoutVars>
      </dgm:prSet>
      <dgm:spPr/>
    </dgm:pt>
  </dgm:ptLst>
  <dgm:cxnLst>
    <dgm:cxn modelId="{7F2EB50A-62C0-47D3-8F0D-3AE148D09DBB}" type="presOf" srcId="{37DBED5C-CC25-4652-A5F6-BAA27B2A6EEE}" destId="{491BEAA2-EE23-4230-A79B-5731FA8763A1}" srcOrd="0" destOrd="0" presId="urn:microsoft.com/office/officeart/2018/2/layout/IconLabelList"/>
    <dgm:cxn modelId="{71616C2D-EB8A-4F8E-BC94-9C8ADEF9080A}" srcId="{37DBED5C-CC25-4652-A5F6-BAA27B2A6EEE}" destId="{22F062A0-0DA4-46CB-B6D5-2104E5999947}" srcOrd="3" destOrd="0" parTransId="{233BC7E8-30A9-4F08-BF56-F56BCC924CA8}" sibTransId="{D5B9706E-04DE-4763-A199-553440D5E7C3}"/>
    <dgm:cxn modelId="{E6421038-44B3-4943-BE93-5BCFBA23FE17}" srcId="{37DBED5C-CC25-4652-A5F6-BAA27B2A6EEE}" destId="{2E3C57A4-031D-483A-8CD6-0D28E2CD6259}" srcOrd="2" destOrd="0" parTransId="{578EF3F4-BD56-4BD0-A1A9-7FA981FD2BE0}" sibTransId="{42F28509-25E4-409E-8827-B82F3256EBBF}"/>
    <dgm:cxn modelId="{44265E72-77B7-4B0D-90C3-8C04DE2FDB3E}" type="presOf" srcId="{CC21A98F-DFFB-41BD-BC89-B9AA20620694}" destId="{2EECE40B-0927-46BC-B7F0-B6F46D1B9602}" srcOrd="0" destOrd="0" presId="urn:microsoft.com/office/officeart/2018/2/layout/IconLabelList"/>
    <dgm:cxn modelId="{04316954-33D5-47EE-8734-F37643611A81}" srcId="{37DBED5C-CC25-4652-A5F6-BAA27B2A6EEE}" destId="{A4E5E651-58F2-44C3-9AAA-D9327C505CDC}" srcOrd="0" destOrd="0" parTransId="{BEDE36B8-FBAA-4104-AE04-0D983E199C5D}" sibTransId="{7ADBB956-B3DD-4F65-A66B-45A6E9417289}"/>
    <dgm:cxn modelId="{109B83B7-10F5-49D4-A715-11106D3C4B39}" srcId="{37DBED5C-CC25-4652-A5F6-BAA27B2A6EEE}" destId="{CC21A98F-DFFB-41BD-BC89-B9AA20620694}" srcOrd="1" destOrd="0" parTransId="{0F7D4D2F-103D-472B-B882-2A9C5E2CAD0E}" sibTransId="{E3D0AEC6-95C5-45C7-A787-4FC8D4E5D596}"/>
    <dgm:cxn modelId="{129E06C4-E839-4318-BC90-FA9BB01E9079}" type="presOf" srcId="{2E3C57A4-031D-483A-8CD6-0D28E2CD6259}" destId="{54ADA35F-F898-4D64-A6FC-B7CA17474E39}" srcOrd="0" destOrd="0" presId="urn:microsoft.com/office/officeart/2018/2/layout/IconLabelList"/>
    <dgm:cxn modelId="{7F625CD4-FEA0-4F79-BC59-76C20EC73389}" type="presOf" srcId="{A4E5E651-58F2-44C3-9AAA-D9327C505CDC}" destId="{B638B95E-A4CC-433E-B98F-633F0A18D7D8}" srcOrd="0" destOrd="0" presId="urn:microsoft.com/office/officeart/2018/2/layout/IconLabelList"/>
    <dgm:cxn modelId="{A066BDE1-D83B-41B5-B42C-DEDD6228725D}" type="presOf" srcId="{22F062A0-0DA4-46CB-B6D5-2104E5999947}" destId="{CF233C27-E4EA-49B3-9BAA-2D884A77F703}" srcOrd="0" destOrd="0" presId="urn:microsoft.com/office/officeart/2018/2/layout/IconLabelList"/>
    <dgm:cxn modelId="{4C9E6B2C-99F5-48AA-AEB0-54EA9B633E6D}" type="presParOf" srcId="{491BEAA2-EE23-4230-A79B-5731FA8763A1}" destId="{4DE87A00-9DD0-4949-B4EF-DDD1D4C759D6}" srcOrd="0" destOrd="0" presId="urn:microsoft.com/office/officeart/2018/2/layout/IconLabelList"/>
    <dgm:cxn modelId="{446B35B4-B2AE-44FC-8BA3-0D26AD3EE694}" type="presParOf" srcId="{4DE87A00-9DD0-4949-B4EF-DDD1D4C759D6}" destId="{3622BD47-9E7B-4793-8DC1-F51947CAB6D5}" srcOrd="0" destOrd="0" presId="urn:microsoft.com/office/officeart/2018/2/layout/IconLabelList"/>
    <dgm:cxn modelId="{DAA08ACD-24FC-43B8-AAD7-625E992994CC}" type="presParOf" srcId="{4DE87A00-9DD0-4949-B4EF-DDD1D4C759D6}" destId="{75D80E8B-22B1-47F5-AD5E-9DF2BD8CCD6F}" srcOrd="1" destOrd="0" presId="urn:microsoft.com/office/officeart/2018/2/layout/IconLabelList"/>
    <dgm:cxn modelId="{41D73716-0F27-4C2A-9C8D-6EC7EDFE011A}" type="presParOf" srcId="{4DE87A00-9DD0-4949-B4EF-DDD1D4C759D6}" destId="{B638B95E-A4CC-433E-B98F-633F0A18D7D8}" srcOrd="2" destOrd="0" presId="urn:microsoft.com/office/officeart/2018/2/layout/IconLabelList"/>
    <dgm:cxn modelId="{3B0953BD-4854-4660-A03E-5F430376F0FB}" type="presParOf" srcId="{491BEAA2-EE23-4230-A79B-5731FA8763A1}" destId="{3BBCE1C1-8C6D-4357-A157-B6B2333E6599}" srcOrd="1" destOrd="0" presId="urn:microsoft.com/office/officeart/2018/2/layout/IconLabelList"/>
    <dgm:cxn modelId="{BEFF9CBC-1A8F-432E-9AEB-A4B705A07962}" type="presParOf" srcId="{491BEAA2-EE23-4230-A79B-5731FA8763A1}" destId="{78E7A165-BFDC-40DF-B487-5482EC53EB35}" srcOrd="2" destOrd="0" presId="urn:microsoft.com/office/officeart/2018/2/layout/IconLabelList"/>
    <dgm:cxn modelId="{6501D9A8-B5C8-459C-BA19-400E5D95EE63}" type="presParOf" srcId="{78E7A165-BFDC-40DF-B487-5482EC53EB35}" destId="{540037C5-0D4B-4F3D-8391-1BBD25141420}" srcOrd="0" destOrd="0" presId="urn:microsoft.com/office/officeart/2018/2/layout/IconLabelList"/>
    <dgm:cxn modelId="{6478AD32-D82E-4707-9F1A-1C9D9AE9C21F}" type="presParOf" srcId="{78E7A165-BFDC-40DF-B487-5482EC53EB35}" destId="{4E383DC5-9FE9-42B0-8E18-63B99CD04C93}" srcOrd="1" destOrd="0" presId="urn:microsoft.com/office/officeart/2018/2/layout/IconLabelList"/>
    <dgm:cxn modelId="{F4EA7653-0217-44BB-8100-C837525F9166}" type="presParOf" srcId="{78E7A165-BFDC-40DF-B487-5482EC53EB35}" destId="{2EECE40B-0927-46BC-B7F0-B6F46D1B9602}" srcOrd="2" destOrd="0" presId="urn:microsoft.com/office/officeart/2018/2/layout/IconLabelList"/>
    <dgm:cxn modelId="{BCDB7416-C269-4A39-AD8B-BA76A1EA4F0A}" type="presParOf" srcId="{491BEAA2-EE23-4230-A79B-5731FA8763A1}" destId="{A0E970A4-9622-4A98-BD80-09FF50A47B18}" srcOrd="3" destOrd="0" presId="urn:microsoft.com/office/officeart/2018/2/layout/IconLabelList"/>
    <dgm:cxn modelId="{1B89178A-5C2D-47C3-B197-75F8909CC5D8}" type="presParOf" srcId="{491BEAA2-EE23-4230-A79B-5731FA8763A1}" destId="{7A4F8C5A-A9B3-408D-B1B8-D5E837102467}" srcOrd="4" destOrd="0" presId="urn:microsoft.com/office/officeart/2018/2/layout/IconLabelList"/>
    <dgm:cxn modelId="{A5DF9212-A65F-4336-BA80-E2282170745C}" type="presParOf" srcId="{7A4F8C5A-A9B3-408D-B1B8-D5E837102467}" destId="{BD9A99CF-77E4-4F07-A17B-1C338F9E3034}" srcOrd="0" destOrd="0" presId="urn:microsoft.com/office/officeart/2018/2/layout/IconLabelList"/>
    <dgm:cxn modelId="{0BA18E6D-181F-4107-BDAF-948188356772}" type="presParOf" srcId="{7A4F8C5A-A9B3-408D-B1B8-D5E837102467}" destId="{84D97681-05EE-4663-9095-D112AFA7B5A5}" srcOrd="1" destOrd="0" presId="urn:microsoft.com/office/officeart/2018/2/layout/IconLabelList"/>
    <dgm:cxn modelId="{CE24FA20-A502-4834-9095-C931C760F497}" type="presParOf" srcId="{7A4F8C5A-A9B3-408D-B1B8-D5E837102467}" destId="{54ADA35F-F898-4D64-A6FC-B7CA17474E39}" srcOrd="2" destOrd="0" presId="urn:microsoft.com/office/officeart/2018/2/layout/IconLabelList"/>
    <dgm:cxn modelId="{647F34FB-7F86-4C8E-B27D-DF80970F9B1E}" type="presParOf" srcId="{491BEAA2-EE23-4230-A79B-5731FA8763A1}" destId="{AEDC64D8-3637-4A23-822C-CA2532BF6D3E}" srcOrd="5" destOrd="0" presId="urn:microsoft.com/office/officeart/2018/2/layout/IconLabelList"/>
    <dgm:cxn modelId="{EA96FF86-C5CC-436C-8953-8C4CC0589774}" type="presParOf" srcId="{491BEAA2-EE23-4230-A79B-5731FA8763A1}" destId="{C08412FE-57A3-481A-90F2-422FC829BD79}" srcOrd="6" destOrd="0" presId="urn:microsoft.com/office/officeart/2018/2/layout/IconLabelList"/>
    <dgm:cxn modelId="{44D5E9DA-AE55-480B-BDE9-B59EA823F7E9}" type="presParOf" srcId="{C08412FE-57A3-481A-90F2-422FC829BD79}" destId="{EA6DB118-8753-4A7B-A885-9DE8D903878F}" srcOrd="0" destOrd="0" presId="urn:microsoft.com/office/officeart/2018/2/layout/IconLabelList"/>
    <dgm:cxn modelId="{5A4C7D1A-A7FE-4C8C-9B5D-EF5204E667A3}" type="presParOf" srcId="{C08412FE-57A3-481A-90F2-422FC829BD79}" destId="{39862977-93F8-42C8-A220-7CC8F8D52FF9}" srcOrd="1" destOrd="0" presId="urn:microsoft.com/office/officeart/2018/2/layout/IconLabelList"/>
    <dgm:cxn modelId="{B8C558CD-89E6-4B68-8F40-B6529BAD9EC9}" type="presParOf" srcId="{C08412FE-57A3-481A-90F2-422FC829BD79}" destId="{CF233C27-E4EA-49B3-9BAA-2D884A77F70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5E44827-32CE-4C99-8A31-6D88CEB6E113}" type="doc">
      <dgm:prSet loTypeId="urn:microsoft.com/office/officeart/2005/8/layout/cycle8" loCatId="cycle" qsTypeId="urn:microsoft.com/office/officeart/2005/8/quickstyle/simple1" qsCatId="simple" csTypeId="urn:microsoft.com/office/officeart/2005/8/colors/accent1_2" csCatId="accent1"/>
      <dgm:spPr/>
      <dgm:t>
        <a:bodyPr/>
        <a:lstStyle/>
        <a:p>
          <a:endParaRPr lang="en-US"/>
        </a:p>
      </dgm:t>
    </dgm:pt>
    <dgm:pt modelId="{ADA4A718-3BC8-4CA8-9D83-DE2CA0618F28}">
      <dgm:prSet custT="1"/>
      <dgm:spPr/>
      <dgm:t>
        <a:bodyPr/>
        <a:lstStyle/>
        <a:p>
          <a:r>
            <a:rPr lang="en-US" sz="1000" b="1" dirty="0"/>
            <a:t>Deployment of such analytics can improve:</a:t>
          </a:r>
          <a:endParaRPr lang="en-US" sz="1000" dirty="0"/>
        </a:p>
      </dgm:t>
    </dgm:pt>
    <dgm:pt modelId="{E85ECAE8-59CB-4B0E-B0EF-88700D69B80C}" type="parTrans" cxnId="{C43592DD-BD8F-4500-BC20-A48805AAECA0}">
      <dgm:prSet/>
      <dgm:spPr/>
      <dgm:t>
        <a:bodyPr/>
        <a:lstStyle/>
        <a:p>
          <a:endParaRPr lang="en-US"/>
        </a:p>
      </dgm:t>
    </dgm:pt>
    <dgm:pt modelId="{98511BCB-8C5A-422D-92E7-E72998D40B92}" type="sibTrans" cxnId="{C43592DD-BD8F-4500-BC20-A48805AAECA0}">
      <dgm:prSet/>
      <dgm:spPr/>
      <dgm:t>
        <a:bodyPr/>
        <a:lstStyle/>
        <a:p>
          <a:endParaRPr lang="en-US"/>
        </a:p>
      </dgm:t>
    </dgm:pt>
    <dgm:pt modelId="{F64E74BF-563B-43FE-9D38-109BA70E4373}">
      <dgm:prSet custT="1"/>
      <dgm:spPr/>
      <dgm:t>
        <a:bodyPr/>
        <a:lstStyle/>
        <a:p>
          <a:r>
            <a:rPr lang="en-US" sz="1000" dirty="0"/>
            <a:t>• Customer Satisfaction (CSAT): Reduced downtime enhances perceived reliability.</a:t>
          </a:r>
        </a:p>
      </dgm:t>
    </dgm:pt>
    <dgm:pt modelId="{545EF9C6-9290-4276-B8EB-A6823A4C4786}" type="parTrans" cxnId="{73FBE016-B39D-449A-9B47-9E0A217C7A12}">
      <dgm:prSet/>
      <dgm:spPr/>
      <dgm:t>
        <a:bodyPr/>
        <a:lstStyle/>
        <a:p>
          <a:endParaRPr lang="en-US"/>
        </a:p>
      </dgm:t>
    </dgm:pt>
    <dgm:pt modelId="{67E5CAB0-7083-4D9D-9CF8-A93903354621}" type="sibTrans" cxnId="{73FBE016-B39D-449A-9B47-9E0A217C7A12}">
      <dgm:prSet/>
      <dgm:spPr/>
      <dgm:t>
        <a:bodyPr/>
        <a:lstStyle/>
        <a:p>
          <a:endParaRPr lang="en-US"/>
        </a:p>
      </dgm:t>
    </dgm:pt>
    <dgm:pt modelId="{7C828360-3CAB-4617-88C3-6BEDDD62C121}">
      <dgm:prSet custT="1"/>
      <dgm:spPr/>
      <dgm:t>
        <a:bodyPr/>
        <a:lstStyle/>
        <a:p>
          <a:r>
            <a:rPr lang="en-US" sz="1000" dirty="0"/>
            <a:t>• Field Efficiency: Predictable TTR enables better technician routing.</a:t>
          </a:r>
        </a:p>
      </dgm:t>
    </dgm:pt>
    <dgm:pt modelId="{0864BF2C-77BC-46C7-8364-5EEBD1A870C7}" type="parTrans" cxnId="{164F6768-4AAF-4545-B87E-C6526C79D528}">
      <dgm:prSet/>
      <dgm:spPr/>
      <dgm:t>
        <a:bodyPr/>
        <a:lstStyle/>
        <a:p>
          <a:endParaRPr lang="en-US"/>
        </a:p>
      </dgm:t>
    </dgm:pt>
    <dgm:pt modelId="{26324905-E2CF-48B5-848B-88FC70583E8F}" type="sibTrans" cxnId="{164F6768-4AAF-4545-B87E-C6526C79D528}">
      <dgm:prSet/>
      <dgm:spPr/>
      <dgm:t>
        <a:bodyPr/>
        <a:lstStyle/>
        <a:p>
          <a:endParaRPr lang="en-US"/>
        </a:p>
      </dgm:t>
    </dgm:pt>
    <dgm:pt modelId="{C9A9B64A-E7FE-412F-8A11-A0ADDDCB311C}">
      <dgm:prSet custT="1"/>
      <dgm:spPr/>
      <dgm:t>
        <a:bodyPr/>
        <a:lstStyle/>
        <a:p>
          <a:r>
            <a:rPr lang="en-US" sz="1000" dirty="0"/>
            <a:t>• Financial Metrics: </a:t>
          </a:r>
        </a:p>
      </dgm:t>
    </dgm:pt>
    <dgm:pt modelId="{650549AB-1AE7-4D17-8C0D-22F353A736CB}" type="parTrans" cxnId="{BC7C652D-5962-4DD3-BC47-86F7BE1AF44A}">
      <dgm:prSet/>
      <dgm:spPr/>
      <dgm:t>
        <a:bodyPr/>
        <a:lstStyle/>
        <a:p>
          <a:endParaRPr lang="en-US"/>
        </a:p>
      </dgm:t>
    </dgm:pt>
    <dgm:pt modelId="{E2E14DA6-2162-4FD8-9312-A6D6E9508DEE}" type="sibTrans" cxnId="{BC7C652D-5962-4DD3-BC47-86F7BE1AF44A}">
      <dgm:prSet/>
      <dgm:spPr/>
      <dgm:t>
        <a:bodyPr/>
        <a:lstStyle/>
        <a:p>
          <a:endParaRPr lang="en-US"/>
        </a:p>
      </dgm:t>
    </dgm:pt>
    <dgm:pt modelId="{F3098988-7B78-4992-A8FD-18D450F3A298}">
      <dgm:prSet/>
      <dgm:spPr/>
      <dgm:t>
        <a:bodyPr/>
        <a:lstStyle/>
        <a:p>
          <a:r>
            <a:rPr lang="en-US"/>
            <a:t>Optimized PM reduces reactive part consumption.</a:t>
          </a:r>
        </a:p>
      </dgm:t>
    </dgm:pt>
    <dgm:pt modelId="{049BEB36-C7D7-490A-B1AD-FCA6E8B4D832}" type="parTrans" cxnId="{EF0CBF46-36E8-41E5-ACC4-8F4724EFC8F7}">
      <dgm:prSet/>
      <dgm:spPr/>
      <dgm:t>
        <a:bodyPr/>
        <a:lstStyle/>
        <a:p>
          <a:endParaRPr lang="en-US"/>
        </a:p>
      </dgm:t>
    </dgm:pt>
    <dgm:pt modelId="{0B72CD59-AE2B-4465-A717-F76F8FEEE9B0}" type="sibTrans" cxnId="{EF0CBF46-36E8-41E5-ACC4-8F4724EFC8F7}">
      <dgm:prSet/>
      <dgm:spPr/>
      <dgm:t>
        <a:bodyPr/>
        <a:lstStyle/>
        <a:p>
          <a:endParaRPr lang="en-US"/>
        </a:p>
      </dgm:t>
    </dgm:pt>
    <dgm:pt modelId="{F35FFB8C-4E61-4B05-AD2C-77070CA3CF50}">
      <dgm:prSet/>
      <dgm:spPr/>
      <dgm:t>
        <a:bodyPr/>
        <a:lstStyle/>
        <a:p>
          <a:r>
            <a:rPr lang="en-US" dirty="0"/>
            <a:t>For achieving consistent MTBF growth from 2100 to 3000</a:t>
          </a:r>
        </a:p>
      </dgm:t>
    </dgm:pt>
    <dgm:pt modelId="{809E07E7-1662-49A0-AC3B-2F17F16B22C0}" type="parTrans" cxnId="{35BFE863-7C73-461E-A4A0-6920BAAFC63C}">
      <dgm:prSet/>
      <dgm:spPr/>
      <dgm:t>
        <a:bodyPr/>
        <a:lstStyle/>
        <a:p>
          <a:endParaRPr lang="en-US"/>
        </a:p>
      </dgm:t>
    </dgm:pt>
    <dgm:pt modelId="{3EAD367D-1E24-466D-ADCE-271599A69557}" type="sibTrans" cxnId="{35BFE863-7C73-461E-A4A0-6920BAAFC63C}">
      <dgm:prSet/>
      <dgm:spPr/>
      <dgm:t>
        <a:bodyPr/>
        <a:lstStyle/>
        <a:p>
          <a:endParaRPr lang="en-US"/>
        </a:p>
      </dgm:t>
    </dgm:pt>
    <dgm:pt modelId="{5597C488-FD06-4415-A1AD-47A40A64BC1B}">
      <dgm:prSet custT="1"/>
      <dgm:spPr/>
      <dgm:t>
        <a:bodyPr/>
        <a:lstStyle/>
        <a:p>
          <a:r>
            <a:rPr lang="en-US" sz="1000" dirty="0"/>
            <a:t>hours could yield a 20–25% reduction in emergency calls.</a:t>
          </a:r>
        </a:p>
      </dgm:t>
    </dgm:pt>
    <dgm:pt modelId="{A12FA13C-D302-41DF-97F6-27E0DC0B3286}" type="parTrans" cxnId="{0D6CE8B1-BF1F-462E-9E37-34534A4F4AB9}">
      <dgm:prSet/>
      <dgm:spPr/>
      <dgm:t>
        <a:bodyPr/>
        <a:lstStyle/>
        <a:p>
          <a:endParaRPr lang="en-US"/>
        </a:p>
      </dgm:t>
    </dgm:pt>
    <dgm:pt modelId="{6101E6A9-293B-4166-AABC-13B24B5DE61D}" type="sibTrans" cxnId="{0D6CE8B1-BF1F-462E-9E37-34534A4F4AB9}">
      <dgm:prSet/>
      <dgm:spPr/>
      <dgm:t>
        <a:bodyPr/>
        <a:lstStyle/>
        <a:p>
          <a:endParaRPr lang="en-US"/>
        </a:p>
      </dgm:t>
    </dgm:pt>
    <dgm:pt modelId="{A67B6F5B-446A-487F-9CBB-CE018ADC37DE}" type="pres">
      <dgm:prSet presAssocID="{65E44827-32CE-4C99-8A31-6D88CEB6E113}" presName="compositeShape" presStyleCnt="0">
        <dgm:presLayoutVars>
          <dgm:chMax val="7"/>
          <dgm:dir/>
          <dgm:resizeHandles val="exact"/>
        </dgm:presLayoutVars>
      </dgm:prSet>
      <dgm:spPr/>
    </dgm:pt>
    <dgm:pt modelId="{5258DBD1-17B9-4C30-9D8D-8639A416BD03}" type="pres">
      <dgm:prSet presAssocID="{65E44827-32CE-4C99-8A31-6D88CEB6E113}" presName="wedge1" presStyleLbl="node1" presStyleIdx="0" presStyleCnt="7"/>
      <dgm:spPr/>
    </dgm:pt>
    <dgm:pt modelId="{72766696-6651-4BCA-9310-1743C90BD7D2}" type="pres">
      <dgm:prSet presAssocID="{65E44827-32CE-4C99-8A31-6D88CEB6E113}" presName="dummy1a" presStyleCnt="0"/>
      <dgm:spPr/>
    </dgm:pt>
    <dgm:pt modelId="{EA4B52C0-0E25-4D61-92B2-34F8A0D384A1}" type="pres">
      <dgm:prSet presAssocID="{65E44827-32CE-4C99-8A31-6D88CEB6E113}" presName="dummy1b" presStyleCnt="0"/>
      <dgm:spPr/>
    </dgm:pt>
    <dgm:pt modelId="{8AD7DA92-69FE-4D4F-BC0D-94A3C0503989}" type="pres">
      <dgm:prSet presAssocID="{65E44827-32CE-4C99-8A31-6D88CEB6E113}" presName="wedge1Tx" presStyleLbl="node1" presStyleIdx="0" presStyleCnt="7">
        <dgm:presLayoutVars>
          <dgm:chMax val="0"/>
          <dgm:chPref val="0"/>
          <dgm:bulletEnabled val="1"/>
        </dgm:presLayoutVars>
      </dgm:prSet>
      <dgm:spPr/>
    </dgm:pt>
    <dgm:pt modelId="{C764304D-8B8B-49E2-A7F5-A4831BE239A4}" type="pres">
      <dgm:prSet presAssocID="{65E44827-32CE-4C99-8A31-6D88CEB6E113}" presName="wedge2" presStyleLbl="node1" presStyleIdx="1" presStyleCnt="7"/>
      <dgm:spPr/>
    </dgm:pt>
    <dgm:pt modelId="{20AA6FCD-3617-4C5C-8D60-D2A83D4B7495}" type="pres">
      <dgm:prSet presAssocID="{65E44827-32CE-4C99-8A31-6D88CEB6E113}" presName="dummy2a" presStyleCnt="0"/>
      <dgm:spPr/>
    </dgm:pt>
    <dgm:pt modelId="{0A541AA9-0799-40DE-B00D-A120F16F73F0}" type="pres">
      <dgm:prSet presAssocID="{65E44827-32CE-4C99-8A31-6D88CEB6E113}" presName="dummy2b" presStyleCnt="0"/>
      <dgm:spPr/>
    </dgm:pt>
    <dgm:pt modelId="{D3167116-51AF-4B1E-A3ED-3E8B34EA0067}" type="pres">
      <dgm:prSet presAssocID="{65E44827-32CE-4C99-8A31-6D88CEB6E113}" presName="wedge2Tx" presStyleLbl="node1" presStyleIdx="1" presStyleCnt="7">
        <dgm:presLayoutVars>
          <dgm:chMax val="0"/>
          <dgm:chPref val="0"/>
          <dgm:bulletEnabled val="1"/>
        </dgm:presLayoutVars>
      </dgm:prSet>
      <dgm:spPr/>
    </dgm:pt>
    <dgm:pt modelId="{8B689EF5-B2EB-4EF8-91C9-7C91D6F041F9}" type="pres">
      <dgm:prSet presAssocID="{65E44827-32CE-4C99-8A31-6D88CEB6E113}" presName="wedge3" presStyleLbl="node1" presStyleIdx="2" presStyleCnt="7"/>
      <dgm:spPr/>
    </dgm:pt>
    <dgm:pt modelId="{4F593996-3221-4E6B-8C53-3181B40567DE}" type="pres">
      <dgm:prSet presAssocID="{65E44827-32CE-4C99-8A31-6D88CEB6E113}" presName="dummy3a" presStyleCnt="0"/>
      <dgm:spPr/>
    </dgm:pt>
    <dgm:pt modelId="{543197E8-556B-42BA-81EA-6E25EBFCD915}" type="pres">
      <dgm:prSet presAssocID="{65E44827-32CE-4C99-8A31-6D88CEB6E113}" presName="dummy3b" presStyleCnt="0"/>
      <dgm:spPr/>
    </dgm:pt>
    <dgm:pt modelId="{2F046E94-C8DA-42EB-B6F3-E21B3E6F9AB9}" type="pres">
      <dgm:prSet presAssocID="{65E44827-32CE-4C99-8A31-6D88CEB6E113}" presName="wedge3Tx" presStyleLbl="node1" presStyleIdx="2" presStyleCnt="7">
        <dgm:presLayoutVars>
          <dgm:chMax val="0"/>
          <dgm:chPref val="0"/>
          <dgm:bulletEnabled val="1"/>
        </dgm:presLayoutVars>
      </dgm:prSet>
      <dgm:spPr/>
    </dgm:pt>
    <dgm:pt modelId="{EF895E17-1AD1-45C6-9BCB-1C10E18EA77A}" type="pres">
      <dgm:prSet presAssocID="{65E44827-32CE-4C99-8A31-6D88CEB6E113}" presName="wedge4" presStyleLbl="node1" presStyleIdx="3" presStyleCnt="7"/>
      <dgm:spPr/>
    </dgm:pt>
    <dgm:pt modelId="{BF56D195-2145-4585-9C05-A6C4F73752BE}" type="pres">
      <dgm:prSet presAssocID="{65E44827-32CE-4C99-8A31-6D88CEB6E113}" presName="dummy4a" presStyleCnt="0"/>
      <dgm:spPr/>
    </dgm:pt>
    <dgm:pt modelId="{3B2BEEAA-CDCC-4515-8F14-8803F86051CB}" type="pres">
      <dgm:prSet presAssocID="{65E44827-32CE-4C99-8A31-6D88CEB6E113}" presName="dummy4b" presStyleCnt="0"/>
      <dgm:spPr/>
    </dgm:pt>
    <dgm:pt modelId="{23A0D6DD-3C69-4F8A-BA71-1C0C1689F4AE}" type="pres">
      <dgm:prSet presAssocID="{65E44827-32CE-4C99-8A31-6D88CEB6E113}" presName="wedge4Tx" presStyleLbl="node1" presStyleIdx="3" presStyleCnt="7">
        <dgm:presLayoutVars>
          <dgm:chMax val="0"/>
          <dgm:chPref val="0"/>
          <dgm:bulletEnabled val="1"/>
        </dgm:presLayoutVars>
      </dgm:prSet>
      <dgm:spPr/>
    </dgm:pt>
    <dgm:pt modelId="{1517DFA4-40AF-49F7-958D-BE5A1FC31C41}" type="pres">
      <dgm:prSet presAssocID="{65E44827-32CE-4C99-8A31-6D88CEB6E113}" presName="wedge5" presStyleLbl="node1" presStyleIdx="4" presStyleCnt="7"/>
      <dgm:spPr/>
    </dgm:pt>
    <dgm:pt modelId="{F3A8A042-43A3-4C4B-9180-41E00C7910B5}" type="pres">
      <dgm:prSet presAssocID="{65E44827-32CE-4C99-8A31-6D88CEB6E113}" presName="dummy5a" presStyleCnt="0"/>
      <dgm:spPr/>
    </dgm:pt>
    <dgm:pt modelId="{2D005339-320F-4E84-AC33-52E6B322A98F}" type="pres">
      <dgm:prSet presAssocID="{65E44827-32CE-4C99-8A31-6D88CEB6E113}" presName="dummy5b" presStyleCnt="0"/>
      <dgm:spPr/>
    </dgm:pt>
    <dgm:pt modelId="{3CB3BB29-0AD4-451F-A72C-DE30A570B131}" type="pres">
      <dgm:prSet presAssocID="{65E44827-32CE-4C99-8A31-6D88CEB6E113}" presName="wedge5Tx" presStyleLbl="node1" presStyleIdx="4" presStyleCnt="7">
        <dgm:presLayoutVars>
          <dgm:chMax val="0"/>
          <dgm:chPref val="0"/>
          <dgm:bulletEnabled val="1"/>
        </dgm:presLayoutVars>
      </dgm:prSet>
      <dgm:spPr/>
    </dgm:pt>
    <dgm:pt modelId="{DA52D38D-E1E1-4B0C-A72D-AB238BDDC00C}" type="pres">
      <dgm:prSet presAssocID="{65E44827-32CE-4C99-8A31-6D88CEB6E113}" presName="wedge6" presStyleLbl="node1" presStyleIdx="5" presStyleCnt="7"/>
      <dgm:spPr/>
    </dgm:pt>
    <dgm:pt modelId="{35E360C5-7BA9-48DD-966B-3AC05AEB205B}" type="pres">
      <dgm:prSet presAssocID="{65E44827-32CE-4C99-8A31-6D88CEB6E113}" presName="dummy6a" presStyleCnt="0"/>
      <dgm:spPr/>
    </dgm:pt>
    <dgm:pt modelId="{3919B564-98E6-4ED0-88D9-29DFFB349E1F}" type="pres">
      <dgm:prSet presAssocID="{65E44827-32CE-4C99-8A31-6D88CEB6E113}" presName="dummy6b" presStyleCnt="0"/>
      <dgm:spPr/>
    </dgm:pt>
    <dgm:pt modelId="{945F82EA-075F-45BE-A73B-F36CA5839B92}" type="pres">
      <dgm:prSet presAssocID="{65E44827-32CE-4C99-8A31-6D88CEB6E113}" presName="wedge6Tx" presStyleLbl="node1" presStyleIdx="5" presStyleCnt="7">
        <dgm:presLayoutVars>
          <dgm:chMax val="0"/>
          <dgm:chPref val="0"/>
          <dgm:bulletEnabled val="1"/>
        </dgm:presLayoutVars>
      </dgm:prSet>
      <dgm:spPr/>
    </dgm:pt>
    <dgm:pt modelId="{2F106C04-50EA-469C-8E08-DC87993A7468}" type="pres">
      <dgm:prSet presAssocID="{65E44827-32CE-4C99-8A31-6D88CEB6E113}" presName="wedge7" presStyleLbl="node1" presStyleIdx="6" presStyleCnt="7"/>
      <dgm:spPr/>
    </dgm:pt>
    <dgm:pt modelId="{9DC1C409-8EF4-40DD-8B3F-0E1BCB74958A}" type="pres">
      <dgm:prSet presAssocID="{65E44827-32CE-4C99-8A31-6D88CEB6E113}" presName="dummy7a" presStyleCnt="0"/>
      <dgm:spPr/>
    </dgm:pt>
    <dgm:pt modelId="{BA8FF5B1-D501-4BA8-B00D-6C88F930CE86}" type="pres">
      <dgm:prSet presAssocID="{65E44827-32CE-4C99-8A31-6D88CEB6E113}" presName="dummy7b" presStyleCnt="0"/>
      <dgm:spPr/>
    </dgm:pt>
    <dgm:pt modelId="{DC79C4B8-7F15-48A6-BE6A-C73082DF19E8}" type="pres">
      <dgm:prSet presAssocID="{65E44827-32CE-4C99-8A31-6D88CEB6E113}" presName="wedge7Tx" presStyleLbl="node1" presStyleIdx="6" presStyleCnt="7">
        <dgm:presLayoutVars>
          <dgm:chMax val="0"/>
          <dgm:chPref val="0"/>
          <dgm:bulletEnabled val="1"/>
        </dgm:presLayoutVars>
      </dgm:prSet>
      <dgm:spPr/>
    </dgm:pt>
    <dgm:pt modelId="{603BA192-9403-4988-A3FA-42A1F59A6D04}" type="pres">
      <dgm:prSet presAssocID="{98511BCB-8C5A-422D-92E7-E72998D40B92}" presName="arrowWedge1" presStyleLbl="fgSibTrans2D1" presStyleIdx="0" presStyleCnt="7"/>
      <dgm:spPr/>
    </dgm:pt>
    <dgm:pt modelId="{EC977F3E-B605-4AEE-A5B3-5E95ED580CD3}" type="pres">
      <dgm:prSet presAssocID="{67E5CAB0-7083-4D9D-9CF8-A93903354621}" presName="arrowWedge2" presStyleLbl="fgSibTrans2D1" presStyleIdx="1" presStyleCnt="7"/>
      <dgm:spPr/>
    </dgm:pt>
    <dgm:pt modelId="{E88D2CE5-78B0-4A07-AA6F-B6350548DFFF}" type="pres">
      <dgm:prSet presAssocID="{26324905-E2CF-48B5-848B-88FC70583E8F}" presName="arrowWedge3" presStyleLbl="fgSibTrans2D1" presStyleIdx="2" presStyleCnt="7"/>
      <dgm:spPr/>
    </dgm:pt>
    <dgm:pt modelId="{1126A721-9443-49FF-A6D3-BB67D46162C2}" type="pres">
      <dgm:prSet presAssocID="{E2E14DA6-2162-4FD8-9312-A6D6E9508DEE}" presName="arrowWedge4" presStyleLbl="fgSibTrans2D1" presStyleIdx="3" presStyleCnt="7"/>
      <dgm:spPr/>
    </dgm:pt>
    <dgm:pt modelId="{04CDFEED-4DC8-45BA-9CC4-C88CD9FC75FD}" type="pres">
      <dgm:prSet presAssocID="{0B72CD59-AE2B-4465-A717-F76F8FEEE9B0}" presName="arrowWedge5" presStyleLbl="fgSibTrans2D1" presStyleIdx="4" presStyleCnt="7"/>
      <dgm:spPr/>
    </dgm:pt>
    <dgm:pt modelId="{8EAA20E5-C4FC-4CB6-9F4C-18C1DB96DEE5}" type="pres">
      <dgm:prSet presAssocID="{3EAD367D-1E24-466D-ADCE-271599A69557}" presName="arrowWedge6" presStyleLbl="fgSibTrans2D1" presStyleIdx="5" presStyleCnt="7"/>
      <dgm:spPr/>
    </dgm:pt>
    <dgm:pt modelId="{484C4C3E-F877-4A94-BA97-2170BA69E223}" type="pres">
      <dgm:prSet presAssocID="{6101E6A9-293B-4166-AABC-13B24B5DE61D}" presName="arrowWedge7" presStyleLbl="fgSibTrans2D1" presStyleIdx="6" presStyleCnt="7"/>
      <dgm:spPr/>
    </dgm:pt>
  </dgm:ptLst>
  <dgm:cxnLst>
    <dgm:cxn modelId="{5A814302-9015-4E9C-8758-673D902C7798}" type="presOf" srcId="{C9A9B64A-E7FE-412F-8A11-A0ADDDCB311C}" destId="{23A0D6DD-3C69-4F8A-BA71-1C0C1689F4AE}" srcOrd="1" destOrd="0" presId="urn:microsoft.com/office/officeart/2005/8/layout/cycle8"/>
    <dgm:cxn modelId="{73FBE016-B39D-449A-9B47-9E0A217C7A12}" srcId="{65E44827-32CE-4C99-8A31-6D88CEB6E113}" destId="{F64E74BF-563B-43FE-9D38-109BA70E4373}" srcOrd="1" destOrd="0" parTransId="{545EF9C6-9290-4276-B8EB-A6823A4C4786}" sibTransId="{67E5CAB0-7083-4D9D-9CF8-A93903354621}"/>
    <dgm:cxn modelId="{B7547017-8385-4F14-B656-38EE4750344D}" type="presOf" srcId="{ADA4A718-3BC8-4CA8-9D83-DE2CA0618F28}" destId="{5258DBD1-17B9-4C30-9D8D-8639A416BD03}" srcOrd="0" destOrd="0" presId="urn:microsoft.com/office/officeart/2005/8/layout/cycle8"/>
    <dgm:cxn modelId="{8466F717-D93A-442E-8487-20855C067D4B}" type="presOf" srcId="{7C828360-3CAB-4617-88C3-6BEDDD62C121}" destId="{8B689EF5-B2EB-4EF8-91C9-7C91D6F041F9}" srcOrd="0" destOrd="0" presId="urn:microsoft.com/office/officeart/2005/8/layout/cycle8"/>
    <dgm:cxn modelId="{5DB52229-D3BF-48B0-A7BA-E5F10FC60122}" type="presOf" srcId="{65E44827-32CE-4C99-8A31-6D88CEB6E113}" destId="{A67B6F5B-446A-487F-9CBB-CE018ADC37DE}" srcOrd="0" destOrd="0" presId="urn:microsoft.com/office/officeart/2005/8/layout/cycle8"/>
    <dgm:cxn modelId="{BC7C652D-5962-4DD3-BC47-86F7BE1AF44A}" srcId="{65E44827-32CE-4C99-8A31-6D88CEB6E113}" destId="{C9A9B64A-E7FE-412F-8A11-A0ADDDCB311C}" srcOrd="3" destOrd="0" parTransId="{650549AB-1AE7-4D17-8C0D-22F353A736CB}" sibTransId="{E2E14DA6-2162-4FD8-9312-A6D6E9508DEE}"/>
    <dgm:cxn modelId="{45800A2F-CC02-46B0-B445-4AE976FB3D9A}" type="presOf" srcId="{F35FFB8C-4E61-4B05-AD2C-77070CA3CF50}" destId="{945F82EA-075F-45BE-A73B-F36CA5839B92}" srcOrd="1" destOrd="0" presId="urn:microsoft.com/office/officeart/2005/8/layout/cycle8"/>
    <dgm:cxn modelId="{35BFE863-7C73-461E-A4A0-6920BAAFC63C}" srcId="{65E44827-32CE-4C99-8A31-6D88CEB6E113}" destId="{F35FFB8C-4E61-4B05-AD2C-77070CA3CF50}" srcOrd="5" destOrd="0" parTransId="{809E07E7-1662-49A0-AC3B-2F17F16B22C0}" sibTransId="{3EAD367D-1E24-466D-ADCE-271599A69557}"/>
    <dgm:cxn modelId="{EF0CBF46-36E8-41E5-ACC4-8F4724EFC8F7}" srcId="{65E44827-32CE-4C99-8A31-6D88CEB6E113}" destId="{F3098988-7B78-4992-A8FD-18D450F3A298}" srcOrd="4" destOrd="0" parTransId="{049BEB36-C7D7-490A-B1AD-FCA6E8B4D832}" sibTransId="{0B72CD59-AE2B-4465-A717-F76F8FEEE9B0}"/>
    <dgm:cxn modelId="{DCA14C47-E413-4A77-9F51-73D54133C99E}" type="presOf" srcId="{5597C488-FD06-4415-A1AD-47A40A64BC1B}" destId="{DC79C4B8-7F15-48A6-BE6A-C73082DF19E8}" srcOrd="1" destOrd="0" presId="urn:microsoft.com/office/officeart/2005/8/layout/cycle8"/>
    <dgm:cxn modelId="{164F6768-4AAF-4545-B87E-C6526C79D528}" srcId="{65E44827-32CE-4C99-8A31-6D88CEB6E113}" destId="{7C828360-3CAB-4617-88C3-6BEDDD62C121}" srcOrd="2" destOrd="0" parTransId="{0864BF2C-77BC-46C7-8364-5EEBD1A870C7}" sibTransId="{26324905-E2CF-48B5-848B-88FC70583E8F}"/>
    <dgm:cxn modelId="{173D2954-4A01-47CB-8FCE-C01B5E317AF4}" type="presOf" srcId="{C9A9B64A-E7FE-412F-8A11-A0ADDDCB311C}" destId="{EF895E17-1AD1-45C6-9BCB-1C10E18EA77A}" srcOrd="0" destOrd="0" presId="urn:microsoft.com/office/officeart/2005/8/layout/cycle8"/>
    <dgm:cxn modelId="{566A8155-5A8A-4076-8A75-738ECD5327C1}" type="presOf" srcId="{7C828360-3CAB-4617-88C3-6BEDDD62C121}" destId="{2F046E94-C8DA-42EB-B6F3-E21B3E6F9AB9}" srcOrd="1" destOrd="0" presId="urn:microsoft.com/office/officeart/2005/8/layout/cycle8"/>
    <dgm:cxn modelId="{B441BA92-F7F8-4C5F-84F7-BE12A1A46E81}" type="presOf" srcId="{5597C488-FD06-4415-A1AD-47A40A64BC1B}" destId="{2F106C04-50EA-469C-8E08-DC87993A7468}" srcOrd="0" destOrd="0" presId="urn:microsoft.com/office/officeart/2005/8/layout/cycle8"/>
    <dgm:cxn modelId="{5EF857AF-61BD-4853-9A5A-5D9B5C736DB5}" type="presOf" srcId="{F3098988-7B78-4992-A8FD-18D450F3A298}" destId="{3CB3BB29-0AD4-451F-A72C-DE30A570B131}" srcOrd="1" destOrd="0" presId="urn:microsoft.com/office/officeart/2005/8/layout/cycle8"/>
    <dgm:cxn modelId="{0D6CE8B1-BF1F-462E-9E37-34534A4F4AB9}" srcId="{65E44827-32CE-4C99-8A31-6D88CEB6E113}" destId="{5597C488-FD06-4415-A1AD-47A40A64BC1B}" srcOrd="6" destOrd="0" parTransId="{A12FA13C-D302-41DF-97F6-27E0DC0B3286}" sibTransId="{6101E6A9-293B-4166-AABC-13B24B5DE61D}"/>
    <dgm:cxn modelId="{4BB839B6-667D-475F-8FE5-647798D91369}" type="presOf" srcId="{F35FFB8C-4E61-4B05-AD2C-77070CA3CF50}" destId="{DA52D38D-E1E1-4B0C-A72D-AB238BDDC00C}" srcOrd="0" destOrd="0" presId="urn:microsoft.com/office/officeart/2005/8/layout/cycle8"/>
    <dgm:cxn modelId="{3AB396D0-DA53-4D93-98A0-F1C8B3C21016}" type="presOf" srcId="{ADA4A718-3BC8-4CA8-9D83-DE2CA0618F28}" destId="{8AD7DA92-69FE-4D4F-BC0D-94A3C0503989}" srcOrd="1" destOrd="0" presId="urn:microsoft.com/office/officeart/2005/8/layout/cycle8"/>
    <dgm:cxn modelId="{ACFB9FD3-01F7-446D-B7FB-FE96142B1A1F}" type="presOf" srcId="{F3098988-7B78-4992-A8FD-18D450F3A298}" destId="{1517DFA4-40AF-49F7-958D-BE5A1FC31C41}" srcOrd="0" destOrd="0" presId="urn:microsoft.com/office/officeart/2005/8/layout/cycle8"/>
    <dgm:cxn modelId="{0B86C8D4-5DC5-4FF5-8560-07C538314D18}" type="presOf" srcId="{F64E74BF-563B-43FE-9D38-109BA70E4373}" destId="{D3167116-51AF-4B1E-A3ED-3E8B34EA0067}" srcOrd="1" destOrd="0" presId="urn:microsoft.com/office/officeart/2005/8/layout/cycle8"/>
    <dgm:cxn modelId="{1E529ADA-8198-4A7A-BD3E-A47CCF2A6E93}" type="presOf" srcId="{F64E74BF-563B-43FE-9D38-109BA70E4373}" destId="{C764304D-8B8B-49E2-A7F5-A4831BE239A4}" srcOrd="0" destOrd="0" presId="urn:microsoft.com/office/officeart/2005/8/layout/cycle8"/>
    <dgm:cxn modelId="{C43592DD-BD8F-4500-BC20-A48805AAECA0}" srcId="{65E44827-32CE-4C99-8A31-6D88CEB6E113}" destId="{ADA4A718-3BC8-4CA8-9D83-DE2CA0618F28}" srcOrd="0" destOrd="0" parTransId="{E85ECAE8-59CB-4B0E-B0EF-88700D69B80C}" sibTransId="{98511BCB-8C5A-422D-92E7-E72998D40B92}"/>
    <dgm:cxn modelId="{03AE3DD1-DA13-4C08-9300-384154CADB80}" type="presParOf" srcId="{A67B6F5B-446A-487F-9CBB-CE018ADC37DE}" destId="{5258DBD1-17B9-4C30-9D8D-8639A416BD03}" srcOrd="0" destOrd="0" presId="urn:microsoft.com/office/officeart/2005/8/layout/cycle8"/>
    <dgm:cxn modelId="{23B11214-A17E-4156-B75B-B88FEDB76A29}" type="presParOf" srcId="{A67B6F5B-446A-487F-9CBB-CE018ADC37DE}" destId="{72766696-6651-4BCA-9310-1743C90BD7D2}" srcOrd="1" destOrd="0" presId="urn:microsoft.com/office/officeart/2005/8/layout/cycle8"/>
    <dgm:cxn modelId="{0AFDB474-EDCF-4FFC-88D1-96DDE17034D6}" type="presParOf" srcId="{A67B6F5B-446A-487F-9CBB-CE018ADC37DE}" destId="{EA4B52C0-0E25-4D61-92B2-34F8A0D384A1}" srcOrd="2" destOrd="0" presId="urn:microsoft.com/office/officeart/2005/8/layout/cycle8"/>
    <dgm:cxn modelId="{D42326D0-2E53-40EB-B680-70C10E9C78C3}" type="presParOf" srcId="{A67B6F5B-446A-487F-9CBB-CE018ADC37DE}" destId="{8AD7DA92-69FE-4D4F-BC0D-94A3C0503989}" srcOrd="3" destOrd="0" presId="urn:microsoft.com/office/officeart/2005/8/layout/cycle8"/>
    <dgm:cxn modelId="{D6E9B04A-2E61-4766-8678-6C006D3E863E}" type="presParOf" srcId="{A67B6F5B-446A-487F-9CBB-CE018ADC37DE}" destId="{C764304D-8B8B-49E2-A7F5-A4831BE239A4}" srcOrd="4" destOrd="0" presId="urn:microsoft.com/office/officeart/2005/8/layout/cycle8"/>
    <dgm:cxn modelId="{4D36D220-70DD-43ED-BBF4-A6A10A0F745F}" type="presParOf" srcId="{A67B6F5B-446A-487F-9CBB-CE018ADC37DE}" destId="{20AA6FCD-3617-4C5C-8D60-D2A83D4B7495}" srcOrd="5" destOrd="0" presId="urn:microsoft.com/office/officeart/2005/8/layout/cycle8"/>
    <dgm:cxn modelId="{5040F52A-8F9B-4A29-A5B2-63E7FD128A36}" type="presParOf" srcId="{A67B6F5B-446A-487F-9CBB-CE018ADC37DE}" destId="{0A541AA9-0799-40DE-B00D-A120F16F73F0}" srcOrd="6" destOrd="0" presId="urn:microsoft.com/office/officeart/2005/8/layout/cycle8"/>
    <dgm:cxn modelId="{EA2DC8BE-7BD6-48F7-BBBC-07CBFDB460A4}" type="presParOf" srcId="{A67B6F5B-446A-487F-9CBB-CE018ADC37DE}" destId="{D3167116-51AF-4B1E-A3ED-3E8B34EA0067}" srcOrd="7" destOrd="0" presId="urn:microsoft.com/office/officeart/2005/8/layout/cycle8"/>
    <dgm:cxn modelId="{5AD1E4A8-B635-4BC8-B3BC-E39572D2C145}" type="presParOf" srcId="{A67B6F5B-446A-487F-9CBB-CE018ADC37DE}" destId="{8B689EF5-B2EB-4EF8-91C9-7C91D6F041F9}" srcOrd="8" destOrd="0" presId="urn:microsoft.com/office/officeart/2005/8/layout/cycle8"/>
    <dgm:cxn modelId="{5714C944-58B3-4A45-9395-BD1B9603F183}" type="presParOf" srcId="{A67B6F5B-446A-487F-9CBB-CE018ADC37DE}" destId="{4F593996-3221-4E6B-8C53-3181B40567DE}" srcOrd="9" destOrd="0" presId="urn:microsoft.com/office/officeart/2005/8/layout/cycle8"/>
    <dgm:cxn modelId="{D8F73386-672A-49FA-B7E5-46A210D68E08}" type="presParOf" srcId="{A67B6F5B-446A-487F-9CBB-CE018ADC37DE}" destId="{543197E8-556B-42BA-81EA-6E25EBFCD915}" srcOrd="10" destOrd="0" presId="urn:microsoft.com/office/officeart/2005/8/layout/cycle8"/>
    <dgm:cxn modelId="{035FE0BB-52D8-4825-B1F0-8677A85E54CF}" type="presParOf" srcId="{A67B6F5B-446A-487F-9CBB-CE018ADC37DE}" destId="{2F046E94-C8DA-42EB-B6F3-E21B3E6F9AB9}" srcOrd="11" destOrd="0" presId="urn:microsoft.com/office/officeart/2005/8/layout/cycle8"/>
    <dgm:cxn modelId="{4295E8BD-B5A4-412E-8B7A-C3A388E6507F}" type="presParOf" srcId="{A67B6F5B-446A-487F-9CBB-CE018ADC37DE}" destId="{EF895E17-1AD1-45C6-9BCB-1C10E18EA77A}" srcOrd="12" destOrd="0" presId="urn:microsoft.com/office/officeart/2005/8/layout/cycle8"/>
    <dgm:cxn modelId="{CC152F52-1113-4B53-82AE-F290C6213717}" type="presParOf" srcId="{A67B6F5B-446A-487F-9CBB-CE018ADC37DE}" destId="{BF56D195-2145-4585-9C05-A6C4F73752BE}" srcOrd="13" destOrd="0" presId="urn:microsoft.com/office/officeart/2005/8/layout/cycle8"/>
    <dgm:cxn modelId="{BB5D7C15-FDCE-4F18-A98A-781BD15C5C65}" type="presParOf" srcId="{A67B6F5B-446A-487F-9CBB-CE018ADC37DE}" destId="{3B2BEEAA-CDCC-4515-8F14-8803F86051CB}" srcOrd="14" destOrd="0" presId="urn:microsoft.com/office/officeart/2005/8/layout/cycle8"/>
    <dgm:cxn modelId="{E6917912-EAF1-4886-B034-CD510248B0DE}" type="presParOf" srcId="{A67B6F5B-446A-487F-9CBB-CE018ADC37DE}" destId="{23A0D6DD-3C69-4F8A-BA71-1C0C1689F4AE}" srcOrd="15" destOrd="0" presId="urn:microsoft.com/office/officeart/2005/8/layout/cycle8"/>
    <dgm:cxn modelId="{72E19C4F-51B8-40E1-9350-B23CB9EF406E}" type="presParOf" srcId="{A67B6F5B-446A-487F-9CBB-CE018ADC37DE}" destId="{1517DFA4-40AF-49F7-958D-BE5A1FC31C41}" srcOrd="16" destOrd="0" presId="urn:microsoft.com/office/officeart/2005/8/layout/cycle8"/>
    <dgm:cxn modelId="{C014F820-5C21-4607-A151-C62751761824}" type="presParOf" srcId="{A67B6F5B-446A-487F-9CBB-CE018ADC37DE}" destId="{F3A8A042-43A3-4C4B-9180-41E00C7910B5}" srcOrd="17" destOrd="0" presId="urn:microsoft.com/office/officeart/2005/8/layout/cycle8"/>
    <dgm:cxn modelId="{1F730519-3B6E-4FDF-80AE-5A246AF838E6}" type="presParOf" srcId="{A67B6F5B-446A-487F-9CBB-CE018ADC37DE}" destId="{2D005339-320F-4E84-AC33-52E6B322A98F}" srcOrd="18" destOrd="0" presId="urn:microsoft.com/office/officeart/2005/8/layout/cycle8"/>
    <dgm:cxn modelId="{22968D16-EDAC-4C48-9CB7-1D6A3AEB3BF2}" type="presParOf" srcId="{A67B6F5B-446A-487F-9CBB-CE018ADC37DE}" destId="{3CB3BB29-0AD4-451F-A72C-DE30A570B131}" srcOrd="19" destOrd="0" presId="urn:microsoft.com/office/officeart/2005/8/layout/cycle8"/>
    <dgm:cxn modelId="{9E6C0D0A-15D6-4082-BEBE-E8E9778B4EC3}" type="presParOf" srcId="{A67B6F5B-446A-487F-9CBB-CE018ADC37DE}" destId="{DA52D38D-E1E1-4B0C-A72D-AB238BDDC00C}" srcOrd="20" destOrd="0" presId="urn:microsoft.com/office/officeart/2005/8/layout/cycle8"/>
    <dgm:cxn modelId="{6921DFBF-D8AD-4E3E-9811-6EC5E61B470A}" type="presParOf" srcId="{A67B6F5B-446A-487F-9CBB-CE018ADC37DE}" destId="{35E360C5-7BA9-48DD-966B-3AC05AEB205B}" srcOrd="21" destOrd="0" presId="urn:microsoft.com/office/officeart/2005/8/layout/cycle8"/>
    <dgm:cxn modelId="{EFD1EDBF-C587-447F-85D0-3748769DDBF2}" type="presParOf" srcId="{A67B6F5B-446A-487F-9CBB-CE018ADC37DE}" destId="{3919B564-98E6-4ED0-88D9-29DFFB349E1F}" srcOrd="22" destOrd="0" presId="urn:microsoft.com/office/officeart/2005/8/layout/cycle8"/>
    <dgm:cxn modelId="{98F0D50D-AE49-4D8B-8A05-6D1CAFF1FD15}" type="presParOf" srcId="{A67B6F5B-446A-487F-9CBB-CE018ADC37DE}" destId="{945F82EA-075F-45BE-A73B-F36CA5839B92}" srcOrd="23" destOrd="0" presId="urn:microsoft.com/office/officeart/2005/8/layout/cycle8"/>
    <dgm:cxn modelId="{E3F50999-F0C0-47FD-BF6E-244FE8B6D9E2}" type="presParOf" srcId="{A67B6F5B-446A-487F-9CBB-CE018ADC37DE}" destId="{2F106C04-50EA-469C-8E08-DC87993A7468}" srcOrd="24" destOrd="0" presId="urn:microsoft.com/office/officeart/2005/8/layout/cycle8"/>
    <dgm:cxn modelId="{0EAFD5B6-E344-4BC7-A6B2-9B1B7A034B0C}" type="presParOf" srcId="{A67B6F5B-446A-487F-9CBB-CE018ADC37DE}" destId="{9DC1C409-8EF4-40DD-8B3F-0E1BCB74958A}" srcOrd="25" destOrd="0" presId="urn:microsoft.com/office/officeart/2005/8/layout/cycle8"/>
    <dgm:cxn modelId="{124FF665-514C-41B7-A907-DAE05B285096}" type="presParOf" srcId="{A67B6F5B-446A-487F-9CBB-CE018ADC37DE}" destId="{BA8FF5B1-D501-4BA8-B00D-6C88F930CE86}" srcOrd="26" destOrd="0" presId="urn:microsoft.com/office/officeart/2005/8/layout/cycle8"/>
    <dgm:cxn modelId="{76FA2569-7610-4433-9085-DB498919DF47}" type="presParOf" srcId="{A67B6F5B-446A-487F-9CBB-CE018ADC37DE}" destId="{DC79C4B8-7F15-48A6-BE6A-C73082DF19E8}" srcOrd="27" destOrd="0" presId="urn:microsoft.com/office/officeart/2005/8/layout/cycle8"/>
    <dgm:cxn modelId="{010B1B54-9886-444E-A3BA-40C2224CDF42}" type="presParOf" srcId="{A67B6F5B-446A-487F-9CBB-CE018ADC37DE}" destId="{603BA192-9403-4988-A3FA-42A1F59A6D04}" srcOrd="28" destOrd="0" presId="urn:microsoft.com/office/officeart/2005/8/layout/cycle8"/>
    <dgm:cxn modelId="{1EEFD30F-AB88-4A6B-BCBD-3D07143541C0}" type="presParOf" srcId="{A67B6F5B-446A-487F-9CBB-CE018ADC37DE}" destId="{EC977F3E-B605-4AEE-A5B3-5E95ED580CD3}" srcOrd="29" destOrd="0" presId="urn:microsoft.com/office/officeart/2005/8/layout/cycle8"/>
    <dgm:cxn modelId="{D5872980-8DD1-4211-8898-37E1880A3BD6}" type="presParOf" srcId="{A67B6F5B-446A-487F-9CBB-CE018ADC37DE}" destId="{E88D2CE5-78B0-4A07-AA6F-B6350548DFFF}" srcOrd="30" destOrd="0" presId="urn:microsoft.com/office/officeart/2005/8/layout/cycle8"/>
    <dgm:cxn modelId="{D61E33B4-5498-455A-91CA-D5894BEB903D}" type="presParOf" srcId="{A67B6F5B-446A-487F-9CBB-CE018ADC37DE}" destId="{1126A721-9443-49FF-A6D3-BB67D46162C2}" srcOrd="31" destOrd="0" presId="urn:microsoft.com/office/officeart/2005/8/layout/cycle8"/>
    <dgm:cxn modelId="{6F18DD32-0837-427A-9E5F-07E7BCA70AF7}" type="presParOf" srcId="{A67B6F5B-446A-487F-9CBB-CE018ADC37DE}" destId="{04CDFEED-4DC8-45BA-9CC4-C88CD9FC75FD}" srcOrd="32" destOrd="0" presId="urn:microsoft.com/office/officeart/2005/8/layout/cycle8"/>
    <dgm:cxn modelId="{14B8B407-52A3-46CE-8A5A-DB40E8029612}" type="presParOf" srcId="{A67B6F5B-446A-487F-9CBB-CE018ADC37DE}" destId="{8EAA20E5-C4FC-4CB6-9F4C-18C1DB96DEE5}" srcOrd="33" destOrd="0" presId="urn:microsoft.com/office/officeart/2005/8/layout/cycle8"/>
    <dgm:cxn modelId="{3A4D9A7A-022F-4E69-875B-3BD2E8CF4828}" type="presParOf" srcId="{A67B6F5B-446A-487F-9CBB-CE018ADC37DE}" destId="{484C4C3E-F877-4A94-BA97-2170BA69E223}" srcOrd="3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A3FED99-D614-4F01-A77A-DC4CFB947AB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21F1117-7212-43D7-8979-74610C3E5F0F}">
      <dgm:prSet/>
      <dgm:spPr/>
      <dgm:t>
        <a:bodyPr/>
        <a:lstStyle/>
        <a:p>
          <a:r>
            <a:rPr lang="en-US"/>
            <a:t>This study presents a fully data-driven predictive maintenance</a:t>
          </a:r>
        </a:p>
      </dgm:t>
    </dgm:pt>
    <dgm:pt modelId="{5D7573FE-C50F-404F-95F9-54C87B4803BB}" type="parTrans" cxnId="{02DF1A4B-D035-441E-B1FA-92D6057A5351}">
      <dgm:prSet/>
      <dgm:spPr/>
      <dgm:t>
        <a:bodyPr/>
        <a:lstStyle/>
        <a:p>
          <a:endParaRPr lang="en-US"/>
        </a:p>
      </dgm:t>
    </dgm:pt>
    <dgm:pt modelId="{0208E07A-CEAD-4554-B4D3-46A244D8B628}" type="sibTrans" cxnId="{02DF1A4B-D035-441E-B1FA-92D6057A5351}">
      <dgm:prSet/>
      <dgm:spPr/>
      <dgm:t>
        <a:bodyPr/>
        <a:lstStyle/>
        <a:p>
          <a:endParaRPr lang="en-US"/>
        </a:p>
      </dgm:t>
    </dgm:pt>
    <dgm:pt modelId="{EBBCBDD1-F697-41E7-B16D-3BCFA5B77269}">
      <dgm:prSet/>
      <dgm:spPr/>
      <dgm:t>
        <a:bodyPr/>
        <a:lstStyle/>
        <a:p>
          <a:r>
            <a:rPr lang="en-US"/>
            <a:t>framework combining statistical reliability and machine</a:t>
          </a:r>
        </a:p>
      </dgm:t>
    </dgm:pt>
    <dgm:pt modelId="{13277E67-0540-4977-BCEA-377F7B660618}" type="parTrans" cxnId="{3824F6E3-42EB-45C2-B5B6-7C7DE4420FE8}">
      <dgm:prSet/>
      <dgm:spPr/>
      <dgm:t>
        <a:bodyPr/>
        <a:lstStyle/>
        <a:p>
          <a:endParaRPr lang="en-US"/>
        </a:p>
      </dgm:t>
    </dgm:pt>
    <dgm:pt modelId="{C17C6F94-00CD-487C-8473-A29446FE89A4}" type="sibTrans" cxnId="{3824F6E3-42EB-45C2-B5B6-7C7DE4420FE8}">
      <dgm:prSet/>
      <dgm:spPr/>
      <dgm:t>
        <a:bodyPr/>
        <a:lstStyle/>
        <a:p>
          <a:endParaRPr lang="en-US"/>
        </a:p>
      </dgm:t>
    </dgm:pt>
    <dgm:pt modelId="{D7794680-95DF-4CAE-AB8E-74CF7BE0CB17}">
      <dgm:prSet/>
      <dgm:spPr/>
      <dgm:t>
        <a:bodyPr/>
        <a:lstStyle/>
        <a:p>
          <a:r>
            <a:rPr lang="en-US"/>
            <a:t>learning for healthcare imaging systems. </a:t>
          </a:r>
        </a:p>
      </dgm:t>
    </dgm:pt>
    <dgm:pt modelId="{60A92C54-FDA0-47D1-8FD5-E219F9F1B4A9}" type="parTrans" cxnId="{03AE7D64-1155-4210-9BF7-0DD552EB912B}">
      <dgm:prSet/>
      <dgm:spPr/>
      <dgm:t>
        <a:bodyPr/>
        <a:lstStyle/>
        <a:p>
          <a:endParaRPr lang="en-US"/>
        </a:p>
      </dgm:t>
    </dgm:pt>
    <dgm:pt modelId="{B55F678E-3158-47E7-BD6E-8B9C7146B3C8}" type="sibTrans" cxnId="{03AE7D64-1155-4210-9BF7-0DD552EB912B}">
      <dgm:prSet/>
      <dgm:spPr/>
      <dgm:t>
        <a:bodyPr/>
        <a:lstStyle/>
        <a:p>
          <a:endParaRPr lang="en-US"/>
        </a:p>
      </dgm:t>
    </dgm:pt>
    <dgm:pt modelId="{AD79E944-F29A-41A2-871A-BF58E4411D41}">
      <dgm:prSet/>
      <dgm:spPr/>
      <dgm:t>
        <a:bodyPr/>
        <a:lstStyle/>
        <a:p>
          <a:r>
            <a:rPr lang="en-US"/>
            <a:t>Using real operational data, it demonstrates how MTBF and TTR analytics can drive practical improvements in maintenance planning. </a:t>
          </a:r>
        </a:p>
      </dgm:t>
    </dgm:pt>
    <dgm:pt modelId="{0A99D9EB-8BEC-489C-AD38-D242BAFF31C2}" type="parTrans" cxnId="{E5218A96-A53D-4C46-95D5-782F471499FC}">
      <dgm:prSet/>
      <dgm:spPr/>
      <dgm:t>
        <a:bodyPr/>
        <a:lstStyle/>
        <a:p>
          <a:endParaRPr lang="en-US"/>
        </a:p>
      </dgm:t>
    </dgm:pt>
    <dgm:pt modelId="{5FE29118-ED2C-40F1-96A2-E2CE0ACD7F27}" type="sibTrans" cxnId="{E5218A96-A53D-4C46-95D5-782F471499FC}">
      <dgm:prSet/>
      <dgm:spPr/>
      <dgm:t>
        <a:bodyPr/>
        <a:lstStyle/>
        <a:p>
          <a:endParaRPr lang="en-US"/>
        </a:p>
      </dgm:t>
    </dgm:pt>
    <dgm:pt modelId="{084BAAD2-E59A-435F-B0A6-1F9B01E878CB}">
      <dgm:prSet/>
      <dgm:spPr/>
      <dgm:t>
        <a:bodyPr/>
        <a:lstStyle/>
        <a:p>
          <a:r>
            <a:rPr lang="en-US"/>
            <a:t>The system achieves 72.1% accuracy, identifies high-risk assets,</a:t>
          </a:r>
        </a:p>
      </dgm:t>
    </dgm:pt>
    <dgm:pt modelId="{5A45A6A4-1348-484C-9FCF-24A16822F630}" type="parTrans" cxnId="{B5BAEC2A-7136-4203-A7A1-39A48EB297DE}">
      <dgm:prSet/>
      <dgm:spPr/>
      <dgm:t>
        <a:bodyPr/>
        <a:lstStyle/>
        <a:p>
          <a:endParaRPr lang="en-US"/>
        </a:p>
      </dgm:t>
    </dgm:pt>
    <dgm:pt modelId="{6697CD26-7A99-4165-AF77-053D54B33AD7}" type="sibTrans" cxnId="{B5BAEC2A-7136-4203-A7A1-39A48EB297DE}">
      <dgm:prSet/>
      <dgm:spPr/>
      <dgm:t>
        <a:bodyPr/>
        <a:lstStyle/>
        <a:p>
          <a:endParaRPr lang="en-US"/>
        </a:p>
      </dgm:t>
    </dgm:pt>
    <dgm:pt modelId="{5AA7101B-D8BE-4F60-BDBE-977402C7D54A}">
      <dgm:prSet/>
      <dgm:spPr/>
      <dgm:t>
        <a:bodyPr/>
        <a:lstStyle/>
        <a:p>
          <a:r>
            <a:rPr lang="en-US"/>
            <a:t>and generates 60-day PM schedules. Beyond technical contribution.</a:t>
          </a:r>
        </a:p>
      </dgm:t>
    </dgm:pt>
    <dgm:pt modelId="{5DDE575D-46AF-488A-BAB2-7CC5991443C6}" type="parTrans" cxnId="{F5B04E36-3E64-4A45-AC6D-7F1EF6642944}">
      <dgm:prSet/>
      <dgm:spPr/>
      <dgm:t>
        <a:bodyPr/>
        <a:lstStyle/>
        <a:p>
          <a:endParaRPr lang="en-US"/>
        </a:p>
      </dgm:t>
    </dgm:pt>
    <dgm:pt modelId="{0044BC6A-7201-4CE3-A355-D6D0201C80C8}" type="sibTrans" cxnId="{F5B04E36-3E64-4A45-AC6D-7F1EF6642944}">
      <dgm:prSet/>
      <dgm:spPr/>
      <dgm:t>
        <a:bodyPr/>
        <a:lstStyle/>
        <a:p>
          <a:endParaRPr lang="en-US"/>
        </a:p>
      </dgm:t>
    </dgm:pt>
    <dgm:pt modelId="{F9D55A27-CA66-41F3-9B57-4FBE72F2493A}">
      <dgm:prSet/>
      <dgm:spPr/>
      <dgm:t>
        <a:bodyPr/>
        <a:lstStyle/>
        <a:p>
          <a:r>
            <a:rPr lang="en-US"/>
            <a:t>It provides a blueprint for digital transformation of service operations in emerging markets, enabling sustainable,patient-centric healthcare engineering.</a:t>
          </a:r>
        </a:p>
      </dgm:t>
    </dgm:pt>
    <dgm:pt modelId="{089AF1FC-237B-469B-B00C-CD04F7B89B60}" type="parTrans" cxnId="{03E80F30-84C2-4EFC-8ABC-3693CB1BB9B8}">
      <dgm:prSet/>
      <dgm:spPr/>
      <dgm:t>
        <a:bodyPr/>
        <a:lstStyle/>
        <a:p>
          <a:endParaRPr lang="en-US"/>
        </a:p>
      </dgm:t>
    </dgm:pt>
    <dgm:pt modelId="{72F2841B-04B9-483D-A7F2-9FDC7BA97506}" type="sibTrans" cxnId="{03E80F30-84C2-4EFC-8ABC-3693CB1BB9B8}">
      <dgm:prSet/>
      <dgm:spPr/>
      <dgm:t>
        <a:bodyPr/>
        <a:lstStyle/>
        <a:p>
          <a:endParaRPr lang="en-US"/>
        </a:p>
      </dgm:t>
    </dgm:pt>
    <dgm:pt modelId="{9107C865-ED30-40B4-A47E-CD104A9A323A}" type="pres">
      <dgm:prSet presAssocID="{5A3FED99-D614-4F01-A77A-DC4CFB947AB9}" presName="root" presStyleCnt="0">
        <dgm:presLayoutVars>
          <dgm:dir/>
          <dgm:resizeHandles val="exact"/>
        </dgm:presLayoutVars>
      </dgm:prSet>
      <dgm:spPr/>
    </dgm:pt>
    <dgm:pt modelId="{EFBED252-DB9C-472F-A459-353141E688D5}" type="pres">
      <dgm:prSet presAssocID="{721F1117-7212-43D7-8979-74610C3E5F0F}" presName="compNode" presStyleCnt="0"/>
      <dgm:spPr/>
    </dgm:pt>
    <dgm:pt modelId="{E1E91474-C5F3-45A3-B5D7-EAB688AB61FE}" type="pres">
      <dgm:prSet presAssocID="{721F1117-7212-43D7-8979-74610C3E5F0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03040374-C63B-420E-A475-A0D845673A33}" type="pres">
      <dgm:prSet presAssocID="{721F1117-7212-43D7-8979-74610C3E5F0F}" presName="spaceRect" presStyleCnt="0"/>
      <dgm:spPr/>
    </dgm:pt>
    <dgm:pt modelId="{0A26BC72-FA1B-44BF-8E13-C32EFA355C7B}" type="pres">
      <dgm:prSet presAssocID="{721F1117-7212-43D7-8979-74610C3E5F0F}" presName="textRect" presStyleLbl="revTx" presStyleIdx="0" presStyleCnt="7">
        <dgm:presLayoutVars>
          <dgm:chMax val="1"/>
          <dgm:chPref val="1"/>
        </dgm:presLayoutVars>
      </dgm:prSet>
      <dgm:spPr/>
    </dgm:pt>
    <dgm:pt modelId="{5276C47E-CA95-4C94-992A-479F140C43B4}" type="pres">
      <dgm:prSet presAssocID="{0208E07A-CEAD-4554-B4D3-46A244D8B628}" presName="sibTrans" presStyleCnt="0"/>
      <dgm:spPr/>
    </dgm:pt>
    <dgm:pt modelId="{0C621A83-3846-4507-AD7A-CF9C253F2174}" type="pres">
      <dgm:prSet presAssocID="{EBBCBDD1-F697-41E7-B16D-3BCFA5B77269}" presName="compNode" presStyleCnt="0"/>
      <dgm:spPr/>
    </dgm:pt>
    <dgm:pt modelId="{A27A7CFF-4DA6-466F-8D43-9ACFD88039B1}" type="pres">
      <dgm:prSet presAssocID="{EBBCBDD1-F697-41E7-B16D-3BCFA5B7726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FB08502C-0C2D-431A-9882-49E9A993F690}" type="pres">
      <dgm:prSet presAssocID="{EBBCBDD1-F697-41E7-B16D-3BCFA5B77269}" presName="spaceRect" presStyleCnt="0"/>
      <dgm:spPr/>
    </dgm:pt>
    <dgm:pt modelId="{812D8AB9-8144-44CC-AB23-CB83ABDA2351}" type="pres">
      <dgm:prSet presAssocID="{EBBCBDD1-F697-41E7-B16D-3BCFA5B77269}" presName="textRect" presStyleLbl="revTx" presStyleIdx="1" presStyleCnt="7">
        <dgm:presLayoutVars>
          <dgm:chMax val="1"/>
          <dgm:chPref val="1"/>
        </dgm:presLayoutVars>
      </dgm:prSet>
      <dgm:spPr/>
    </dgm:pt>
    <dgm:pt modelId="{2913DF16-F4BE-4C14-86B6-144B3FB1C1F4}" type="pres">
      <dgm:prSet presAssocID="{C17C6F94-00CD-487C-8473-A29446FE89A4}" presName="sibTrans" presStyleCnt="0"/>
      <dgm:spPr/>
    </dgm:pt>
    <dgm:pt modelId="{D8AB941F-99B3-413E-940F-1069D6D07475}" type="pres">
      <dgm:prSet presAssocID="{D7794680-95DF-4CAE-AB8E-74CF7BE0CB17}" presName="compNode" presStyleCnt="0"/>
      <dgm:spPr/>
    </dgm:pt>
    <dgm:pt modelId="{059679DD-E0D3-4161-932E-D22D89A10C48}" type="pres">
      <dgm:prSet presAssocID="{D7794680-95DF-4CAE-AB8E-74CF7BE0CB17}"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ethoscope"/>
        </a:ext>
      </dgm:extLst>
    </dgm:pt>
    <dgm:pt modelId="{6C85D9B7-5323-4191-888F-FADB775DB57D}" type="pres">
      <dgm:prSet presAssocID="{D7794680-95DF-4CAE-AB8E-74CF7BE0CB17}" presName="spaceRect" presStyleCnt="0"/>
      <dgm:spPr/>
    </dgm:pt>
    <dgm:pt modelId="{E2D39281-F6DA-4E63-AC9C-C3E85AF0DE30}" type="pres">
      <dgm:prSet presAssocID="{D7794680-95DF-4CAE-AB8E-74CF7BE0CB17}" presName="textRect" presStyleLbl="revTx" presStyleIdx="2" presStyleCnt="7">
        <dgm:presLayoutVars>
          <dgm:chMax val="1"/>
          <dgm:chPref val="1"/>
        </dgm:presLayoutVars>
      </dgm:prSet>
      <dgm:spPr/>
    </dgm:pt>
    <dgm:pt modelId="{ABDA4C49-21B9-46C7-8799-7A0E93DE10BA}" type="pres">
      <dgm:prSet presAssocID="{B55F678E-3158-47E7-BD6E-8B9C7146B3C8}" presName="sibTrans" presStyleCnt="0"/>
      <dgm:spPr/>
    </dgm:pt>
    <dgm:pt modelId="{BFA738E0-2BC9-470A-819E-C25DB74B0235}" type="pres">
      <dgm:prSet presAssocID="{AD79E944-F29A-41A2-871A-BF58E4411D41}" presName="compNode" presStyleCnt="0"/>
      <dgm:spPr/>
    </dgm:pt>
    <dgm:pt modelId="{6ADA946E-7D13-4DEB-8264-F4F652C701FC}" type="pres">
      <dgm:prSet presAssocID="{AD79E944-F29A-41A2-871A-BF58E4411D4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15604D16-30A3-4D06-959D-E4FD691C3D11}" type="pres">
      <dgm:prSet presAssocID="{AD79E944-F29A-41A2-871A-BF58E4411D41}" presName="spaceRect" presStyleCnt="0"/>
      <dgm:spPr/>
    </dgm:pt>
    <dgm:pt modelId="{3264BE93-C197-43DA-A00C-0D1D95B32712}" type="pres">
      <dgm:prSet presAssocID="{AD79E944-F29A-41A2-871A-BF58E4411D41}" presName="textRect" presStyleLbl="revTx" presStyleIdx="3" presStyleCnt="7">
        <dgm:presLayoutVars>
          <dgm:chMax val="1"/>
          <dgm:chPref val="1"/>
        </dgm:presLayoutVars>
      </dgm:prSet>
      <dgm:spPr/>
    </dgm:pt>
    <dgm:pt modelId="{F81FAA85-3643-466B-852B-95D184FB13BC}" type="pres">
      <dgm:prSet presAssocID="{5FE29118-ED2C-40F1-96A2-E2CE0ACD7F27}" presName="sibTrans" presStyleCnt="0"/>
      <dgm:spPr/>
    </dgm:pt>
    <dgm:pt modelId="{6017C169-6272-4B44-B525-0A33A5FA5CA2}" type="pres">
      <dgm:prSet presAssocID="{084BAAD2-E59A-435F-B0A6-1F9B01E878CB}" presName="compNode" presStyleCnt="0"/>
      <dgm:spPr/>
    </dgm:pt>
    <dgm:pt modelId="{F83E257D-E448-4F3D-B7AE-ECD6A5D0263F}" type="pres">
      <dgm:prSet presAssocID="{084BAAD2-E59A-435F-B0A6-1F9B01E878CB}"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rophy"/>
        </a:ext>
      </dgm:extLst>
    </dgm:pt>
    <dgm:pt modelId="{9CDEA22D-CDD8-4CBB-82E6-74B347041514}" type="pres">
      <dgm:prSet presAssocID="{084BAAD2-E59A-435F-B0A6-1F9B01E878CB}" presName="spaceRect" presStyleCnt="0"/>
      <dgm:spPr/>
    </dgm:pt>
    <dgm:pt modelId="{72F97809-29DC-4F01-9A98-E074EC3DE1E7}" type="pres">
      <dgm:prSet presAssocID="{084BAAD2-E59A-435F-B0A6-1F9B01E878CB}" presName="textRect" presStyleLbl="revTx" presStyleIdx="4" presStyleCnt="7">
        <dgm:presLayoutVars>
          <dgm:chMax val="1"/>
          <dgm:chPref val="1"/>
        </dgm:presLayoutVars>
      </dgm:prSet>
      <dgm:spPr/>
    </dgm:pt>
    <dgm:pt modelId="{75C9B7B9-FD2D-4B83-9CDC-A6312FF23DB3}" type="pres">
      <dgm:prSet presAssocID="{6697CD26-7A99-4165-AF77-053D54B33AD7}" presName="sibTrans" presStyleCnt="0"/>
      <dgm:spPr/>
    </dgm:pt>
    <dgm:pt modelId="{074F4C1C-6473-4309-B2AE-495C604347E2}" type="pres">
      <dgm:prSet presAssocID="{5AA7101B-D8BE-4F60-BDBE-977402C7D54A}" presName="compNode" presStyleCnt="0"/>
      <dgm:spPr/>
    </dgm:pt>
    <dgm:pt modelId="{CD84CEA3-1920-4638-ACB4-A26BE6B54E49}" type="pres">
      <dgm:prSet presAssocID="{5AA7101B-D8BE-4F60-BDBE-977402C7D54A}"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Arrow Circle"/>
        </a:ext>
      </dgm:extLst>
    </dgm:pt>
    <dgm:pt modelId="{444663A8-0115-4164-8FD1-FED1E1C96F1E}" type="pres">
      <dgm:prSet presAssocID="{5AA7101B-D8BE-4F60-BDBE-977402C7D54A}" presName="spaceRect" presStyleCnt="0"/>
      <dgm:spPr/>
    </dgm:pt>
    <dgm:pt modelId="{4D9FAC9D-7E3A-4DBF-B8CB-582FDB985515}" type="pres">
      <dgm:prSet presAssocID="{5AA7101B-D8BE-4F60-BDBE-977402C7D54A}" presName="textRect" presStyleLbl="revTx" presStyleIdx="5" presStyleCnt="7">
        <dgm:presLayoutVars>
          <dgm:chMax val="1"/>
          <dgm:chPref val="1"/>
        </dgm:presLayoutVars>
      </dgm:prSet>
      <dgm:spPr/>
    </dgm:pt>
    <dgm:pt modelId="{6C6DBD85-3C97-4260-8967-CCD96EA4C052}" type="pres">
      <dgm:prSet presAssocID="{0044BC6A-7201-4CE3-A355-D6D0201C80C8}" presName="sibTrans" presStyleCnt="0"/>
      <dgm:spPr/>
    </dgm:pt>
    <dgm:pt modelId="{0A078876-27AC-412F-BF01-7F3D6E2A8ABC}" type="pres">
      <dgm:prSet presAssocID="{F9D55A27-CA66-41F3-9B57-4FBE72F2493A}" presName="compNode" presStyleCnt="0"/>
      <dgm:spPr/>
    </dgm:pt>
    <dgm:pt modelId="{2E943879-8FF6-4A6A-B70C-0420BD3389E5}" type="pres">
      <dgm:prSet presAssocID="{F9D55A27-CA66-41F3-9B57-4FBE72F2493A}"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ingle gear"/>
        </a:ext>
      </dgm:extLst>
    </dgm:pt>
    <dgm:pt modelId="{056D2029-21EB-445D-867E-A724435E46C7}" type="pres">
      <dgm:prSet presAssocID="{F9D55A27-CA66-41F3-9B57-4FBE72F2493A}" presName="spaceRect" presStyleCnt="0"/>
      <dgm:spPr/>
    </dgm:pt>
    <dgm:pt modelId="{0A8A2A69-EB01-4523-9E50-3CF0385D5CDD}" type="pres">
      <dgm:prSet presAssocID="{F9D55A27-CA66-41F3-9B57-4FBE72F2493A}" presName="textRect" presStyleLbl="revTx" presStyleIdx="6" presStyleCnt="7">
        <dgm:presLayoutVars>
          <dgm:chMax val="1"/>
          <dgm:chPref val="1"/>
        </dgm:presLayoutVars>
      </dgm:prSet>
      <dgm:spPr/>
    </dgm:pt>
  </dgm:ptLst>
  <dgm:cxnLst>
    <dgm:cxn modelId="{03635D1A-1053-488E-8D39-766EC1C61F55}" type="presOf" srcId="{084BAAD2-E59A-435F-B0A6-1F9B01E878CB}" destId="{72F97809-29DC-4F01-9A98-E074EC3DE1E7}" srcOrd="0" destOrd="0" presId="urn:microsoft.com/office/officeart/2018/2/layout/IconLabelList"/>
    <dgm:cxn modelId="{B5BAEC2A-7136-4203-A7A1-39A48EB297DE}" srcId="{5A3FED99-D614-4F01-A77A-DC4CFB947AB9}" destId="{084BAAD2-E59A-435F-B0A6-1F9B01E878CB}" srcOrd="4" destOrd="0" parTransId="{5A45A6A4-1348-484C-9FCF-24A16822F630}" sibTransId="{6697CD26-7A99-4165-AF77-053D54B33AD7}"/>
    <dgm:cxn modelId="{03E80F30-84C2-4EFC-8ABC-3693CB1BB9B8}" srcId="{5A3FED99-D614-4F01-A77A-DC4CFB947AB9}" destId="{F9D55A27-CA66-41F3-9B57-4FBE72F2493A}" srcOrd="6" destOrd="0" parTransId="{089AF1FC-237B-469B-B00C-CD04F7B89B60}" sibTransId="{72F2841B-04B9-483D-A7F2-9FDC7BA97506}"/>
    <dgm:cxn modelId="{F5B04E36-3E64-4A45-AC6D-7F1EF6642944}" srcId="{5A3FED99-D614-4F01-A77A-DC4CFB947AB9}" destId="{5AA7101B-D8BE-4F60-BDBE-977402C7D54A}" srcOrd="5" destOrd="0" parTransId="{5DDE575D-46AF-488A-BAB2-7CC5991443C6}" sibTransId="{0044BC6A-7201-4CE3-A355-D6D0201C80C8}"/>
    <dgm:cxn modelId="{F9665260-2D58-466B-8830-C57A6EBF944D}" type="presOf" srcId="{D7794680-95DF-4CAE-AB8E-74CF7BE0CB17}" destId="{E2D39281-F6DA-4E63-AC9C-C3E85AF0DE30}" srcOrd="0" destOrd="0" presId="urn:microsoft.com/office/officeart/2018/2/layout/IconLabelList"/>
    <dgm:cxn modelId="{79F1F863-F09B-4568-A988-97CFEBA7A37A}" type="presOf" srcId="{5A3FED99-D614-4F01-A77A-DC4CFB947AB9}" destId="{9107C865-ED30-40B4-A47E-CD104A9A323A}" srcOrd="0" destOrd="0" presId="urn:microsoft.com/office/officeart/2018/2/layout/IconLabelList"/>
    <dgm:cxn modelId="{03AE7D64-1155-4210-9BF7-0DD552EB912B}" srcId="{5A3FED99-D614-4F01-A77A-DC4CFB947AB9}" destId="{D7794680-95DF-4CAE-AB8E-74CF7BE0CB17}" srcOrd="2" destOrd="0" parTransId="{60A92C54-FDA0-47D1-8FD5-E219F9F1B4A9}" sibTransId="{B55F678E-3158-47E7-BD6E-8B9C7146B3C8}"/>
    <dgm:cxn modelId="{02DF1A4B-D035-441E-B1FA-92D6057A5351}" srcId="{5A3FED99-D614-4F01-A77A-DC4CFB947AB9}" destId="{721F1117-7212-43D7-8979-74610C3E5F0F}" srcOrd="0" destOrd="0" parTransId="{5D7573FE-C50F-404F-95F9-54C87B4803BB}" sibTransId="{0208E07A-CEAD-4554-B4D3-46A244D8B628}"/>
    <dgm:cxn modelId="{8AD9E492-82CD-4F64-9D9E-E39575409C98}" type="presOf" srcId="{721F1117-7212-43D7-8979-74610C3E5F0F}" destId="{0A26BC72-FA1B-44BF-8E13-C32EFA355C7B}" srcOrd="0" destOrd="0" presId="urn:microsoft.com/office/officeart/2018/2/layout/IconLabelList"/>
    <dgm:cxn modelId="{E5218A96-A53D-4C46-95D5-782F471499FC}" srcId="{5A3FED99-D614-4F01-A77A-DC4CFB947AB9}" destId="{AD79E944-F29A-41A2-871A-BF58E4411D41}" srcOrd="3" destOrd="0" parTransId="{0A99D9EB-8BEC-489C-AD38-D242BAFF31C2}" sibTransId="{5FE29118-ED2C-40F1-96A2-E2CE0ACD7F27}"/>
    <dgm:cxn modelId="{559E2AA5-B7EE-415E-A155-6960D65A4D86}" type="presOf" srcId="{EBBCBDD1-F697-41E7-B16D-3BCFA5B77269}" destId="{812D8AB9-8144-44CC-AB23-CB83ABDA2351}" srcOrd="0" destOrd="0" presId="urn:microsoft.com/office/officeart/2018/2/layout/IconLabelList"/>
    <dgm:cxn modelId="{F1BFC6BB-68AC-4CDA-8738-42E826FA8F92}" type="presOf" srcId="{AD79E944-F29A-41A2-871A-BF58E4411D41}" destId="{3264BE93-C197-43DA-A00C-0D1D95B32712}" srcOrd="0" destOrd="0" presId="urn:microsoft.com/office/officeart/2018/2/layout/IconLabelList"/>
    <dgm:cxn modelId="{4BAC35D1-3A59-45D4-BCE1-85611E1CFA02}" type="presOf" srcId="{5AA7101B-D8BE-4F60-BDBE-977402C7D54A}" destId="{4D9FAC9D-7E3A-4DBF-B8CB-582FDB985515}" srcOrd="0" destOrd="0" presId="urn:microsoft.com/office/officeart/2018/2/layout/IconLabelList"/>
    <dgm:cxn modelId="{3824F6E3-42EB-45C2-B5B6-7C7DE4420FE8}" srcId="{5A3FED99-D614-4F01-A77A-DC4CFB947AB9}" destId="{EBBCBDD1-F697-41E7-B16D-3BCFA5B77269}" srcOrd="1" destOrd="0" parTransId="{13277E67-0540-4977-BCEA-377F7B660618}" sibTransId="{C17C6F94-00CD-487C-8473-A29446FE89A4}"/>
    <dgm:cxn modelId="{880E4AE9-D81A-4642-9EA5-B587A9B65643}" type="presOf" srcId="{F9D55A27-CA66-41F3-9B57-4FBE72F2493A}" destId="{0A8A2A69-EB01-4523-9E50-3CF0385D5CDD}" srcOrd="0" destOrd="0" presId="urn:microsoft.com/office/officeart/2018/2/layout/IconLabelList"/>
    <dgm:cxn modelId="{1AFE6353-0994-4491-95A0-B25FD665CAF7}" type="presParOf" srcId="{9107C865-ED30-40B4-A47E-CD104A9A323A}" destId="{EFBED252-DB9C-472F-A459-353141E688D5}" srcOrd="0" destOrd="0" presId="urn:microsoft.com/office/officeart/2018/2/layout/IconLabelList"/>
    <dgm:cxn modelId="{BFE6720A-30E6-4D58-9E8E-84883A728DBF}" type="presParOf" srcId="{EFBED252-DB9C-472F-A459-353141E688D5}" destId="{E1E91474-C5F3-45A3-B5D7-EAB688AB61FE}" srcOrd="0" destOrd="0" presId="urn:microsoft.com/office/officeart/2018/2/layout/IconLabelList"/>
    <dgm:cxn modelId="{4CED092F-FBF8-4438-8EA2-D46C8BFBCDEC}" type="presParOf" srcId="{EFBED252-DB9C-472F-A459-353141E688D5}" destId="{03040374-C63B-420E-A475-A0D845673A33}" srcOrd="1" destOrd="0" presId="urn:microsoft.com/office/officeart/2018/2/layout/IconLabelList"/>
    <dgm:cxn modelId="{69540CA7-3DF5-4166-AB0D-03A400C25BDE}" type="presParOf" srcId="{EFBED252-DB9C-472F-A459-353141E688D5}" destId="{0A26BC72-FA1B-44BF-8E13-C32EFA355C7B}" srcOrd="2" destOrd="0" presId="urn:microsoft.com/office/officeart/2018/2/layout/IconLabelList"/>
    <dgm:cxn modelId="{F2E8F8B1-489D-424C-AC11-1758D4588D90}" type="presParOf" srcId="{9107C865-ED30-40B4-A47E-CD104A9A323A}" destId="{5276C47E-CA95-4C94-992A-479F140C43B4}" srcOrd="1" destOrd="0" presId="urn:microsoft.com/office/officeart/2018/2/layout/IconLabelList"/>
    <dgm:cxn modelId="{DC129BE3-557D-48F3-AB4F-292FBA8C6E07}" type="presParOf" srcId="{9107C865-ED30-40B4-A47E-CD104A9A323A}" destId="{0C621A83-3846-4507-AD7A-CF9C253F2174}" srcOrd="2" destOrd="0" presId="urn:microsoft.com/office/officeart/2018/2/layout/IconLabelList"/>
    <dgm:cxn modelId="{904946F9-EFE2-4654-834E-6BF4077D25A7}" type="presParOf" srcId="{0C621A83-3846-4507-AD7A-CF9C253F2174}" destId="{A27A7CFF-4DA6-466F-8D43-9ACFD88039B1}" srcOrd="0" destOrd="0" presId="urn:microsoft.com/office/officeart/2018/2/layout/IconLabelList"/>
    <dgm:cxn modelId="{08815FC7-84A3-4F06-BD11-E3381B595ECE}" type="presParOf" srcId="{0C621A83-3846-4507-AD7A-CF9C253F2174}" destId="{FB08502C-0C2D-431A-9882-49E9A993F690}" srcOrd="1" destOrd="0" presId="urn:microsoft.com/office/officeart/2018/2/layout/IconLabelList"/>
    <dgm:cxn modelId="{88977651-8D84-4263-B3FB-DBFD624B8683}" type="presParOf" srcId="{0C621A83-3846-4507-AD7A-CF9C253F2174}" destId="{812D8AB9-8144-44CC-AB23-CB83ABDA2351}" srcOrd="2" destOrd="0" presId="urn:microsoft.com/office/officeart/2018/2/layout/IconLabelList"/>
    <dgm:cxn modelId="{7B1D6A7D-3F4B-4D46-9075-72F3339815D4}" type="presParOf" srcId="{9107C865-ED30-40B4-A47E-CD104A9A323A}" destId="{2913DF16-F4BE-4C14-86B6-144B3FB1C1F4}" srcOrd="3" destOrd="0" presId="urn:microsoft.com/office/officeart/2018/2/layout/IconLabelList"/>
    <dgm:cxn modelId="{BD3BF9A5-6B71-4976-8772-1CDDAC2C04BF}" type="presParOf" srcId="{9107C865-ED30-40B4-A47E-CD104A9A323A}" destId="{D8AB941F-99B3-413E-940F-1069D6D07475}" srcOrd="4" destOrd="0" presId="urn:microsoft.com/office/officeart/2018/2/layout/IconLabelList"/>
    <dgm:cxn modelId="{298A66E3-7B6A-42D4-A659-CA07B75DCB25}" type="presParOf" srcId="{D8AB941F-99B3-413E-940F-1069D6D07475}" destId="{059679DD-E0D3-4161-932E-D22D89A10C48}" srcOrd="0" destOrd="0" presId="urn:microsoft.com/office/officeart/2018/2/layout/IconLabelList"/>
    <dgm:cxn modelId="{8688ADF7-CA7F-4325-8D1D-2C4CC31C6CF2}" type="presParOf" srcId="{D8AB941F-99B3-413E-940F-1069D6D07475}" destId="{6C85D9B7-5323-4191-888F-FADB775DB57D}" srcOrd="1" destOrd="0" presId="urn:microsoft.com/office/officeart/2018/2/layout/IconLabelList"/>
    <dgm:cxn modelId="{18226F5C-E71D-4A3F-9E3E-AA9D84F35849}" type="presParOf" srcId="{D8AB941F-99B3-413E-940F-1069D6D07475}" destId="{E2D39281-F6DA-4E63-AC9C-C3E85AF0DE30}" srcOrd="2" destOrd="0" presId="urn:microsoft.com/office/officeart/2018/2/layout/IconLabelList"/>
    <dgm:cxn modelId="{22104CEE-F73B-4E2D-AC95-72B3B3AB4EE2}" type="presParOf" srcId="{9107C865-ED30-40B4-A47E-CD104A9A323A}" destId="{ABDA4C49-21B9-46C7-8799-7A0E93DE10BA}" srcOrd="5" destOrd="0" presId="urn:microsoft.com/office/officeart/2018/2/layout/IconLabelList"/>
    <dgm:cxn modelId="{3653E1C5-6EE3-4586-8075-A1425D12986D}" type="presParOf" srcId="{9107C865-ED30-40B4-A47E-CD104A9A323A}" destId="{BFA738E0-2BC9-470A-819E-C25DB74B0235}" srcOrd="6" destOrd="0" presId="urn:microsoft.com/office/officeart/2018/2/layout/IconLabelList"/>
    <dgm:cxn modelId="{221FDE3B-7BDE-4D6D-A35B-3FFB4967FC33}" type="presParOf" srcId="{BFA738E0-2BC9-470A-819E-C25DB74B0235}" destId="{6ADA946E-7D13-4DEB-8264-F4F652C701FC}" srcOrd="0" destOrd="0" presId="urn:microsoft.com/office/officeart/2018/2/layout/IconLabelList"/>
    <dgm:cxn modelId="{4523BD4C-686B-425C-B1A1-ED6A80CBA9CB}" type="presParOf" srcId="{BFA738E0-2BC9-470A-819E-C25DB74B0235}" destId="{15604D16-30A3-4D06-959D-E4FD691C3D11}" srcOrd="1" destOrd="0" presId="urn:microsoft.com/office/officeart/2018/2/layout/IconLabelList"/>
    <dgm:cxn modelId="{C7269D13-B4C2-4560-8BA3-8E6C49C899FD}" type="presParOf" srcId="{BFA738E0-2BC9-470A-819E-C25DB74B0235}" destId="{3264BE93-C197-43DA-A00C-0D1D95B32712}" srcOrd="2" destOrd="0" presId="urn:microsoft.com/office/officeart/2018/2/layout/IconLabelList"/>
    <dgm:cxn modelId="{5D5722A1-C63B-450E-80ED-78190EF27B37}" type="presParOf" srcId="{9107C865-ED30-40B4-A47E-CD104A9A323A}" destId="{F81FAA85-3643-466B-852B-95D184FB13BC}" srcOrd="7" destOrd="0" presId="urn:microsoft.com/office/officeart/2018/2/layout/IconLabelList"/>
    <dgm:cxn modelId="{D40CB7ED-6E96-47D0-B281-FF3B0433EC7D}" type="presParOf" srcId="{9107C865-ED30-40B4-A47E-CD104A9A323A}" destId="{6017C169-6272-4B44-B525-0A33A5FA5CA2}" srcOrd="8" destOrd="0" presId="urn:microsoft.com/office/officeart/2018/2/layout/IconLabelList"/>
    <dgm:cxn modelId="{6E70B966-3344-4D24-A1D7-290F97336FBC}" type="presParOf" srcId="{6017C169-6272-4B44-B525-0A33A5FA5CA2}" destId="{F83E257D-E448-4F3D-B7AE-ECD6A5D0263F}" srcOrd="0" destOrd="0" presId="urn:microsoft.com/office/officeart/2018/2/layout/IconLabelList"/>
    <dgm:cxn modelId="{9F47270A-728E-4540-8733-1BCF738891AB}" type="presParOf" srcId="{6017C169-6272-4B44-B525-0A33A5FA5CA2}" destId="{9CDEA22D-CDD8-4CBB-82E6-74B347041514}" srcOrd="1" destOrd="0" presId="urn:microsoft.com/office/officeart/2018/2/layout/IconLabelList"/>
    <dgm:cxn modelId="{8A879991-7223-4DEE-B8EC-DD36080B84A4}" type="presParOf" srcId="{6017C169-6272-4B44-B525-0A33A5FA5CA2}" destId="{72F97809-29DC-4F01-9A98-E074EC3DE1E7}" srcOrd="2" destOrd="0" presId="urn:microsoft.com/office/officeart/2018/2/layout/IconLabelList"/>
    <dgm:cxn modelId="{93C8BC78-F71A-44CC-B220-20978E33BCFB}" type="presParOf" srcId="{9107C865-ED30-40B4-A47E-CD104A9A323A}" destId="{75C9B7B9-FD2D-4B83-9CDC-A6312FF23DB3}" srcOrd="9" destOrd="0" presId="urn:microsoft.com/office/officeart/2018/2/layout/IconLabelList"/>
    <dgm:cxn modelId="{EC4ACD1F-30D0-449B-9473-E28E43E38050}" type="presParOf" srcId="{9107C865-ED30-40B4-A47E-CD104A9A323A}" destId="{074F4C1C-6473-4309-B2AE-495C604347E2}" srcOrd="10" destOrd="0" presId="urn:microsoft.com/office/officeart/2018/2/layout/IconLabelList"/>
    <dgm:cxn modelId="{95BBCFAD-9EF1-4198-ABB4-141E588BD6CC}" type="presParOf" srcId="{074F4C1C-6473-4309-B2AE-495C604347E2}" destId="{CD84CEA3-1920-4638-ACB4-A26BE6B54E49}" srcOrd="0" destOrd="0" presId="urn:microsoft.com/office/officeart/2018/2/layout/IconLabelList"/>
    <dgm:cxn modelId="{790D3BC7-BB30-48B3-8289-ADC7F0BC448A}" type="presParOf" srcId="{074F4C1C-6473-4309-B2AE-495C604347E2}" destId="{444663A8-0115-4164-8FD1-FED1E1C96F1E}" srcOrd="1" destOrd="0" presId="urn:microsoft.com/office/officeart/2018/2/layout/IconLabelList"/>
    <dgm:cxn modelId="{7612A2A9-3B44-471B-BC74-2296DF15D0A5}" type="presParOf" srcId="{074F4C1C-6473-4309-B2AE-495C604347E2}" destId="{4D9FAC9D-7E3A-4DBF-B8CB-582FDB985515}" srcOrd="2" destOrd="0" presId="urn:microsoft.com/office/officeart/2018/2/layout/IconLabelList"/>
    <dgm:cxn modelId="{31CD8891-65FB-4A8B-90E0-403F27E67ED5}" type="presParOf" srcId="{9107C865-ED30-40B4-A47E-CD104A9A323A}" destId="{6C6DBD85-3C97-4260-8967-CCD96EA4C052}" srcOrd="11" destOrd="0" presId="urn:microsoft.com/office/officeart/2018/2/layout/IconLabelList"/>
    <dgm:cxn modelId="{0EF7171D-BCC5-450D-95DB-3B00962AF7E0}" type="presParOf" srcId="{9107C865-ED30-40B4-A47E-CD104A9A323A}" destId="{0A078876-27AC-412F-BF01-7F3D6E2A8ABC}" srcOrd="12" destOrd="0" presId="urn:microsoft.com/office/officeart/2018/2/layout/IconLabelList"/>
    <dgm:cxn modelId="{145C63D4-D4E1-481A-8AA2-1169182F7C56}" type="presParOf" srcId="{0A078876-27AC-412F-BF01-7F3D6E2A8ABC}" destId="{2E943879-8FF6-4A6A-B70C-0420BD3389E5}" srcOrd="0" destOrd="0" presId="urn:microsoft.com/office/officeart/2018/2/layout/IconLabelList"/>
    <dgm:cxn modelId="{3E15C909-12E5-4A9E-B184-3B32B4CAE117}" type="presParOf" srcId="{0A078876-27AC-412F-BF01-7F3D6E2A8ABC}" destId="{056D2029-21EB-445D-867E-A724435E46C7}" srcOrd="1" destOrd="0" presId="urn:microsoft.com/office/officeart/2018/2/layout/IconLabelList"/>
    <dgm:cxn modelId="{1CD98139-7539-497E-BD71-0DD958DC912B}" type="presParOf" srcId="{0A078876-27AC-412F-BF01-7F3D6E2A8ABC}" destId="{0A8A2A69-EB01-4523-9E50-3CF0385D5CD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352252-EB2C-47BD-AB46-8E40ADC1834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9393BD2-2B21-4FDE-8282-2D27F8D14D4E}">
      <dgm:prSet/>
      <dgm:spPr/>
      <dgm:t>
        <a:bodyPr/>
        <a:lstStyle/>
        <a:p>
          <a:r>
            <a:rPr lang="en-US" dirty="0"/>
            <a:t>Healthcare equipment in Bangladesh faces frequent breakdowns, leading to long downtime and increased repair costs.</a:t>
          </a:r>
        </a:p>
      </dgm:t>
    </dgm:pt>
    <dgm:pt modelId="{26B69C6F-7F86-42A6-A804-059787732456}" type="parTrans" cxnId="{EB2144F4-D038-41CC-A46C-97FBC548A02A}">
      <dgm:prSet/>
      <dgm:spPr/>
      <dgm:t>
        <a:bodyPr/>
        <a:lstStyle/>
        <a:p>
          <a:endParaRPr lang="en-US"/>
        </a:p>
      </dgm:t>
    </dgm:pt>
    <dgm:pt modelId="{A3C64C5B-C292-46D6-8C53-EBA77942D793}" type="sibTrans" cxnId="{EB2144F4-D038-41CC-A46C-97FBC548A02A}">
      <dgm:prSet/>
      <dgm:spPr/>
      <dgm:t>
        <a:bodyPr/>
        <a:lstStyle/>
        <a:p>
          <a:endParaRPr lang="en-US"/>
        </a:p>
      </dgm:t>
    </dgm:pt>
    <dgm:pt modelId="{8E93B23B-93DB-4AB2-8B9F-7514386F0C03}">
      <dgm:prSet/>
      <dgm:spPr/>
      <dgm:t>
        <a:bodyPr/>
        <a:lstStyle/>
        <a:p>
          <a:r>
            <a:rPr lang="en-US" dirty="0"/>
            <a:t>Currently, there is no predictive mechanism to analyze large-scale service data. Hospitals and diagnostic centers lose significant revenue due to unexpected failures &amp; downtime . Using Big Data analytics, the project aims to predict equipment downtime and reduce Total time to Repair</a:t>
          </a:r>
        </a:p>
      </dgm:t>
    </dgm:pt>
    <dgm:pt modelId="{ED9FD894-8C06-4F14-978A-66899E50CC03}" type="parTrans" cxnId="{4BEEC3C6-90D8-4124-9487-2472BC5473C4}">
      <dgm:prSet/>
      <dgm:spPr/>
      <dgm:t>
        <a:bodyPr/>
        <a:lstStyle/>
        <a:p>
          <a:endParaRPr lang="en-US"/>
        </a:p>
      </dgm:t>
    </dgm:pt>
    <dgm:pt modelId="{D9977A7A-C5C5-4155-A53C-11830257AC52}" type="sibTrans" cxnId="{4BEEC3C6-90D8-4124-9487-2472BC5473C4}">
      <dgm:prSet/>
      <dgm:spPr/>
      <dgm:t>
        <a:bodyPr/>
        <a:lstStyle/>
        <a:p>
          <a:endParaRPr lang="en-US"/>
        </a:p>
      </dgm:t>
    </dgm:pt>
    <dgm:pt modelId="{5D21C5CC-F8F5-489F-952A-1F1897D61655}" type="pres">
      <dgm:prSet presAssocID="{A6352252-EB2C-47BD-AB46-8E40ADC1834A}" presName="hierChild1" presStyleCnt="0">
        <dgm:presLayoutVars>
          <dgm:chPref val="1"/>
          <dgm:dir/>
          <dgm:animOne val="branch"/>
          <dgm:animLvl val="lvl"/>
          <dgm:resizeHandles/>
        </dgm:presLayoutVars>
      </dgm:prSet>
      <dgm:spPr/>
    </dgm:pt>
    <dgm:pt modelId="{165FCEC9-B011-4FD1-8090-18F6E29D7A66}" type="pres">
      <dgm:prSet presAssocID="{E9393BD2-2B21-4FDE-8282-2D27F8D14D4E}" presName="hierRoot1" presStyleCnt="0"/>
      <dgm:spPr/>
    </dgm:pt>
    <dgm:pt modelId="{C5A27833-63DF-402C-926B-5D110BB8A7F9}" type="pres">
      <dgm:prSet presAssocID="{E9393BD2-2B21-4FDE-8282-2D27F8D14D4E}" presName="composite" presStyleCnt="0"/>
      <dgm:spPr/>
    </dgm:pt>
    <dgm:pt modelId="{AD6BA612-31C1-43BF-B8AB-1AB57387AB2C}" type="pres">
      <dgm:prSet presAssocID="{E9393BD2-2B21-4FDE-8282-2D27F8D14D4E}" presName="background" presStyleLbl="node0" presStyleIdx="0" presStyleCnt="2"/>
      <dgm:spPr/>
    </dgm:pt>
    <dgm:pt modelId="{BE64AAB3-BCE8-49A2-9BFA-4BB5B742127D}" type="pres">
      <dgm:prSet presAssocID="{E9393BD2-2B21-4FDE-8282-2D27F8D14D4E}" presName="text" presStyleLbl="fgAcc0" presStyleIdx="0" presStyleCnt="2">
        <dgm:presLayoutVars>
          <dgm:chPref val="3"/>
        </dgm:presLayoutVars>
      </dgm:prSet>
      <dgm:spPr/>
    </dgm:pt>
    <dgm:pt modelId="{10476F43-2A93-4E8E-A9DE-48C4576E2922}" type="pres">
      <dgm:prSet presAssocID="{E9393BD2-2B21-4FDE-8282-2D27F8D14D4E}" presName="hierChild2" presStyleCnt="0"/>
      <dgm:spPr/>
    </dgm:pt>
    <dgm:pt modelId="{561E61A0-A0DF-4EDF-B047-905C90BB4962}" type="pres">
      <dgm:prSet presAssocID="{8E93B23B-93DB-4AB2-8B9F-7514386F0C03}" presName="hierRoot1" presStyleCnt="0"/>
      <dgm:spPr/>
    </dgm:pt>
    <dgm:pt modelId="{794F185A-011F-42E3-8FCE-8FDAD9597DA1}" type="pres">
      <dgm:prSet presAssocID="{8E93B23B-93DB-4AB2-8B9F-7514386F0C03}" presName="composite" presStyleCnt="0"/>
      <dgm:spPr/>
    </dgm:pt>
    <dgm:pt modelId="{33B9D1D4-84B6-4ED0-9F88-08DEC93AEAE4}" type="pres">
      <dgm:prSet presAssocID="{8E93B23B-93DB-4AB2-8B9F-7514386F0C03}" presName="background" presStyleLbl="node0" presStyleIdx="1" presStyleCnt="2"/>
      <dgm:spPr/>
    </dgm:pt>
    <dgm:pt modelId="{B4587064-4BBF-4166-ADCD-87642266E4C5}" type="pres">
      <dgm:prSet presAssocID="{8E93B23B-93DB-4AB2-8B9F-7514386F0C03}" presName="text" presStyleLbl="fgAcc0" presStyleIdx="1" presStyleCnt="2">
        <dgm:presLayoutVars>
          <dgm:chPref val="3"/>
        </dgm:presLayoutVars>
      </dgm:prSet>
      <dgm:spPr/>
    </dgm:pt>
    <dgm:pt modelId="{43D8116F-330F-4AD0-97D5-1748700793C3}" type="pres">
      <dgm:prSet presAssocID="{8E93B23B-93DB-4AB2-8B9F-7514386F0C03}" presName="hierChild2" presStyleCnt="0"/>
      <dgm:spPr/>
    </dgm:pt>
  </dgm:ptLst>
  <dgm:cxnLst>
    <dgm:cxn modelId="{5D3C6F24-979A-4DA6-B0C3-C4649B01F68C}" type="presOf" srcId="{E9393BD2-2B21-4FDE-8282-2D27F8D14D4E}" destId="{BE64AAB3-BCE8-49A2-9BFA-4BB5B742127D}" srcOrd="0" destOrd="0" presId="urn:microsoft.com/office/officeart/2005/8/layout/hierarchy1"/>
    <dgm:cxn modelId="{06382E36-D2E1-4756-A5B6-2176D59030FA}" type="presOf" srcId="{A6352252-EB2C-47BD-AB46-8E40ADC1834A}" destId="{5D21C5CC-F8F5-489F-952A-1F1897D61655}" srcOrd="0" destOrd="0" presId="urn:microsoft.com/office/officeart/2005/8/layout/hierarchy1"/>
    <dgm:cxn modelId="{16436E77-50D9-4603-9828-8EC299490E0E}" type="presOf" srcId="{8E93B23B-93DB-4AB2-8B9F-7514386F0C03}" destId="{B4587064-4BBF-4166-ADCD-87642266E4C5}" srcOrd="0" destOrd="0" presId="urn:microsoft.com/office/officeart/2005/8/layout/hierarchy1"/>
    <dgm:cxn modelId="{4BEEC3C6-90D8-4124-9487-2472BC5473C4}" srcId="{A6352252-EB2C-47BD-AB46-8E40ADC1834A}" destId="{8E93B23B-93DB-4AB2-8B9F-7514386F0C03}" srcOrd="1" destOrd="0" parTransId="{ED9FD894-8C06-4F14-978A-66899E50CC03}" sibTransId="{D9977A7A-C5C5-4155-A53C-11830257AC52}"/>
    <dgm:cxn modelId="{EB2144F4-D038-41CC-A46C-97FBC548A02A}" srcId="{A6352252-EB2C-47BD-AB46-8E40ADC1834A}" destId="{E9393BD2-2B21-4FDE-8282-2D27F8D14D4E}" srcOrd="0" destOrd="0" parTransId="{26B69C6F-7F86-42A6-A804-059787732456}" sibTransId="{A3C64C5B-C292-46D6-8C53-EBA77942D793}"/>
    <dgm:cxn modelId="{077633AD-F97F-4039-AE07-C0CC8DE5A5E9}" type="presParOf" srcId="{5D21C5CC-F8F5-489F-952A-1F1897D61655}" destId="{165FCEC9-B011-4FD1-8090-18F6E29D7A66}" srcOrd="0" destOrd="0" presId="urn:microsoft.com/office/officeart/2005/8/layout/hierarchy1"/>
    <dgm:cxn modelId="{F436D110-B008-4CD9-9CF2-61DF2AA43F70}" type="presParOf" srcId="{165FCEC9-B011-4FD1-8090-18F6E29D7A66}" destId="{C5A27833-63DF-402C-926B-5D110BB8A7F9}" srcOrd="0" destOrd="0" presId="urn:microsoft.com/office/officeart/2005/8/layout/hierarchy1"/>
    <dgm:cxn modelId="{C27E5454-9352-47FE-8B35-CF9F89F231AD}" type="presParOf" srcId="{C5A27833-63DF-402C-926B-5D110BB8A7F9}" destId="{AD6BA612-31C1-43BF-B8AB-1AB57387AB2C}" srcOrd="0" destOrd="0" presId="urn:microsoft.com/office/officeart/2005/8/layout/hierarchy1"/>
    <dgm:cxn modelId="{ADE0E25B-03BA-4751-AD42-A28F76553D23}" type="presParOf" srcId="{C5A27833-63DF-402C-926B-5D110BB8A7F9}" destId="{BE64AAB3-BCE8-49A2-9BFA-4BB5B742127D}" srcOrd="1" destOrd="0" presId="urn:microsoft.com/office/officeart/2005/8/layout/hierarchy1"/>
    <dgm:cxn modelId="{BFFB38B3-6209-48C2-ABA7-4A227504474F}" type="presParOf" srcId="{165FCEC9-B011-4FD1-8090-18F6E29D7A66}" destId="{10476F43-2A93-4E8E-A9DE-48C4576E2922}" srcOrd="1" destOrd="0" presId="urn:microsoft.com/office/officeart/2005/8/layout/hierarchy1"/>
    <dgm:cxn modelId="{3D29B1F3-8A5D-4184-B6AB-258E389CE6E0}" type="presParOf" srcId="{5D21C5CC-F8F5-489F-952A-1F1897D61655}" destId="{561E61A0-A0DF-4EDF-B047-905C90BB4962}" srcOrd="1" destOrd="0" presId="urn:microsoft.com/office/officeart/2005/8/layout/hierarchy1"/>
    <dgm:cxn modelId="{163B8924-B6B2-44A4-A72C-104A5BDFA21B}" type="presParOf" srcId="{561E61A0-A0DF-4EDF-B047-905C90BB4962}" destId="{794F185A-011F-42E3-8FCE-8FDAD9597DA1}" srcOrd="0" destOrd="0" presId="urn:microsoft.com/office/officeart/2005/8/layout/hierarchy1"/>
    <dgm:cxn modelId="{66E3C560-E66C-487C-903D-A9F699FEBF95}" type="presParOf" srcId="{794F185A-011F-42E3-8FCE-8FDAD9597DA1}" destId="{33B9D1D4-84B6-4ED0-9F88-08DEC93AEAE4}" srcOrd="0" destOrd="0" presId="urn:microsoft.com/office/officeart/2005/8/layout/hierarchy1"/>
    <dgm:cxn modelId="{D1DEC0CA-00B4-42A7-B9B5-C3A49E516A20}" type="presParOf" srcId="{794F185A-011F-42E3-8FCE-8FDAD9597DA1}" destId="{B4587064-4BBF-4166-ADCD-87642266E4C5}" srcOrd="1" destOrd="0" presId="urn:microsoft.com/office/officeart/2005/8/layout/hierarchy1"/>
    <dgm:cxn modelId="{52836A74-C1BE-4CB5-873F-9EE13442BC1A}" type="presParOf" srcId="{561E61A0-A0DF-4EDF-B047-905C90BB4962}" destId="{43D8116F-330F-4AD0-97D5-1748700793C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4707BE-3151-478F-9C86-CBB54BF9F8D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EB1B2A7-3FC6-4BB9-B43C-07E05C1D36DC}">
      <dgm:prSet custT="1"/>
      <dgm:spPr/>
      <dgm:t>
        <a:bodyPr/>
        <a:lstStyle/>
        <a:p>
          <a:pPr>
            <a:lnSpc>
              <a:spcPct val="100000"/>
            </a:lnSpc>
          </a:pPr>
          <a:r>
            <a:rPr lang="en-US" sz="1400" dirty="0"/>
            <a:t>1. Most studies focus on developed countries, limited research in Bangladesh context.</a:t>
          </a:r>
        </a:p>
      </dgm:t>
    </dgm:pt>
    <dgm:pt modelId="{4CEDEEE5-4731-4673-B926-055253A3EA37}" type="parTrans" cxnId="{E0E6C172-5F93-4C07-8441-A01B561C460F}">
      <dgm:prSet/>
      <dgm:spPr/>
      <dgm:t>
        <a:bodyPr/>
        <a:lstStyle/>
        <a:p>
          <a:endParaRPr lang="en-US" sz="1400"/>
        </a:p>
      </dgm:t>
    </dgm:pt>
    <dgm:pt modelId="{8737BCAF-420E-488B-958C-E8A788D3AF46}" type="sibTrans" cxnId="{E0E6C172-5F93-4C07-8441-A01B561C460F}">
      <dgm:prSet/>
      <dgm:spPr/>
      <dgm:t>
        <a:bodyPr/>
        <a:lstStyle/>
        <a:p>
          <a:endParaRPr lang="en-US" sz="1400"/>
        </a:p>
      </dgm:t>
    </dgm:pt>
    <dgm:pt modelId="{150A0ACF-E625-46B2-A6AE-EB1F605687AC}">
      <dgm:prSet custT="1"/>
      <dgm:spPr/>
      <dgm:t>
        <a:bodyPr/>
        <a:lstStyle/>
        <a:p>
          <a:pPr>
            <a:lnSpc>
              <a:spcPct val="100000"/>
            </a:lnSpc>
          </a:pPr>
          <a:r>
            <a:rPr lang="en-US" sz="1400" dirty="0"/>
            <a:t>2. Existing works emphasize patient data but less on equipment service and downtime data.</a:t>
          </a:r>
        </a:p>
      </dgm:t>
    </dgm:pt>
    <dgm:pt modelId="{ADEB9CEC-4FC7-4227-B292-880A0AB08F43}" type="parTrans" cxnId="{5B4CCA20-FE8B-46E2-BE48-6EE25842FF9F}">
      <dgm:prSet/>
      <dgm:spPr/>
      <dgm:t>
        <a:bodyPr/>
        <a:lstStyle/>
        <a:p>
          <a:endParaRPr lang="en-US" sz="1400"/>
        </a:p>
      </dgm:t>
    </dgm:pt>
    <dgm:pt modelId="{3FA50A56-7E6A-49D8-8EB6-7EE0EFC4BE75}" type="sibTrans" cxnId="{5B4CCA20-FE8B-46E2-BE48-6EE25842FF9F}">
      <dgm:prSet/>
      <dgm:spPr/>
      <dgm:t>
        <a:bodyPr/>
        <a:lstStyle/>
        <a:p>
          <a:endParaRPr lang="en-US" sz="1400"/>
        </a:p>
      </dgm:t>
    </dgm:pt>
    <dgm:pt modelId="{5C7663EE-A3D0-427C-9731-38375227D15A}">
      <dgm:prSet custT="1"/>
      <dgm:spPr/>
      <dgm:t>
        <a:bodyPr/>
        <a:lstStyle/>
        <a:p>
          <a:pPr>
            <a:lnSpc>
              <a:spcPct val="100000"/>
            </a:lnSpc>
          </a:pPr>
          <a:r>
            <a:rPr lang="en-US" sz="1400" dirty="0"/>
            <a:t>3. PM Scheduling: OEMs follow fixed cycles (6–12 months) not based on real data. Need adaptive PM derived from actual MTBF trends.</a:t>
          </a:r>
        </a:p>
      </dgm:t>
    </dgm:pt>
    <dgm:pt modelId="{3AAA69DC-D73A-4E32-85B5-80FA4C89B5F6}" type="parTrans" cxnId="{E218D55B-FC17-46F8-9DCC-2AC111521AD7}">
      <dgm:prSet/>
      <dgm:spPr/>
      <dgm:t>
        <a:bodyPr/>
        <a:lstStyle/>
        <a:p>
          <a:endParaRPr lang="en-US" sz="1400"/>
        </a:p>
      </dgm:t>
    </dgm:pt>
    <dgm:pt modelId="{89E8D8C0-DEEB-48FA-92EA-BA54AD021D89}" type="sibTrans" cxnId="{E218D55B-FC17-46F8-9DCC-2AC111521AD7}">
      <dgm:prSet/>
      <dgm:spPr/>
      <dgm:t>
        <a:bodyPr/>
        <a:lstStyle/>
        <a:p>
          <a:endParaRPr lang="en-US" sz="1400"/>
        </a:p>
      </dgm:t>
    </dgm:pt>
    <dgm:pt modelId="{BBD2B1CF-93D3-4831-A8F5-09869C19F340}">
      <dgm:prSet custT="1"/>
      <dgm:spPr/>
      <dgm:t>
        <a:bodyPr/>
        <a:lstStyle/>
        <a:p>
          <a:pPr>
            <a:lnSpc>
              <a:spcPct val="100000"/>
            </a:lnSpc>
          </a:pPr>
          <a:r>
            <a:rPr lang="en-US" sz="1400" dirty="0"/>
            <a:t>4. TTR models exist separately from maintenance planning. Integrate TTR + MTBF for downtime forecasting.</a:t>
          </a:r>
        </a:p>
      </dgm:t>
    </dgm:pt>
    <dgm:pt modelId="{56D0BA09-221F-45C8-90D0-2D8444AC3D99}" type="parTrans" cxnId="{520D92F5-1110-49A3-B782-C9AFCC67B482}">
      <dgm:prSet/>
      <dgm:spPr/>
      <dgm:t>
        <a:bodyPr/>
        <a:lstStyle/>
        <a:p>
          <a:endParaRPr lang="en-US"/>
        </a:p>
      </dgm:t>
    </dgm:pt>
    <dgm:pt modelId="{66DE3D7E-F6A1-49A4-8E03-2FF7B921524E}" type="sibTrans" cxnId="{520D92F5-1110-49A3-B782-C9AFCC67B482}">
      <dgm:prSet/>
      <dgm:spPr/>
      <dgm:t>
        <a:bodyPr/>
        <a:lstStyle/>
        <a:p>
          <a:endParaRPr lang="en-US"/>
        </a:p>
      </dgm:t>
    </dgm:pt>
    <dgm:pt modelId="{C3AB91CF-07E0-440F-A6AC-6E9E0547BFEB}">
      <dgm:prSet custT="1"/>
      <dgm:spPr/>
      <dgm:t>
        <a:bodyPr/>
        <a:lstStyle/>
        <a:p>
          <a:pPr>
            <a:lnSpc>
              <a:spcPct val="100000"/>
            </a:lnSpc>
          </a:pPr>
          <a:r>
            <a:rPr lang="en-US" sz="1400" dirty="0"/>
            <a:t>5. Failure Forecasting: Models predict failures but don’t convert to actionable PM intervals.</a:t>
          </a:r>
        </a:p>
      </dgm:t>
    </dgm:pt>
    <dgm:pt modelId="{9C5DE97C-A48C-460A-ACAB-666E0CEC7452}" type="parTrans" cxnId="{59F9733C-735E-43A8-A9EB-C6D7D1329580}">
      <dgm:prSet/>
      <dgm:spPr/>
      <dgm:t>
        <a:bodyPr/>
        <a:lstStyle/>
        <a:p>
          <a:endParaRPr lang="en-US"/>
        </a:p>
      </dgm:t>
    </dgm:pt>
    <dgm:pt modelId="{961E514F-5046-407C-8448-889BF0BED45F}" type="sibTrans" cxnId="{59F9733C-735E-43A8-A9EB-C6D7D1329580}">
      <dgm:prSet/>
      <dgm:spPr/>
      <dgm:t>
        <a:bodyPr/>
        <a:lstStyle/>
        <a:p>
          <a:endParaRPr lang="en-US"/>
        </a:p>
      </dgm:t>
    </dgm:pt>
    <dgm:pt modelId="{45555DAC-11B3-4F6B-9E5B-361B1777F08A}" type="pres">
      <dgm:prSet presAssocID="{D64707BE-3151-478F-9C86-CBB54BF9F8D5}" presName="root" presStyleCnt="0">
        <dgm:presLayoutVars>
          <dgm:dir/>
          <dgm:resizeHandles val="exact"/>
        </dgm:presLayoutVars>
      </dgm:prSet>
      <dgm:spPr/>
    </dgm:pt>
    <dgm:pt modelId="{C65B213C-FCB1-43F5-B0E8-2E0A2AD92E10}" type="pres">
      <dgm:prSet presAssocID="{FEB1B2A7-3FC6-4BB9-B43C-07E05C1D36DC}" presName="compNode" presStyleCnt="0"/>
      <dgm:spPr/>
    </dgm:pt>
    <dgm:pt modelId="{7815C793-7588-48F0-A96D-4497525FE878}" type="pres">
      <dgm:prSet presAssocID="{FEB1B2A7-3FC6-4BB9-B43C-07E05C1D36D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Europe-Africa"/>
        </a:ext>
      </dgm:extLst>
    </dgm:pt>
    <dgm:pt modelId="{F9CB5B3C-B2CE-4153-ACDB-9469FD617F1F}" type="pres">
      <dgm:prSet presAssocID="{FEB1B2A7-3FC6-4BB9-B43C-07E05C1D36DC}" presName="spaceRect" presStyleCnt="0"/>
      <dgm:spPr/>
    </dgm:pt>
    <dgm:pt modelId="{AD37E3EC-7FA8-4DE9-946A-DC26CEF59AF8}" type="pres">
      <dgm:prSet presAssocID="{FEB1B2A7-3FC6-4BB9-B43C-07E05C1D36DC}" presName="textRect" presStyleLbl="revTx" presStyleIdx="0" presStyleCnt="5">
        <dgm:presLayoutVars>
          <dgm:chMax val="1"/>
          <dgm:chPref val="1"/>
        </dgm:presLayoutVars>
      </dgm:prSet>
      <dgm:spPr/>
    </dgm:pt>
    <dgm:pt modelId="{F2287977-2FF1-4669-8DB8-50F580765E87}" type="pres">
      <dgm:prSet presAssocID="{8737BCAF-420E-488B-958C-E8A788D3AF46}" presName="sibTrans" presStyleCnt="0"/>
      <dgm:spPr/>
    </dgm:pt>
    <dgm:pt modelId="{7A1D777D-8D09-4761-8618-67ECE7CD9A31}" type="pres">
      <dgm:prSet presAssocID="{150A0ACF-E625-46B2-A6AE-EB1F605687AC}" presName="compNode" presStyleCnt="0"/>
      <dgm:spPr/>
    </dgm:pt>
    <dgm:pt modelId="{1CF15DC4-48EE-4896-A5A2-852F278AEB77}" type="pres">
      <dgm:prSet presAssocID="{150A0ACF-E625-46B2-A6AE-EB1F605687A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F4B8EF45-F785-473A-BC1D-5463A336F8DA}" type="pres">
      <dgm:prSet presAssocID="{150A0ACF-E625-46B2-A6AE-EB1F605687AC}" presName="spaceRect" presStyleCnt="0"/>
      <dgm:spPr/>
    </dgm:pt>
    <dgm:pt modelId="{9F1E4DCD-6AD3-4FFC-BC70-0883CA99512C}" type="pres">
      <dgm:prSet presAssocID="{150A0ACF-E625-46B2-A6AE-EB1F605687AC}" presName="textRect" presStyleLbl="revTx" presStyleIdx="1" presStyleCnt="5">
        <dgm:presLayoutVars>
          <dgm:chMax val="1"/>
          <dgm:chPref val="1"/>
        </dgm:presLayoutVars>
      </dgm:prSet>
      <dgm:spPr/>
    </dgm:pt>
    <dgm:pt modelId="{B14FF0AE-DC73-4430-8FC8-1C8F1C4AF4F8}" type="pres">
      <dgm:prSet presAssocID="{3FA50A56-7E6A-49D8-8EB6-7EE0EFC4BE75}" presName="sibTrans" presStyleCnt="0"/>
      <dgm:spPr/>
    </dgm:pt>
    <dgm:pt modelId="{2BACB0E2-D8FD-40E0-A192-AC4CFEFA8ED2}" type="pres">
      <dgm:prSet presAssocID="{5C7663EE-A3D0-427C-9731-38375227D15A}" presName="compNode" presStyleCnt="0"/>
      <dgm:spPr/>
    </dgm:pt>
    <dgm:pt modelId="{38BB3A0D-0B5D-47B3-9C23-291970A0A6D6}" type="pres">
      <dgm:prSet presAssocID="{5C7663EE-A3D0-427C-9731-38375227D15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70CA5A95-F8DA-4F8E-937B-4128BDBCBC26}" type="pres">
      <dgm:prSet presAssocID="{5C7663EE-A3D0-427C-9731-38375227D15A}" presName="spaceRect" presStyleCnt="0"/>
      <dgm:spPr/>
    </dgm:pt>
    <dgm:pt modelId="{4DA4363D-423F-47DC-AF85-DBBE87B77877}" type="pres">
      <dgm:prSet presAssocID="{5C7663EE-A3D0-427C-9731-38375227D15A}" presName="textRect" presStyleLbl="revTx" presStyleIdx="2" presStyleCnt="5">
        <dgm:presLayoutVars>
          <dgm:chMax val="1"/>
          <dgm:chPref val="1"/>
        </dgm:presLayoutVars>
      </dgm:prSet>
      <dgm:spPr/>
    </dgm:pt>
    <dgm:pt modelId="{45914C95-8D11-49D8-9923-9861E7BB68E8}" type="pres">
      <dgm:prSet presAssocID="{89E8D8C0-DEEB-48FA-92EA-BA54AD021D89}" presName="sibTrans" presStyleCnt="0"/>
      <dgm:spPr/>
    </dgm:pt>
    <dgm:pt modelId="{E179428C-7623-4673-804D-30419D220C34}" type="pres">
      <dgm:prSet presAssocID="{BBD2B1CF-93D3-4831-A8F5-09869C19F340}" presName="compNode" presStyleCnt="0"/>
      <dgm:spPr/>
    </dgm:pt>
    <dgm:pt modelId="{DF3952F7-B768-4A80-9BEE-E48E3C66C59C}" type="pres">
      <dgm:prSet presAssocID="{BBD2B1CF-93D3-4831-A8F5-09869C19F340}"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r chart with solid fill"/>
        </a:ext>
      </dgm:extLst>
    </dgm:pt>
    <dgm:pt modelId="{B715AFE3-DAF6-4DD8-B8B9-9C6EAF8703A6}" type="pres">
      <dgm:prSet presAssocID="{BBD2B1CF-93D3-4831-A8F5-09869C19F340}" presName="spaceRect" presStyleCnt="0"/>
      <dgm:spPr/>
    </dgm:pt>
    <dgm:pt modelId="{CF730561-E316-40AD-A6BC-5B96A28F550A}" type="pres">
      <dgm:prSet presAssocID="{BBD2B1CF-93D3-4831-A8F5-09869C19F340}" presName="textRect" presStyleLbl="revTx" presStyleIdx="3" presStyleCnt="5" custLinFactNeighborX="-561" custLinFactNeighborY="-13964">
        <dgm:presLayoutVars>
          <dgm:chMax val="1"/>
          <dgm:chPref val="1"/>
        </dgm:presLayoutVars>
      </dgm:prSet>
      <dgm:spPr/>
    </dgm:pt>
    <dgm:pt modelId="{8BEAE107-AC4A-4CE8-9BA2-A8C59A1192B0}" type="pres">
      <dgm:prSet presAssocID="{66DE3D7E-F6A1-49A4-8E03-2FF7B921524E}" presName="sibTrans" presStyleCnt="0"/>
      <dgm:spPr/>
    </dgm:pt>
    <dgm:pt modelId="{B52B37F9-12D4-42EA-9B52-3FE6354EB1DE}" type="pres">
      <dgm:prSet presAssocID="{C3AB91CF-07E0-440F-A6AC-6E9E0547BFEB}" presName="compNode" presStyleCnt="0"/>
      <dgm:spPr/>
    </dgm:pt>
    <dgm:pt modelId="{7F5C55CF-4AAE-4DA6-A940-447DD693196D}" type="pres">
      <dgm:prSet presAssocID="{C3AB91CF-07E0-440F-A6AC-6E9E0547BFEB}"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Upward trend with solid fill"/>
        </a:ext>
      </dgm:extLst>
    </dgm:pt>
    <dgm:pt modelId="{5C0EFE37-29E1-4F20-AA7C-E6029538F430}" type="pres">
      <dgm:prSet presAssocID="{C3AB91CF-07E0-440F-A6AC-6E9E0547BFEB}" presName="spaceRect" presStyleCnt="0"/>
      <dgm:spPr/>
    </dgm:pt>
    <dgm:pt modelId="{5DA7CB0E-C8B2-48A9-8035-931A0FCFE47A}" type="pres">
      <dgm:prSet presAssocID="{C3AB91CF-07E0-440F-A6AC-6E9E0547BFEB}" presName="textRect" presStyleLbl="revTx" presStyleIdx="4" presStyleCnt="5" custLinFactNeighborX="1000" custLinFactNeighborY="-11637">
        <dgm:presLayoutVars>
          <dgm:chMax val="1"/>
          <dgm:chPref val="1"/>
        </dgm:presLayoutVars>
      </dgm:prSet>
      <dgm:spPr/>
    </dgm:pt>
  </dgm:ptLst>
  <dgm:cxnLst>
    <dgm:cxn modelId="{5B4CCA20-FE8B-46E2-BE48-6EE25842FF9F}" srcId="{D64707BE-3151-478F-9C86-CBB54BF9F8D5}" destId="{150A0ACF-E625-46B2-A6AE-EB1F605687AC}" srcOrd="1" destOrd="0" parTransId="{ADEB9CEC-4FC7-4227-B292-880A0AB08F43}" sibTransId="{3FA50A56-7E6A-49D8-8EB6-7EE0EFC4BE75}"/>
    <dgm:cxn modelId="{C0607F31-EAB0-4D53-9CFE-257B4F6CAAAF}" type="presOf" srcId="{FEB1B2A7-3FC6-4BB9-B43C-07E05C1D36DC}" destId="{AD37E3EC-7FA8-4DE9-946A-DC26CEF59AF8}" srcOrd="0" destOrd="0" presId="urn:microsoft.com/office/officeart/2018/2/layout/IconLabelList"/>
    <dgm:cxn modelId="{59F9733C-735E-43A8-A9EB-C6D7D1329580}" srcId="{D64707BE-3151-478F-9C86-CBB54BF9F8D5}" destId="{C3AB91CF-07E0-440F-A6AC-6E9E0547BFEB}" srcOrd="4" destOrd="0" parTransId="{9C5DE97C-A48C-460A-ACAB-666E0CEC7452}" sibTransId="{961E514F-5046-407C-8448-889BF0BED45F}"/>
    <dgm:cxn modelId="{CAB6585B-1B4B-48AD-8E19-90B01CE60CEE}" type="presOf" srcId="{D64707BE-3151-478F-9C86-CBB54BF9F8D5}" destId="{45555DAC-11B3-4F6B-9E5B-361B1777F08A}" srcOrd="0" destOrd="0" presId="urn:microsoft.com/office/officeart/2018/2/layout/IconLabelList"/>
    <dgm:cxn modelId="{E218D55B-FC17-46F8-9DCC-2AC111521AD7}" srcId="{D64707BE-3151-478F-9C86-CBB54BF9F8D5}" destId="{5C7663EE-A3D0-427C-9731-38375227D15A}" srcOrd="2" destOrd="0" parTransId="{3AAA69DC-D73A-4E32-85B5-80FA4C89B5F6}" sibTransId="{89E8D8C0-DEEB-48FA-92EA-BA54AD021D89}"/>
    <dgm:cxn modelId="{E0E6C172-5F93-4C07-8441-A01B561C460F}" srcId="{D64707BE-3151-478F-9C86-CBB54BF9F8D5}" destId="{FEB1B2A7-3FC6-4BB9-B43C-07E05C1D36DC}" srcOrd="0" destOrd="0" parTransId="{4CEDEEE5-4731-4673-B926-055253A3EA37}" sibTransId="{8737BCAF-420E-488B-958C-E8A788D3AF46}"/>
    <dgm:cxn modelId="{7DBCF779-816B-41F9-A329-A548AEDE0E9A}" type="presOf" srcId="{150A0ACF-E625-46B2-A6AE-EB1F605687AC}" destId="{9F1E4DCD-6AD3-4FFC-BC70-0883CA99512C}" srcOrd="0" destOrd="0" presId="urn:microsoft.com/office/officeart/2018/2/layout/IconLabelList"/>
    <dgm:cxn modelId="{BF070EAB-6A45-4134-BC7C-D2A8BACC6E65}" type="presOf" srcId="{BBD2B1CF-93D3-4831-A8F5-09869C19F340}" destId="{CF730561-E316-40AD-A6BC-5B96A28F550A}" srcOrd="0" destOrd="0" presId="urn:microsoft.com/office/officeart/2018/2/layout/IconLabelList"/>
    <dgm:cxn modelId="{134837B8-D136-4E16-B692-BE09F35F092B}" type="presOf" srcId="{C3AB91CF-07E0-440F-A6AC-6E9E0547BFEB}" destId="{5DA7CB0E-C8B2-48A9-8035-931A0FCFE47A}" srcOrd="0" destOrd="0" presId="urn:microsoft.com/office/officeart/2018/2/layout/IconLabelList"/>
    <dgm:cxn modelId="{558B8FC9-303C-40C1-AE3E-81C991C7C2CE}" type="presOf" srcId="{5C7663EE-A3D0-427C-9731-38375227D15A}" destId="{4DA4363D-423F-47DC-AF85-DBBE87B77877}" srcOrd="0" destOrd="0" presId="urn:microsoft.com/office/officeart/2018/2/layout/IconLabelList"/>
    <dgm:cxn modelId="{520D92F5-1110-49A3-B782-C9AFCC67B482}" srcId="{D64707BE-3151-478F-9C86-CBB54BF9F8D5}" destId="{BBD2B1CF-93D3-4831-A8F5-09869C19F340}" srcOrd="3" destOrd="0" parTransId="{56D0BA09-221F-45C8-90D0-2D8444AC3D99}" sibTransId="{66DE3D7E-F6A1-49A4-8E03-2FF7B921524E}"/>
    <dgm:cxn modelId="{23C808DD-2F03-48A4-A9FA-14D7649C2099}" type="presParOf" srcId="{45555DAC-11B3-4F6B-9E5B-361B1777F08A}" destId="{C65B213C-FCB1-43F5-B0E8-2E0A2AD92E10}" srcOrd="0" destOrd="0" presId="urn:microsoft.com/office/officeart/2018/2/layout/IconLabelList"/>
    <dgm:cxn modelId="{8967F120-9849-4257-B2F6-9BB7BBFDE236}" type="presParOf" srcId="{C65B213C-FCB1-43F5-B0E8-2E0A2AD92E10}" destId="{7815C793-7588-48F0-A96D-4497525FE878}" srcOrd="0" destOrd="0" presId="urn:microsoft.com/office/officeart/2018/2/layout/IconLabelList"/>
    <dgm:cxn modelId="{DEDC2379-A95F-4EEB-AB50-51A79B28F196}" type="presParOf" srcId="{C65B213C-FCB1-43F5-B0E8-2E0A2AD92E10}" destId="{F9CB5B3C-B2CE-4153-ACDB-9469FD617F1F}" srcOrd="1" destOrd="0" presId="urn:microsoft.com/office/officeart/2018/2/layout/IconLabelList"/>
    <dgm:cxn modelId="{9CCE4A29-5B27-48BC-854E-989C05A5C4CA}" type="presParOf" srcId="{C65B213C-FCB1-43F5-B0E8-2E0A2AD92E10}" destId="{AD37E3EC-7FA8-4DE9-946A-DC26CEF59AF8}" srcOrd="2" destOrd="0" presId="urn:microsoft.com/office/officeart/2018/2/layout/IconLabelList"/>
    <dgm:cxn modelId="{E7A3B693-8F76-4B2E-AF98-0475C6F1E4E9}" type="presParOf" srcId="{45555DAC-11B3-4F6B-9E5B-361B1777F08A}" destId="{F2287977-2FF1-4669-8DB8-50F580765E87}" srcOrd="1" destOrd="0" presId="urn:microsoft.com/office/officeart/2018/2/layout/IconLabelList"/>
    <dgm:cxn modelId="{EA06BBBD-6F72-4603-909E-C1EC6CAA4272}" type="presParOf" srcId="{45555DAC-11B3-4F6B-9E5B-361B1777F08A}" destId="{7A1D777D-8D09-4761-8618-67ECE7CD9A31}" srcOrd="2" destOrd="0" presId="urn:microsoft.com/office/officeart/2018/2/layout/IconLabelList"/>
    <dgm:cxn modelId="{B72A5720-B566-4EA1-BBE1-32BD7FF44DF1}" type="presParOf" srcId="{7A1D777D-8D09-4761-8618-67ECE7CD9A31}" destId="{1CF15DC4-48EE-4896-A5A2-852F278AEB77}" srcOrd="0" destOrd="0" presId="urn:microsoft.com/office/officeart/2018/2/layout/IconLabelList"/>
    <dgm:cxn modelId="{6EB2EA4C-E15C-45A7-BF38-75D3E5BF7747}" type="presParOf" srcId="{7A1D777D-8D09-4761-8618-67ECE7CD9A31}" destId="{F4B8EF45-F785-473A-BC1D-5463A336F8DA}" srcOrd="1" destOrd="0" presId="urn:microsoft.com/office/officeart/2018/2/layout/IconLabelList"/>
    <dgm:cxn modelId="{61CE9B77-4A73-4443-AD66-D1C198410A8B}" type="presParOf" srcId="{7A1D777D-8D09-4761-8618-67ECE7CD9A31}" destId="{9F1E4DCD-6AD3-4FFC-BC70-0883CA99512C}" srcOrd="2" destOrd="0" presId="urn:microsoft.com/office/officeart/2018/2/layout/IconLabelList"/>
    <dgm:cxn modelId="{9142E058-4860-4F4A-853E-046246622F89}" type="presParOf" srcId="{45555DAC-11B3-4F6B-9E5B-361B1777F08A}" destId="{B14FF0AE-DC73-4430-8FC8-1C8F1C4AF4F8}" srcOrd="3" destOrd="0" presId="urn:microsoft.com/office/officeart/2018/2/layout/IconLabelList"/>
    <dgm:cxn modelId="{09868B7A-4B80-45AE-8E52-B35B5D845694}" type="presParOf" srcId="{45555DAC-11B3-4F6B-9E5B-361B1777F08A}" destId="{2BACB0E2-D8FD-40E0-A192-AC4CFEFA8ED2}" srcOrd="4" destOrd="0" presId="urn:microsoft.com/office/officeart/2018/2/layout/IconLabelList"/>
    <dgm:cxn modelId="{D42EABC4-4AA5-437A-83F6-DF598A1C0CBB}" type="presParOf" srcId="{2BACB0E2-D8FD-40E0-A192-AC4CFEFA8ED2}" destId="{38BB3A0D-0B5D-47B3-9C23-291970A0A6D6}" srcOrd="0" destOrd="0" presId="urn:microsoft.com/office/officeart/2018/2/layout/IconLabelList"/>
    <dgm:cxn modelId="{943DD3F9-730C-4FCA-B381-BCC3067E392E}" type="presParOf" srcId="{2BACB0E2-D8FD-40E0-A192-AC4CFEFA8ED2}" destId="{70CA5A95-F8DA-4F8E-937B-4128BDBCBC26}" srcOrd="1" destOrd="0" presId="urn:microsoft.com/office/officeart/2018/2/layout/IconLabelList"/>
    <dgm:cxn modelId="{06EE7961-38FD-4C94-A82D-525DCBF96587}" type="presParOf" srcId="{2BACB0E2-D8FD-40E0-A192-AC4CFEFA8ED2}" destId="{4DA4363D-423F-47DC-AF85-DBBE87B77877}" srcOrd="2" destOrd="0" presId="urn:microsoft.com/office/officeart/2018/2/layout/IconLabelList"/>
    <dgm:cxn modelId="{A20DEE2B-161F-4A11-9F67-1E04F6AE51DE}" type="presParOf" srcId="{45555DAC-11B3-4F6B-9E5B-361B1777F08A}" destId="{45914C95-8D11-49D8-9923-9861E7BB68E8}" srcOrd="5" destOrd="0" presId="urn:microsoft.com/office/officeart/2018/2/layout/IconLabelList"/>
    <dgm:cxn modelId="{0E7914C9-526E-47E7-A5F2-D5FEC649C3A3}" type="presParOf" srcId="{45555DAC-11B3-4F6B-9E5B-361B1777F08A}" destId="{E179428C-7623-4673-804D-30419D220C34}" srcOrd="6" destOrd="0" presId="urn:microsoft.com/office/officeart/2018/2/layout/IconLabelList"/>
    <dgm:cxn modelId="{5EB345C4-9869-4B22-92C9-BC2778A43950}" type="presParOf" srcId="{E179428C-7623-4673-804D-30419D220C34}" destId="{DF3952F7-B768-4A80-9BEE-E48E3C66C59C}" srcOrd="0" destOrd="0" presId="urn:microsoft.com/office/officeart/2018/2/layout/IconLabelList"/>
    <dgm:cxn modelId="{68F245A6-01CB-47A9-8FF7-B2192774F140}" type="presParOf" srcId="{E179428C-7623-4673-804D-30419D220C34}" destId="{B715AFE3-DAF6-4DD8-B8B9-9C6EAF8703A6}" srcOrd="1" destOrd="0" presId="urn:microsoft.com/office/officeart/2018/2/layout/IconLabelList"/>
    <dgm:cxn modelId="{D72BCF36-7938-4D0B-947D-6CB0F196B8FF}" type="presParOf" srcId="{E179428C-7623-4673-804D-30419D220C34}" destId="{CF730561-E316-40AD-A6BC-5B96A28F550A}" srcOrd="2" destOrd="0" presId="urn:microsoft.com/office/officeart/2018/2/layout/IconLabelList"/>
    <dgm:cxn modelId="{7787470D-A4A2-48BD-8D0E-BCC11BD43017}" type="presParOf" srcId="{45555DAC-11B3-4F6B-9E5B-361B1777F08A}" destId="{8BEAE107-AC4A-4CE8-9BA2-A8C59A1192B0}" srcOrd="7" destOrd="0" presId="urn:microsoft.com/office/officeart/2018/2/layout/IconLabelList"/>
    <dgm:cxn modelId="{390FE24F-60E5-4901-8041-C97FA68AD33E}" type="presParOf" srcId="{45555DAC-11B3-4F6B-9E5B-361B1777F08A}" destId="{B52B37F9-12D4-42EA-9B52-3FE6354EB1DE}" srcOrd="8" destOrd="0" presId="urn:microsoft.com/office/officeart/2018/2/layout/IconLabelList"/>
    <dgm:cxn modelId="{0B108039-9339-443A-AACA-BFA1638C22E1}" type="presParOf" srcId="{B52B37F9-12D4-42EA-9B52-3FE6354EB1DE}" destId="{7F5C55CF-4AAE-4DA6-A940-447DD693196D}" srcOrd="0" destOrd="0" presId="urn:microsoft.com/office/officeart/2018/2/layout/IconLabelList"/>
    <dgm:cxn modelId="{1D766CFA-60EC-43FD-8F8F-099A7DB75287}" type="presParOf" srcId="{B52B37F9-12D4-42EA-9B52-3FE6354EB1DE}" destId="{5C0EFE37-29E1-4F20-AA7C-E6029538F430}" srcOrd="1" destOrd="0" presId="urn:microsoft.com/office/officeart/2018/2/layout/IconLabelList"/>
    <dgm:cxn modelId="{A92C3457-C532-4927-92BB-0BAC84B3CC55}" type="presParOf" srcId="{B52B37F9-12D4-42EA-9B52-3FE6354EB1DE}" destId="{5DA7CB0E-C8B2-48A9-8035-931A0FCFE47A}"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889B65-47B5-4D6B-B4DE-C5FAE135EC02}"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273EA1D7-12A4-40FE-BA9B-A4742A594E29}">
      <dgm:prSet custT="1"/>
      <dgm:spPr/>
      <dgm:t>
        <a:bodyPr/>
        <a:lstStyle/>
        <a:p>
          <a:pPr>
            <a:lnSpc>
              <a:spcPct val="100000"/>
            </a:lnSpc>
          </a:pPr>
          <a:r>
            <a:rPr lang="en-US" sz="1600"/>
            <a:t>1. Predictive Maintenance in Healthcare Equipment – Studies show machine learning can reduce downtime by 20-30%.</a:t>
          </a:r>
        </a:p>
      </dgm:t>
    </dgm:pt>
    <dgm:pt modelId="{3FFB2E4A-60BB-40BD-9864-56D910EF5BDB}" type="parTrans" cxnId="{04188265-E1B1-4DB2-AA3F-88A63CB813E1}">
      <dgm:prSet/>
      <dgm:spPr/>
      <dgm:t>
        <a:bodyPr/>
        <a:lstStyle/>
        <a:p>
          <a:endParaRPr lang="en-US" sz="1600"/>
        </a:p>
      </dgm:t>
    </dgm:pt>
    <dgm:pt modelId="{0DBBF8D9-A6A8-44AE-B6FA-A3E8B9F9418D}" type="sibTrans" cxnId="{04188265-E1B1-4DB2-AA3F-88A63CB813E1}">
      <dgm:prSet/>
      <dgm:spPr/>
      <dgm:t>
        <a:bodyPr/>
        <a:lstStyle/>
        <a:p>
          <a:endParaRPr lang="en-US" sz="1600"/>
        </a:p>
      </dgm:t>
    </dgm:pt>
    <dgm:pt modelId="{BAB66900-18F0-430C-AD47-37E360EF2CEC}">
      <dgm:prSet custT="1"/>
      <dgm:spPr/>
      <dgm:t>
        <a:bodyPr/>
        <a:lstStyle/>
        <a:p>
          <a:pPr>
            <a:lnSpc>
              <a:spcPct val="100000"/>
            </a:lnSpc>
          </a:pPr>
          <a:r>
            <a:rPr lang="en-US" sz="1600" dirty="0"/>
            <a:t>2. Big Data in Hospital Operations – Research highlights improved decision-making and resource optimization using patient and service data.</a:t>
          </a:r>
        </a:p>
      </dgm:t>
    </dgm:pt>
    <dgm:pt modelId="{C6F994B2-8881-46B5-AC3A-2BF3E29284F1}" type="parTrans" cxnId="{8CB68554-47C2-4EBE-9FB9-37B22E498C3E}">
      <dgm:prSet/>
      <dgm:spPr/>
      <dgm:t>
        <a:bodyPr/>
        <a:lstStyle/>
        <a:p>
          <a:endParaRPr lang="en-US" sz="1600"/>
        </a:p>
      </dgm:t>
    </dgm:pt>
    <dgm:pt modelId="{2032CAB9-4486-42A6-836B-8A9EE3C4A913}" type="sibTrans" cxnId="{8CB68554-47C2-4EBE-9FB9-37B22E498C3E}">
      <dgm:prSet/>
      <dgm:spPr/>
      <dgm:t>
        <a:bodyPr/>
        <a:lstStyle/>
        <a:p>
          <a:endParaRPr lang="en-US" sz="1600"/>
        </a:p>
      </dgm:t>
    </dgm:pt>
    <dgm:pt modelId="{F2C9E44B-DA9E-499A-9F1E-D3F79D6AF868}">
      <dgm:prSet custT="1"/>
      <dgm:spPr/>
      <dgm:t>
        <a:bodyPr/>
        <a:lstStyle/>
        <a:p>
          <a:pPr>
            <a:lnSpc>
              <a:spcPct val="100000"/>
            </a:lnSpc>
          </a:pPr>
          <a:r>
            <a:rPr lang="en-US" sz="1600" dirty="0"/>
            <a:t>3. OEM Maintenance Schedules:
GE HealthCare and Siemens </a:t>
          </a:r>
          <a:r>
            <a:rPr lang="en-US" sz="1600" dirty="0" err="1"/>
            <a:t>Healthineers</a:t>
          </a:r>
          <a:r>
            <a:rPr lang="en-US" sz="1600" dirty="0"/>
            <a:t> use static PM cycles (e.g., 6-month/12-month) based on global reliability assumptions, not asset-specific data.</a:t>
          </a:r>
        </a:p>
      </dgm:t>
    </dgm:pt>
    <dgm:pt modelId="{25961C65-B7BC-4F5F-AA47-33E57DFBF8C1}" type="parTrans" cxnId="{2205FAFB-76B7-4A08-8BF4-0D3094B2EE15}">
      <dgm:prSet/>
      <dgm:spPr/>
      <dgm:t>
        <a:bodyPr/>
        <a:lstStyle/>
        <a:p>
          <a:endParaRPr lang="en-US" sz="1600"/>
        </a:p>
      </dgm:t>
    </dgm:pt>
    <dgm:pt modelId="{A93D9E40-8C5B-4A53-9BE5-1A03FC47799A}" type="sibTrans" cxnId="{2205FAFB-76B7-4A08-8BF4-0D3094B2EE15}">
      <dgm:prSet/>
      <dgm:spPr/>
      <dgm:t>
        <a:bodyPr/>
        <a:lstStyle/>
        <a:p>
          <a:endParaRPr lang="en-US" sz="1600"/>
        </a:p>
      </dgm:t>
    </dgm:pt>
    <dgm:pt modelId="{C164B0E3-4893-417F-A331-A425C27A8CEA}">
      <dgm:prSet custT="1"/>
      <dgm:spPr/>
      <dgm:t>
        <a:bodyPr/>
        <a:lstStyle/>
        <a:p>
          <a:pPr>
            <a:lnSpc>
              <a:spcPct val="100000"/>
            </a:lnSpc>
          </a:pPr>
          <a:r>
            <a:rPr lang="en-US" sz="1600" dirty="0"/>
            <a:t>4. Case Studies in Bangladesh &amp; India – Limited but growing evidence of applying analytics to diagnostic centers and hospitals.</a:t>
          </a:r>
        </a:p>
      </dgm:t>
    </dgm:pt>
    <dgm:pt modelId="{3030ADCD-890D-440B-96DA-B2B7878A6D86}" type="parTrans" cxnId="{59D965BE-510F-450E-A74A-F105A25E1CBC}">
      <dgm:prSet/>
      <dgm:spPr/>
      <dgm:t>
        <a:bodyPr/>
        <a:lstStyle/>
        <a:p>
          <a:endParaRPr lang="en-US" sz="1600"/>
        </a:p>
      </dgm:t>
    </dgm:pt>
    <dgm:pt modelId="{A9F4A87D-9659-4580-A285-434D37A7A2DB}" type="sibTrans" cxnId="{59D965BE-510F-450E-A74A-F105A25E1CBC}">
      <dgm:prSet/>
      <dgm:spPr/>
      <dgm:t>
        <a:bodyPr/>
        <a:lstStyle/>
        <a:p>
          <a:endParaRPr lang="en-US" sz="1600"/>
        </a:p>
      </dgm:t>
    </dgm:pt>
    <dgm:pt modelId="{93501430-458F-4BF2-AB2B-234EE714E899}" type="pres">
      <dgm:prSet presAssocID="{20889B65-47B5-4D6B-B4DE-C5FAE135EC02}" presName="root" presStyleCnt="0">
        <dgm:presLayoutVars>
          <dgm:dir/>
          <dgm:resizeHandles val="exact"/>
        </dgm:presLayoutVars>
      </dgm:prSet>
      <dgm:spPr/>
    </dgm:pt>
    <dgm:pt modelId="{168B582D-08F9-428E-BA77-AB7F4FBC7781}" type="pres">
      <dgm:prSet presAssocID="{273EA1D7-12A4-40FE-BA9B-A4742A594E29}" presName="compNode" presStyleCnt="0"/>
      <dgm:spPr/>
    </dgm:pt>
    <dgm:pt modelId="{0DA1A664-50C6-4FC8-A41D-118E24D8B51A}" type="pres">
      <dgm:prSet presAssocID="{273EA1D7-12A4-40FE-BA9B-A4742A594E2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119B4ADB-6E79-4FAE-AFF1-B77EB76B4A4B}" type="pres">
      <dgm:prSet presAssocID="{273EA1D7-12A4-40FE-BA9B-A4742A594E29}" presName="spaceRect" presStyleCnt="0"/>
      <dgm:spPr/>
    </dgm:pt>
    <dgm:pt modelId="{CEA099FA-CD83-4A53-853A-44A987ABEDAD}" type="pres">
      <dgm:prSet presAssocID="{273EA1D7-12A4-40FE-BA9B-A4742A594E29}" presName="textRect" presStyleLbl="revTx" presStyleIdx="0" presStyleCnt="4">
        <dgm:presLayoutVars>
          <dgm:chMax val="1"/>
          <dgm:chPref val="1"/>
        </dgm:presLayoutVars>
      </dgm:prSet>
      <dgm:spPr/>
    </dgm:pt>
    <dgm:pt modelId="{1F2C8ED1-429E-4C74-8ECA-C6AE07EC1F4B}" type="pres">
      <dgm:prSet presAssocID="{0DBBF8D9-A6A8-44AE-B6FA-A3E8B9F9418D}" presName="sibTrans" presStyleCnt="0"/>
      <dgm:spPr/>
    </dgm:pt>
    <dgm:pt modelId="{6B1EB44E-ADB7-4584-9F05-E046DF5B5E0C}" type="pres">
      <dgm:prSet presAssocID="{BAB66900-18F0-430C-AD47-37E360EF2CEC}" presName="compNode" presStyleCnt="0"/>
      <dgm:spPr/>
    </dgm:pt>
    <dgm:pt modelId="{00DCD704-849E-4175-B3A5-755B756E5036}" type="pres">
      <dgm:prSet presAssocID="{BAB66900-18F0-430C-AD47-37E360EF2CE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21484054-923B-424A-806E-6AB448B6762C}" type="pres">
      <dgm:prSet presAssocID="{BAB66900-18F0-430C-AD47-37E360EF2CEC}" presName="spaceRect" presStyleCnt="0"/>
      <dgm:spPr/>
    </dgm:pt>
    <dgm:pt modelId="{74FC1B47-646C-4097-9286-49881FE63C19}" type="pres">
      <dgm:prSet presAssocID="{BAB66900-18F0-430C-AD47-37E360EF2CEC}" presName="textRect" presStyleLbl="revTx" presStyleIdx="1" presStyleCnt="4">
        <dgm:presLayoutVars>
          <dgm:chMax val="1"/>
          <dgm:chPref val="1"/>
        </dgm:presLayoutVars>
      </dgm:prSet>
      <dgm:spPr/>
    </dgm:pt>
    <dgm:pt modelId="{24868C26-0475-4DAB-A5D4-98B63AC11B4B}" type="pres">
      <dgm:prSet presAssocID="{2032CAB9-4486-42A6-836B-8A9EE3C4A913}" presName="sibTrans" presStyleCnt="0"/>
      <dgm:spPr/>
    </dgm:pt>
    <dgm:pt modelId="{42A839F9-BFAB-4D87-BF6C-B26806F05B65}" type="pres">
      <dgm:prSet presAssocID="{F2C9E44B-DA9E-499A-9F1E-D3F79D6AF868}" presName="compNode" presStyleCnt="0"/>
      <dgm:spPr/>
    </dgm:pt>
    <dgm:pt modelId="{4A7645E1-2C4E-4630-A5B2-570E74FCF57A}" type="pres">
      <dgm:prSet presAssocID="{F2C9E44B-DA9E-499A-9F1E-D3F79D6AF86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6EB13AC7-4CE7-4C60-BFB0-23E041114418}" type="pres">
      <dgm:prSet presAssocID="{F2C9E44B-DA9E-499A-9F1E-D3F79D6AF868}" presName="spaceRect" presStyleCnt="0"/>
      <dgm:spPr/>
    </dgm:pt>
    <dgm:pt modelId="{A112FD56-1A74-483B-A4F7-71C24CB7E973}" type="pres">
      <dgm:prSet presAssocID="{F2C9E44B-DA9E-499A-9F1E-D3F79D6AF868}" presName="textRect" presStyleLbl="revTx" presStyleIdx="2" presStyleCnt="4">
        <dgm:presLayoutVars>
          <dgm:chMax val="1"/>
          <dgm:chPref val="1"/>
        </dgm:presLayoutVars>
      </dgm:prSet>
      <dgm:spPr/>
    </dgm:pt>
    <dgm:pt modelId="{91536C4D-C30B-4E8B-8EAA-E51256BCDA90}" type="pres">
      <dgm:prSet presAssocID="{A93D9E40-8C5B-4A53-9BE5-1A03FC47799A}" presName="sibTrans" presStyleCnt="0"/>
      <dgm:spPr/>
    </dgm:pt>
    <dgm:pt modelId="{26654871-6D4C-467D-AB7C-F370A10F57F2}" type="pres">
      <dgm:prSet presAssocID="{C164B0E3-4893-417F-A331-A425C27A8CEA}" presName="compNode" presStyleCnt="0"/>
      <dgm:spPr/>
    </dgm:pt>
    <dgm:pt modelId="{F88B7849-56C7-4AA5-BF97-B170F2114836}" type="pres">
      <dgm:prSet presAssocID="{C164B0E3-4893-417F-A331-A425C27A8CEA}" presName="iconRect" presStyleLbl="node1" presStyleIdx="3" presStyleCnt="4" custLinFactNeighborX="-18382" custLinFactNeighborY="-176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tor"/>
        </a:ext>
      </dgm:extLst>
    </dgm:pt>
    <dgm:pt modelId="{E5A561DE-7AA5-4878-9BED-AB1B1E7DFE2D}" type="pres">
      <dgm:prSet presAssocID="{C164B0E3-4893-417F-A331-A425C27A8CEA}" presName="spaceRect" presStyleCnt="0"/>
      <dgm:spPr/>
    </dgm:pt>
    <dgm:pt modelId="{6C4C3659-5410-4032-8C3A-5F321ACACCEF}" type="pres">
      <dgm:prSet presAssocID="{C164B0E3-4893-417F-A331-A425C27A8CEA}" presName="textRect" presStyleLbl="revTx" presStyleIdx="3" presStyleCnt="4">
        <dgm:presLayoutVars>
          <dgm:chMax val="1"/>
          <dgm:chPref val="1"/>
        </dgm:presLayoutVars>
      </dgm:prSet>
      <dgm:spPr/>
    </dgm:pt>
  </dgm:ptLst>
  <dgm:cxnLst>
    <dgm:cxn modelId="{66206931-238B-4DEC-AE41-E4B9B9F85D18}" type="presOf" srcId="{F2C9E44B-DA9E-499A-9F1E-D3F79D6AF868}" destId="{A112FD56-1A74-483B-A4F7-71C24CB7E973}" srcOrd="0" destOrd="0" presId="urn:microsoft.com/office/officeart/2018/2/layout/IconLabelList"/>
    <dgm:cxn modelId="{1B9D3837-1C44-4B29-8B8E-115E616F9FDD}" type="presOf" srcId="{C164B0E3-4893-417F-A331-A425C27A8CEA}" destId="{6C4C3659-5410-4032-8C3A-5F321ACACCEF}" srcOrd="0" destOrd="0" presId="urn:microsoft.com/office/officeart/2018/2/layout/IconLabelList"/>
    <dgm:cxn modelId="{725E5162-C35C-4BFE-880B-1EA9DD534640}" type="presOf" srcId="{BAB66900-18F0-430C-AD47-37E360EF2CEC}" destId="{74FC1B47-646C-4097-9286-49881FE63C19}" srcOrd="0" destOrd="0" presId="urn:microsoft.com/office/officeart/2018/2/layout/IconLabelList"/>
    <dgm:cxn modelId="{04188265-E1B1-4DB2-AA3F-88A63CB813E1}" srcId="{20889B65-47B5-4D6B-B4DE-C5FAE135EC02}" destId="{273EA1D7-12A4-40FE-BA9B-A4742A594E29}" srcOrd="0" destOrd="0" parTransId="{3FFB2E4A-60BB-40BD-9864-56D910EF5BDB}" sibTransId="{0DBBF8D9-A6A8-44AE-B6FA-A3E8B9F9418D}"/>
    <dgm:cxn modelId="{8CB68554-47C2-4EBE-9FB9-37B22E498C3E}" srcId="{20889B65-47B5-4D6B-B4DE-C5FAE135EC02}" destId="{BAB66900-18F0-430C-AD47-37E360EF2CEC}" srcOrd="1" destOrd="0" parTransId="{C6F994B2-8881-46B5-AC3A-2BF3E29284F1}" sibTransId="{2032CAB9-4486-42A6-836B-8A9EE3C4A913}"/>
    <dgm:cxn modelId="{73D85E58-3A3A-46E3-8CDE-1714AA84B65E}" type="presOf" srcId="{20889B65-47B5-4D6B-B4DE-C5FAE135EC02}" destId="{93501430-458F-4BF2-AB2B-234EE714E899}" srcOrd="0" destOrd="0" presId="urn:microsoft.com/office/officeart/2018/2/layout/IconLabelList"/>
    <dgm:cxn modelId="{59D965BE-510F-450E-A74A-F105A25E1CBC}" srcId="{20889B65-47B5-4D6B-B4DE-C5FAE135EC02}" destId="{C164B0E3-4893-417F-A331-A425C27A8CEA}" srcOrd="3" destOrd="0" parTransId="{3030ADCD-890D-440B-96DA-B2B7878A6D86}" sibTransId="{A9F4A87D-9659-4580-A285-434D37A7A2DB}"/>
    <dgm:cxn modelId="{2205FAFB-76B7-4A08-8BF4-0D3094B2EE15}" srcId="{20889B65-47B5-4D6B-B4DE-C5FAE135EC02}" destId="{F2C9E44B-DA9E-499A-9F1E-D3F79D6AF868}" srcOrd="2" destOrd="0" parTransId="{25961C65-B7BC-4F5F-AA47-33E57DFBF8C1}" sibTransId="{A93D9E40-8C5B-4A53-9BE5-1A03FC47799A}"/>
    <dgm:cxn modelId="{CA231DFD-35E5-438E-8195-B1C2D0879BD9}" type="presOf" srcId="{273EA1D7-12A4-40FE-BA9B-A4742A594E29}" destId="{CEA099FA-CD83-4A53-853A-44A987ABEDAD}" srcOrd="0" destOrd="0" presId="urn:microsoft.com/office/officeart/2018/2/layout/IconLabelList"/>
    <dgm:cxn modelId="{047DA222-1871-4183-90C3-F63A59958481}" type="presParOf" srcId="{93501430-458F-4BF2-AB2B-234EE714E899}" destId="{168B582D-08F9-428E-BA77-AB7F4FBC7781}" srcOrd="0" destOrd="0" presId="urn:microsoft.com/office/officeart/2018/2/layout/IconLabelList"/>
    <dgm:cxn modelId="{A2FA5490-D4BC-4DD2-BE00-578C06A6BDA1}" type="presParOf" srcId="{168B582D-08F9-428E-BA77-AB7F4FBC7781}" destId="{0DA1A664-50C6-4FC8-A41D-118E24D8B51A}" srcOrd="0" destOrd="0" presId="urn:microsoft.com/office/officeart/2018/2/layout/IconLabelList"/>
    <dgm:cxn modelId="{563B8435-E0C7-4645-B83E-0C3A30D06BF6}" type="presParOf" srcId="{168B582D-08F9-428E-BA77-AB7F4FBC7781}" destId="{119B4ADB-6E79-4FAE-AFF1-B77EB76B4A4B}" srcOrd="1" destOrd="0" presId="urn:microsoft.com/office/officeart/2018/2/layout/IconLabelList"/>
    <dgm:cxn modelId="{F941FF59-15AD-4036-8A57-C0F9A367093B}" type="presParOf" srcId="{168B582D-08F9-428E-BA77-AB7F4FBC7781}" destId="{CEA099FA-CD83-4A53-853A-44A987ABEDAD}" srcOrd="2" destOrd="0" presId="urn:microsoft.com/office/officeart/2018/2/layout/IconLabelList"/>
    <dgm:cxn modelId="{8FBAE06C-E758-484A-A09A-8242D9A2C393}" type="presParOf" srcId="{93501430-458F-4BF2-AB2B-234EE714E899}" destId="{1F2C8ED1-429E-4C74-8ECA-C6AE07EC1F4B}" srcOrd="1" destOrd="0" presId="urn:microsoft.com/office/officeart/2018/2/layout/IconLabelList"/>
    <dgm:cxn modelId="{308C344A-57BB-4BDD-B833-14E54D982CD9}" type="presParOf" srcId="{93501430-458F-4BF2-AB2B-234EE714E899}" destId="{6B1EB44E-ADB7-4584-9F05-E046DF5B5E0C}" srcOrd="2" destOrd="0" presId="urn:microsoft.com/office/officeart/2018/2/layout/IconLabelList"/>
    <dgm:cxn modelId="{DAECD04F-D8AE-4D9A-9F78-B943CC7C178D}" type="presParOf" srcId="{6B1EB44E-ADB7-4584-9F05-E046DF5B5E0C}" destId="{00DCD704-849E-4175-B3A5-755B756E5036}" srcOrd="0" destOrd="0" presId="urn:microsoft.com/office/officeart/2018/2/layout/IconLabelList"/>
    <dgm:cxn modelId="{FAE72EA6-D15B-4058-BF0E-685403C34A08}" type="presParOf" srcId="{6B1EB44E-ADB7-4584-9F05-E046DF5B5E0C}" destId="{21484054-923B-424A-806E-6AB448B6762C}" srcOrd="1" destOrd="0" presId="urn:microsoft.com/office/officeart/2018/2/layout/IconLabelList"/>
    <dgm:cxn modelId="{1FB5EF87-1BB2-4C14-9EE1-8887C22AE829}" type="presParOf" srcId="{6B1EB44E-ADB7-4584-9F05-E046DF5B5E0C}" destId="{74FC1B47-646C-4097-9286-49881FE63C19}" srcOrd="2" destOrd="0" presId="urn:microsoft.com/office/officeart/2018/2/layout/IconLabelList"/>
    <dgm:cxn modelId="{9AB1D2EB-3F61-424C-9EA1-46B08399C77D}" type="presParOf" srcId="{93501430-458F-4BF2-AB2B-234EE714E899}" destId="{24868C26-0475-4DAB-A5D4-98B63AC11B4B}" srcOrd="3" destOrd="0" presId="urn:microsoft.com/office/officeart/2018/2/layout/IconLabelList"/>
    <dgm:cxn modelId="{669E5FA2-F699-44D4-8F88-18C8EA7FA4C4}" type="presParOf" srcId="{93501430-458F-4BF2-AB2B-234EE714E899}" destId="{42A839F9-BFAB-4D87-BF6C-B26806F05B65}" srcOrd="4" destOrd="0" presId="urn:microsoft.com/office/officeart/2018/2/layout/IconLabelList"/>
    <dgm:cxn modelId="{188C7184-CC25-4119-A104-FA48CC2D64E3}" type="presParOf" srcId="{42A839F9-BFAB-4D87-BF6C-B26806F05B65}" destId="{4A7645E1-2C4E-4630-A5B2-570E74FCF57A}" srcOrd="0" destOrd="0" presId="urn:microsoft.com/office/officeart/2018/2/layout/IconLabelList"/>
    <dgm:cxn modelId="{9ADAA43F-827E-40CA-9030-AC9E8ED17BEC}" type="presParOf" srcId="{42A839F9-BFAB-4D87-BF6C-B26806F05B65}" destId="{6EB13AC7-4CE7-4C60-BFB0-23E041114418}" srcOrd="1" destOrd="0" presId="urn:microsoft.com/office/officeart/2018/2/layout/IconLabelList"/>
    <dgm:cxn modelId="{CA476896-0908-42CE-8E5E-EFC6C6AA5D72}" type="presParOf" srcId="{42A839F9-BFAB-4D87-BF6C-B26806F05B65}" destId="{A112FD56-1A74-483B-A4F7-71C24CB7E973}" srcOrd="2" destOrd="0" presId="urn:microsoft.com/office/officeart/2018/2/layout/IconLabelList"/>
    <dgm:cxn modelId="{8B4F0A4B-3F1E-418B-A298-B524B488DD75}" type="presParOf" srcId="{93501430-458F-4BF2-AB2B-234EE714E899}" destId="{91536C4D-C30B-4E8B-8EAA-E51256BCDA90}" srcOrd="5" destOrd="0" presId="urn:microsoft.com/office/officeart/2018/2/layout/IconLabelList"/>
    <dgm:cxn modelId="{811C526A-3779-4391-9FEE-CA2C4E984F7A}" type="presParOf" srcId="{93501430-458F-4BF2-AB2B-234EE714E899}" destId="{26654871-6D4C-467D-AB7C-F370A10F57F2}" srcOrd="6" destOrd="0" presId="urn:microsoft.com/office/officeart/2018/2/layout/IconLabelList"/>
    <dgm:cxn modelId="{ADF50DAF-5A7F-4F6B-80AA-AA61A7B5C178}" type="presParOf" srcId="{26654871-6D4C-467D-AB7C-F370A10F57F2}" destId="{F88B7849-56C7-4AA5-BF97-B170F2114836}" srcOrd="0" destOrd="0" presId="urn:microsoft.com/office/officeart/2018/2/layout/IconLabelList"/>
    <dgm:cxn modelId="{9F17613D-F0A9-4F39-BDEC-3316B57E8733}" type="presParOf" srcId="{26654871-6D4C-467D-AB7C-F370A10F57F2}" destId="{E5A561DE-7AA5-4878-9BED-AB1B1E7DFE2D}" srcOrd="1" destOrd="0" presId="urn:microsoft.com/office/officeart/2018/2/layout/IconLabelList"/>
    <dgm:cxn modelId="{0BDA2211-9FEA-4D70-A2EC-7BFC172E7525}" type="presParOf" srcId="{26654871-6D4C-467D-AB7C-F370A10F57F2}" destId="{6C4C3659-5410-4032-8C3A-5F321ACACCE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C4DBB9-CE9C-49DF-B93B-9CFB8D94CE7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98C7C7D-D0C4-42C7-B900-2935FC484F7A}">
      <dgm:prSet/>
      <dgm:spPr/>
      <dgm:t>
        <a:bodyPr/>
        <a:lstStyle/>
        <a:p>
          <a:r>
            <a:rPr lang="en-US"/>
            <a:t>Deloitte’s comprehensive report outlines how predictive maintenance (PdM) powered by AI and IoT can:</a:t>
          </a:r>
        </a:p>
      </dgm:t>
    </dgm:pt>
    <dgm:pt modelId="{23E50606-2AEF-4316-8EB3-BB364B6691A9}" type="parTrans" cxnId="{AC95F440-2997-4E7E-A01D-06EA02FB9A90}">
      <dgm:prSet/>
      <dgm:spPr/>
      <dgm:t>
        <a:bodyPr/>
        <a:lstStyle/>
        <a:p>
          <a:endParaRPr lang="en-US"/>
        </a:p>
      </dgm:t>
    </dgm:pt>
    <dgm:pt modelId="{5F20E42C-FCBA-4A34-8589-773E185E882E}" type="sibTrans" cxnId="{AC95F440-2997-4E7E-A01D-06EA02FB9A90}">
      <dgm:prSet/>
      <dgm:spPr/>
      <dgm:t>
        <a:bodyPr/>
        <a:lstStyle/>
        <a:p>
          <a:endParaRPr lang="en-US"/>
        </a:p>
      </dgm:t>
    </dgm:pt>
    <dgm:pt modelId="{EFB3DA77-3087-4900-BAFF-6A31A31C2C27}">
      <dgm:prSet/>
      <dgm:spPr/>
      <dgm:t>
        <a:bodyPr/>
        <a:lstStyle/>
        <a:p>
          <a:r>
            <a:rPr lang="en-US" dirty="0"/>
            <a:t>Reduce equipment downtime by 5–15%</a:t>
          </a:r>
        </a:p>
      </dgm:t>
    </dgm:pt>
    <dgm:pt modelId="{4B501976-258E-47A3-9A92-BDAF52508D8D}" type="parTrans" cxnId="{4F39203A-8135-4CB5-8B89-1BBE678EC5AF}">
      <dgm:prSet/>
      <dgm:spPr/>
      <dgm:t>
        <a:bodyPr/>
        <a:lstStyle/>
        <a:p>
          <a:endParaRPr lang="en-US"/>
        </a:p>
      </dgm:t>
    </dgm:pt>
    <dgm:pt modelId="{2A1F9560-8577-47A8-8F7E-8916BA254761}" type="sibTrans" cxnId="{4F39203A-8135-4CB5-8B89-1BBE678EC5AF}">
      <dgm:prSet/>
      <dgm:spPr/>
      <dgm:t>
        <a:bodyPr/>
        <a:lstStyle/>
        <a:p>
          <a:endParaRPr lang="en-US"/>
        </a:p>
      </dgm:t>
    </dgm:pt>
    <dgm:pt modelId="{4649138C-F883-447C-ABA1-ED96A86AA2CC}">
      <dgm:prSet/>
      <dgm:spPr/>
      <dgm:t>
        <a:bodyPr/>
        <a:lstStyle/>
        <a:p>
          <a:r>
            <a:rPr lang="en-US"/>
            <a:t>Boost labor productivity by 5–20%</a:t>
          </a:r>
        </a:p>
      </dgm:t>
    </dgm:pt>
    <dgm:pt modelId="{CF84F95D-1D8A-482A-B0BE-B5F907161E23}" type="parTrans" cxnId="{0B56727B-E70D-41F3-9FB4-A19B4CDC6658}">
      <dgm:prSet/>
      <dgm:spPr/>
      <dgm:t>
        <a:bodyPr/>
        <a:lstStyle/>
        <a:p>
          <a:endParaRPr lang="en-US"/>
        </a:p>
      </dgm:t>
    </dgm:pt>
    <dgm:pt modelId="{D6F1EB5C-9699-4AEF-BF6C-25479DFB06FE}" type="sibTrans" cxnId="{0B56727B-E70D-41F3-9FB4-A19B4CDC6658}">
      <dgm:prSet/>
      <dgm:spPr/>
      <dgm:t>
        <a:bodyPr/>
        <a:lstStyle/>
        <a:p>
          <a:endParaRPr lang="en-US"/>
        </a:p>
      </dgm:t>
    </dgm:pt>
    <dgm:pt modelId="{882F6CBE-FF7B-439C-B488-CE75481F363B}">
      <dgm:prSet/>
      <dgm:spPr/>
      <dgm:t>
        <a:bodyPr/>
        <a:lstStyle/>
        <a:p>
          <a:r>
            <a:rPr lang="en-US"/>
            <a:t>Cut inventory costs by 10–30%</a:t>
          </a:r>
        </a:p>
      </dgm:t>
    </dgm:pt>
    <dgm:pt modelId="{3A16B959-7110-44BF-89CD-446EF7A6926A}" type="parTrans" cxnId="{3EFBDBBD-BAD4-4BCA-8D92-C629D65D67AC}">
      <dgm:prSet/>
      <dgm:spPr/>
      <dgm:t>
        <a:bodyPr/>
        <a:lstStyle/>
        <a:p>
          <a:endParaRPr lang="en-US"/>
        </a:p>
      </dgm:t>
    </dgm:pt>
    <dgm:pt modelId="{BCC7A8AA-EC76-4329-BAFA-B5499DE59875}" type="sibTrans" cxnId="{3EFBDBBD-BAD4-4BCA-8D92-C629D65D67AC}">
      <dgm:prSet/>
      <dgm:spPr/>
      <dgm:t>
        <a:bodyPr/>
        <a:lstStyle/>
        <a:p>
          <a:endParaRPr lang="en-US"/>
        </a:p>
      </dgm:t>
    </dgm:pt>
    <dgm:pt modelId="{9B4ED792-9D6E-4674-B76D-F21728FEE44C}">
      <dgm:prSet/>
      <dgm:spPr/>
      <dgm:t>
        <a:bodyPr/>
        <a:lstStyle/>
        <a:p>
          <a:r>
            <a:rPr lang="en-US" dirty="0"/>
            <a:t>It emphasizes the use of smart sensors, edge computing, and machine learning to shift from reactive to proactive maintenance strategies. The report also includes a roadmap for implementing </a:t>
          </a:r>
          <a:r>
            <a:rPr lang="en-US" dirty="0" err="1"/>
            <a:t>PdM</a:t>
          </a:r>
          <a:r>
            <a:rPr lang="en-US" dirty="0"/>
            <a:t> across fixed and mobile assets 1.</a:t>
          </a:r>
        </a:p>
      </dgm:t>
    </dgm:pt>
    <dgm:pt modelId="{FB430052-BB62-44B9-BD3A-BDFF7183C1B2}" type="parTrans" cxnId="{67954667-F462-485C-95D4-C0088E211642}">
      <dgm:prSet/>
      <dgm:spPr/>
      <dgm:t>
        <a:bodyPr/>
        <a:lstStyle/>
        <a:p>
          <a:endParaRPr lang="en-US"/>
        </a:p>
      </dgm:t>
    </dgm:pt>
    <dgm:pt modelId="{4D4A156B-794A-4FB7-89AB-43BA9AD239D7}" type="sibTrans" cxnId="{67954667-F462-485C-95D4-C0088E211642}">
      <dgm:prSet/>
      <dgm:spPr/>
      <dgm:t>
        <a:bodyPr/>
        <a:lstStyle/>
        <a:p>
          <a:endParaRPr lang="en-US"/>
        </a:p>
      </dgm:t>
    </dgm:pt>
    <dgm:pt modelId="{A76E5438-166F-40BC-ABE6-57568EF4C49D}">
      <dgm:prSet/>
      <dgm:spPr/>
      <dgm:t>
        <a:bodyPr/>
        <a:lstStyle/>
        <a:p>
          <a:r>
            <a:rPr lang="en-US"/>
            <a:t>🔗 Read the full Deloitte report-</a:t>
          </a:r>
          <a:r>
            <a:rPr lang="en-US">
              <a:hlinkClick xmlns:r="http://schemas.openxmlformats.org/officeDocument/2006/relationships" r:id="rId1"/>
            </a:rPr>
            <a:t>Predictive Maintenance Solutions | Deloitte US</a:t>
          </a:r>
          <a:endParaRPr lang="en-US"/>
        </a:p>
      </dgm:t>
    </dgm:pt>
    <dgm:pt modelId="{838EDEC0-C1F5-4051-AED7-53A508EEE46E}" type="parTrans" cxnId="{30AB7CC2-9A14-46BC-B30E-7E868F85D1CC}">
      <dgm:prSet/>
      <dgm:spPr/>
      <dgm:t>
        <a:bodyPr/>
        <a:lstStyle/>
        <a:p>
          <a:endParaRPr lang="en-US"/>
        </a:p>
      </dgm:t>
    </dgm:pt>
    <dgm:pt modelId="{EE6DB5E6-6735-413E-8765-1D147CA1D1A7}" type="sibTrans" cxnId="{30AB7CC2-9A14-46BC-B30E-7E868F85D1CC}">
      <dgm:prSet/>
      <dgm:spPr/>
      <dgm:t>
        <a:bodyPr/>
        <a:lstStyle/>
        <a:p>
          <a:endParaRPr lang="en-US"/>
        </a:p>
      </dgm:t>
    </dgm:pt>
    <dgm:pt modelId="{01C1CEE3-CC7C-4CDB-A48E-44A40CB66D35}" type="pres">
      <dgm:prSet presAssocID="{8FC4DBB9-CE9C-49DF-B93B-9CFB8D94CE7C}" presName="root" presStyleCnt="0">
        <dgm:presLayoutVars>
          <dgm:dir/>
          <dgm:resizeHandles val="exact"/>
        </dgm:presLayoutVars>
      </dgm:prSet>
      <dgm:spPr/>
    </dgm:pt>
    <dgm:pt modelId="{F6FB701D-2DE4-4D94-87F7-E47D69E3DC16}" type="pres">
      <dgm:prSet presAssocID="{B98C7C7D-D0C4-42C7-B900-2935FC484F7A}" presName="compNode" presStyleCnt="0"/>
      <dgm:spPr/>
    </dgm:pt>
    <dgm:pt modelId="{01D4D3B4-F8A8-4233-A0C2-37AD7B2C39D4}" type="pres">
      <dgm:prSet presAssocID="{B98C7C7D-D0C4-42C7-B900-2935FC484F7A}" presName="iconRect" presStyleLbl="node1" presStyleIdx="0" presStyleCnt="6"/>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Robot"/>
        </a:ext>
      </dgm:extLst>
    </dgm:pt>
    <dgm:pt modelId="{5AEBF01F-0E3F-4098-BF15-8ED88EBB9828}" type="pres">
      <dgm:prSet presAssocID="{B98C7C7D-D0C4-42C7-B900-2935FC484F7A}" presName="spaceRect" presStyleCnt="0"/>
      <dgm:spPr/>
    </dgm:pt>
    <dgm:pt modelId="{A32E0F16-69D1-4F51-B2B0-63427C78F6F9}" type="pres">
      <dgm:prSet presAssocID="{B98C7C7D-D0C4-42C7-B900-2935FC484F7A}" presName="textRect" presStyleLbl="revTx" presStyleIdx="0" presStyleCnt="6">
        <dgm:presLayoutVars>
          <dgm:chMax val="1"/>
          <dgm:chPref val="1"/>
        </dgm:presLayoutVars>
      </dgm:prSet>
      <dgm:spPr/>
    </dgm:pt>
    <dgm:pt modelId="{74EEC842-FE9A-4EE3-BFCB-6B9E02B8EB3A}" type="pres">
      <dgm:prSet presAssocID="{5F20E42C-FCBA-4A34-8589-773E185E882E}" presName="sibTrans" presStyleCnt="0"/>
      <dgm:spPr/>
    </dgm:pt>
    <dgm:pt modelId="{1C073DED-ADA7-4C12-A127-371D006E6C49}" type="pres">
      <dgm:prSet presAssocID="{EFB3DA77-3087-4900-BAFF-6A31A31C2C27}" presName="compNode" presStyleCnt="0"/>
      <dgm:spPr/>
    </dgm:pt>
    <dgm:pt modelId="{0D123B60-229B-47C3-BC65-9CC0829AD2D7}" type="pres">
      <dgm:prSet presAssocID="{EFB3DA77-3087-4900-BAFF-6A31A31C2C27}" presName="iconRect" presStyleLbl="node1" presStyleIdx="1" presStyleCnt="6"/>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Tools"/>
        </a:ext>
      </dgm:extLst>
    </dgm:pt>
    <dgm:pt modelId="{17988903-DB83-45C2-9FC8-49066D0AE47F}" type="pres">
      <dgm:prSet presAssocID="{EFB3DA77-3087-4900-BAFF-6A31A31C2C27}" presName="spaceRect" presStyleCnt="0"/>
      <dgm:spPr/>
    </dgm:pt>
    <dgm:pt modelId="{6E5A74E1-5993-47D9-83CC-78A6E58A78B8}" type="pres">
      <dgm:prSet presAssocID="{EFB3DA77-3087-4900-BAFF-6A31A31C2C27}" presName="textRect" presStyleLbl="revTx" presStyleIdx="1" presStyleCnt="6">
        <dgm:presLayoutVars>
          <dgm:chMax val="1"/>
          <dgm:chPref val="1"/>
        </dgm:presLayoutVars>
      </dgm:prSet>
      <dgm:spPr/>
    </dgm:pt>
    <dgm:pt modelId="{CD9033EA-9567-4768-8DF6-8A1C9E8E0F62}" type="pres">
      <dgm:prSet presAssocID="{2A1F9560-8577-47A8-8F7E-8916BA254761}" presName="sibTrans" presStyleCnt="0"/>
      <dgm:spPr/>
    </dgm:pt>
    <dgm:pt modelId="{77D42EEA-5D15-4A47-971C-9470A914B3E6}" type="pres">
      <dgm:prSet presAssocID="{4649138C-F883-447C-ABA1-ED96A86AA2CC}" presName="compNode" presStyleCnt="0"/>
      <dgm:spPr/>
    </dgm:pt>
    <dgm:pt modelId="{EA73F941-B39D-4AF6-BB09-57E4753C2FB6}" type="pres">
      <dgm:prSet presAssocID="{4649138C-F883-447C-ABA1-ED96A86AA2CC}" presName="iconRect" presStyleLbl="node1" presStyleIdx="2" presStyleCnt="6"/>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Upward trend"/>
        </a:ext>
      </dgm:extLst>
    </dgm:pt>
    <dgm:pt modelId="{4ACF1956-78DF-4F2B-BDE9-55E8B6D1FD7E}" type="pres">
      <dgm:prSet presAssocID="{4649138C-F883-447C-ABA1-ED96A86AA2CC}" presName="spaceRect" presStyleCnt="0"/>
      <dgm:spPr/>
    </dgm:pt>
    <dgm:pt modelId="{BD7F1892-54C1-4F24-987C-CC37AC543D51}" type="pres">
      <dgm:prSet presAssocID="{4649138C-F883-447C-ABA1-ED96A86AA2CC}" presName="textRect" presStyleLbl="revTx" presStyleIdx="2" presStyleCnt="6">
        <dgm:presLayoutVars>
          <dgm:chMax val="1"/>
          <dgm:chPref val="1"/>
        </dgm:presLayoutVars>
      </dgm:prSet>
      <dgm:spPr/>
    </dgm:pt>
    <dgm:pt modelId="{CD83B8CF-1DBF-49CF-9EFF-87ADF7E72568}" type="pres">
      <dgm:prSet presAssocID="{D6F1EB5C-9699-4AEF-BF6C-25479DFB06FE}" presName="sibTrans" presStyleCnt="0"/>
      <dgm:spPr/>
    </dgm:pt>
    <dgm:pt modelId="{882BB373-6433-479B-80F3-3D32230A0DC4}" type="pres">
      <dgm:prSet presAssocID="{882F6CBE-FF7B-439C-B488-CE75481F363B}" presName="compNode" presStyleCnt="0"/>
      <dgm:spPr/>
    </dgm:pt>
    <dgm:pt modelId="{5C5829E5-692C-46AF-AE80-176BA165E6CE}" type="pres">
      <dgm:prSet presAssocID="{882F6CBE-FF7B-439C-B488-CE75481F363B}" presName="iconRect" presStyleLbl="node1" presStyleIdx="3" presStyleCnt="6"/>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Box"/>
        </a:ext>
      </dgm:extLst>
    </dgm:pt>
    <dgm:pt modelId="{113F042A-4D0E-4A85-94D6-0F8F618A7C48}" type="pres">
      <dgm:prSet presAssocID="{882F6CBE-FF7B-439C-B488-CE75481F363B}" presName="spaceRect" presStyleCnt="0"/>
      <dgm:spPr/>
    </dgm:pt>
    <dgm:pt modelId="{0D543076-1C4D-41A4-B30D-980A84A021DD}" type="pres">
      <dgm:prSet presAssocID="{882F6CBE-FF7B-439C-B488-CE75481F363B}" presName="textRect" presStyleLbl="revTx" presStyleIdx="3" presStyleCnt="6">
        <dgm:presLayoutVars>
          <dgm:chMax val="1"/>
          <dgm:chPref val="1"/>
        </dgm:presLayoutVars>
      </dgm:prSet>
      <dgm:spPr/>
    </dgm:pt>
    <dgm:pt modelId="{8A4D3D7E-1B7D-4050-96DA-B4D6685B810B}" type="pres">
      <dgm:prSet presAssocID="{BCC7A8AA-EC76-4329-BAFA-B5499DE59875}" presName="sibTrans" presStyleCnt="0"/>
      <dgm:spPr/>
    </dgm:pt>
    <dgm:pt modelId="{62BFE949-23B4-4981-BE1D-C81F41B7B30E}" type="pres">
      <dgm:prSet presAssocID="{9B4ED792-9D6E-4674-B76D-F21728FEE44C}" presName="compNode" presStyleCnt="0"/>
      <dgm:spPr/>
    </dgm:pt>
    <dgm:pt modelId="{91A4BDE3-B64A-4E9D-A46F-B9F8BDBD65DD}" type="pres">
      <dgm:prSet presAssocID="{9B4ED792-9D6E-4674-B76D-F21728FEE44C}" presName="iconRect" presStyleLbl="node1" presStyleIdx="4" presStyleCnt="6"/>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Bridge scene"/>
        </a:ext>
      </dgm:extLst>
    </dgm:pt>
    <dgm:pt modelId="{BD8C1D4A-E4D9-425D-89B1-A239E0A5664A}" type="pres">
      <dgm:prSet presAssocID="{9B4ED792-9D6E-4674-B76D-F21728FEE44C}" presName="spaceRect" presStyleCnt="0"/>
      <dgm:spPr/>
    </dgm:pt>
    <dgm:pt modelId="{D00C9157-7ACC-484D-9DD1-CEDC6DE616F9}" type="pres">
      <dgm:prSet presAssocID="{9B4ED792-9D6E-4674-B76D-F21728FEE44C}" presName="textRect" presStyleLbl="revTx" presStyleIdx="4" presStyleCnt="6">
        <dgm:presLayoutVars>
          <dgm:chMax val="1"/>
          <dgm:chPref val="1"/>
        </dgm:presLayoutVars>
      </dgm:prSet>
      <dgm:spPr/>
    </dgm:pt>
    <dgm:pt modelId="{F2C174A0-3F31-496A-8EA6-921A3DC0AB10}" type="pres">
      <dgm:prSet presAssocID="{4D4A156B-794A-4FB7-89AB-43BA9AD239D7}" presName="sibTrans" presStyleCnt="0"/>
      <dgm:spPr/>
    </dgm:pt>
    <dgm:pt modelId="{E4C2E66A-40E2-4C27-B44C-0EB5C29BC2B7}" type="pres">
      <dgm:prSet presAssocID="{A76E5438-166F-40BC-ABE6-57568EF4C49D}" presName="compNode" presStyleCnt="0"/>
      <dgm:spPr/>
    </dgm:pt>
    <dgm:pt modelId="{6FFEBBF3-ACBA-4B00-A06E-F81BF5C616D9}" type="pres">
      <dgm:prSet presAssocID="{A76E5438-166F-40BC-ABE6-57568EF4C49D}" presName="iconRect" presStyleLbl="node1" presStyleIdx="5" presStyleCnt="6"/>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dgm:spPr>
      <dgm:extLst>
        <a:ext uri="{E40237B7-FDA0-4F09-8148-C483321AD2D9}">
          <dgm14:cNvPr xmlns:dgm14="http://schemas.microsoft.com/office/drawing/2010/diagram" id="0" name="" descr="Checkmark"/>
        </a:ext>
      </dgm:extLst>
    </dgm:pt>
    <dgm:pt modelId="{A90CFB59-AEC5-44D9-BFF0-322B36658ADB}" type="pres">
      <dgm:prSet presAssocID="{A76E5438-166F-40BC-ABE6-57568EF4C49D}" presName="spaceRect" presStyleCnt="0"/>
      <dgm:spPr/>
    </dgm:pt>
    <dgm:pt modelId="{A6EF1A1C-0448-4C69-9BAB-4AEEF2D13F22}" type="pres">
      <dgm:prSet presAssocID="{A76E5438-166F-40BC-ABE6-57568EF4C49D}" presName="textRect" presStyleLbl="revTx" presStyleIdx="5" presStyleCnt="6">
        <dgm:presLayoutVars>
          <dgm:chMax val="1"/>
          <dgm:chPref val="1"/>
        </dgm:presLayoutVars>
      </dgm:prSet>
      <dgm:spPr/>
    </dgm:pt>
  </dgm:ptLst>
  <dgm:cxnLst>
    <dgm:cxn modelId="{0BEF9833-F93E-41E9-967B-31D5883C8B49}" type="presOf" srcId="{EFB3DA77-3087-4900-BAFF-6A31A31C2C27}" destId="{6E5A74E1-5993-47D9-83CC-78A6E58A78B8}" srcOrd="0" destOrd="0" presId="urn:microsoft.com/office/officeart/2018/2/layout/IconLabelList"/>
    <dgm:cxn modelId="{4F39203A-8135-4CB5-8B89-1BBE678EC5AF}" srcId="{8FC4DBB9-CE9C-49DF-B93B-9CFB8D94CE7C}" destId="{EFB3DA77-3087-4900-BAFF-6A31A31C2C27}" srcOrd="1" destOrd="0" parTransId="{4B501976-258E-47A3-9A92-BDAF52508D8D}" sibTransId="{2A1F9560-8577-47A8-8F7E-8916BA254761}"/>
    <dgm:cxn modelId="{35F7583B-0A66-48B8-8545-E57FD7281E24}" type="presOf" srcId="{882F6CBE-FF7B-439C-B488-CE75481F363B}" destId="{0D543076-1C4D-41A4-B30D-980A84A021DD}" srcOrd="0" destOrd="0" presId="urn:microsoft.com/office/officeart/2018/2/layout/IconLabelList"/>
    <dgm:cxn modelId="{AC95F440-2997-4E7E-A01D-06EA02FB9A90}" srcId="{8FC4DBB9-CE9C-49DF-B93B-9CFB8D94CE7C}" destId="{B98C7C7D-D0C4-42C7-B900-2935FC484F7A}" srcOrd="0" destOrd="0" parTransId="{23E50606-2AEF-4316-8EB3-BB364B6691A9}" sibTransId="{5F20E42C-FCBA-4A34-8589-773E185E882E}"/>
    <dgm:cxn modelId="{67954667-F462-485C-95D4-C0088E211642}" srcId="{8FC4DBB9-CE9C-49DF-B93B-9CFB8D94CE7C}" destId="{9B4ED792-9D6E-4674-B76D-F21728FEE44C}" srcOrd="4" destOrd="0" parTransId="{FB430052-BB62-44B9-BD3A-BDFF7183C1B2}" sibTransId="{4D4A156B-794A-4FB7-89AB-43BA9AD239D7}"/>
    <dgm:cxn modelId="{8AF00073-49BC-469A-B30F-F66948896B38}" type="presOf" srcId="{9B4ED792-9D6E-4674-B76D-F21728FEE44C}" destId="{D00C9157-7ACC-484D-9DD1-CEDC6DE616F9}" srcOrd="0" destOrd="0" presId="urn:microsoft.com/office/officeart/2018/2/layout/IconLabelList"/>
    <dgm:cxn modelId="{3D937273-63D5-4BA9-BAA5-AF0C2F6E6A91}" type="presOf" srcId="{4649138C-F883-447C-ABA1-ED96A86AA2CC}" destId="{BD7F1892-54C1-4F24-987C-CC37AC543D51}" srcOrd="0" destOrd="0" presId="urn:microsoft.com/office/officeart/2018/2/layout/IconLabelList"/>
    <dgm:cxn modelId="{0B56727B-E70D-41F3-9FB4-A19B4CDC6658}" srcId="{8FC4DBB9-CE9C-49DF-B93B-9CFB8D94CE7C}" destId="{4649138C-F883-447C-ABA1-ED96A86AA2CC}" srcOrd="2" destOrd="0" parTransId="{CF84F95D-1D8A-482A-B0BE-B5F907161E23}" sibTransId="{D6F1EB5C-9699-4AEF-BF6C-25479DFB06FE}"/>
    <dgm:cxn modelId="{3EFBDBBD-BAD4-4BCA-8D92-C629D65D67AC}" srcId="{8FC4DBB9-CE9C-49DF-B93B-9CFB8D94CE7C}" destId="{882F6CBE-FF7B-439C-B488-CE75481F363B}" srcOrd="3" destOrd="0" parTransId="{3A16B959-7110-44BF-89CD-446EF7A6926A}" sibTransId="{BCC7A8AA-EC76-4329-BAFA-B5499DE59875}"/>
    <dgm:cxn modelId="{30AB7CC2-9A14-46BC-B30E-7E868F85D1CC}" srcId="{8FC4DBB9-CE9C-49DF-B93B-9CFB8D94CE7C}" destId="{A76E5438-166F-40BC-ABE6-57568EF4C49D}" srcOrd="5" destOrd="0" parTransId="{838EDEC0-C1F5-4051-AED7-53A508EEE46E}" sibTransId="{EE6DB5E6-6735-413E-8765-1D147CA1D1A7}"/>
    <dgm:cxn modelId="{9C0721DE-D3B6-43FC-8EEB-3D18A76426E9}" type="presOf" srcId="{B98C7C7D-D0C4-42C7-B900-2935FC484F7A}" destId="{A32E0F16-69D1-4F51-B2B0-63427C78F6F9}" srcOrd="0" destOrd="0" presId="urn:microsoft.com/office/officeart/2018/2/layout/IconLabelList"/>
    <dgm:cxn modelId="{C3C568F5-946C-48F9-8E5B-6FBCEBDC5035}" type="presOf" srcId="{8FC4DBB9-CE9C-49DF-B93B-9CFB8D94CE7C}" destId="{01C1CEE3-CC7C-4CDB-A48E-44A40CB66D35}" srcOrd="0" destOrd="0" presId="urn:microsoft.com/office/officeart/2018/2/layout/IconLabelList"/>
    <dgm:cxn modelId="{9AEEEDF9-3FDD-49E3-A903-F72E4FBA0D99}" type="presOf" srcId="{A76E5438-166F-40BC-ABE6-57568EF4C49D}" destId="{A6EF1A1C-0448-4C69-9BAB-4AEEF2D13F22}" srcOrd="0" destOrd="0" presId="urn:microsoft.com/office/officeart/2018/2/layout/IconLabelList"/>
    <dgm:cxn modelId="{761B72A1-D496-495A-8A80-A9FB0B98E73B}" type="presParOf" srcId="{01C1CEE3-CC7C-4CDB-A48E-44A40CB66D35}" destId="{F6FB701D-2DE4-4D94-87F7-E47D69E3DC16}" srcOrd="0" destOrd="0" presId="urn:microsoft.com/office/officeart/2018/2/layout/IconLabelList"/>
    <dgm:cxn modelId="{17ABE401-80E2-4387-B9E7-42D60D7A04A1}" type="presParOf" srcId="{F6FB701D-2DE4-4D94-87F7-E47D69E3DC16}" destId="{01D4D3B4-F8A8-4233-A0C2-37AD7B2C39D4}" srcOrd="0" destOrd="0" presId="urn:microsoft.com/office/officeart/2018/2/layout/IconLabelList"/>
    <dgm:cxn modelId="{8DC483C3-6725-42BE-98C3-ADD61B8F0511}" type="presParOf" srcId="{F6FB701D-2DE4-4D94-87F7-E47D69E3DC16}" destId="{5AEBF01F-0E3F-4098-BF15-8ED88EBB9828}" srcOrd="1" destOrd="0" presId="urn:microsoft.com/office/officeart/2018/2/layout/IconLabelList"/>
    <dgm:cxn modelId="{CDC49069-107A-4063-A23B-91ADB2845E59}" type="presParOf" srcId="{F6FB701D-2DE4-4D94-87F7-E47D69E3DC16}" destId="{A32E0F16-69D1-4F51-B2B0-63427C78F6F9}" srcOrd="2" destOrd="0" presId="urn:microsoft.com/office/officeart/2018/2/layout/IconLabelList"/>
    <dgm:cxn modelId="{D0FFDC7A-EF64-49DA-B762-53CC887266FE}" type="presParOf" srcId="{01C1CEE3-CC7C-4CDB-A48E-44A40CB66D35}" destId="{74EEC842-FE9A-4EE3-BFCB-6B9E02B8EB3A}" srcOrd="1" destOrd="0" presId="urn:microsoft.com/office/officeart/2018/2/layout/IconLabelList"/>
    <dgm:cxn modelId="{0470188B-C79B-482E-847D-8DCBE1E91836}" type="presParOf" srcId="{01C1CEE3-CC7C-4CDB-A48E-44A40CB66D35}" destId="{1C073DED-ADA7-4C12-A127-371D006E6C49}" srcOrd="2" destOrd="0" presId="urn:microsoft.com/office/officeart/2018/2/layout/IconLabelList"/>
    <dgm:cxn modelId="{E1B0F32F-E9B5-46E2-9D17-20337C9F3504}" type="presParOf" srcId="{1C073DED-ADA7-4C12-A127-371D006E6C49}" destId="{0D123B60-229B-47C3-BC65-9CC0829AD2D7}" srcOrd="0" destOrd="0" presId="urn:microsoft.com/office/officeart/2018/2/layout/IconLabelList"/>
    <dgm:cxn modelId="{ECA9850D-F281-474D-9995-C18B8273ADA6}" type="presParOf" srcId="{1C073DED-ADA7-4C12-A127-371D006E6C49}" destId="{17988903-DB83-45C2-9FC8-49066D0AE47F}" srcOrd="1" destOrd="0" presId="urn:microsoft.com/office/officeart/2018/2/layout/IconLabelList"/>
    <dgm:cxn modelId="{D32912DF-8A9D-4B46-8C77-78EAAAE31FEC}" type="presParOf" srcId="{1C073DED-ADA7-4C12-A127-371D006E6C49}" destId="{6E5A74E1-5993-47D9-83CC-78A6E58A78B8}" srcOrd="2" destOrd="0" presId="urn:microsoft.com/office/officeart/2018/2/layout/IconLabelList"/>
    <dgm:cxn modelId="{89645898-9F62-41E5-BC07-0054A640206B}" type="presParOf" srcId="{01C1CEE3-CC7C-4CDB-A48E-44A40CB66D35}" destId="{CD9033EA-9567-4768-8DF6-8A1C9E8E0F62}" srcOrd="3" destOrd="0" presId="urn:microsoft.com/office/officeart/2018/2/layout/IconLabelList"/>
    <dgm:cxn modelId="{40B35106-4CBA-424A-A10C-1D927D1AD562}" type="presParOf" srcId="{01C1CEE3-CC7C-4CDB-A48E-44A40CB66D35}" destId="{77D42EEA-5D15-4A47-971C-9470A914B3E6}" srcOrd="4" destOrd="0" presId="urn:microsoft.com/office/officeart/2018/2/layout/IconLabelList"/>
    <dgm:cxn modelId="{A48A175A-1352-4EE4-8D19-CF505E6D6849}" type="presParOf" srcId="{77D42EEA-5D15-4A47-971C-9470A914B3E6}" destId="{EA73F941-B39D-4AF6-BB09-57E4753C2FB6}" srcOrd="0" destOrd="0" presId="urn:microsoft.com/office/officeart/2018/2/layout/IconLabelList"/>
    <dgm:cxn modelId="{62121EDB-4FBD-4FF4-9F48-72ABA996F263}" type="presParOf" srcId="{77D42EEA-5D15-4A47-971C-9470A914B3E6}" destId="{4ACF1956-78DF-4F2B-BDE9-55E8B6D1FD7E}" srcOrd="1" destOrd="0" presId="urn:microsoft.com/office/officeart/2018/2/layout/IconLabelList"/>
    <dgm:cxn modelId="{B034860F-53BA-4597-9D4A-39D362D4C6C8}" type="presParOf" srcId="{77D42EEA-5D15-4A47-971C-9470A914B3E6}" destId="{BD7F1892-54C1-4F24-987C-CC37AC543D51}" srcOrd="2" destOrd="0" presId="urn:microsoft.com/office/officeart/2018/2/layout/IconLabelList"/>
    <dgm:cxn modelId="{844C67FD-6FA3-406E-A336-C5925E5E9B3E}" type="presParOf" srcId="{01C1CEE3-CC7C-4CDB-A48E-44A40CB66D35}" destId="{CD83B8CF-1DBF-49CF-9EFF-87ADF7E72568}" srcOrd="5" destOrd="0" presId="urn:microsoft.com/office/officeart/2018/2/layout/IconLabelList"/>
    <dgm:cxn modelId="{BF01D58A-611F-462B-9F2B-3CBA058B609A}" type="presParOf" srcId="{01C1CEE3-CC7C-4CDB-A48E-44A40CB66D35}" destId="{882BB373-6433-479B-80F3-3D32230A0DC4}" srcOrd="6" destOrd="0" presId="urn:microsoft.com/office/officeart/2018/2/layout/IconLabelList"/>
    <dgm:cxn modelId="{62B0547F-6601-4458-9FED-D96E3A871027}" type="presParOf" srcId="{882BB373-6433-479B-80F3-3D32230A0DC4}" destId="{5C5829E5-692C-46AF-AE80-176BA165E6CE}" srcOrd="0" destOrd="0" presId="urn:microsoft.com/office/officeart/2018/2/layout/IconLabelList"/>
    <dgm:cxn modelId="{5C403F33-5B66-45EA-90B9-41D773C57B4E}" type="presParOf" srcId="{882BB373-6433-479B-80F3-3D32230A0DC4}" destId="{113F042A-4D0E-4A85-94D6-0F8F618A7C48}" srcOrd="1" destOrd="0" presId="urn:microsoft.com/office/officeart/2018/2/layout/IconLabelList"/>
    <dgm:cxn modelId="{EBF237B9-CB90-4105-9C90-B122B2D48288}" type="presParOf" srcId="{882BB373-6433-479B-80F3-3D32230A0DC4}" destId="{0D543076-1C4D-41A4-B30D-980A84A021DD}" srcOrd="2" destOrd="0" presId="urn:microsoft.com/office/officeart/2018/2/layout/IconLabelList"/>
    <dgm:cxn modelId="{75E1D0A2-8F29-4298-AACB-197A12A70D38}" type="presParOf" srcId="{01C1CEE3-CC7C-4CDB-A48E-44A40CB66D35}" destId="{8A4D3D7E-1B7D-4050-96DA-B4D6685B810B}" srcOrd="7" destOrd="0" presId="urn:microsoft.com/office/officeart/2018/2/layout/IconLabelList"/>
    <dgm:cxn modelId="{8340E410-E8CB-4D24-9C8A-9B39ADA43B0B}" type="presParOf" srcId="{01C1CEE3-CC7C-4CDB-A48E-44A40CB66D35}" destId="{62BFE949-23B4-4981-BE1D-C81F41B7B30E}" srcOrd="8" destOrd="0" presId="urn:microsoft.com/office/officeart/2018/2/layout/IconLabelList"/>
    <dgm:cxn modelId="{6DC60199-DEF4-43D1-9D22-1C08456F1D33}" type="presParOf" srcId="{62BFE949-23B4-4981-BE1D-C81F41B7B30E}" destId="{91A4BDE3-B64A-4E9D-A46F-B9F8BDBD65DD}" srcOrd="0" destOrd="0" presId="urn:microsoft.com/office/officeart/2018/2/layout/IconLabelList"/>
    <dgm:cxn modelId="{A8C0E601-DC7F-4C26-8896-C3591DFCF4C0}" type="presParOf" srcId="{62BFE949-23B4-4981-BE1D-C81F41B7B30E}" destId="{BD8C1D4A-E4D9-425D-89B1-A239E0A5664A}" srcOrd="1" destOrd="0" presId="urn:microsoft.com/office/officeart/2018/2/layout/IconLabelList"/>
    <dgm:cxn modelId="{21FEB710-A311-446C-891E-619BA10EC16B}" type="presParOf" srcId="{62BFE949-23B4-4981-BE1D-C81F41B7B30E}" destId="{D00C9157-7ACC-484D-9DD1-CEDC6DE616F9}" srcOrd="2" destOrd="0" presId="urn:microsoft.com/office/officeart/2018/2/layout/IconLabelList"/>
    <dgm:cxn modelId="{D8370763-D632-4915-B366-B35F4F1DA53C}" type="presParOf" srcId="{01C1CEE3-CC7C-4CDB-A48E-44A40CB66D35}" destId="{F2C174A0-3F31-496A-8EA6-921A3DC0AB10}" srcOrd="9" destOrd="0" presId="urn:microsoft.com/office/officeart/2018/2/layout/IconLabelList"/>
    <dgm:cxn modelId="{F58C07A4-A84B-45E8-9D2D-A04A8F03D128}" type="presParOf" srcId="{01C1CEE3-CC7C-4CDB-A48E-44A40CB66D35}" destId="{E4C2E66A-40E2-4C27-B44C-0EB5C29BC2B7}" srcOrd="10" destOrd="0" presId="urn:microsoft.com/office/officeart/2018/2/layout/IconLabelList"/>
    <dgm:cxn modelId="{14094386-7C0F-4AFE-8FCC-C54CC73199F7}" type="presParOf" srcId="{E4C2E66A-40E2-4C27-B44C-0EB5C29BC2B7}" destId="{6FFEBBF3-ACBA-4B00-A06E-F81BF5C616D9}" srcOrd="0" destOrd="0" presId="urn:microsoft.com/office/officeart/2018/2/layout/IconLabelList"/>
    <dgm:cxn modelId="{108E4CE8-CDBC-4DAE-A51D-9FB6D3FADDC3}" type="presParOf" srcId="{E4C2E66A-40E2-4C27-B44C-0EB5C29BC2B7}" destId="{A90CFB59-AEC5-44D9-BFF0-322B36658ADB}" srcOrd="1" destOrd="0" presId="urn:microsoft.com/office/officeart/2018/2/layout/IconLabelList"/>
    <dgm:cxn modelId="{069DE270-703B-4287-BD21-732B8D642776}" type="presParOf" srcId="{E4C2E66A-40E2-4C27-B44C-0EB5C29BC2B7}" destId="{A6EF1A1C-0448-4C69-9BAB-4AEEF2D13F22}"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91FC262-0333-4743-9FDE-BB99EB3EA8B3}" type="doc">
      <dgm:prSet loTypeId="urn:microsoft.com/office/officeart/2005/8/layout/venn3" loCatId="relationship" qsTypeId="urn:microsoft.com/office/officeart/2005/8/quickstyle/simple1" qsCatId="simple" csTypeId="urn:microsoft.com/office/officeart/2005/8/colors/colorful5" csCatId="colorful" phldr="1"/>
      <dgm:spPr/>
      <dgm:t>
        <a:bodyPr/>
        <a:lstStyle/>
        <a:p>
          <a:endParaRPr lang="en-US"/>
        </a:p>
      </dgm:t>
    </dgm:pt>
    <dgm:pt modelId="{5A3DA3C2-9A10-441E-B4F3-77BF346E7A17}">
      <dgm:prSet phldrT="[Text]"/>
      <dgm:spPr/>
      <dgm:t>
        <a:bodyPr/>
        <a:lstStyle/>
        <a:p>
          <a:r>
            <a:rPr lang="en-US" dirty="0"/>
            <a:t>Dataset</a:t>
          </a:r>
        </a:p>
        <a:p>
          <a:endParaRPr lang="en-US" dirty="0"/>
        </a:p>
        <a:p>
          <a:endParaRPr lang="en-US" dirty="0"/>
        </a:p>
        <a:p>
          <a:r>
            <a:rPr lang="en-US" dirty="0"/>
            <a:t>Dataset</a:t>
          </a:r>
        </a:p>
      </dgm:t>
    </dgm:pt>
    <dgm:pt modelId="{55CE5D06-C607-4EBE-82AF-6A27736C4A53}" type="parTrans" cxnId="{2993A8B0-494F-46A3-8E58-46AAC0A084D6}">
      <dgm:prSet/>
      <dgm:spPr/>
      <dgm:t>
        <a:bodyPr/>
        <a:lstStyle/>
        <a:p>
          <a:endParaRPr lang="en-US"/>
        </a:p>
      </dgm:t>
    </dgm:pt>
    <dgm:pt modelId="{17D9975D-3E1D-4F93-9FA1-1DE580722A9D}" type="sibTrans" cxnId="{2993A8B0-494F-46A3-8E58-46AAC0A084D6}">
      <dgm:prSet/>
      <dgm:spPr/>
      <dgm:t>
        <a:bodyPr/>
        <a:lstStyle/>
        <a:p>
          <a:endParaRPr lang="en-US"/>
        </a:p>
      </dgm:t>
    </dgm:pt>
    <dgm:pt modelId="{F45F259A-C797-4F00-90CE-9DA80E5D012C}">
      <dgm:prSet phldrT="[Text]"/>
      <dgm:spPr/>
      <dgm:t>
        <a:bodyPr/>
        <a:lstStyle/>
        <a:p>
          <a:endParaRPr lang="en-US" dirty="0"/>
        </a:p>
      </dgm:t>
    </dgm:pt>
    <dgm:pt modelId="{AE82AFCF-8337-4585-B7E5-0E6EB0FF6890}" type="parTrans" cxnId="{EC1A4F05-4FD2-452D-A724-F99C6F1FDED6}">
      <dgm:prSet/>
      <dgm:spPr/>
      <dgm:t>
        <a:bodyPr/>
        <a:lstStyle/>
        <a:p>
          <a:endParaRPr lang="en-US"/>
        </a:p>
      </dgm:t>
    </dgm:pt>
    <dgm:pt modelId="{D50D090C-BB7F-4C94-A0D9-6A1D5A2F2ABB}" type="sibTrans" cxnId="{EC1A4F05-4FD2-452D-A724-F99C6F1FDED6}">
      <dgm:prSet/>
      <dgm:spPr/>
      <dgm:t>
        <a:bodyPr/>
        <a:lstStyle/>
        <a:p>
          <a:endParaRPr lang="en-US"/>
        </a:p>
      </dgm:t>
    </dgm:pt>
    <dgm:pt modelId="{D8E9B489-161C-4A60-8EAF-CE34C06CA7F2}">
      <dgm:prSet phldrT="[Text]"/>
      <dgm:spPr/>
      <dgm:t>
        <a:bodyPr/>
        <a:lstStyle/>
        <a:p>
          <a:endParaRPr lang="en-US" b="1" dirty="0"/>
        </a:p>
        <a:p>
          <a:endParaRPr lang="en-US" b="1" dirty="0"/>
        </a:p>
        <a:p>
          <a:endParaRPr lang="en-US" b="1" dirty="0"/>
        </a:p>
        <a:p>
          <a:r>
            <a:rPr lang="en-US" b="1" dirty="0"/>
            <a:t>TTR Prediction</a:t>
          </a:r>
          <a:endParaRPr lang="en-US" dirty="0"/>
        </a:p>
      </dgm:t>
    </dgm:pt>
    <dgm:pt modelId="{49A6E459-33B8-436D-BCCF-FA5CA2B04FBA}" type="parTrans" cxnId="{E2F95C19-8FB9-4B4B-B8FF-1135FD4837B0}">
      <dgm:prSet/>
      <dgm:spPr/>
      <dgm:t>
        <a:bodyPr/>
        <a:lstStyle/>
        <a:p>
          <a:endParaRPr lang="en-US"/>
        </a:p>
      </dgm:t>
    </dgm:pt>
    <dgm:pt modelId="{077208EC-E133-4061-9BD2-43E3B77671C7}" type="sibTrans" cxnId="{E2F95C19-8FB9-4B4B-B8FF-1135FD4837B0}">
      <dgm:prSet/>
      <dgm:spPr/>
      <dgm:t>
        <a:bodyPr/>
        <a:lstStyle/>
        <a:p>
          <a:endParaRPr lang="en-US"/>
        </a:p>
      </dgm:t>
    </dgm:pt>
    <dgm:pt modelId="{374C30EE-EE08-4F2A-810F-D9F0F1474965}">
      <dgm:prSet phldrT="[Text]"/>
      <dgm:spPr/>
      <dgm:t>
        <a:bodyPr/>
        <a:lstStyle/>
        <a:p>
          <a:endParaRPr lang="en-US" b="1" dirty="0"/>
        </a:p>
        <a:p>
          <a:endParaRPr lang="en-US" b="1" dirty="0"/>
        </a:p>
        <a:p>
          <a:endParaRPr lang="en-US" b="1" dirty="0"/>
        </a:p>
        <a:p>
          <a:r>
            <a:rPr lang="en-US" b="1" dirty="0"/>
            <a:t>PM Optimization</a:t>
          </a:r>
          <a:endParaRPr lang="en-US" dirty="0"/>
        </a:p>
      </dgm:t>
    </dgm:pt>
    <dgm:pt modelId="{AE0CB6F0-D097-440C-933D-E8A98E2F4DDC}" type="parTrans" cxnId="{97810176-9352-4FDD-9F30-BFD43C6E7A86}">
      <dgm:prSet/>
      <dgm:spPr/>
      <dgm:t>
        <a:bodyPr/>
        <a:lstStyle/>
        <a:p>
          <a:endParaRPr lang="en-US"/>
        </a:p>
      </dgm:t>
    </dgm:pt>
    <dgm:pt modelId="{9E50C10A-152A-4E11-98D6-8916F836F375}" type="sibTrans" cxnId="{97810176-9352-4FDD-9F30-BFD43C6E7A86}">
      <dgm:prSet/>
      <dgm:spPr/>
      <dgm:t>
        <a:bodyPr/>
        <a:lstStyle/>
        <a:p>
          <a:endParaRPr lang="en-US"/>
        </a:p>
      </dgm:t>
    </dgm:pt>
    <dgm:pt modelId="{C3DBFA04-B678-49F0-8A9A-3ACD2F876AF4}">
      <dgm:prSet/>
      <dgm:spPr/>
      <dgm:t>
        <a:bodyPr/>
        <a:lstStyle/>
        <a:p>
          <a:endParaRPr lang="en-US" b="1" dirty="0"/>
        </a:p>
        <a:p>
          <a:endParaRPr lang="en-US" b="1" dirty="0"/>
        </a:p>
        <a:p>
          <a:endParaRPr lang="en-US" b="1" dirty="0"/>
        </a:p>
        <a:p>
          <a:r>
            <a:rPr lang="en-US" b="1" dirty="0"/>
            <a:t>MTBF Computation</a:t>
          </a:r>
          <a:endParaRPr lang="en-US" dirty="0"/>
        </a:p>
      </dgm:t>
    </dgm:pt>
    <dgm:pt modelId="{124B3CC5-93FD-4DB1-8674-80645CECAEF1}" type="parTrans" cxnId="{5073E594-5144-411A-9A5B-59C63615DDE3}">
      <dgm:prSet/>
      <dgm:spPr/>
      <dgm:t>
        <a:bodyPr/>
        <a:lstStyle/>
        <a:p>
          <a:endParaRPr lang="en-US"/>
        </a:p>
      </dgm:t>
    </dgm:pt>
    <dgm:pt modelId="{17B89FBB-3027-407B-A2AB-6C5CAC83C2F0}" type="sibTrans" cxnId="{5073E594-5144-411A-9A5B-59C63615DDE3}">
      <dgm:prSet/>
      <dgm:spPr/>
      <dgm:t>
        <a:bodyPr/>
        <a:lstStyle/>
        <a:p>
          <a:endParaRPr lang="en-US"/>
        </a:p>
      </dgm:t>
    </dgm:pt>
    <dgm:pt modelId="{722BA071-6DA3-4D22-BDC8-F405195909D7}">
      <dgm:prSet/>
      <dgm:spPr/>
      <dgm:t>
        <a:bodyPr/>
        <a:lstStyle/>
        <a:p>
          <a:endParaRPr kumimoji="0" lang="en-US" b="0" i="0" u="none" strike="noStrike" cap="none" spc="0" normalizeH="0" baseline="0" noProof="0" dirty="0">
            <a:effectLst/>
            <a:uLnTx/>
            <a:uFillTx/>
            <a:latin typeface="Calibri"/>
            <a:ea typeface="+mn-ea"/>
            <a:cs typeface="+mn-cs"/>
          </a:endParaRPr>
        </a:p>
        <a:p>
          <a:endParaRPr kumimoji="0" lang="en-US" b="0" i="0" u="none" strike="noStrike" cap="none" spc="0" normalizeH="0" baseline="0" noProof="0" dirty="0">
            <a:effectLst/>
            <a:uLnTx/>
            <a:uFillTx/>
            <a:latin typeface="Calibri"/>
            <a:ea typeface="+mn-ea"/>
            <a:cs typeface="+mn-cs"/>
          </a:endParaRPr>
        </a:p>
        <a:p>
          <a:endParaRPr kumimoji="0" lang="en-US" b="0" i="0" u="none" strike="noStrike" cap="none" spc="0" normalizeH="0" baseline="0" noProof="0" dirty="0">
            <a:effectLst/>
            <a:uLnTx/>
            <a:uFillTx/>
            <a:latin typeface="Calibri"/>
            <a:ea typeface="+mn-ea"/>
            <a:cs typeface="+mn-cs"/>
          </a:endParaRPr>
        </a:p>
        <a:p>
          <a:r>
            <a:rPr kumimoji="0" lang="en-US" b="0" i="0" u="none" strike="noStrike" cap="none" spc="0" normalizeH="0" baseline="0" noProof="0" dirty="0">
              <a:effectLst/>
              <a:uLnTx/>
              <a:uFillTx/>
              <a:latin typeface="Calibri"/>
              <a:ea typeface="+mn-ea"/>
              <a:cs typeface="+mn-cs"/>
            </a:rPr>
            <a:t>Outputs</a:t>
          </a:r>
          <a:endParaRPr lang="en-US" dirty="0"/>
        </a:p>
      </dgm:t>
    </dgm:pt>
    <dgm:pt modelId="{A03E4772-EF11-4256-8DC4-0B685EB4C55A}" type="parTrans" cxnId="{CC2E68A3-DCBB-4388-930E-1A32E9F84E3E}">
      <dgm:prSet/>
      <dgm:spPr/>
      <dgm:t>
        <a:bodyPr/>
        <a:lstStyle/>
        <a:p>
          <a:endParaRPr lang="en-US"/>
        </a:p>
      </dgm:t>
    </dgm:pt>
    <dgm:pt modelId="{74D82E19-A9D9-4979-BE9A-24ABD16BED35}" type="sibTrans" cxnId="{CC2E68A3-DCBB-4388-930E-1A32E9F84E3E}">
      <dgm:prSet/>
      <dgm:spPr/>
      <dgm:t>
        <a:bodyPr/>
        <a:lstStyle/>
        <a:p>
          <a:endParaRPr lang="en-US"/>
        </a:p>
      </dgm:t>
    </dgm:pt>
    <dgm:pt modelId="{42C28B8E-B900-4D96-AF4F-F527FD703223}" type="pres">
      <dgm:prSet presAssocID="{191FC262-0333-4743-9FDE-BB99EB3EA8B3}" presName="Name0" presStyleCnt="0">
        <dgm:presLayoutVars>
          <dgm:dir/>
          <dgm:resizeHandles val="exact"/>
        </dgm:presLayoutVars>
      </dgm:prSet>
      <dgm:spPr/>
    </dgm:pt>
    <dgm:pt modelId="{DFA09C08-5413-43A8-9A32-F668165C27F6}" type="pres">
      <dgm:prSet presAssocID="{5A3DA3C2-9A10-441E-B4F3-77BF346E7A17}" presName="Name5" presStyleLbl="vennNode1" presStyleIdx="0" presStyleCnt="6">
        <dgm:presLayoutVars>
          <dgm:bulletEnabled val="1"/>
        </dgm:presLayoutVars>
      </dgm:prSet>
      <dgm:spPr/>
    </dgm:pt>
    <dgm:pt modelId="{6E6DB344-E351-45D8-B49E-EAA6C42DE8B1}" type="pres">
      <dgm:prSet presAssocID="{17D9975D-3E1D-4F93-9FA1-1DE580722A9D}" presName="space" presStyleCnt="0"/>
      <dgm:spPr/>
    </dgm:pt>
    <dgm:pt modelId="{06D82D71-4A96-4B7F-B512-2D11AEAC74E0}" type="pres">
      <dgm:prSet presAssocID="{F45F259A-C797-4F00-90CE-9DA80E5D012C}" presName="Name5" presStyleLbl="vennNode1" presStyleIdx="1" presStyleCnt="6">
        <dgm:presLayoutVars>
          <dgm:bulletEnabled val="1"/>
        </dgm:presLayoutVars>
      </dgm:prSet>
      <dgm:spPr/>
    </dgm:pt>
    <dgm:pt modelId="{0F7F0FE3-F5D8-4896-9D86-581FF50C68D9}" type="pres">
      <dgm:prSet presAssocID="{D50D090C-BB7F-4C94-A0D9-6A1D5A2F2ABB}" presName="space" presStyleCnt="0"/>
      <dgm:spPr/>
    </dgm:pt>
    <dgm:pt modelId="{8DA69D76-EED2-4905-83AA-4E98C690E20D}" type="pres">
      <dgm:prSet presAssocID="{D8E9B489-161C-4A60-8EAF-CE34C06CA7F2}" presName="Name5" presStyleLbl="vennNode1" presStyleIdx="2" presStyleCnt="6" custLinFactNeighborX="9250" custLinFactNeighborY="-5724">
        <dgm:presLayoutVars>
          <dgm:bulletEnabled val="1"/>
        </dgm:presLayoutVars>
      </dgm:prSet>
      <dgm:spPr/>
    </dgm:pt>
    <dgm:pt modelId="{96634293-D9A5-4B28-90FC-D4743CAC2EBB}" type="pres">
      <dgm:prSet presAssocID="{077208EC-E133-4061-9BD2-43E3B77671C7}" presName="space" presStyleCnt="0"/>
      <dgm:spPr/>
    </dgm:pt>
    <dgm:pt modelId="{CD93CEDE-7E7A-4F2D-AF9A-AD77708CF44A}" type="pres">
      <dgm:prSet presAssocID="{374C30EE-EE08-4F2A-810F-D9F0F1474965}" presName="Name5" presStyleLbl="vennNode1" presStyleIdx="3" presStyleCnt="6">
        <dgm:presLayoutVars>
          <dgm:bulletEnabled val="1"/>
        </dgm:presLayoutVars>
      </dgm:prSet>
      <dgm:spPr/>
    </dgm:pt>
    <dgm:pt modelId="{0C03730E-221B-40BC-B64B-294F745CA8E7}" type="pres">
      <dgm:prSet presAssocID="{9E50C10A-152A-4E11-98D6-8916F836F375}" presName="space" presStyleCnt="0"/>
      <dgm:spPr/>
    </dgm:pt>
    <dgm:pt modelId="{E0D7C5B2-4EF8-400F-AA44-5DF161BBE7C1}" type="pres">
      <dgm:prSet presAssocID="{C3DBFA04-B678-49F0-8A9A-3ACD2F876AF4}" presName="Name5" presStyleLbl="vennNode1" presStyleIdx="4" presStyleCnt="6">
        <dgm:presLayoutVars>
          <dgm:bulletEnabled val="1"/>
        </dgm:presLayoutVars>
      </dgm:prSet>
      <dgm:spPr/>
    </dgm:pt>
    <dgm:pt modelId="{C01118D5-4B2F-4304-AF7F-07DBFA77D999}" type="pres">
      <dgm:prSet presAssocID="{17B89FBB-3027-407B-A2AB-6C5CAC83C2F0}" presName="space" presStyleCnt="0"/>
      <dgm:spPr/>
    </dgm:pt>
    <dgm:pt modelId="{B9595D4C-6652-4638-B8A0-8CE38E7A8675}" type="pres">
      <dgm:prSet presAssocID="{722BA071-6DA3-4D22-BDC8-F405195909D7}" presName="Name5" presStyleLbl="vennNode1" presStyleIdx="5" presStyleCnt="6">
        <dgm:presLayoutVars>
          <dgm:bulletEnabled val="1"/>
        </dgm:presLayoutVars>
      </dgm:prSet>
      <dgm:spPr/>
    </dgm:pt>
  </dgm:ptLst>
  <dgm:cxnLst>
    <dgm:cxn modelId="{EC1A4F05-4FD2-452D-A724-F99C6F1FDED6}" srcId="{191FC262-0333-4743-9FDE-BB99EB3EA8B3}" destId="{F45F259A-C797-4F00-90CE-9DA80E5D012C}" srcOrd="1" destOrd="0" parTransId="{AE82AFCF-8337-4585-B7E5-0E6EB0FF6890}" sibTransId="{D50D090C-BB7F-4C94-A0D9-6A1D5A2F2ABB}"/>
    <dgm:cxn modelId="{CD47C008-641B-4412-9CE9-A5167EAACB2F}" type="presOf" srcId="{191FC262-0333-4743-9FDE-BB99EB3EA8B3}" destId="{42C28B8E-B900-4D96-AF4F-F527FD703223}" srcOrd="0" destOrd="0" presId="urn:microsoft.com/office/officeart/2005/8/layout/venn3"/>
    <dgm:cxn modelId="{E2F95C19-8FB9-4B4B-B8FF-1135FD4837B0}" srcId="{191FC262-0333-4743-9FDE-BB99EB3EA8B3}" destId="{D8E9B489-161C-4A60-8EAF-CE34C06CA7F2}" srcOrd="2" destOrd="0" parTransId="{49A6E459-33B8-436D-BCCF-FA5CA2B04FBA}" sibTransId="{077208EC-E133-4061-9BD2-43E3B77671C7}"/>
    <dgm:cxn modelId="{5B3C2736-0025-445D-B988-ED2B2CA7CE1B}" type="presOf" srcId="{5A3DA3C2-9A10-441E-B4F3-77BF346E7A17}" destId="{DFA09C08-5413-43A8-9A32-F668165C27F6}" srcOrd="0" destOrd="0" presId="urn:microsoft.com/office/officeart/2005/8/layout/venn3"/>
    <dgm:cxn modelId="{0A48A951-A487-4324-97E8-D61B8767365D}" type="presOf" srcId="{374C30EE-EE08-4F2A-810F-D9F0F1474965}" destId="{CD93CEDE-7E7A-4F2D-AF9A-AD77708CF44A}" srcOrd="0" destOrd="0" presId="urn:microsoft.com/office/officeart/2005/8/layout/venn3"/>
    <dgm:cxn modelId="{97810176-9352-4FDD-9F30-BFD43C6E7A86}" srcId="{191FC262-0333-4743-9FDE-BB99EB3EA8B3}" destId="{374C30EE-EE08-4F2A-810F-D9F0F1474965}" srcOrd="3" destOrd="0" parTransId="{AE0CB6F0-D097-440C-933D-E8A98E2F4DDC}" sibTransId="{9E50C10A-152A-4E11-98D6-8916F836F375}"/>
    <dgm:cxn modelId="{1BEF657E-CDE5-4B02-A7D2-19BCBADC0D84}" type="presOf" srcId="{D8E9B489-161C-4A60-8EAF-CE34C06CA7F2}" destId="{8DA69D76-EED2-4905-83AA-4E98C690E20D}" srcOrd="0" destOrd="0" presId="urn:microsoft.com/office/officeart/2005/8/layout/venn3"/>
    <dgm:cxn modelId="{79178992-9392-44AD-873C-B2AB61C918EC}" type="presOf" srcId="{C3DBFA04-B678-49F0-8A9A-3ACD2F876AF4}" destId="{E0D7C5B2-4EF8-400F-AA44-5DF161BBE7C1}" srcOrd="0" destOrd="0" presId="urn:microsoft.com/office/officeart/2005/8/layout/venn3"/>
    <dgm:cxn modelId="{5073E594-5144-411A-9A5B-59C63615DDE3}" srcId="{191FC262-0333-4743-9FDE-BB99EB3EA8B3}" destId="{C3DBFA04-B678-49F0-8A9A-3ACD2F876AF4}" srcOrd="4" destOrd="0" parTransId="{124B3CC5-93FD-4DB1-8674-80645CECAEF1}" sibTransId="{17B89FBB-3027-407B-A2AB-6C5CAC83C2F0}"/>
    <dgm:cxn modelId="{250F38A2-1FB6-4111-A7C7-C2E38C6ACFA3}" type="presOf" srcId="{F45F259A-C797-4F00-90CE-9DA80E5D012C}" destId="{06D82D71-4A96-4B7F-B512-2D11AEAC74E0}" srcOrd="0" destOrd="0" presId="urn:microsoft.com/office/officeart/2005/8/layout/venn3"/>
    <dgm:cxn modelId="{CC2E68A3-DCBB-4388-930E-1A32E9F84E3E}" srcId="{191FC262-0333-4743-9FDE-BB99EB3EA8B3}" destId="{722BA071-6DA3-4D22-BDC8-F405195909D7}" srcOrd="5" destOrd="0" parTransId="{A03E4772-EF11-4256-8DC4-0B685EB4C55A}" sibTransId="{74D82E19-A9D9-4979-BE9A-24ABD16BED35}"/>
    <dgm:cxn modelId="{D825E0A5-5EC2-48D7-8EFF-324229D82483}" type="presOf" srcId="{722BA071-6DA3-4D22-BDC8-F405195909D7}" destId="{B9595D4C-6652-4638-B8A0-8CE38E7A8675}" srcOrd="0" destOrd="0" presId="urn:microsoft.com/office/officeart/2005/8/layout/venn3"/>
    <dgm:cxn modelId="{2993A8B0-494F-46A3-8E58-46AAC0A084D6}" srcId="{191FC262-0333-4743-9FDE-BB99EB3EA8B3}" destId="{5A3DA3C2-9A10-441E-B4F3-77BF346E7A17}" srcOrd="0" destOrd="0" parTransId="{55CE5D06-C607-4EBE-82AF-6A27736C4A53}" sibTransId="{17D9975D-3E1D-4F93-9FA1-1DE580722A9D}"/>
    <dgm:cxn modelId="{67EC10CB-626B-41C2-9127-4731E28CC096}" type="presParOf" srcId="{42C28B8E-B900-4D96-AF4F-F527FD703223}" destId="{DFA09C08-5413-43A8-9A32-F668165C27F6}" srcOrd="0" destOrd="0" presId="urn:microsoft.com/office/officeart/2005/8/layout/venn3"/>
    <dgm:cxn modelId="{D190D3E2-BB63-46A6-BB34-85F3571EFF61}" type="presParOf" srcId="{42C28B8E-B900-4D96-AF4F-F527FD703223}" destId="{6E6DB344-E351-45D8-B49E-EAA6C42DE8B1}" srcOrd="1" destOrd="0" presId="urn:microsoft.com/office/officeart/2005/8/layout/venn3"/>
    <dgm:cxn modelId="{4B8B53A9-5E39-487C-B07D-BE65BD33E8B8}" type="presParOf" srcId="{42C28B8E-B900-4D96-AF4F-F527FD703223}" destId="{06D82D71-4A96-4B7F-B512-2D11AEAC74E0}" srcOrd="2" destOrd="0" presId="urn:microsoft.com/office/officeart/2005/8/layout/venn3"/>
    <dgm:cxn modelId="{8D84B023-3FFA-4299-9E4E-5CA8D908F722}" type="presParOf" srcId="{42C28B8E-B900-4D96-AF4F-F527FD703223}" destId="{0F7F0FE3-F5D8-4896-9D86-581FF50C68D9}" srcOrd="3" destOrd="0" presId="urn:microsoft.com/office/officeart/2005/8/layout/venn3"/>
    <dgm:cxn modelId="{0B026733-6088-48D5-84F9-3CE028D97CE2}" type="presParOf" srcId="{42C28B8E-B900-4D96-AF4F-F527FD703223}" destId="{8DA69D76-EED2-4905-83AA-4E98C690E20D}" srcOrd="4" destOrd="0" presId="urn:microsoft.com/office/officeart/2005/8/layout/venn3"/>
    <dgm:cxn modelId="{91006BE0-3D1E-4BC0-88FB-72ED02ED28D9}" type="presParOf" srcId="{42C28B8E-B900-4D96-AF4F-F527FD703223}" destId="{96634293-D9A5-4B28-90FC-D4743CAC2EBB}" srcOrd="5" destOrd="0" presId="urn:microsoft.com/office/officeart/2005/8/layout/venn3"/>
    <dgm:cxn modelId="{F92C2EF5-DB00-44FE-B9B6-B1D26F9E7F04}" type="presParOf" srcId="{42C28B8E-B900-4D96-AF4F-F527FD703223}" destId="{CD93CEDE-7E7A-4F2D-AF9A-AD77708CF44A}" srcOrd="6" destOrd="0" presId="urn:microsoft.com/office/officeart/2005/8/layout/venn3"/>
    <dgm:cxn modelId="{939044D5-DFB0-4AD0-AC6A-B99B76D20561}" type="presParOf" srcId="{42C28B8E-B900-4D96-AF4F-F527FD703223}" destId="{0C03730E-221B-40BC-B64B-294F745CA8E7}" srcOrd="7" destOrd="0" presId="urn:microsoft.com/office/officeart/2005/8/layout/venn3"/>
    <dgm:cxn modelId="{85D8C03A-8277-470B-81E1-6258717BA924}" type="presParOf" srcId="{42C28B8E-B900-4D96-AF4F-F527FD703223}" destId="{E0D7C5B2-4EF8-400F-AA44-5DF161BBE7C1}" srcOrd="8" destOrd="0" presId="urn:microsoft.com/office/officeart/2005/8/layout/venn3"/>
    <dgm:cxn modelId="{E22331C8-0B99-4B26-B622-3647C2D30792}" type="presParOf" srcId="{42C28B8E-B900-4D96-AF4F-F527FD703223}" destId="{C01118D5-4B2F-4304-AF7F-07DBFA77D999}" srcOrd="9" destOrd="0" presId="urn:microsoft.com/office/officeart/2005/8/layout/venn3"/>
    <dgm:cxn modelId="{5959CEF2-D8BA-4299-B049-9624A054D1D8}" type="presParOf" srcId="{42C28B8E-B900-4D96-AF4F-F527FD703223}" destId="{B9595D4C-6652-4638-B8A0-8CE38E7A8675}" srcOrd="10"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164E1B7-1CC0-443F-A52F-3C49014C42D8}"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en-US"/>
        </a:p>
      </dgm:t>
    </dgm:pt>
    <dgm:pt modelId="{5D7BE3D0-7BD5-4E33-872B-0BB82DFEFD9B}">
      <dgm:prSet phldrT="[Text]"/>
      <dgm:spPr/>
      <dgm:t>
        <a:bodyPr/>
        <a:lstStyle/>
        <a:p>
          <a:r>
            <a:rPr lang="en-US" dirty="0"/>
            <a:t>Dataset</a:t>
          </a:r>
        </a:p>
      </dgm:t>
    </dgm:pt>
    <dgm:pt modelId="{65924C98-AF0E-4334-9A5B-D59D52723465}" type="parTrans" cxnId="{ADA50E67-8AB3-4ACB-8CB2-DB48D6D97334}">
      <dgm:prSet/>
      <dgm:spPr/>
      <dgm:t>
        <a:bodyPr/>
        <a:lstStyle/>
        <a:p>
          <a:endParaRPr lang="en-US"/>
        </a:p>
      </dgm:t>
    </dgm:pt>
    <dgm:pt modelId="{107C10ED-7F39-4F44-ADA5-254874C9449E}" type="sibTrans" cxnId="{ADA50E67-8AB3-4ACB-8CB2-DB48D6D97334}">
      <dgm:prSet/>
      <dgm:spPr/>
      <dgm:t>
        <a:bodyPr/>
        <a:lstStyle/>
        <a:p>
          <a:endParaRPr lang="en-US"/>
        </a:p>
      </dgm:t>
    </dgm:pt>
    <dgm:pt modelId="{9DCE2194-F65F-407D-940A-5AA1C79E52A4}">
      <dgm:prSet custT="1"/>
      <dgm:spPr/>
      <dgm:t>
        <a:bodyPr/>
        <a:lstStyle/>
        <a:p>
          <a:pPr>
            <a:buFont typeface="Arial" panose="020B0604020202020204" pitchFamily="34" charset="0"/>
            <a:buChar char="•"/>
          </a:pPr>
          <a:r>
            <a:rPr lang="en-US" sz="1900" b="1" dirty="0"/>
            <a:t>Source</a:t>
          </a:r>
          <a:r>
            <a:rPr lang="en-US" sz="1900" b="0" dirty="0"/>
            <a:t>: BD Service data</a:t>
          </a:r>
        </a:p>
      </dgm:t>
    </dgm:pt>
    <dgm:pt modelId="{EF78C512-0FAF-4D29-80C3-D0C85D13994D}" type="parTrans" cxnId="{4F70D361-A1B0-47DF-987D-BBAFBF4B257E}">
      <dgm:prSet/>
      <dgm:spPr/>
      <dgm:t>
        <a:bodyPr/>
        <a:lstStyle/>
        <a:p>
          <a:endParaRPr lang="en-US"/>
        </a:p>
      </dgm:t>
    </dgm:pt>
    <dgm:pt modelId="{366F3336-525C-4C6E-933B-73F45FB035EC}" type="sibTrans" cxnId="{4F70D361-A1B0-47DF-987D-BBAFBF4B257E}">
      <dgm:prSet/>
      <dgm:spPr/>
      <dgm:t>
        <a:bodyPr/>
        <a:lstStyle/>
        <a:p>
          <a:endParaRPr lang="en-US"/>
        </a:p>
      </dgm:t>
    </dgm:pt>
    <dgm:pt modelId="{28956483-3A4E-433D-94B4-09837EFCB766}">
      <dgm:prSet custT="1"/>
      <dgm:spPr/>
      <dgm:t>
        <a:bodyPr/>
        <a:lstStyle/>
        <a:p>
          <a:pPr>
            <a:buFont typeface="Arial" panose="020B0604020202020204" pitchFamily="34" charset="0"/>
            <a:buChar char="•"/>
          </a:pPr>
          <a:r>
            <a:rPr lang="en-US" sz="1900" b="1" dirty="0"/>
            <a:t>Key fields</a:t>
          </a:r>
          <a:r>
            <a:rPr lang="en-US" sz="1900" b="0" dirty="0"/>
            <a:t>: Asset_System_ID, </a:t>
          </a:r>
          <a:r>
            <a:rPr lang="en-US" sz="1900" b="0" dirty="0" err="1"/>
            <a:t>SR_Type</a:t>
          </a:r>
          <a:r>
            <a:rPr lang="en-US" sz="1900" b="0" dirty="0"/>
            <a:t>, </a:t>
          </a:r>
          <a:r>
            <a:rPr lang="en-US" sz="1900" b="0" dirty="0" err="1"/>
            <a:t>SR_Open_Date</a:t>
          </a:r>
          <a:r>
            <a:rPr lang="en-US" sz="1900" b="0" dirty="0"/>
            <a:t>, </a:t>
          </a:r>
          <a:r>
            <a:rPr lang="en-US" sz="1900" b="0" dirty="0" err="1"/>
            <a:t>SR_Close_Date</a:t>
          </a:r>
          <a:r>
            <a:rPr lang="en-US" sz="1900" b="0" dirty="0"/>
            <a:t>.</a:t>
          </a:r>
        </a:p>
      </dgm:t>
    </dgm:pt>
    <dgm:pt modelId="{86C0863F-66B3-4E03-B38E-9F915426D4C0}" type="parTrans" cxnId="{58488DEB-7565-4ADD-87E3-1030CB32DAE0}">
      <dgm:prSet/>
      <dgm:spPr/>
      <dgm:t>
        <a:bodyPr/>
        <a:lstStyle/>
        <a:p>
          <a:endParaRPr lang="en-US"/>
        </a:p>
      </dgm:t>
    </dgm:pt>
    <dgm:pt modelId="{687AB402-7C92-4FE8-ACAE-6B84D0C94583}" type="sibTrans" cxnId="{58488DEB-7565-4ADD-87E3-1030CB32DAE0}">
      <dgm:prSet/>
      <dgm:spPr/>
      <dgm:t>
        <a:bodyPr/>
        <a:lstStyle/>
        <a:p>
          <a:endParaRPr lang="en-US"/>
        </a:p>
      </dgm:t>
    </dgm:pt>
    <dgm:pt modelId="{0D92EBF2-6442-4D21-AB7C-3F9EAF4F55B5}">
      <dgm:prSet custT="1"/>
      <dgm:spPr/>
      <dgm:t>
        <a:bodyPr/>
        <a:lstStyle/>
        <a:p>
          <a:pPr>
            <a:buFont typeface="Arial" panose="020B0604020202020204" pitchFamily="34" charset="0"/>
            <a:buChar char="•"/>
          </a:pPr>
          <a:r>
            <a:rPr lang="en-US" sz="1900" b="1" dirty="0"/>
            <a:t>Target use</a:t>
          </a:r>
          <a:r>
            <a:rPr lang="en-US" sz="1900" b="0" dirty="0"/>
            <a:t>: estimate reliability per system and forecast next failure window.</a:t>
          </a:r>
        </a:p>
      </dgm:t>
    </dgm:pt>
    <dgm:pt modelId="{2CF6815A-6BE8-4269-9BA4-96E0B700F713}" type="parTrans" cxnId="{266B9A36-8830-47D5-9290-9CF24A10D3D3}">
      <dgm:prSet/>
      <dgm:spPr/>
      <dgm:t>
        <a:bodyPr/>
        <a:lstStyle/>
        <a:p>
          <a:endParaRPr lang="en-US"/>
        </a:p>
      </dgm:t>
    </dgm:pt>
    <dgm:pt modelId="{E9ABE92F-B0FF-4A46-9D58-948A9618E66B}" type="sibTrans" cxnId="{266B9A36-8830-47D5-9290-9CF24A10D3D3}">
      <dgm:prSet/>
      <dgm:spPr/>
      <dgm:t>
        <a:bodyPr/>
        <a:lstStyle/>
        <a:p>
          <a:endParaRPr lang="en-US"/>
        </a:p>
      </dgm:t>
    </dgm:pt>
    <dgm:pt modelId="{4682CDB4-BED4-4129-BF0B-084BAB04E2FA}">
      <dgm:prSet custT="1"/>
      <dgm:spPr/>
      <dgm:t>
        <a:bodyPr/>
        <a:lstStyle/>
        <a:p>
          <a:pPr>
            <a:buFont typeface="Arial" panose="020B0604020202020204" pitchFamily="34" charset="0"/>
            <a:buChar char="•"/>
          </a:pPr>
          <a:r>
            <a:rPr lang="en-US" sz="1900" b="1" dirty="0"/>
            <a:t>Focus subset</a:t>
          </a:r>
          <a:r>
            <a:rPr lang="en-US" sz="1900" b="0" dirty="0"/>
            <a:t>: only Corrective Repair cases (failures), since PM/installation tickets aren’t failure events.</a:t>
          </a:r>
        </a:p>
      </dgm:t>
    </dgm:pt>
    <dgm:pt modelId="{7316E33F-5E85-4318-851F-97843B943D37}" type="parTrans" cxnId="{A42E7EAA-A7E0-424C-8904-B78AF5CBAAF5}">
      <dgm:prSet/>
      <dgm:spPr/>
      <dgm:t>
        <a:bodyPr/>
        <a:lstStyle/>
        <a:p>
          <a:endParaRPr lang="en-US"/>
        </a:p>
      </dgm:t>
    </dgm:pt>
    <dgm:pt modelId="{1DAEB766-2259-43DE-8AC8-57705D2F92D0}" type="sibTrans" cxnId="{A42E7EAA-A7E0-424C-8904-B78AF5CBAAF5}">
      <dgm:prSet/>
      <dgm:spPr/>
      <dgm:t>
        <a:bodyPr/>
        <a:lstStyle/>
        <a:p>
          <a:endParaRPr lang="en-US"/>
        </a:p>
      </dgm:t>
    </dgm:pt>
    <dgm:pt modelId="{33B7A696-F622-472B-A3D2-0045BB34B19D}">
      <dgm:prSet phldrT="[Text]" custT="1"/>
      <dgm:spPr/>
      <dgm:t>
        <a:bodyPr/>
        <a:lstStyle/>
        <a:p>
          <a:pPr>
            <a:buNone/>
          </a:pPr>
          <a:r>
            <a:rPr lang="en-US" sz="1900" b="1" dirty="0"/>
            <a:t>Dataset (what we used)</a:t>
          </a:r>
        </a:p>
      </dgm:t>
    </dgm:pt>
    <dgm:pt modelId="{3EB928BF-CD96-445A-83EC-4642FC60BE03}" type="parTrans" cxnId="{D52F1EDC-3705-45AB-8BD8-6F7327FAA5E8}">
      <dgm:prSet/>
      <dgm:spPr/>
      <dgm:t>
        <a:bodyPr/>
        <a:lstStyle/>
        <a:p>
          <a:endParaRPr lang="en-US"/>
        </a:p>
      </dgm:t>
    </dgm:pt>
    <dgm:pt modelId="{034F37C1-8693-41C8-80A6-125A392BEACE}" type="sibTrans" cxnId="{D52F1EDC-3705-45AB-8BD8-6F7327FAA5E8}">
      <dgm:prSet/>
      <dgm:spPr/>
      <dgm:t>
        <a:bodyPr/>
        <a:lstStyle/>
        <a:p>
          <a:endParaRPr lang="en-US"/>
        </a:p>
      </dgm:t>
    </dgm:pt>
    <dgm:pt modelId="{0175656C-5997-42A6-8BF7-DCAB1690BB56}">
      <dgm:prSet phldrT="[Text]" custT="1"/>
      <dgm:spPr/>
      <dgm:t>
        <a:bodyPr/>
        <a:lstStyle/>
        <a:p>
          <a:pPr>
            <a:buNone/>
          </a:pPr>
          <a:r>
            <a:rPr lang="en-US" sz="1900" b="1" dirty="0"/>
            <a:t>ProServ360 combined SR logs </a:t>
          </a:r>
          <a:r>
            <a:rPr lang="en-US" sz="1900" b="0" dirty="0"/>
            <a:t>(3,119 rows; focus on 1,621 CR across 157 systems</a:t>
          </a:r>
        </a:p>
      </dgm:t>
    </dgm:pt>
    <dgm:pt modelId="{F44F035E-1D8B-497C-AE40-0579BD80D6BE}" type="parTrans" cxnId="{24FEB529-63D9-410B-91DE-42D226304D04}">
      <dgm:prSet/>
      <dgm:spPr/>
      <dgm:t>
        <a:bodyPr/>
        <a:lstStyle/>
        <a:p>
          <a:endParaRPr lang="en-US"/>
        </a:p>
      </dgm:t>
    </dgm:pt>
    <dgm:pt modelId="{C29AEEED-7D6E-4E95-8A0E-CEE1ACA9F5A5}" type="sibTrans" cxnId="{24FEB529-63D9-410B-91DE-42D226304D04}">
      <dgm:prSet/>
      <dgm:spPr/>
      <dgm:t>
        <a:bodyPr/>
        <a:lstStyle/>
        <a:p>
          <a:endParaRPr lang="en-US"/>
        </a:p>
      </dgm:t>
    </dgm:pt>
    <dgm:pt modelId="{1619F984-E427-4A80-8354-D68115C6CD17}" type="pres">
      <dgm:prSet presAssocID="{5164E1B7-1CC0-443F-A52F-3C49014C42D8}" presName="linearFlow" presStyleCnt="0">
        <dgm:presLayoutVars>
          <dgm:dir/>
          <dgm:animLvl val="lvl"/>
          <dgm:resizeHandles val="exact"/>
        </dgm:presLayoutVars>
      </dgm:prSet>
      <dgm:spPr/>
    </dgm:pt>
    <dgm:pt modelId="{3AEAE508-58D5-4886-92EB-E4768E8F5C85}" type="pres">
      <dgm:prSet presAssocID="{5D7BE3D0-7BD5-4E33-872B-0BB82DFEFD9B}" presName="composite" presStyleCnt="0"/>
      <dgm:spPr/>
    </dgm:pt>
    <dgm:pt modelId="{F07F4350-A07C-4B3D-BE2F-98B8ABE0DA38}" type="pres">
      <dgm:prSet presAssocID="{5D7BE3D0-7BD5-4E33-872B-0BB82DFEFD9B}" presName="parentText" presStyleLbl="alignNode1" presStyleIdx="0" presStyleCnt="1" custScaleX="75289" custScaleY="65304" custLinFactNeighborX="504" custLinFactNeighborY="-11603">
        <dgm:presLayoutVars>
          <dgm:chMax val="1"/>
          <dgm:bulletEnabled val="1"/>
        </dgm:presLayoutVars>
      </dgm:prSet>
      <dgm:spPr/>
    </dgm:pt>
    <dgm:pt modelId="{B1BAB6A8-5B1D-424D-AFEA-695AE99CDA58}" type="pres">
      <dgm:prSet presAssocID="{5D7BE3D0-7BD5-4E33-872B-0BB82DFEFD9B}" presName="descendantText" presStyleLbl="alignAcc1" presStyleIdx="0" presStyleCnt="1" custScaleX="90623" custScaleY="108568" custLinFactNeighborX="-17985" custLinFactNeighborY="-14624">
        <dgm:presLayoutVars>
          <dgm:bulletEnabled val="1"/>
        </dgm:presLayoutVars>
      </dgm:prSet>
      <dgm:spPr/>
    </dgm:pt>
  </dgm:ptLst>
  <dgm:cxnLst>
    <dgm:cxn modelId="{F9986718-09A3-4448-A323-6548850B6C56}" type="presOf" srcId="{9DCE2194-F65F-407D-940A-5AA1C79E52A4}" destId="{B1BAB6A8-5B1D-424D-AFEA-695AE99CDA58}" srcOrd="0" destOrd="2" presId="urn:microsoft.com/office/officeart/2005/8/layout/chevron2"/>
    <dgm:cxn modelId="{24FEB529-63D9-410B-91DE-42D226304D04}" srcId="{5D7BE3D0-7BD5-4E33-872B-0BB82DFEFD9B}" destId="{0175656C-5997-42A6-8BF7-DCAB1690BB56}" srcOrd="0" destOrd="0" parTransId="{F44F035E-1D8B-497C-AE40-0579BD80D6BE}" sibTransId="{C29AEEED-7D6E-4E95-8A0E-CEE1ACA9F5A5}"/>
    <dgm:cxn modelId="{266B9A36-8830-47D5-9290-9CF24A10D3D3}" srcId="{5D7BE3D0-7BD5-4E33-872B-0BB82DFEFD9B}" destId="{0D92EBF2-6442-4D21-AB7C-3F9EAF4F55B5}" srcOrd="4" destOrd="0" parTransId="{2CF6815A-6BE8-4269-9BA4-96E0B700F713}" sibTransId="{E9ABE92F-B0FF-4A46-9D58-948A9618E66B}"/>
    <dgm:cxn modelId="{A7A7D436-7FC7-4B6B-84CA-07BD3DDC18E9}" type="presOf" srcId="{5D7BE3D0-7BD5-4E33-872B-0BB82DFEFD9B}" destId="{F07F4350-A07C-4B3D-BE2F-98B8ABE0DA38}" srcOrd="0" destOrd="0" presId="urn:microsoft.com/office/officeart/2005/8/layout/chevron2"/>
    <dgm:cxn modelId="{54EC1B5B-AD03-4FD7-9473-B576C5D3E6B2}" type="presOf" srcId="{0175656C-5997-42A6-8BF7-DCAB1690BB56}" destId="{B1BAB6A8-5B1D-424D-AFEA-695AE99CDA58}" srcOrd="0" destOrd="0" presId="urn:microsoft.com/office/officeart/2005/8/layout/chevron2"/>
    <dgm:cxn modelId="{4F70D361-A1B0-47DF-987D-BBAFBF4B257E}" srcId="{5D7BE3D0-7BD5-4E33-872B-0BB82DFEFD9B}" destId="{9DCE2194-F65F-407D-940A-5AA1C79E52A4}" srcOrd="2" destOrd="0" parTransId="{EF78C512-0FAF-4D29-80C3-D0C85D13994D}" sibTransId="{366F3336-525C-4C6E-933B-73F45FB035EC}"/>
    <dgm:cxn modelId="{99170B44-C00E-47FD-BA26-927D13736C3C}" type="presOf" srcId="{5164E1B7-1CC0-443F-A52F-3C49014C42D8}" destId="{1619F984-E427-4A80-8354-D68115C6CD17}" srcOrd="0" destOrd="0" presId="urn:microsoft.com/office/officeart/2005/8/layout/chevron2"/>
    <dgm:cxn modelId="{ADA50E67-8AB3-4ACB-8CB2-DB48D6D97334}" srcId="{5164E1B7-1CC0-443F-A52F-3C49014C42D8}" destId="{5D7BE3D0-7BD5-4E33-872B-0BB82DFEFD9B}" srcOrd="0" destOrd="0" parTransId="{65924C98-AF0E-4334-9A5B-D59D52723465}" sibTransId="{107C10ED-7F39-4F44-ADA5-254874C9449E}"/>
    <dgm:cxn modelId="{B8802774-3774-4867-B1B7-EBCACAA834F1}" type="presOf" srcId="{28956483-3A4E-433D-94B4-09837EFCB766}" destId="{B1BAB6A8-5B1D-424D-AFEA-695AE99CDA58}" srcOrd="0" destOrd="3" presId="urn:microsoft.com/office/officeart/2005/8/layout/chevron2"/>
    <dgm:cxn modelId="{1C0130A3-D17E-4BDB-A1D5-BC3919138CE2}" type="presOf" srcId="{0D92EBF2-6442-4D21-AB7C-3F9EAF4F55B5}" destId="{B1BAB6A8-5B1D-424D-AFEA-695AE99CDA58}" srcOrd="0" destOrd="4" presId="urn:microsoft.com/office/officeart/2005/8/layout/chevron2"/>
    <dgm:cxn modelId="{A42E7EAA-A7E0-424C-8904-B78AF5CBAAF5}" srcId="{5D7BE3D0-7BD5-4E33-872B-0BB82DFEFD9B}" destId="{4682CDB4-BED4-4129-BF0B-084BAB04E2FA}" srcOrd="5" destOrd="0" parTransId="{7316E33F-5E85-4318-851F-97843B943D37}" sibTransId="{1DAEB766-2259-43DE-8AC8-57705D2F92D0}"/>
    <dgm:cxn modelId="{91D0C5B0-130A-4966-A991-57D4C40AEE28}" type="presOf" srcId="{33B7A696-F622-472B-A3D2-0045BB34B19D}" destId="{B1BAB6A8-5B1D-424D-AFEA-695AE99CDA58}" srcOrd="0" destOrd="1" presId="urn:microsoft.com/office/officeart/2005/8/layout/chevron2"/>
    <dgm:cxn modelId="{D52F1EDC-3705-45AB-8BD8-6F7327FAA5E8}" srcId="{5D7BE3D0-7BD5-4E33-872B-0BB82DFEFD9B}" destId="{33B7A696-F622-472B-A3D2-0045BB34B19D}" srcOrd="1" destOrd="0" parTransId="{3EB928BF-CD96-445A-83EC-4642FC60BE03}" sibTransId="{034F37C1-8693-41C8-80A6-125A392BEACE}"/>
    <dgm:cxn modelId="{9E3301E3-AD44-4DB7-974F-9D8E0A3E89AB}" type="presOf" srcId="{4682CDB4-BED4-4129-BF0B-084BAB04E2FA}" destId="{B1BAB6A8-5B1D-424D-AFEA-695AE99CDA58}" srcOrd="0" destOrd="5" presId="urn:microsoft.com/office/officeart/2005/8/layout/chevron2"/>
    <dgm:cxn modelId="{58488DEB-7565-4ADD-87E3-1030CB32DAE0}" srcId="{5D7BE3D0-7BD5-4E33-872B-0BB82DFEFD9B}" destId="{28956483-3A4E-433D-94B4-09837EFCB766}" srcOrd="3" destOrd="0" parTransId="{86C0863F-66B3-4E03-B38E-9F915426D4C0}" sibTransId="{687AB402-7C92-4FE8-ACAE-6B84D0C94583}"/>
    <dgm:cxn modelId="{30FE202D-D013-4E9F-B19F-9555DBD105A2}" type="presParOf" srcId="{1619F984-E427-4A80-8354-D68115C6CD17}" destId="{3AEAE508-58D5-4886-92EB-E4768E8F5C85}" srcOrd="0" destOrd="0" presId="urn:microsoft.com/office/officeart/2005/8/layout/chevron2"/>
    <dgm:cxn modelId="{3960304A-8066-42C1-9B98-F78A38BD3224}" type="presParOf" srcId="{3AEAE508-58D5-4886-92EB-E4768E8F5C85}" destId="{F07F4350-A07C-4B3D-BE2F-98B8ABE0DA38}" srcOrd="0" destOrd="0" presId="urn:microsoft.com/office/officeart/2005/8/layout/chevron2"/>
    <dgm:cxn modelId="{10315729-6B74-4F97-AC4A-65056F08DA13}" type="presParOf" srcId="{3AEAE508-58D5-4886-92EB-E4768E8F5C85}" destId="{B1BAB6A8-5B1D-424D-AFEA-695AE99CDA5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164E1B7-1CC0-443F-A52F-3C49014C42D8}"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en-US"/>
        </a:p>
      </dgm:t>
    </dgm:pt>
    <dgm:pt modelId="{C9E08FFC-EE62-42F9-ABFB-E20975B93AD7}">
      <dgm:prSet phldrT="[Text]"/>
      <dgm:spPr/>
      <dgm:t>
        <a:bodyPr/>
        <a:lstStyle/>
        <a:p>
          <a:r>
            <a:rPr lang="en-US" b="1" dirty="0"/>
            <a:t>Data Preprocessing:</a:t>
          </a:r>
          <a:endParaRPr lang="en-US" dirty="0"/>
        </a:p>
      </dgm:t>
    </dgm:pt>
    <dgm:pt modelId="{B559D599-1795-4067-B626-76E54B2AB954}" type="parTrans" cxnId="{223496C9-3583-4B65-9583-8C2A54692FFB}">
      <dgm:prSet/>
      <dgm:spPr/>
      <dgm:t>
        <a:bodyPr/>
        <a:lstStyle/>
        <a:p>
          <a:endParaRPr lang="en-US"/>
        </a:p>
      </dgm:t>
    </dgm:pt>
    <dgm:pt modelId="{AE456F88-09DC-47FB-B9A2-B122536C5FDF}" type="sibTrans" cxnId="{223496C9-3583-4B65-9583-8C2A54692FFB}">
      <dgm:prSet/>
      <dgm:spPr/>
      <dgm:t>
        <a:bodyPr/>
        <a:lstStyle/>
        <a:p>
          <a:endParaRPr lang="en-US"/>
        </a:p>
      </dgm:t>
    </dgm:pt>
    <dgm:pt modelId="{2A7CB9FE-0018-4E3C-9000-0F879916BA15}">
      <dgm:prSet phldrT="[Text]" custT="1"/>
      <dgm:spPr/>
      <dgm:t>
        <a:bodyPr/>
        <a:lstStyle/>
        <a:p>
          <a:pPr>
            <a:buNone/>
          </a:pPr>
          <a:r>
            <a:rPr lang="en-US" sz="1900" b="1" dirty="0"/>
            <a:t>• Data processing (how we cleaned it)</a:t>
          </a:r>
        </a:p>
      </dgm:t>
    </dgm:pt>
    <dgm:pt modelId="{B12C3FAD-A802-4B4A-AA8B-CFE304542FD8}" type="parTrans" cxnId="{32B1EB35-5A41-4C5B-BDCD-2A5F8F0310AF}">
      <dgm:prSet/>
      <dgm:spPr/>
      <dgm:t>
        <a:bodyPr/>
        <a:lstStyle/>
        <a:p>
          <a:endParaRPr lang="en-US"/>
        </a:p>
      </dgm:t>
    </dgm:pt>
    <dgm:pt modelId="{53F6A1A7-DF5F-46FB-B095-E0350744150A}" type="sibTrans" cxnId="{32B1EB35-5A41-4C5B-BDCD-2A5F8F0310AF}">
      <dgm:prSet/>
      <dgm:spPr/>
      <dgm:t>
        <a:bodyPr/>
        <a:lstStyle/>
        <a:p>
          <a:endParaRPr lang="en-US"/>
        </a:p>
      </dgm:t>
    </dgm:pt>
    <dgm:pt modelId="{C2DC14C6-C477-4CC3-881C-3A7162594A86}">
      <dgm:prSet custT="1"/>
      <dgm:spPr/>
      <dgm:t>
        <a:bodyPr/>
        <a:lstStyle/>
        <a:p>
          <a:pPr>
            <a:buFont typeface="Arial" panose="020B0604020202020204" pitchFamily="34" charset="0"/>
            <a:buChar char="•"/>
          </a:pPr>
          <a:r>
            <a:rPr lang="en-US" sz="1900" b="1" dirty="0"/>
            <a:t>Parsed dates: </a:t>
          </a:r>
          <a:r>
            <a:rPr lang="en-US" sz="1900" b="0" dirty="0"/>
            <a:t>cast </a:t>
          </a:r>
          <a:r>
            <a:rPr lang="en-US" sz="1900" b="0" dirty="0" err="1"/>
            <a:t>SR_Open_Date</a:t>
          </a:r>
          <a:r>
            <a:rPr lang="en-US" sz="1900" b="0" dirty="0"/>
            <a:t>, </a:t>
          </a:r>
          <a:r>
            <a:rPr lang="en-US" sz="1900" b="0" dirty="0" err="1"/>
            <a:t>SR_Close_Date</a:t>
          </a:r>
          <a:r>
            <a:rPr lang="en-US" sz="1900" b="0" dirty="0"/>
            <a:t> → datetime.</a:t>
          </a:r>
        </a:p>
      </dgm:t>
    </dgm:pt>
    <dgm:pt modelId="{FD259A26-2888-4649-BABF-EA989A0B576B}" type="parTrans" cxnId="{ABC35763-28C2-409F-AC3D-97446FCBAD73}">
      <dgm:prSet/>
      <dgm:spPr/>
      <dgm:t>
        <a:bodyPr/>
        <a:lstStyle/>
        <a:p>
          <a:endParaRPr lang="en-US"/>
        </a:p>
      </dgm:t>
    </dgm:pt>
    <dgm:pt modelId="{680AA3B0-5421-47D9-AC5B-496E8BC60AE8}" type="sibTrans" cxnId="{ABC35763-28C2-409F-AC3D-97446FCBAD73}">
      <dgm:prSet/>
      <dgm:spPr/>
      <dgm:t>
        <a:bodyPr/>
        <a:lstStyle/>
        <a:p>
          <a:endParaRPr lang="en-US"/>
        </a:p>
      </dgm:t>
    </dgm:pt>
    <dgm:pt modelId="{71899491-0878-40E7-94C3-1B8EFB3C0C66}">
      <dgm:prSet custT="1"/>
      <dgm:spPr/>
      <dgm:t>
        <a:bodyPr/>
        <a:lstStyle/>
        <a:p>
          <a:pPr>
            <a:buFont typeface="Arial" panose="020B0604020202020204" pitchFamily="34" charset="0"/>
            <a:buChar char="•"/>
          </a:pPr>
          <a:r>
            <a:rPr lang="en-US" sz="1900" b="1" dirty="0"/>
            <a:t>Filtered: </a:t>
          </a:r>
          <a:r>
            <a:rPr lang="en-US" sz="1900" b="0" dirty="0"/>
            <a:t>kept rows where </a:t>
          </a:r>
          <a:r>
            <a:rPr lang="en-US" sz="1900" b="0" dirty="0" err="1"/>
            <a:t>SR_Type</a:t>
          </a:r>
          <a:r>
            <a:rPr lang="en-US" sz="1900" b="0" dirty="0"/>
            <a:t> == "Corrective Repair".</a:t>
          </a:r>
        </a:p>
      </dgm:t>
    </dgm:pt>
    <dgm:pt modelId="{D0DC3817-C828-4691-BE6E-807422F8AAF4}" type="parTrans" cxnId="{BB375907-C13C-4B75-A47A-A71450C8B95A}">
      <dgm:prSet/>
      <dgm:spPr/>
      <dgm:t>
        <a:bodyPr/>
        <a:lstStyle/>
        <a:p>
          <a:endParaRPr lang="en-US"/>
        </a:p>
      </dgm:t>
    </dgm:pt>
    <dgm:pt modelId="{EE0588D1-2A80-41C7-B7B4-6CF17639661E}" type="sibTrans" cxnId="{BB375907-C13C-4B75-A47A-A71450C8B95A}">
      <dgm:prSet/>
      <dgm:spPr/>
      <dgm:t>
        <a:bodyPr/>
        <a:lstStyle/>
        <a:p>
          <a:endParaRPr lang="en-US"/>
        </a:p>
      </dgm:t>
    </dgm:pt>
    <dgm:pt modelId="{56403ACC-365D-4929-91E8-4B61F2CEA565}">
      <dgm:prSet custT="1"/>
      <dgm:spPr/>
      <dgm:t>
        <a:bodyPr/>
        <a:lstStyle/>
        <a:p>
          <a:pPr>
            <a:buFont typeface="Arial" panose="020B0604020202020204" pitchFamily="34" charset="0"/>
            <a:buChar char="•"/>
          </a:pPr>
          <a:r>
            <a:rPr lang="en-US" sz="1900" b="1" dirty="0"/>
            <a:t>Ordered: </a:t>
          </a:r>
          <a:r>
            <a:rPr lang="en-US" sz="1900" b="0" dirty="0"/>
            <a:t>sorted by </a:t>
          </a:r>
          <a:r>
            <a:rPr lang="en-US" sz="1900" b="0" dirty="0" err="1"/>
            <a:t>Asset_System_ID</a:t>
          </a:r>
          <a:r>
            <a:rPr lang="en-US" sz="1900" b="0" dirty="0"/>
            <a:t> then SR_Open_Date.</a:t>
          </a:r>
        </a:p>
      </dgm:t>
    </dgm:pt>
    <dgm:pt modelId="{9EC87869-D290-4D69-ADA5-7266304D3CB3}" type="parTrans" cxnId="{66E290E8-8213-4FC0-A5C1-76503649E2D1}">
      <dgm:prSet/>
      <dgm:spPr/>
      <dgm:t>
        <a:bodyPr/>
        <a:lstStyle/>
        <a:p>
          <a:endParaRPr lang="en-US"/>
        </a:p>
      </dgm:t>
    </dgm:pt>
    <dgm:pt modelId="{69B23E81-83E2-4B81-8C77-ED56CD1C04D4}" type="sibTrans" cxnId="{66E290E8-8213-4FC0-A5C1-76503649E2D1}">
      <dgm:prSet/>
      <dgm:spPr/>
      <dgm:t>
        <a:bodyPr/>
        <a:lstStyle/>
        <a:p>
          <a:endParaRPr lang="en-US"/>
        </a:p>
      </dgm:t>
    </dgm:pt>
    <dgm:pt modelId="{D0B33BD1-1DD8-4F0D-BA83-E88AEE369FEA}">
      <dgm:prSet custT="1"/>
      <dgm:spPr/>
      <dgm:t>
        <a:bodyPr/>
        <a:lstStyle/>
        <a:p>
          <a:pPr>
            <a:buFont typeface="Arial" panose="020B0604020202020204" pitchFamily="34" charset="0"/>
            <a:buChar char="•"/>
          </a:pPr>
          <a:r>
            <a:rPr lang="en-US" sz="1900" b="1" dirty="0"/>
            <a:t>Built sequences: </a:t>
          </a:r>
          <a:r>
            <a:rPr lang="en-US" sz="1900" b="0" dirty="0"/>
            <a:t>per asset, computed previous open date and the gap to current failure in hours.</a:t>
          </a:r>
          <a:br>
            <a:rPr lang="en-US" sz="1900" b="0" dirty="0"/>
          </a:br>
          <a:r>
            <a:rPr lang="en-US" sz="1900" b="0" dirty="0"/>
            <a:t>This gap sequence is our raw sample of </a:t>
          </a:r>
          <a:r>
            <a:rPr lang="en-US" sz="1900" b="0" i="1" dirty="0"/>
            <a:t>time between failures</a:t>
          </a:r>
          <a:r>
            <a:rPr lang="en-US" sz="1900" b="0" dirty="0"/>
            <a:t>.</a:t>
          </a:r>
        </a:p>
      </dgm:t>
    </dgm:pt>
    <dgm:pt modelId="{E3EE9A65-7097-4798-AC76-E448D3D8B150}" type="parTrans" cxnId="{AC7A0C5A-7F10-471C-B510-113DAFCAC377}">
      <dgm:prSet/>
      <dgm:spPr/>
      <dgm:t>
        <a:bodyPr/>
        <a:lstStyle/>
        <a:p>
          <a:endParaRPr lang="en-US"/>
        </a:p>
      </dgm:t>
    </dgm:pt>
    <dgm:pt modelId="{AA13ED25-9B1B-4F36-AB39-CA4C3F48D1EF}" type="sibTrans" cxnId="{AC7A0C5A-7F10-471C-B510-113DAFCAC377}">
      <dgm:prSet/>
      <dgm:spPr/>
      <dgm:t>
        <a:bodyPr/>
        <a:lstStyle/>
        <a:p>
          <a:endParaRPr lang="en-US"/>
        </a:p>
      </dgm:t>
    </dgm:pt>
    <dgm:pt modelId="{1619F984-E427-4A80-8354-D68115C6CD17}" type="pres">
      <dgm:prSet presAssocID="{5164E1B7-1CC0-443F-A52F-3C49014C42D8}" presName="linearFlow" presStyleCnt="0">
        <dgm:presLayoutVars>
          <dgm:dir/>
          <dgm:animLvl val="lvl"/>
          <dgm:resizeHandles val="exact"/>
        </dgm:presLayoutVars>
      </dgm:prSet>
      <dgm:spPr/>
    </dgm:pt>
    <dgm:pt modelId="{C19742F0-9DB8-4B81-9B98-EDE5D3AC6B69}" type="pres">
      <dgm:prSet presAssocID="{C9E08FFC-EE62-42F9-ABFB-E20975B93AD7}" presName="composite" presStyleCnt="0"/>
      <dgm:spPr/>
    </dgm:pt>
    <dgm:pt modelId="{91E765B5-C4B9-477D-9DF4-A8D85B387F90}" type="pres">
      <dgm:prSet presAssocID="{C9E08FFC-EE62-42F9-ABFB-E20975B93AD7}" presName="parentText" presStyleLbl="alignNode1" presStyleIdx="0" presStyleCnt="1" custScaleX="79293" custScaleY="60649" custLinFactNeighborX="-3058" custLinFactNeighborY="-9358">
        <dgm:presLayoutVars>
          <dgm:chMax val="1"/>
          <dgm:bulletEnabled val="1"/>
        </dgm:presLayoutVars>
      </dgm:prSet>
      <dgm:spPr/>
    </dgm:pt>
    <dgm:pt modelId="{BEA5D811-3297-408F-99E3-7D945AD46406}" type="pres">
      <dgm:prSet presAssocID="{C9E08FFC-EE62-42F9-ABFB-E20975B93AD7}" presName="descendantText" presStyleLbl="alignAcc1" presStyleIdx="0" presStyleCnt="1" custScaleX="95292" custScaleY="120329" custLinFactNeighborX="-14157" custLinFactNeighborY="-7715">
        <dgm:presLayoutVars>
          <dgm:bulletEnabled val="1"/>
        </dgm:presLayoutVars>
      </dgm:prSet>
      <dgm:spPr/>
    </dgm:pt>
  </dgm:ptLst>
  <dgm:cxnLst>
    <dgm:cxn modelId="{BB375907-C13C-4B75-A47A-A71450C8B95A}" srcId="{C9E08FFC-EE62-42F9-ABFB-E20975B93AD7}" destId="{71899491-0878-40E7-94C3-1B8EFB3C0C66}" srcOrd="2" destOrd="0" parTransId="{D0DC3817-C828-4691-BE6E-807422F8AAF4}" sibTransId="{EE0588D1-2A80-41C7-B7B4-6CF17639661E}"/>
    <dgm:cxn modelId="{F6D8070C-4C7D-4AE8-B24E-0406C4CC0B9D}" type="presOf" srcId="{71899491-0878-40E7-94C3-1B8EFB3C0C66}" destId="{BEA5D811-3297-408F-99E3-7D945AD46406}" srcOrd="0" destOrd="2" presId="urn:microsoft.com/office/officeart/2005/8/layout/chevron2"/>
    <dgm:cxn modelId="{A609CC11-7244-4603-BC5A-CA0C7B1D9DB3}" type="presOf" srcId="{D0B33BD1-1DD8-4F0D-BA83-E88AEE369FEA}" destId="{BEA5D811-3297-408F-99E3-7D945AD46406}" srcOrd="0" destOrd="4" presId="urn:microsoft.com/office/officeart/2005/8/layout/chevron2"/>
    <dgm:cxn modelId="{32B1EB35-5A41-4C5B-BDCD-2A5F8F0310AF}" srcId="{C9E08FFC-EE62-42F9-ABFB-E20975B93AD7}" destId="{2A7CB9FE-0018-4E3C-9000-0F879916BA15}" srcOrd="0" destOrd="0" parTransId="{B12C3FAD-A802-4B4A-AA8B-CFE304542FD8}" sibTransId="{53F6A1A7-DF5F-46FB-B095-E0350744150A}"/>
    <dgm:cxn modelId="{4CA8CB37-D5DC-432B-BC5A-4E2C52382F88}" type="presOf" srcId="{56403ACC-365D-4929-91E8-4B61F2CEA565}" destId="{BEA5D811-3297-408F-99E3-7D945AD46406}" srcOrd="0" destOrd="3" presId="urn:microsoft.com/office/officeart/2005/8/layout/chevron2"/>
    <dgm:cxn modelId="{5D1BB73A-0BB5-4735-B84C-FDEED22B87D6}" type="presOf" srcId="{2A7CB9FE-0018-4E3C-9000-0F879916BA15}" destId="{BEA5D811-3297-408F-99E3-7D945AD46406}" srcOrd="0" destOrd="0" presId="urn:microsoft.com/office/officeart/2005/8/layout/chevron2"/>
    <dgm:cxn modelId="{32924D3D-747F-44E1-9832-ED41C07E9E23}" type="presOf" srcId="{C2DC14C6-C477-4CC3-881C-3A7162594A86}" destId="{BEA5D811-3297-408F-99E3-7D945AD46406}" srcOrd="0" destOrd="1" presId="urn:microsoft.com/office/officeart/2005/8/layout/chevron2"/>
    <dgm:cxn modelId="{ABC35763-28C2-409F-AC3D-97446FCBAD73}" srcId="{C9E08FFC-EE62-42F9-ABFB-E20975B93AD7}" destId="{C2DC14C6-C477-4CC3-881C-3A7162594A86}" srcOrd="1" destOrd="0" parTransId="{FD259A26-2888-4649-BABF-EA989A0B576B}" sibTransId="{680AA3B0-5421-47D9-AC5B-496E8BC60AE8}"/>
    <dgm:cxn modelId="{99170B44-C00E-47FD-BA26-927D13736C3C}" type="presOf" srcId="{5164E1B7-1CC0-443F-A52F-3C49014C42D8}" destId="{1619F984-E427-4A80-8354-D68115C6CD17}" srcOrd="0" destOrd="0" presId="urn:microsoft.com/office/officeart/2005/8/layout/chevron2"/>
    <dgm:cxn modelId="{AC7A0C5A-7F10-471C-B510-113DAFCAC377}" srcId="{C9E08FFC-EE62-42F9-ABFB-E20975B93AD7}" destId="{D0B33BD1-1DD8-4F0D-BA83-E88AEE369FEA}" srcOrd="4" destOrd="0" parTransId="{E3EE9A65-7097-4798-AC76-E448D3D8B150}" sibTransId="{AA13ED25-9B1B-4F36-AB39-CA4C3F48D1EF}"/>
    <dgm:cxn modelId="{223496C9-3583-4B65-9583-8C2A54692FFB}" srcId="{5164E1B7-1CC0-443F-A52F-3C49014C42D8}" destId="{C9E08FFC-EE62-42F9-ABFB-E20975B93AD7}" srcOrd="0" destOrd="0" parTransId="{B559D599-1795-4067-B626-76E54B2AB954}" sibTransId="{AE456F88-09DC-47FB-B9A2-B122536C5FDF}"/>
    <dgm:cxn modelId="{66E290E8-8213-4FC0-A5C1-76503649E2D1}" srcId="{C9E08FFC-EE62-42F9-ABFB-E20975B93AD7}" destId="{56403ACC-365D-4929-91E8-4B61F2CEA565}" srcOrd="3" destOrd="0" parTransId="{9EC87869-D290-4D69-ADA5-7266304D3CB3}" sibTransId="{69B23E81-83E2-4B81-8C77-ED56CD1C04D4}"/>
    <dgm:cxn modelId="{D9D8C5E8-4D3E-4F47-9F57-6E3F03C64180}" type="presOf" srcId="{C9E08FFC-EE62-42F9-ABFB-E20975B93AD7}" destId="{91E765B5-C4B9-477D-9DF4-A8D85B387F90}" srcOrd="0" destOrd="0" presId="urn:microsoft.com/office/officeart/2005/8/layout/chevron2"/>
    <dgm:cxn modelId="{948EAABC-7DA4-4159-88EE-2903FA8439F4}" type="presParOf" srcId="{1619F984-E427-4A80-8354-D68115C6CD17}" destId="{C19742F0-9DB8-4B81-9B98-EDE5D3AC6B69}" srcOrd="0" destOrd="0" presId="urn:microsoft.com/office/officeart/2005/8/layout/chevron2"/>
    <dgm:cxn modelId="{8223F214-00CA-4D33-802B-03F3AFBA5232}" type="presParOf" srcId="{C19742F0-9DB8-4B81-9B98-EDE5D3AC6B69}" destId="{91E765B5-C4B9-477D-9DF4-A8D85B387F90}" srcOrd="0" destOrd="0" presId="urn:microsoft.com/office/officeart/2005/8/layout/chevron2"/>
    <dgm:cxn modelId="{B057BC40-0410-4023-8592-92AD8448BAB2}" type="presParOf" srcId="{C19742F0-9DB8-4B81-9B98-EDE5D3AC6B69}" destId="{BEA5D811-3297-408F-99E3-7D945AD4640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164E1B7-1CC0-443F-A52F-3C49014C42D8}"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en-US"/>
        </a:p>
      </dgm:t>
    </dgm:pt>
    <dgm:pt modelId="{DE68C96D-4C9D-4058-B498-607EFEF08391}">
      <dgm:prSet phldrT="[Text]"/>
      <dgm:spPr/>
      <dgm:t>
        <a:bodyPr/>
        <a:lstStyle/>
        <a:p>
          <a:r>
            <a:rPr lang="en-US" b="1" dirty="0"/>
            <a:t>TTR Prediction</a:t>
          </a:r>
          <a:endParaRPr lang="en-US" dirty="0"/>
        </a:p>
      </dgm:t>
    </dgm:pt>
    <dgm:pt modelId="{160A09BE-5BD9-4DDF-B32B-BF6D40B7640C}" type="parTrans" cxnId="{C72D3DE6-AD79-488B-99E2-DA0F934342CB}">
      <dgm:prSet/>
      <dgm:spPr/>
      <dgm:t>
        <a:bodyPr/>
        <a:lstStyle/>
        <a:p>
          <a:endParaRPr lang="en-US"/>
        </a:p>
      </dgm:t>
    </dgm:pt>
    <dgm:pt modelId="{876D8AE7-25B1-4EF0-8E86-929348CC5296}" type="sibTrans" cxnId="{C72D3DE6-AD79-488B-99E2-DA0F934342CB}">
      <dgm:prSet/>
      <dgm:spPr/>
      <dgm:t>
        <a:bodyPr/>
        <a:lstStyle/>
        <a:p>
          <a:endParaRPr lang="en-US"/>
        </a:p>
      </dgm:t>
    </dgm:pt>
    <dgm:pt modelId="{B605C1EC-EB12-4F45-B3EF-ADA327E0156B}">
      <dgm:prSet phldrT="[Text]" custT="1"/>
      <dgm:spPr/>
      <dgm:t>
        <a:bodyPr/>
        <a:lstStyle/>
        <a:p>
          <a:r>
            <a:rPr lang="en-US" sz="1900" b="1" dirty="0"/>
            <a:t>TTR prediction (how this connects to downtime)</a:t>
          </a:r>
          <a:endParaRPr lang="en-US" sz="1900" dirty="0"/>
        </a:p>
      </dgm:t>
    </dgm:pt>
    <dgm:pt modelId="{06325940-3C67-46A2-BE00-3591DD6EB554}" type="parTrans" cxnId="{FE903532-FCA7-447A-90D3-752DBB337FCB}">
      <dgm:prSet/>
      <dgm:spPr/>
      <dgm:t>
        <a:bodyPr/>
        <a:lstStyle/>
        <a:p>
          <a:endParaRPr lang="en-US"/>
        </a:p>
      </dgm:t>
    </dgm:pt>
    <dgm:pt modelId="{F4882E05-BF83-4510-8C8E-FD86FE2EBAE6}" type="sibTrans" cxnId="{FE903532-FCA7-447A-90D3-752DBB337FCB}">
      <dgm:prSet/>
      <dgm:spPr/>
      <dgm:t>
        <a:bodyPr/>
        <a:lstStyle/>
        <a:p>
          <a:endParaRPr lang="en-US"/>
        </a:p>
      </dgm:t>
    </dgm:pt>
    <dgm:pt modelId="{8E175E7E-67A2-4770-BA5E-DE6C71228216}">
      <dgm:prSet custT="1"/>
      <dgm:spPr/>
      <dgm:t>
        <a:bodyPr/>
        <a:lstStyle/>
        <a:p>
          <a:pPr>
            <a:buFont typeface="Arial" panose="020B0604020202020204" pitchFamily="34" charset="0"/>
            <a:buChar char="•"/>
          </a:pPr>
          <a:r>
            <a:rPr lang="en-US" sz="1900" b="1" dirty="0"/>
            <a:t>Deterministic</a:t>
          </a:r>
          <a:r>
            <a:rPr lang="en-US" sz="1900" dirty="0"/>
            <a:t>: TTR = </a:t>
          </a:r>
          <a:r>
            <a:rPr lang="en-US" sz="1900" dirty="0" err="1"/>
            <a:t>SR_Close_Date</a:t>
          </a:r>
          <a:r>
            <a:rPr lang="en-US" sz="1900" dirty="0"/>
            <a:t> − </a:t>
          </a:r>
          <a:r>
            <a:rPr lang="en-US" sz="1900" dirty="0" err="1"/>
            <a:t>SR_Open_Date</a:t>
          </a:r>
          <a:r>
            <a:rPr lang="en-US" sz="1900" dirty="0"/>
            <a:t> (historical measurement).</a:t>
          </a:r>
        </a:p>
      </dgm:t>
    </dgm:pt>
    <dgm:pt modelId="{88A8636F-7D9D-45CB-AA62-1AA26332E177}" type="parTrans" cxnId="{19896438-6C84-4A72-B2F8-84BA136DB1BE}">
      <dgm:prSet/>
      <dgm:spPr/>
      <dgm:t>
        <a:bodyPr/>
        <a:lstStyle/>
        <a:p>
          <a:endParaRPr lang="en-US"/>
        </a:p>
      </dgm:t>
    </dgm:pt>
    <dgm:pt modelId="{17F78F69-1CDC-4C01-9A07-9E904742B2ED}" type="sibTrans" cxnId="{19896438-6C84-4A72-B2F8-84BA136DB1BE}">
      <dgm:prSet/>
      <dgm:spPr/>
      <dgm:t>
        <a:bodyPr/>
        <a:lstStyle/>
        <a:p>
          <a:endParaRPr lang="en-US"/>
        </a:p>
      </dgm:t>
    </dgm:pt>
    <dgm:pt modelId="{81E53E11-F27D-489A-90EC-257E6D824E0E}">
      <dgm:prSet custT="1"/>
      <dgm:spPr/>
      <dgm:t>
        <a:bodyPr/>
        <a:lstStyle/>
        <a:p>
          <a:pPr>
            <a:buFont typeface="Arial" panose="020B0604020202020204" pitchFamily="34" charset="0"/>
            <a:buChar char="•"/>
          </a:pPr>
          <a:r>
            <a:rPr lang="en-US" sz="1900" b="1" dirty="0"/>
            <a:t>Predictive</a:t>
          </a:r>
          <a:r>
            <a:rPr lang="en-US" sz="1900" dirty="0"/>
            <a:t>: train a regressor on past TTR using features like modality, problem category, parts yes/no, region, and seasonality.</a:t>
          </a:r>
          <a:br>
            <a:rPr lang="en-US" sz="1900" dirty="0"/>
          </a:br>
          <a:r>
            <a:rPr lang="en-US" sz="1900" dirty="0"/>
            <a:t>Metrics: MAE/RMSE in hours; then combine predicted TTR with predicted failure date to estimate </a:t>
          </a:r>
          <a:r>
            <a:rPr lang="en-US" sz="1900" b="1" dirty="0"/>
            <a:t>expected downtime window</a:t>
          </a:r>
          <a:r>
            <a:rPr lang="en-US" sz="1900" dirty="0"/>
            <a:t>.</a:t>
          </a:r>
        </a:p>
      </dgm:t>
    </dgm:pt>
    <dgm:pt modelId="{733E3055-A5DB-4A84-AD7B-9700032AA610}" type="parTrans" cxnId="{FC0D85BB-A198-41D0-B1D2-15006C9FCC5F}">
      <dgm:prSet/>
      <dgm:spPr/>
      <dgm:t>
        <a:bodyPr/>
        <a:lstStyle/>
        <a:p>
          <a:endParaRPr lang="en-US"/>
        </a:p>
      </dgm:t>
    </dgm:pt>
    <dgm:pt modelId="{F70ABD0F-B109-4602-BBB7-5CE7A3CABD1B}" type="sibTrans" cxnId="{FC0D85BB-A198-41D0-B1D2-15006C9FCC5F}">
      <dgm:prSet/>
      <dgm:spPr/>
      <dgm:t>
        <a:bodyPr/>
        <a:lstStyle/>
        <a:p>
          <a:endParaRPr lang="en-US"/>
        </a:p>
      </dgm:t>
    </dgm:pt>
    <dgm:pt modelId="{1619F984-E427-4A80-8354-D68115C6CD17}" type="pres">
      <dgm:prSet presAssocID="{5164E1B7-1CC0-443F-A52F-3C49014C42D8}" presName="linearFlow" presStyleCnt="0">
        <dgm:presLayoutVars>
          <dgm:dir/>
          <dgm:animLvl val="lvl"/>
          <dgm:resizeHandles val="exact"/>
        </dgm:presLayoutVars>
      </dgm:prSet>
      <dgm:spPr/>
    </dgm:pt>
    <dgm:pt modelId="{A21C5467-5BBD-414F-B76C-774C777C58E9}" type="pres">
      <dgm:prSet presAssocID="{DE68C96D-4C9D-4058-B498-607EFEF08391}" presName="composite" presStyleCnt="0"/>
      <dgm:spPr/>
    </dgm:pt>
    <dgm:pt modelId="{2C73E9CB-D97B-499C-AB60-960F861BC4F4}" type="pres">
      <dgm:prSet presAssocID="{DE68C96D-4C9D-4058-B498-607EFEF08391}" presName="parentText" presStyleLbl="alignNode1" presStyleIdx="0" presStyleCnt="1" custScaleX="78439" custScaleY="60878" custLinFactNeighborX="-6348" custLinFactNeighborY="-16913">
        <dgm:presLayoutVars>
          <dgm:chMax val="1"/>
          <dgm:bulletEnabled val="1"/>
        </dgm:presLayoutVars>
      </dgm:prSet>
      <dgm:spPr/>
    </dgm:pt>
    <dgm:pt modelId="{3214CAA9-CBDE-456B-A66D-93C41B24C026}" type="pres">
      <dgm:prSet presAssocID="{DE68C96D-4C9D-4058-B498-607EFEF08391}" presName="descendantText" presStyleLbl="alignAcc1" presStyleIdx="0" presStyleCnt="1" custScaleX="99344" custScaleY="90172" custLinFactNeighborX="-12552" custLinFactNeighborY="-25615">
        <dgm:presLayoutVars>
          <dgm:bulletEnabled val="1"/>
        </dgm:presLayoutVars>
      </dgm:prSet>
      <dgm:spPr/>
    </dgm:pt>
  </dgm:ptLst>
  <dgm:cxnLst>
    <dgm:cxn modelId="{FE903532-FCA7-447A-90D3-752DBB337FCB}" srcId="{DE68C96D-4C9D-4058-B498-607EFEF08391}" destId="{B605C1EC-EB12-4F45-B3EF-ADA327E0156B}" srcOrd="0" destOrd="0" parTransId="{06325940-3C67-46A2-BE00-3591DD6EB554}" sibTransId="{F4882E05-BF83-4510-8C8E-FD86FE2EBAE6}"/>
    <dgm:cxn modelId="{12C5E535-D45D-4D1C-A2B9-E07DB7ED2D16}" type="presOf" srcId="{B605C1EC-EB12-4F45-B3EF-ADA327E0156B}" destId="{3214CAA9-CBDE-456B-A66D-93C41B24C026}" srcOrd="0" destOrd="0" presId="urn:microsoft.com/office/officeart/2005/8/layout/chevron2"/>
    <dgm:cxn modelId="{19896438-6C84-4A72-B2F8-84BA136DB1BE}" srcId="{DE68C96D-4C9D-4058-B498-607EFEF08391}" destId="{8E175E7E-67A2-4770-BA5E-DE6C71228216}" srcOrd="1" destOrd="0" parTransId="{88A8636F-7D9D-45CB-AA62-1AA26332E177}" sibTransId="{17F78F69-1CDC-4C01-9A07-9E904742B2ED}"/>
    <dgm:cxn modelId="{99170B44-C00E-47FD-BA26-927D13736C3C}" type="presOf" srcId="{5164E1B7-1CC0-443F-A52F-3C49014C42D8}" destId="{1619F984-E427-4A80-8354-D68115C6CD17}" srcOrd="0" destOrd="0" presId="urn:microsoft.com/office/officeart/2005/8/layout/chevron2"/>
    <dgm:cxn modelId="{D927E068-FBFA-472E-9760-598FF95067B7}" type="presOf" srcId="{8E175E7E-67A2-4770-BA5E-DE6C71228216}" destId="{3214CAA9-CBDE-456B-A66D-93C41B24C026}" srcOrd="0" destOrd="1" presId="urn:microsoft.com/office/officeart/2005/8/layout/chevron2"/>
    <dgm:cxn modelId="{1D8CE084-3D34-4DA2-98B4-FD97EC76A684}" type="presOf" srcId="{81E53E11-F27D-489A-90EC-257E6D824E0E}" destId="{3214CAA9-CBDE-456B-A66D-93C41B24C026}" srcOrd="0" destOrd="2" presId="urn:microsoft.com/office/officeart/2005/8/layout/chevron2"/>
    <dgm:cxn modelId="{FC0D85BB-A198-41D0-B1D2-15006C9FCC5F}" srcId="{8E175E7E-67A2-4770-BA5E-DE6C71228216}" destId="{81E53E11-F27D-489A-90EC-257E6D824E0E}" srcOrd="0" destOrd="0" parTransId="{733E3055-A5DB-4A84-AD7B-9700032AA610}" sibTransId="{F70ABD0F-B109-4602-BBB7-5CE7A3CABD1B}"/>
    <dgm:cxn modelId="{EA42CFC3-D090-4034-9DDA-4717333C395B}" type="presOf" srcId="{DE68C96D-4C9D-4058-B498-607EFEF08391}" destId="{2C73E9CB-D97B-499C-AB60-960F861BC4F4}" srcOrd="0" destOrd="0" presId="urn:microsoft.com/office/officeart/2005/8/layout/chevron2"/>
    <dgm:cxn modelId="{C72D3DE6-AD79-488B-99E2-DA0F934342CB}" srcId="{5164E1B7-1CC0-443F-A52F-3C49014C42D8}" destId="{DE68C96D-4C9D-4058-B498-607EFEF08391}" srcOrd="0" destOrd="0" parTransId="{160A09BE-5BD9-4DDF-B32B-BF6D40B7640C}" sibTransId="{876D8AE7-25B1-4EF0-8E86-929348CC5296}"/>
    <dgm:cxn modelId="{64AC12C6-1901-4E8B-AF0E-0F3335828D61}" type="presParOf" srcId="{1619F984-E427-4A80-8354-D68115C6CD17}" destId="{A21C5467-5BBD-414F-B76C-774C777C58E9}" srcOrd="0" destOrd="0" presId="urn:microsoft.com/office/officeart/2005/8/layout/chevron2"/>
    <dgm:cxn modelId="{23471096-53D1-499A-9524-B683756F4A80}" type="presParOf" srcId="{A21C5467-5BBD-414F-B76C-774C777C58E9}" destId="{2C73E9CB-D97B-499C-AB60-960F861BC4F4}" srcOrd="0" destOrd="0" presId="urn:microsoft.com/office/officeart/2005/8/layout/chevron2"/>
    <dgm:cxn modelId="{B24BDF29-57E8-415A-B636-4D1D2D51B369}" type="presParOf" srcId="{A21C5467-5BBD-414F-B76C-774C777C58E9}" destId="{3214CAA9-CBDE-456B-A66D-93C41B24C02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5BB25D-9BF9-4142-8665-A9F78CE3876D}">
      <dsp:nvSpPr>
        <dsp:cNvPr id="0" name=""/>
        <dsp:cNvSpPr/>
      </dsp:nvSpPr>
      <dsp:spPr>
        <a:xfrm>
          <a:off x="1000" y="544413"/>
          <a:ext cx="3511658" cy="222990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6D78EB-A8A9-4896-8C6A-52629BAC17F5}">
      <dsp:nvSpPr>
        <dsp:cNvPr id="0" name=""/>
        <dsp:cNvSpPr/>
      </dsp:nvSpPr>
      <dsp:spPr>
        <a:xfrm>
          <a:off x="391184" y="915088"/>
          <a:ext cx="3511658" cy="2229903"/>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defRPr cap="all"/>
          </a:pPr>
          <a:r>
            <a:rPr lang="en-US" sz="2100" kern="1200" dirty="0"/>
            <a:t>Project Name</a:t>
          </a:r>
        </a:p>
      </dsp:txBody>
      <dsp:txXfrm>
        <a:off x="456496" y="980400"/>
        <a:ext cx="3381034" cy="2099279"/>
      </dsp:txXfrm>
    </dsp:sp>
    <dsp:sp modelId="{AA15117B-8E57-4EF6-BA33-F02CE3B05985}">
      <dsp:nvSpPr>
        <dsp:cNvPr id="0" name=""/>
        <dsp:cNvSpPr/>
      </dsp:nvSpPr>
      <dsp:spPr>
        <a:xfrm>
          <a:off x="4293027" y="544413"/>
          <a:ext cx="3511658" cy="222990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5DBFDD-895D-49D8-9E25-5F8D7033347B}">
      <dsp:nvSpPr>
        <dsp:cNvPr id="0" name=""/>
        <dsp:cNvSpPr/>
      </dsp:nvSpPr>
      <dsp:spPr>
        <a:xfrm>
          <a:off x="4683211" y="915088"/>
          <a:ext cx="3511658" cy="2229903"/>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defRPr cap="all"/>
          </a:pPr>
          <a:r>
            <a:rPr lang="en-US" sz="2100" kern="1200" dirty="0"/>
            <a:t>ProServ360: </a:t>
          </a:r>
        </a:p>
        <a:p>
          <a:pPr marL="0" lvl="0" indent="0" algn="ctr" defTabSz="933450">
            <a:lnSpc>
              <a:spcPct val="90000"/>
            </a:lnSpc>
            <a:spcBef>
              <a:spcPct val="0"/>
            </a:spcBef>
            <a:spcAft>
              <a:spcPct val="35000"/>
            </a:spcAft>
            <a:buNone/>
            <a:defRPr cap="all"/>
          </a:pPr>
          <a:r>
            <a:rPr lang="en-US" sz="2100" kern="1200" dirty="0"/>
            <a:t>Data-Driven Predictive Maintenance Framework for Medical Imaging Systems Using MTBF, TTR, and PM Optimization</a:t>
          </a:r>
        </a:p>
      </dsp:txBody>
      <dsp:txXfrm>
        <a:off x="4748523" y="980400"/>
        <a:ext cx="3381034" cy="209927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50FE91-7C0F-428C-81D5-709E5F854A12}">
      <dsp:nvSpPr>
        <dsp:cNvPr id="0" name=""/>
        <dsp:cNvSpPr/>
      </dsp:nvSpPr>
      <dsp:spPr>
        <a:xfrm rot="5400000">
          <a:off x="-674369" y="674369"/>
          <a:ext cx="4088270" cy="2739530"/>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b="1" kern="1200" dirty="0"/>
            <a:t>PM Optimization</a:t>
          </a:r>
          <a:r>
            <a:rPr lang="en-US" sz="3700" kern="1200" dirty="0"/>
            <a:t>: </a:t>
          </a:r>
        </a:p>
      </dsp:txBody>
      <dsp:txXfrm rot="-5400000">
        <a:off x="1" y="1369764"/>
        <a:ext cx="2739530" cy="1348740"/>
      </dsp:txXfrm>
    </dsp:sp>
    <dsp:sp modelId="{2442AE2B-CD88-415E-AFEC-F645D1F0394B}">
      <dsp:nvSpPr>
        <dsp:cNvPr id="0" name=""/>
        <dsp:cNvSpPr/>
      </dsp:nvSpPr>
      <dsp:spPr>
        <a:xfrm rot="5400000">
          <a:off x="2517346" y="347707"/>
          <a:ext cx="5934257" cy="5238843"/>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None/>
          </a:pPr>
          <a:r>
            <a:rPr lang="en-US" sz="1900" b="1" kern="1200" dirty="0"/>
            <a:t>PM optimization (using MTBF)</a:t>
          </a:r>
          <a:endParaRPr lang="en-US" sz="1900" kern="1200" dirty="0"/>
        </a:p>
        <a:p>
          <a:pPr marL="171450" lvl="1" indent="-171450" algn="l" defTabSz="844550">
            <a:lnSpc>
              <a:spcPct val="90000"/>
            </a:lnSpc>
            <a:spcBef>
              <a:spcPct val="0"/>
            </a:spcBef>
            <a:spcAft>
              <a:spcPct val="15000"/>
            </a:spcAft>
            <a:buFont typeface="Arial" panose="020B0604020202020204" pitchFamily="34" charset="0"/>
            <a:buChar char="•"/>
          </a:pPr>
          <a:r>
            <a:rPr lang="en-US" sz="1900" kern="1200" dirty="0"/>
            <a:t>For each system, the code computes </a:t>
          </a:r>
          <a:r>
            <a:rPr lang="en-US" sz="1900" b="1" kern="1200" dirty="0"/>
            <a:t>MTBF in hours</a:t>
          </a:r>
          <a:r>
            <a:rPr lang="en-US" sz="1900" kern="1200" dirty="0"/>
            <a:t> (mean of gaps).</a:t>
          </a:r>
        </a:p>
        <a:p>
          <a:pPr marL="171450" lvl="1" indent="-171450" algn="l" defTabSz="844550">
            <a:lnSpc>
              <a:spcPct val="90000"/>
            </a:lnSpc>
            <a:spcBef>
              <a:spcPct val="0"/>
            </a:spcBef>
            <a:spcAft>
              <a:spcPct val="15000"/>
            </a:spcAft>
            <a:buFont typeface="Arial" panose="020B0604020202020204" pitchFamily="34" charset="0"/>
            <a:buChar char="•"/>
          </a:pPr>
          <a:r>
            <a:rPr lang="en-US" sz="1900" kern="1200" dirty="0"/>
            <a:t>Policy: </a:t>
          </a:r>
          <a:r>
            <a:rPr lang="en-US" sz="1900" b="1" kern="1200" dirty="0"/>
            <a:t>PM interval ≈ 0.8 × MTBF</a:t>
          </a:r>
          <a:r>
            <a:rPr lang="en-US" sz="1900" kern="1200" dirty="0"/>
            <a:t> (buffered to act before the average failure).</a:t>
          </a:r>
          <a:br>
            <a:rPr lang="en-US" sz="1900" kern="1200" dirty="0"/>
          </a:br>
          <a:r>
            <a:rPr lang="en-US" sz="1900" kern="1200" dirty="0"/>
            <a:t>This reduces risk of crossing the next expected failure point while controlling PM frequency.</a:t>
          </a:r>
        </a:p>
        <a:p>
          <a:pPr marL="171450" lvl="1" indent="-171450" algn="l" defTabSz="844550">
            <a:lnSpc>
              <a:spcPct val="90000"/>
            </a:lnSpc>
            <a:spcBef>
              <a:spcPct val="0"/>
            </a:spcBef>
            <a:spcAft>
              <a:spcPct val="15000"/>
            </a:spcAft>
            <a:buFont typeface="Arial" panose="020B0604020202020204" pitchFamily="34" charset="0"/>
            <a:buChar char="•"/>
          </a:pPr>
          <a:r>
            <a:rPr lang="en-US" sz="1900" kern="1200" dirty="0"/>
            <a:t>Risk logic (already in code):</a:t>
          </a:r>
        </a:p>
        <a:p>
          <a:pPr marL="342900" lvl="2" indent="-171450" algn="l" defTabSz="844550">
            <a:lnSpc>
              <a:spcPct val="90000"/>
            </a:lnSpc>
            <a:spcBef>
              <a:spcPct val="0"/>
            </a:spcBef>
            <a:spcAft>
              <a:spcPct val="15000"/>
            </a:spcAft>
            <a:buFont typeface="Arial" panose="020B0604020202020204" pitchFamily="34" charset="0"/>
            <a:buChar char="•"/>
          </a:pPr>
          <a:r>
            <a:rPr lang="en-US" sz="1900" kern="1200"/>
            <a:t>time_since_last_failure &gt; MTBF → </a:t>
          </a:r>
          <a:r>
            <a:rPr lang="en-US" sz="1900" b="1" kern="1200"/>
            <a:t>HIGH</a:t>
          </a:r>
          <a:r>
            <a:rPr lang="en-US" sz="1900" kern="1200"/>
            <a:t> risk</a:t>
          </a:r>
        </a:p>
        <a:p>
          <a:pPr marL="342900" lvl="2" indent="-171450" algn="l" defTabSz="844550">
            <a:lnSpc>
              <a:spcPct val="90000"/>
            </a:lnSpc>
            <a:spcBef>
              <a:spcPct val="0"/>
            </a:spcBef>
            <a:spcAft>
              <a:spcPct val="15000"/>
            </a:spcAft>
            <a:buFont typeface="Arial" panose="020B0604020202020204" pitchFamily="34" charset="0"/>
            <a:buChar char="•"/>
          </a:pPr>
          <a:r>
            <a:rPr lang="en-US" sz="1900" kern="1200" dirty="0"/>
            <a:t>&gt; 0.7 × MTBF → </a:t>
          </a:r>
          <a:r>
            <a:rPr lang="en-US" sz="1900" b="1" kern="1200" dirty="0"/>
            <a:t>MEDIUM</a:t>
          </a:r>
          <a:endParaRPr lang="en-US" sz="1900" kern="1200" dirty="0"/>
        </a:p>
        <a:p>
          <a:pPr marL="342900" lvl="2" indent="-171450" algn="l" defTabSz="844550">
            <a:lnSpc>
              <a:spcPct val="90000"/>
            </a:lnSpc>
            <a:spcBef>
              <a:spcPct val="0"/>
            </a:spcBef>
            <a:spcAft>
              <a:spcPct val="15000"/>
            </a:spcAft>
            <a:buFont typeface="Arial" panose="020B0604020202020204" pitchFamily="34" charset="0"/>
            <a:buChar char="•"/>
          </a:pPr>
          <a:r>
            <a:rPr lang="en-US" sz="1900" kern="1200" dirty="0"/>
            <a:t>else → </a:t>
          </a:r>
          <a:r>
            <a:rPr lang="en-US" sz="1900" b="1" kern="1200" dirty="0"/>
            <a:t>LOW</a:t>
          </a:r>
          <a:endParaRPr lang="en-US" sz="1900" kern="1200" dirty="0"/>
        </a:p>
        <a:p>
          <a:pPr marL="171450" lvl="1" indent="-171450" algn="l" defTabSz="844550">
            <a:lnSpc>
              <a:spcPct val="90000"/>
            </a:lnSpc>
            <a:spcBef>
              <a:spcPct val="0"/>
            </a:spcBef>
            <a:spcAft>
              <a:spcPct val="15000"/>
            </a:spcAft>
            <a:buFont typeface="Arial" panose="020B0604020202020204" pitchFamily="34" charset="0"/>
            <a:buChar char="•"/>
          </a:pPr>
          <a:r>
            <a:rPr lang="en-US" sz="1900" kern="1200" dirty="0"/>
            <a:t>Actionable outputs: list of systems with predicted next failure date and </a:t>
          </a:r>
          <a:r>
            <a:rPr lang="en-US" sz="1900" b="1" kern="1200" dirty="0"/>
            <a:t>days until predicted failure</a:t>
          </a:r>
          <a:r>
            <a:rPr lang="en-US" sz="1900" kern="1200" dirty="0"/>
            <a:t>; prioritize HIGH, then MEDIUM.</a:t>
          </a:r>
        </a:p>
      </dsp:txBody>
      <dsp:txXfrm rot="-5400000">
        <a:off x="2865053" y="255740"/>
        <a:ext cx="4983104" cy="542277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E765B5-C4B9-477D-9DF4-A8D85B387F90}">
      <dsp:nvSpPr>
        <dsp:cNvPr id="0" name=""/>
        <dsp:cNvSpPr/>
      </dsp:nvSpPr>
      <dsp:spPr>
        <a:xfrm rot="5400000">
          <a:off x="-710824" y="970909"/>
          <a:ext cx="4088733" cy="2423144"/>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b="1" kern="1200" dirty="0"/>
            <a:t>MTBF Computation:</a:t>
          </a:r>
          <a:endParaRPr lang="en-US" sz="3200" kern="1200" dirty="0"/>
        </a:p>
      </dsp:txBody>
      <dsp:txXfrm rot="-5400000">
        <a:off x="121971" y="1349686"/>
        <a:ext cx="2423144" cy="1665589"/>
      </dsp:txXfrm>
    </dsp:sp>
    <dsp:sp modelId="{BEA5D811-3297-408F-99E3-7D945AD46406}">
      <dsp:nvSpPr>
        <dsp:cNvPr id="0" name=""/>
        <dsp:cNvSpPr/>
      </dsp:nvSpPr>
      <dsp:spPr>
        <a:xfrm rot="5400000">
          <a:off x="2692418" y="-9274"/>
          <a:ext cx="5910051" cy="6072796"/>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None/>
          </a:pPr>
          <a:r>
            <a:rPr lang="en-US" sz="1900" b="1" kern="1200" dirty="0">
              <a:latin typeface="+mn-lt"/>
            </a:rPr>
            <a:t>MTBF computation (the core math)</a:t>
          </a:r>
        </a:p>
        <a:p>
          <a:pPr marL="171450" lvl="1" indent="-171450" algn="l" defTabSz="844550">
            <a:lnSpc>
              <a:spcPct val="90000"/>
            </a:lnSpc>
            <a:spcBef>
              <a:spcPct val="0"/>
            </a:spcBef>
            <a:spcAft>
              <a:spcPct val="15000"/>
            </a:spcAft>
            <a:buFont typeface="Arial" panose="020B0604020202020204" pitchFamily="34" charset="0"/>
            <a:buChar char="•"/>
          </a:pPr>
          <a:r>
            <a:rPr lang="en-US" sz="1900" b="1" kern="1200" dirty="0">
              <a:latin typeface="+mn-lt"/>
            </a:rPr>
            <a:t>For each </a:t>
          </a:r>
          <a:r>
            <a:rPr lang="en-US" sz="1900" b="1" kern="1200" dirty="0" err="1">
              <a:latin typeface="+mn-lt"/>
            </a:rPr>
            <a:t>Asset_System_ID</a:t>
          </a:r>
          <a:r>
            <a:rPr lang="en-US" sz="1900" b="1" kern="1200" dirty="0">
              <a:latin typeface="+mn-lt"/>
            </a:rPr>
            <a:t>:</a:t>
          </a:r>
        </a:p>
        <a:p>
          <a:pPr marL="342900" lvl="2" indent="-171450" algn="l" defTabSz="844550">
            <a:lnSpc>
              <a:spcPct val="90000"/>
            </a:lnSpc>
            <a:spcBef>
              <a:spcPct val="0"/>
            </a:spcBef>
            <a:spcAft>
              <a:spcPct val="15000"/>
            </a:spcAft>
            <a:buFont typeface="Arial" panose="020B0604020202020204" pitchFamily="34" charset="0"/>
            <a:buChar char="•"/>
          </a:pPr>
          <a:r>
            <a:rPr lang="en-US" sz="1900" b="1" kern="1200" dirty="0">
              <a:latin typeface="+mn-lt"/>
            </a:rPr>
            <a:t>Take the sequence of failure open dates.</a:t>
          </a:r>
        </a:p>
        <a:p>
          <a:pPr marL="342900" lvl="2" indent="-171450" algn="l" defTabSz="844550">
            <a:lnSpc>
              <a:spcPct val="90000"/>
            </a:lnSpc>
            <a:spcBef>
              <a:spcPct val="0"/>
            </a:spcBef>
            <a:spcAft>
              <a:spcPct val="15000"/>
            </a:spcAft>
            <a:buFont typeface="Arial" panose="020B0604020202020204" pitchFamily="34" charset="0"/>
            <a:buChar char="•"/>
          </a:pPr>
          <a:r>
            <a:rPr lang="en-US" sz="1900" b="1" kern="1200" dirty="0">
              <a:latin typeface="+mn-lt"/>
            </a:rPr>
            <a:t>Compute differences between consecutive failures:</a:t>
          </a:r>
          <a:br>
            <a:rPr lang="en-US" sz="1900" b="1" kern="1200" dirty="0">
              <a:latin typeface="+mn-lt"/>
            </a:rPr>
          </a:br>
          <a:r>
            <a:rPr lang="en-US" sz="1900" b="1" kern="1200" dirty="0" err="1">
              <a:latin typeface="+mn-lt"/>
            </a:rPr>
            <a:t>Δt_i</a:t>
          </a:r>
          <a:r>
            <a:rPr lang="en-US" sz="1900" b="1" kern="1200" dirty="0">
              <a:latin typeface="+mn-lt"/>
            </a:rPr>
            <a:t> = </a:t>
          </a:r>
          <a:r>
            <a:rPr lang="en-US" sz="1900" b="1" kern="1200" dirty="0" err="1">
              <a:latin typeface="+mn-lt"/>
            </a:rPr>
            <a:t>SR_Open_Date</a:t>
          </a:r>
          <a:r>
            <a:rPr lang="en-US" sz="1900" b="1" kern="1200" dirty="0">
              <a:latin typeface="+mn-lt"/>
            </a:rPr>
            <a:t>_(</a:t>
          </a:r>
          <a:r>
            <a:rPr lang="en-US" sz="1900" b="1" kern="1200" dirty="0" err="1">
              <a:latin typeface="+mn-lt"/>
            </a:rPr>
            <a:t>i</a:t>
          </a:r>
          <a:r>
            <a:rPr lang="en-US" sz="1900" b="1" kern="1200" dirty="0">
              <a:latin typeface="+mn-lt"/>
            </a:rPr>
            <a:t>) − </a:t>
          </a:r>
          <a:r>
            <a:rPr lang="en-US" sz="1900" b="1" kern="1200" dirty="0" err="1">
              <a:latin typeface="+mn-lt"/>
            </a:rPr>
            <a:t>SR_Open_Date</a:t>
          </a:r>
          <a:r>
            <a:rPr lang="en-US" sz="1900" b="1" kern="1200" dirty="0">
              <a:latin typeface="+mn-lt"/>
            </a:rPr>
            <a:t>_(i−1) → hours</a:t>
          </a:r>
        </a:p>
        <a:p>
          <a:pPr marL="342900" lvl="2" indent="-171450" algn="l" defTabSz="844550">
            <a:lnSpc>
              <a:spcPct val="90000"/>
            </a:lnSpc>
            <a:spcBef>
              <a:spcPct val="0"/>
            </a:spcBef>
            <a:spcAft>
              <a:spcPct val="15000"/>
            </a:spcAft>
            <a:buFont typeface="Arial" panose="020B0604020202020204" pitchFamily="34" charset="0"/>
            <a:buChar char="•"/>
          </a:pPr>
          <a:r>
            <a:rPr lang="en-US" sz="1900" b="1" kern="1200" dirty="0">
              <a:latin typeface="+mn-lt"/>
            </a:rPr>
            <a:t>MTBF = mean of </a:t>
          </a:r>
          <a:r>
            <a:rPr lang="en-US" sz="1900" b="1" kern="1200" dirty="0" err="1">
              <a:latin typeface="+mn-lt"/>
            </a:rPr>
            <a:t>Δt_i</a:t>
          </a:r>
          <a:r>
            <a:rPr lang="en-US" sz="1900" b="1" kern="1200" dirty="0">
              <a:latin typeface="+mn-lt"/>
            </a:rPr>
            <a:t> (also storing count, std, min, max).</a:t>
          </a:r>
        </a:p>
        <a:p>
          <a:pPr marL="171450" lvl="1" indent="-171450" algn="l" defTabSz="844550">
            <a:lnSpc>
              <a:spcPct val="90000"/>
            </a:lnSpc>
            <a:spcBef>
              <a:spcPct val="0"/>
            </a:spcBef>
            <a:spcAft>
              <a:spcPct val="15000"/>
            </a:spcAft>
            <a:buFont typeface="Arial" panose="020B0604020202020204" pitchFamily="34" charset="0"/>
            <a:buChar char="•"/>
          </a:pPr>
          <a:r>
            <a:rPr lang="en-US" sz="1900" b="1" kern="1200" dirty="0">
              <a:latin typeface="+mn-lt"/>
            </a:rPr>
            <a:t>Accuracy assessment (per asset with ≥3 failures):</a:t>
          </a:r>
        </a:p>
        <a:p>
          <a:pPr marL="342900" lvl="2" indent="-171450" algn="l" defTabSz="844550">
            <a:lnSpc>
              <a:spcPct val="90000"/>
            </a:lnSpc>
            <a:spcBef>
              <a:spcPct val="0"/>
            </a:spcBef>
            <a:spcAft>
              <a:spcPct val="15000"/>
            </a:spcAft>
            <a:buFont typeface="Arial" panose="020B0604020202020204" pitchFamily="34" charset="0"/>
            <a:buChar char="•"/>
          </a:pPr>
          <a:r>
            <a:rPr lang="en-US" sz="1900" b="1" kern="1200" dirty="0">
              <a:latin typeface="+mn-lt"/>
            </a:rPr>
            <a:t>Train on all but the last failure; predict next failure as </a:t>
          </a:r>
          <a:r>
            <a:rPr lang="en-US" sz="1900" b="1" kern="1200" dirty="0" err="1">
              <a:latin typeface="+mn-lt"/>
            </a:rPr>
            <a:t>last_train_failure</a:t>
          </a:r>
          <a:r>
            <a:rPr lang="en-US" sz="1900" b="1" kern="1200" dirty="0">
              <a:latin typeface="+mn-lt"/>
            </a:rPr>
            <a:t> + mean(train </a:t>
          </a:r>
          <a:r>
            <a:rPr lang="en-US" sz="1900" b="1" kern="1200" dirty="0" err="1">
              <a:latin typeface="+mn-lt"/>
            </a:rPr>
            <a:t>Δt</a:t>
          </a:r>
          <a:r>
            <a:rPr lang="en-US" sz="1900" b="1" kern="1200" dirty="0">
              <a:latin typeface="+mn-lt"/>
            </a:rPr>
            <a:t>).</a:t>
          </a:r>
        </a:p>
        <a:p>
          <a:pPr marL="342900" lvl="2" indent="-171450" algn="l" defTabSz="844550">
            <a:lnSpc>
              <a:spcPct val="90000"/>
            </a:lnSpc>
            <a:spcBef>
              <a:spcPct val="0"/>
            </a:spcBef>
            <a:spcAft>
              <a:spcPct val="15000"/>
            </a:spcAft>
            <a:buFont typeface="Arial" panose="020B0604020202020204" pitchFamily="34" charset="0"/>
            <a:buChar char="•"/>
          </a:pPr>
          <a:r>
            <a:rPr lang="en-US" sz="1900" b="1" kern="1200" dirty="0">
              <a:latin typeface="+mn-lt"/>
            </a:rPr>
            <a:t>Absolute error = predicted − actual (in hours).</a:t>
          </a:r>
        </a:p>
        <a:p>
          <a:pPr marL="342900" lvl="2" indent="-171450" algn="l" defTabSz="844550">
            <a:lnSpc>
              <a:spcPct val="90000"/>
            </a:lnSpc>
            <a:spcBef>
              <a:spcPct val="0"/>
            </a:spcBef>
            <a:spcAft>
              <a:spcPct val="15000"/>
            </a:spcAft>
            <a:buFont typeface="Arial" panose="020B0604020202020204" pitchFamily="34" charset="0"/>
            <a:buChar char="•"/>
          </a:pPr>
          <a:r>
            <a:rPr lang="en-US" sz="1900" b="1" kern="1200" dirty="0">
              <a:latin typeface="+mn-lt"/>
            </a:rPr>
            <a:t>The code also reports a simple prediction accuracy %:</a:t>
          </a:r>
          <a:br>
            <a:rPr lang="en-US" sz="1900" b="1" kern="1200" dirty="0">
              <a:latin typeface="+mn-lt"/>
            </a:rPr>
          </a:br>
          <a:r>
            <a:rPr lang="en-US" sz="1900" b="1" kern="1200" dirty="0">
              <a:latin typeface="+mn-lt"/>
            </a:rPr>
            <a:t>max(0, 100 − (|error| / </a:t>
          </a:r>
          <a:r>
            <a:rPr lang="en-US" sz="1900" b="1" kern="1200" dirty="0" err="1">
              <a:latin typeface="+mn-lt"/>
            </a:rPr>
            <a:t>train_MTBF</a:t>
          </a:r>
          <a:r>
            <a:rPr lang="en-US" sz="1900" b="1" kern="1200" dirty="0">
              <a:latin typeface="+mn-lt"/>
            </a:rPr>
            <a:t> × 100)/3)</a:t>
          </a:r>
          <a:br>
            <a:rPr lang="en-US" sz="1900" b="1" kern="1200" dirty="0">
              <a:latin typeface="+mn-lt"/>
            </a:rPr>
          </a:br>
          <a:r>
            <a:rPr lang="en-US" sz="1900" b="1" kern="1200" dirty="0">
              <a:latin typeface="+mn-lt"/>
            </a:rPr>
            <a:t>(heuristic scaling to avoid over-penalizing when error is a small fraction of MTBF).</a:t>
          </a:r>
        </a:p>
        <a:p>
          <a:pPr marL="171450" lvl="1" indent="-171450" algn="l" defTabSz="844550">
            <a:lnSpc>
              <a:spcPct val="90000"/>
            </a:lnSpc>
            <a:spcBef>
              <a:spcPct val="0"/>
            </a:spcBef>
            <a:spcAft>
              <a:spcPct val="15000"/>
            </a:spcAft>
            <a:buNone/>
          </a:pPr>
          <a:r>
            <a:rPr kumimoji="0" lang="en-US" sz="1900" b="0" i="0" u="none" strike="noStrike" kern="1200" cap="none" spc="0" normalizeH="0" baseline="0" noProof="0" dirty="0">
              <a:effectLst/>
              <a:uLnTx/>
              <a:uFillTx/>
              <a:latin typeface="Calibri"/>
              <a:ea typeface="+mn-ea"/>
              <a:cs typeface="+mn-cs"/>
            </a:rPr>
            <a:t>.</a:t>
          </a:r>
          <a:endParaRPr lang="en-US" sz="1900" i="1" kern="1200" dirty="0"/>
        </a:p>
      </dsp:txBody>
      <dsp:txXfrm rot="-5400000">
        <a:off x="2611046" y="360604"/>
        <a:ext cx="5784291" cy="533304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E765B5-C4B9-477D-9DF4-A8D85B387F90}">
      <dsp:nvSpPr>
        <dsp:cNvPr id="0" name=""/>
        <dsp:cNvSpPr/>
      </dsp:nvSpPr>
      <dsp:spPr>
        <a:xfrm rot="5400000">
          <a:off x="-786013" y="1067552"/>
          <a:ext cx="4088733" cy="2229858"/>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r>
            <a:rPr kumimoji="0" lang="en-US" sz="4700" b="0" i="0" u="none" strike="noStrike" kern="1200" cap="none" spc="0" normalizeH="0" baseline="0" noProof="0" dirty="0">
              <a:effectLst/>
              <a:uLnTx/>
              <a:uFillTx/>
              <a:latin typeface="Calibri"/>
              <a:ea typeface="+mn-ea"/>
              <a:cs typeface="+mn-cs"/>
            </a:rPr>
            <a:t>Outputs: </a:t>
          </a:r>
          <a:endParaRPr lang="en-US" sz="4700" kern="1200" dirty="0"/>
        </a:p>
      </dsp:txBody>
      <dsp:txXfrm rot="-5400000">
        <a:off x="143425" y="1253043"/>
        <a:ext cx="2229858" cy="1858875"/>
      </dsp:txXfrm>
    </dsp:sp>
    <dsp:sp modelId="{BEA5D811-3297-408F-99E3-7D945AD46406}">
      <dsp:nvSpPr>
        <dsp:cNvPr id="0" name=""/>
        <dsp:cNvSpPr/>
      </dsp:nvSpPr>
      <dsp:spPr>
        <a:xfrm rot="5400000">
          <a:off x="2618770" y="-58971"/>
          <a:ext cx="5910051" cy="6172191"/>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None/>
          </a:pPr>
          <a:r>
            <a:rPr lang="en-US" sz="1800" b="1" kern="1200"/>
            <a:t>MTBF_Analysis_Results</a:t>
          </a:r>
          <a:endParaRPr lang="en-US" sz="1800" b="1" kern="1200" dirty="0">
            <a:latin typeface="+mn-lt"/>
          </a:endParaRPr>
        </a:p>
        <a:p>
          <a:pPr marL="171450" lvl="1" indent="-171450" algn="l" defTabSz="800100">
            <a:lnSpc>
              <a:spcPct val="90000"/>
            </a:lnSpc>
            <a:spcBef>
              <a:spcPct val="0"/>
            </a:spcBef>
            <a:spcAft>
              <a:spcPct val="15000"/>
            </a:spcAft>
            <a:buNone/>
          </a:pPr>
          <a:r>
            <a:rPr lang="en-US" sz="1800" kern="1200"/>
            <a:t>MTBF_Analysis: per system MTBF stats, observation window, reliability category.</a:t>
          </a:r>
          <a:endParaRPr lang="en-US" sz="1800" kern="1200" dirty="0"/>
        </a:p>
        <a:p>
          <a:pPr marL="171450" lvl="1" indent="-171450" algn="l" defTabSz="800100">
            <a:lnSpc>
              <a:spcPct val="90000"/>
            </a:lnSpc>
            <a:spcBef>
              <a:spcPct val="0"/>
            </a:spcBef>
            <a:spcAft>
              <a:spcPct val="15000"/>
            </a:spcAft>
            <a:buNone/>
          </a:pPr>
          <a:r>
            <a:rPr lang="en-US" sz="1800" kern="1200"/>
            <a:t>Prediction_Accuracy: assets where we could test a hold-out failure—includes MAE-style error and accuracy%.</a:t>
          </a:r>
          <a:endParaRPr lang="en-US" sz="1800" kern="1200" dirty="0"/>
        </a:p>
        <a:p>
          <a:pPr marL="171450" lvl="1" indent="-171450" algn="l" defTabSz="800100">
            <a:lnSpc>
              <a:spcPct val="90000"/>
            </a:lnSpc>
            <a:spcBef>
              <a:spcPct val="0"/>
            </a:spcBef>
            <a:spcAft>
              <a:spcPct val="15000"/>
            </a:spcAft>
            <a:buNone/>
          </a:pPr>
          <a:r>
            <a:rPr lang="en-US" sz="1800" kern="1200"/>
            <a:t>Future_Predictions: predicted next failure date, days remaining, and </a:t>
          </a:r>
          <a:r>
            <a:rPr lang="en-US" sz="1800" b="1" kern="1200"/>
            <a:t>risk level</a:t>
          </a:r>
          <a:r>
            <a:rPr lang="en-US" sz="1800" kern="1200"/>
            <a:t> (HIGH/MED/LOW).</a:t>
          </a:r>
          <a:endParaRPr lang="en-US" sz="1800" kern="1200" dirty="0"/>
        </a:p>
        <a:p>
          <a:pPr marL="171450" lvl="1" indent="-171450" algn="l" defTabSz="800100">
            <a:lnSpc>
              <a:spcPct val="90000"/>
            </a:lnSpc>
            <a:spcBef>
              <a:spcPct val="0"/>
            </a:spcBef>
            <a:spcAft>
              <a:spcPct val="15000"/>
            </a:spcAft>
            <a:buNone/>
          </a:pPr>
          <a:r>
            <a:rPr lang="en-US" sz="1800" kern="1200"/>
            <a:t>Summary_Statistics: roll-up counts and averages for quick exec review.</a:t>
          </a:r>
          <a:endParaRPr lang="en-US" sz="1800" kern="1200" dirty="0"/>
        </a:p>
        <a:p>
          <a:pPr marL="171450" lvl="1" indent="-171450" algn="l" defTabSz="800100">
            <a:lnSpc>
              <a:spcPct val="90000"/>
            </a:lnSpc>
            <a:spcBef>
              <a:spcPct val="0"/>
            </a:spcBef>
            <a:spcAft>
              <a:spcPct val="15000"/>
            </a:spcAft>
            <a:buNone/>
          </a:pPr>
          <a:r>
            <a:rPr lang="en-US" sz="1800" b="1" kern="1200" dirty="0"/>
            <a:t>MTBF_Analysis_Visualizations.png</a:t>
          </a:r>
          <a:r>
            <a:rPr lang="en-US" sz="1800" kern="1200" dirty="0"/>
            <a:t>:</a:t>
          </a:r>
        </a:p>
        <a:p>
          <a:pPr marL="171450" lvl="1" indent="-171450" algn="l" defTabSz="800100">
            <a:lnSpc>
              <a:spcPct val="90000"/>
            </a:lnSpc>
            <a:spcBef>
              <a:spcPct val="0"/>
            </a:spcBef>
            <a:spcAft>
              <a:spcPct val="15000"/>
            </a:spcAft>
            <a:buNone/>
          </a:pPr>
          <a:r>
            <a:rPr lang="en-US" sz="1800" kern="1200" dirty="0"/>
            <a:t>MTBF distribution, reliability mix, prediction-accuracy distribution, risk distribution.</a:t>
          </a:r>
        </a:p>
        <a:p>
          <a:pPr marL="171450" lvl="1" indent="-171450" algn="l" defTabSz="800100">
            <a:lnSpc>
              <a:spcPct val="90000"/>
            </a:lnSpc>
            <a:spcBef>
              <a:spcPct val="0"/>
            </a:spcBef>
            <a:spcAft>
              <a:spcPct val="15000"/>
            </a:spcAft>
            <a:buNone/>
          </a:pPr>
          <a:r>
            <a:rPr lang="en-US" sz="1800" kern="1200"/>
            <a:t>How to use:</a:t>
          </a:r>
          <a:endParaRPr lang="en-US" sz="1800" kern="1200" dirty="0"/>
        </a:p>
        <a:p>
          <a:pPr marL="171450" lvl="1" indent="-171450" algn="l" defTabSz="800100">
            <a:lnSpc>
              <a:spcPct val="90000"/>
            </a:lnSpc>
            <a:spcBef>
              <a:spcPct val="0"/>
            </a:spcBef>
            <a:spcAft>
              <a:spcPct val="15000"/>
            </a:spcAft>
            <a:buNone/>
          </a:pPr>
          <a:r>
            <a:rPr lang="en-US" sz="1800" kern="1200"/>
            <a:t>Sort by </a:t>
          </a:r>
          <a:r>
            <a:rPr lang="en-US" sz="1800" b="1" kern="1200"/>
            <a:t>HIGH risk</a:t>
          </a:r>
          <a:r>
            <a:rPr lang="en-US" sz="1800" kern="1200"/>
            <a:t> and smallest </a:t>
          </a:r>
          <a:r>
            <a:rPr lang="en-US" sz="1800" b="1" kern="1200"/>
            <a:t>days until predicted failure</a:t>
          </a:r>
          <a:r>
            <a:rPr lang="en-US" sz="1800" kern="1200"/>
            <a:t> → schedule </a:t>
          </a:r>
          <a:r>
            <a:rPr lang="en-US" sz="1800" b="1" kern="1200"/>
            <a:t>proactive PM</a:t>
          </a:r>
          <a:r>
            <a:rPr lang="en-US" sz="1800" kern="1200"/>
            <a:t>.</a:t>
          </a:r>
          <a:endParaRPr lang="en-US" sz="1800" kern="1200" dirty="0"/>
        </a:p>
        <a:p>
          <a:pPr marL="171450" lvl="1" indent="-171450" algn="l" defTabSz="800100">
            <a:lnSpc>
              <a:spcPct val="90000"/>
            </a:lnSpc>
            <a:spcBef>
              <a:spcPct val="0"/>
            </a:spcBef>
            <a:spcAft>
              <a:spcPct val="15000"/>
            </a:spcAft>
            <a:buNone/>
          </a:pPr>
          <a:r>
            <a:rPr lang="en-US" sz="1800" kern="1200"/>
            <a:t>Use </a:t>
          </a:r>
          <a:r>
            <a:rPr lang="en-US" sz="1800" b="1" kern="1200"/>
            <a:t>PM interval = 0.8 × MTBF</a:t>
          </a:r>
          <a:r>
            <a:rPr lang="en-US" sz="1800" kern="1200"/>
            <a:t> as the default; refine per modality/product line as more data arrives.</a:t>
          </a:r>
          <a:endParaRPr lang="en-US" sz="1800" kern="1200" dirty="0"/>
        </a:p>
        <a:p>
          <a:pPr marL="171450" lvl="1" indent="-171450" algn="l" defTabSz="800100">
            <a:lnSpc>
              <a:spcPct val="90000"/>
            </a:lnSpc>
            <a:spcBef>
              <a:spcPct val="0"/>
            </a:spcBef>
            <a:spcAft>
              <a:spcPct val="15000"/>
            </a:spcAft>
            <a:buNone/>
          </a:pPr>
          <a:r>
            <a:rPr lang="en-US" sz="1800" kern="1200" dirty="0"/>
            <a:t>Track </a:t>
          </a:r>
          <a:r>
            <a:rPr lang="en-US" sz="1800" b="1" kern="1200" dirty="0"/>
            <a:t>accuracy sheet</a:t>
          </a:r>
          <a:r>
            <a:rPr lang="en-US" sz="1800" kern="1200" dirty="0"/>
            <a:t> monthly to see whether the policy is improving</a:t>
          </a:r>
        </a:p>
        <a:p>
          <a:pPr marL="171450" lvl="1" indent="-171450" algn="l" defTabSz="800100">
            <a:lnSpc>
              <a:spcPct val="90000"/>
            </a:lnSpc>
            <a:spcBef>
              <a:spcPct val="0"/>
            </a:spcBef>
            <a:spcAft>
              <a:spcPct val="15000"/>
            </a:spcAft>
            <a:buNone/>
          </a:pPr>
          <a:endParaRPr lang="en-US" sz="1800" kern="1200" dirty="0"/>
        </a:p>
      </dsp:txBody>
      <dsp:txXfrm rot="-5400000">
        <a:off x="2487701" y="360604"/>
        <a:ext cx="5883686" cy="533304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22BD47-9E7B-4793-8DC1-F51947CAB6D5}">
      <dsp:nvSpPr>
        <dsp:cNvPr id="0" name=""/>
        <dsp:cNvSpPr/>
      </dsp:nvSpPr>
      <dsp:spPr>
        <a:xfrm>
          <a:off x="1277615" y="77911"/>
          <a:ext cx="707958" cy="7079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38B95E-A4CC-433E-B98F-633F0A18D7D8}">
      <dsp:nvSpPr>
        <dsp:cNvPr id="0" name=""/>
        <dsp:cNvSpPr/>
      </dsp:nvSpPr>
      <dsp:spPr>
        <a:xfrm>
          <a:off x="844974" y="1087911"/>
          <a:ext cx="1573242" cy="1546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kern="1200" dirty="0"/>
            <a:t>A. The combined MTBF–TTR model transforms raw maintenance logs into actionable intelligence. Key findings include:</a:t>
          </a:r>
        </a:p>
      </dsp:txBody>
      <dsp:txXfrm>
        <a:off x="844974" y="1087911"/>
        <a:ext cx="1573242" cy="1546202"/>
      </dsp:txXfrm>
    </dsp:sp>
    <dsp:sp modelId="{540037C5-0D4B-4F3D-8391-1BBD25141420}">
      <dsp:nvSpPr>
        <dsp:cNvPr id="0" name=""/>
        <dsp:cNvSpPr/>
      </dsp:nvSpPr>
      <dsp:spPr>
        <a:xfrm>
          <a:off x="3126175" y="77911"/>
          <a:ext cx="707958" cy="7079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ECE40B-0927-46BC-B7F0-B6F46D1B9602}">
      <dsp:nvSpPr>
        <dsp:cNvPr id="0" name=""/>
        <dsp:cNvSpPr/>
      </dsp:nvSpPr>
      <dsp:spPr>
        <a:xfrm>
          <a:off x="2693533" y="1183699"/>
          <a:ext cx="1573242" cy="1546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kern="1200" dirty="0"/>
            <a:t>Preventive intervals derived from data outperform static OEM recommendations.</a:t>
          </a:r>
        </a:p>
      </dsp:txBody>
      <dsp:txXfrm>
        <a:off x="2693533" y="1183699"/>
        <a:ext cx="1573242" cy="1546202"/>
      </dsp:txXfrm>
    </dsp:sp>
    <dsp:sp modelId="{BD9A99CF-77E4-4F07-A17B-1C338F9E3034}">
      <dsp:nvSpPr>
        <dsp:cNvPr id="0" name=""/>
        <dsp:cNvSpPr/>
      </dsp:nvSpPr>
      <dsp:spPr>
        <a:xfrm>
          <a:off x="1277615" y="3123211"/>
          <a:ext cx="707958" cy="7079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ADA35F-F898-4D64-A6FC-B7CA17474E39}">
      <dsp:nvSpPr>
        <dsp:cNvPr id="0" name=""/>
        <dsp:cNvSpPr/>
      </dsp:nvSpPr>
      <dsp:spPr>
        <a:xfrm>
          <a:off x="844974" y="4133212"/>
          <a:ext cx="1573242" cy="1546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kern="1200" dirty="0"/>
            <a:t>Repair time prediction helps resource scheduling (engineer deployment, spare stocking).</a:t>
          </a:r>
        </a:p>
      </dsp:txBody>
      <dsp:txXfrm>
        <a:off x="844974" y="4133212"/>
        <a:ext cx="1573242" cy="1546202"/>
      </dsp:txXfrm>
    </dsp:sp>
    <dsp:sp modelId="{EA6DB118-8753-4A7B-A885-9DE8D903878F}">
      <dsp:nvSpPr>
        <dsp:cNvPr id="0" name=""/>
        <dsp:cNvSpPr/>
      </dsp:nvSpPr>
      <dsp:spPr>
        <a:xfrm>
          <a:off x="3126175" y="3123211"/>
          <a:ext cx="707958" cy="7079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233C27-E4EA-49B3-9BAA-2D884A77F703}">
      <dsp:nvSpPr>
        <dsp:cNvPr id="0" name=""/>
        <dsp:cNvSpPr/>
      </dsp:nvSpPr>
      <dsp:spPr>
        <a:xfrm>
          <a:off x="2693533" y="4228999"/>
          <a:ext cx="1573242" cy="1546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kern="1200" dirty="0"/>
            <a:t>MTBF trend monitoring supports warranty analysis and vendor performance benchmarking.</a:t>
          </a:r>
        </a:p>
      </dsp:txBody>
      <dsp:txXfrm>
        <a:off x="2693533" y="4228999"/>
        <a:ext cx="1573242" cy="154620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8DBD1-17B9-4C30-9D8D-8639A416BD03}">
      <dsp:nvSpPr>
        <dsp:cNvPr id="0" name=""/>
        <dsp:cNvSpPr/>
      </dsp:nvSpPr>
      <dsp:spPr>
        <a:xfrm>
          <a:off x="405536" y="299528"/>
          <a:ext cx="3840480" cy="3840480"/>
        </a:xfrm>
        <a:prstGeom prst="pie">
          <a:avLst>
            <a:gd name="adj1" fmla="val 16200000"/>
            <a:gd name="adj2" fmla="val 1928571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Deployment of such analytics can improve:</a:t>
          </a:r>
          <a:endParaRPr lang="en-US" sz="1000" kern="1200" dirty="0"/>
        </a:p>
      </dsp:txBody>
      <dsp:txXfrm>
        <a:off x="2423159" y="656144"/>
        <a:ext cx="914400" cy="731520"/>
      </dsp:txXfrm>
    </dsp:sp>
    <dsp:sp modelId="{C764304D-8B8B-49E2-A7F5-A4831BE239A4}">
      <dsp:nvSpPr>
        <dsp:cNvPr id="0" name=""/>
        <dsp:cNvSpPr/>
      </dsp:nvSpPr>
      <dsp:spPr>
        <a:xfrm>
          <a:off x="454913" y="361250"/>
          <a:ext cx="3840480" cy="3840480"/>
        </a:xfrm>
        <a:prstGeom prst="pie">
          <a:avLst>
            <a:gd name="adj1" fmla="val 19285716"/>
            <a:gd name="adj2" fmla="val 77142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Customer Satisfaction (CSAT): Reduced downtime enhances perceived reliability.</a:t>
          </a:r>
        </a:p>
      </dsp:txBody>
      <dsp:txXfrm>
        <a:off x="3063240" y="1753425"/>
        <a:ext cx="1051560" cy="640080"/>
      </dsp:txXfrm>
    </dsp:sp>
    <dsp:sp modelId="{8B689EF5-B2EB-4EF8-91C9-7C91D6F041F9}">
      <dsp:nvSpPr>
        <dsp:cNvPr id="0" name=""/>
        <dsp:cNvSpPr/>
      </dsp:nvSpPr>
      <dsp:spPr>
        <a:xfrm>
          <a:off x="437083" y="438974"/>
          <a:ext cx="3840480" cy="3840480"/>
        </a:xfrm>
        <a:prstGeom prst="pie">
          <a:avLst>
            <a:gd name="adj1" fmla="val 771428"/>
            <a:gd name="adj2" fmla="val 385714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Field Efficiency: Predictable TTR enables better technician routing.</a:t>
          </a:r>
        </a:p>
      </dsp:txBody>
      <dsp:txXfrm>
        <a:off x="2903220" y="2713545"/>
        <a:ext cx="914400" cy="708660"/>
      </dsp:txXfrm>
    </dsp:sp>
    <dsp:sp modelId="{EF895E17-1AD1-45C6-9BCB-1C10E18EA77A}">
      <dsp:nvSpPr>
        <dsp:cNvPr id="0" name=""/>
        <dsp:cNvSpPr/>
      </dsp:nvSpPr>
      <dsp:spPr>
        <a:xfrm>
          <a:off x="365759" y="473264"/>
          <a:ext cx="3840480" cy="3840480"/>
        </a:xfrm>
        <a:prstGeom prst="pie">
          <a:avLst>
            <a:gd name="adj1" fmla="val 3857226"/>
            <a:gd name="adj2" fmla="val 694285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Financial Metrics: </a:t>
          </a:r>
        </a:p>
      </dsp:txBody>
      <dsp:txXfrm>
        <a:off x="1840229" y="3490785"/>
        <a:ext cx="891540" cy="640080"/>
      </dsp:txXfrm>
    </dsp:sp>
    <dsp:sp modelId="{1517DFA4-40AF-49F7-958D-BE5A1FC31C41}">
      <dsp:nvSpPr>
        <dsp:cNvPr id="0" name=""/>
        <dsp:cNvSpPr/>
      </dsp:nvSpPr>
      <dsp:spPr>
        <a:xfrm>
          <a:off x="294436" y="438974"/>
          <a:ext cx="3840480" cy="3840480"/>
        </a:xfrm>
        <a:prstGeom prst="pie">
          <a:avLst>
            <a:gd name="adj1" fmla="val 6942858"/>
            <a:gd name="adj2" fmla="val 1002857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Optimized PM reduces reactive part consumption.</a:t>
          </a:r>
        </a:p>
      </dsp:txBody>
      <dsp:txXfrm>
        <a:off x="754379" y="2713545"/>
        <a:ext cx="914400" cy="708660"/>
      </dsp:txXfrm>
    </dsp:sp>
    <dsp:sp modelId="{DA52D38D-E1E1-4B0C-A72D-AB238BDDC00C}">
      <dsp:nvSpPr>
        <dsp:cNvPr id="0" name=""/>
        <dsp:cNvSpPr/>
      </dsp:nvSpPr>
      <dsp:spPr>
        <a:xfrm>
          <a:off x="276605" y="361250"/>
          <a:ext cx="3840480" cy="3840480"/>
        </a:xfrm>
        <a:prstGeom prst="pie">
          <a:avLst>
            <a:gd name="adj1" fmla="val 10028574"/>
            <a:gd name="adj2" fmla="val 1311428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For achieving consistent MTBF growth from 2100 to 3000</a:t>
          </a:r>
        </a:p>
      </dsp:txBody>
      <dsp:txXfrm>
        <a:off x="457199" y="1753425"/>
        <a:ext cx="1051560" cy="640080"/>
      </dsp:txXfrm>
    </dsp:sp>
    <dsp:sp modelId="{2F106C04-50EA-469C-8E08-DC87993A7468}">
      <dsp:nvSpPr>
        <dsp:cNvPr id="0" name=""/>
        <dsp:cNvSpPr/>
      </dsp:nvSpPr>
      <dsp:spPr>
        <a:xfrm>
          <a:off x="325983" y="299528"/>
          <a:ext cx="3840480" cy="3840480"/>
        </a:xfrm>
        <a:prstGeom prst="pie">
          <a:avLst>
            <a:gd name="adj1" fmla="val 13114284"/>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hours could yield a 20–25% reduction in emergency calls.</a:t>
          </a:r>
        </a:p>
      </dsp:txBody>
      <dsp:txXfrm>
        <a:off x="1234439" y="656144"/>
        <a:ext cx="914400" cy="731520"/>
      </dsp:txXfrm>
    </dsp:sp>
    <dsp:sp modelId="{603BA192-9403-4988-A3FA-42A1F59A6D04}">
      <dsp:nvSpPr>
        <dsp:cNvPr id="0" name=""/>
        <dsp:cNvSpPr/>
      </dsp:nvSpPr>
      <dsp:spPr>
        <a:xfrm>
          <a:off x="167600" y="61784"/>
          <a:ext cx="4315968" cy="4315968"/>
        </a:xfrm>
        <a:prstGeom prst="circularArrow">
          <a:avLst>
            <a:gd name="adj1" fmla="val 5085"/>
            <a:gd name="adj2" fmla="val 327528"/>
            <a:gd name="adj3" fmla="val 18957827"/>
            <a:gd name="adj4" fmla="val 16200343"/>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C977F3E-B605-4AEE-A5B3-5E95ED580CD3}">
      <dsp:nvSpPr>
        <dsp:cNvPr id="0" name=""/>
        <dsp:cNvSpPr/>
      </dsp:nvSpPr>
      <dsp:spPr>
        <a:xfrm>
          <a:off x="217289" y="123780"/>
          <a:ext cx="4315968" cy="4315968"/>
        </a:xfrm>
        <a:prstGeom prst="circularArrow">
          <a:avLst>
            <a:gd name="adj1" fmla="val 5085"/>
            <a:gd name="adj2" fmla="val 327528"/>
            <a:gd name="adj3" fmla="val 443744"/>
            <a:gd name="adj4" fmla="val 19285776"/>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88D2CE5-78B0-4A07-AA6F-B6350548DFFF}">
      <dsp:nvSpPr>
        <dsp:cNvPr id="0" name=""/>
        <dsp:cNvSpPr/>
      </dsp:nvSpPr>
      <dsp:spPr>
        <a:xfrm>
          <a:off x="199395" y="201323"/>
          <a:ext cx="4315968" cy="4315968"/>
        </a:xfrm>
        <a:prstGeom prst="circularArrow">
          <a:avLst>
            <a:gd name="adj1" fmla="val 5085"/>
            <a:gd name="adj2" fmla="val 327528"/>
            <a:gd name="adj3" fmla="val 3529100"/>
            <a:gd name="adj4" fmla="val 770764"/>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126A721-9443-49FF-A6D3-BB67D46162C2}">
      <dsp:nvSpPr>
        <dsp:cNvPr id="0" name=""/>
        <dsp:cNvSpPr/>
      </dsp:nvSpPr>
      <dsp:spPr>
        <a:xfrm>
          <a:off x="128015" y="235420"/>
          <a:ext cx="4315968" cy="4315968"/>
        </a:xfrm>
        <a:prstGeom prst="circularArrow">
          <a:avLst>
            <a:gd name="adj1" fmla="val 5085"/>
            <a:gd name="adj2" fmla="val 327528"/>
            <a:gd name="adj3" fmla="val 6615046"/>
            <a:gd name="adj4" fmla="val 3857426"/>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4CDFEED-4DC8-45BA-9CC4-C88CD9FC75FD}">
      <dsp:nvSpPr>
        <dsp:cNvPr id="0" name=""/>
        <dsp:cNvSpPr/>
      </dsp:nvSpPr>
      <dsp:spPr>
        <a:xfrm>
          <a:off x="56636" y="201323"/>
          <a:ext cx="4315968" cy="4315968"/>
        </a:xfrm>
        <a:prstGeom prst="circularArrow">
          <a:avLst>
            <a:gd name="adj1" fmla="val 5085"/>
            <a:gd name="adj2" fmla="val 327528"/>
            <a:gd name="adj3" fmla="val 9701707"/>
            <a:gd name="adj4" fmla="val 6943371"/>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EAA20E5-C4FC-4CB6-9F4C-18C1DB96DEE5}">
      <dsp:nvSpPr>
        <dsp:cNvPr id="0" name=""/>
        <dsp:cNvSpPr/>
      </dsp:nvSpPr>
      <dsp:spPr>
        <a:xfrm>
          <a:off x="38742" y="123780"/>
          <a:ext cx="4315968" cy="4315968"/>
        </a:xfrm>
        <a:prstGeom prst="circularArrow">
          <a:avLst>
            <a:gd name="adj1" fmla="val 5085"/>
            <a:gd name="adj2" fmla="val 327528"/>
            <a:gd name="adj3" fmla="val 12786695"/>
            <a:gd name="adj4" fmla="val 10028727"/>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84C4C3E-F877-4A94-BA97-2170BA69E223}">
      <dsp:nvSpPr>
        <dsp:cNvPr id="0" name=""/>
        <dsp:cNvSpPr/>
      </dsp:nvSpPr>
      <dsp:spPr>
        <a:xfrm>
          <a:off x="88431" y="61784"/>
          <a:ext cx="4315968" cy="4315968"/>
        </a:xfrm>
        <a:prstGeom prst="circularArrow">
          <a:avLst>
            <a:gd name="adj1" fmla="val 5085"/>
            <a:gd name="adj2" fmla="val 327528"/>
            <a:gd name="adj3" fmla="val 15872129"/>
            <a:gd name="adj4" fmla="val 13114645"/>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E91474-C5F3-45A3-B5D7-EAB688AB61FE}">
      <dsp:nvSpPr>
        <dsp:cNvPr id="0" name=""/>
        <dsp:cNvSpPr/>
      </dsp:nvSpPr>
      <dsp:spPr>
        <a:xfrm>
          <a:off x="306547" y="723167"/>
          <a:ext cx="500712" cy="5007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26BC72-FA1B-44BF-8E13-C32EFA355C7B}">
      <dsp:nvSpPr>
        <dsp:cNvPr id="0" name=""/>
        <dsp:cNvSpPr/>
      </dsp:nvSpPr>
      <dsp:spPr>
        <a:xfrm>
          <a:off x="555" y="1434565"/>
          <a:ext cx="1112695" cy="578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This study presents a fully data-driven predictive maintenance</a:t>
          </a:r>
        </a:p>
      </dsp:txBody>
      <dsp:txXfrm>
        <a:off x="555" y="1434565"/>
        <a:ext cx="1112695" cy="578079"/>
      </dsp:txXfrm>
    </dsp:sp>
    <dsp:sp modelId="{A27A7CFF-4DA6-466F-8D43-9ACFD88039B1}">
      <dsp:nvSpPr>
        <dsp:cNvPr id="0" name=""/>
        <dsp:cNvSpPr/>
      </dsp:nvSpPr>
      <dsp:spPr>
        <a:xfrm>
          <a:off x="1613964" y="723167"/>
          <a:ext cx="500712" cy="5007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2D8AB9-8144-44CC-AB23-CB83ABDA2351}">
      <dsp:nvSpPr>
        <dsp:cNvPr id="0" name=""/>
        <dsp:cNvSpPr/>
      </dsp:nvSpPr>
      <dsp:spPr>
        <a:xfrm>
          <a:off x="1307972" y="1434565"/>
          <a:ext cx="1112695" cy="578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framework combining statistical reliability and machine</a:t>
          </a:r>
        </a:p>
      </dsp:txBody>
      <dsp:txXfrm>
        <a:off x="1307972" y="1434565"/>
        <a:ext cx="1112695" cy="578079"/>
      </dsp:txXfrm>
    </dsp:sp>
    <dsp:sp modelId="{059679DD-E0D3-4161-932E-D22D89A10C48}">
      <dsp:nvSpPr>
        <dsp:cNvPr id="0" name=""/>
        <dsp:cNvSpPr/>
      </dsp:nvSpPr>
      <dsp:spPr>
        <a:xfrm>
          <a:off x="2921381" y="723167"/>
          <a:ext cx="500712" cy="5007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D39281-F6DA-4E63-AC9C-C3E85AF0DE30}">
      <dsp:nvSpPr>
        <dsp:cNvPr id="0" name=""/>
        <dsp:cNvSpPr/>
      </dsp:nvSpPr>
      <dsp:spPr>
        <a:xfrm>
          <a:off x="2615389" y="1434565"/>
          <a:ext cx="1112695" cy="578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learning for healthcare imaging systems. </a:t>
          </a:r>
        </a:p>
      </dsp:txBody>
      <dsp:txXfrm>
        <a:off x="2615389" y="1434565"/>
        <a:ext cx="1112695" cy="578079"/>
      </dsp:txXfrm>
    </dsp:sp>
    <dsp:sp modelId="{6ADA946E-7D13-4DEB-8264-F4F652C701FC}">
      <dsp:nvSpPr>
        <dsp:cNvPr id="0" name=""/>
        <dsp:cNvSpPr/>
      </dsp:nvSpPr>
      <dsp:spPr>
        <a:xfrm>
          <a:off x="4228798" y="723167"/>
          <a:ext cx="500712" cy="5007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64BE93-C197-43DA-A00C-0D1D95B32712}">
      <dsp:nvSpPr>
        <dsp:cNvPr id="0" name=""/>
        <dsp:cNvSpPr/>
      </dsp:nvSpPr>
      <dsp:spPr>
        <a:xfrm>
          <a:off x="3922806" y="1434565"/>
          <a:ext cx="1112695" cy="578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Using real operational data, it demonstrates how MTBF and TTR analytics can drive practical improvements in maintenance planning. </a:t>
          </a:r>
        </a:p>
      </dsp:txBody>
      <dsp:txXfrm>
        <a:off x="3922806" y="1434565"/>
        <a:ext cx="1112695" cy="578079"/>
      </dsp:txXfrm>
    </dsp:sp>
    <dsp:sp modelId="{F83E257D-E448-4F3D-B7AE-ECD6A5D0263F}">
      <dsp:nvSpPr>
        <dsp:cNvPr id="0" name=""/>
        <dsp:cNvSpPr/>
      </dsp:nvSpPr>
      <dsp:spPr>
        <a:xfrm>
          <a:off x="960255" y="2290819"/>
          <a:ext cx="500712" cy="5007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F97809-29DC-4F01-9A98-E074EC3DE1E7}">
      <dsp:nvSpPr>
        <dsp:cNvPr id="0" name=""/>
        <dsp:cNvSpPr/>
      </dsp:nvSpPr>
      <dsp:spPr>
        <a:xfrm>
          <a:off x="654264" y="3002217"/>
          <a:ext cx="1112695" cy="578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The system achieves 72.1% accuracy, identifies high-risk assets,</a:t>
          </a:r>
        </a:p>
      </dsp:txBody>
      <dsp:txXfrm>
        <a:off x="654264" y="3002217"/>
        <a:ext cx="1112695" cy="578079"/>
      </dsp:txXfrm>
    </dsp:sp>
    <dsp:sp modelId="{CD84CEA3-1920-4638-ACB4-A26BE6B54E49}">
      <dsp:nvSpPr>
        <dsp:cNvPr id="0" name=""/>
        <dsp:cNvSpPr/>
      </dsp:nvSpPr>
      <dsp:spPr>
        <a:xfrm>
          <a:off x="2267672" y="2290819"/>
          <a:ext cx="500712" cy="50071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9FAC9D-7E3A-4DBF-B8CB-582FDB985515}">
      <dsp:nvSpPr>
        <dsp:cNvPr id="0" name=""/>
        <dsp:cNvSpPr/>
      </dsp:nvSpPr>
      <dsp:spPr>
        <a:xfrm>
          <a:off x="1961681" y="3002217"/>
          <a:ext cx="1112695" cy="578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and generates 60-day PM schedules. Beyond technical contribution.</a:t>
          </a:r>
        </a:p>
      </dsp:txBody>
      <dsp:txXfrm>
        <a:off x="1961681" y="3002217"/>
        <a:ext cx="1112695" cy="578079"/>
      </dsp:txXfrm>
    </dsp:sp>
    <dsp:sp modelId="{2E943879-8FF6-4A6A-B70C-0420BD3389E5}">
      <dsp:nvSpPr>
        <dsp:cNvPr id="0" name=""/>
        <dsp:cNvSpPr/>
      </dsp:nvSpPr>
      <dsp:spPr>
        <a:xfrm>
          <a:off x="3575089" y="2290819"/>
          <a:ext cx="500712" cy="50071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8A2A69-EB01-4523-9E50-3CF0385D5CDD}">
      <dsp:nvSpPr>
        <dsp:cNvPr id="0" name=""/>
        <dsp:cNvSpPr/>
      </dsp:nvSpPr>
      <dsp:spPr>
        <a:xfrm>
          <a:off x="3269098" y="3002217"/>
          <a:ext cx="1112695" cy="578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It provides a blueprint for digital transformation of service operations in emerging markets, enabling sustainable,patient-centric healthcare engineering.</a:t>
          </a:r>
        </a:p>
      </dsp:txBody>
      <dsp:txXfrm>
        <a:off x="3269098" y="3002217"/>
        <a:ext cx="1112695" cy="5780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BA612-31C1-43BF-B8AB-1AB57387AB2C}">
      <dsp:nvSpPr>
        <dsp:cNvPr id="0" name=""/>
        <dsp:cNvSpPr/>
      </dsp:nvSpPr>
      <dsp:spPr>
        <a:xfrm>
          <a:off x="1000" y="544413"/>
          <a:ext cx="3511658" cy="22299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64AAB3-BCE8-49A2-9BFA-4BB5B742127D}">
      <dsp:nvSpPr>
        <dsp:cNvPr id="0" name=""/>
        <dsp:cNvSpPr/>
      </dsp:nvSpPr>
      <dsp:spPr>
        <a:xfrm>
          <a:off x="391184" y="915088"/>
          <a:ext cx="3511658" cy="22299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Healthcare equipment in Bangladesh faces frequent breakdowns, leading to long downtime and increased repair costs.</a:t>
          </a:r>
        </a:p>
      </dsp:txBody>
      <dsp:txXfrm>
        <a:off x="456496" y="980400"/>
        <a:ext cx="3381034" cy="2099279"/>
      </dsp:txXfrm>
    </dsp:sp>
    <dsp:sp modelId="{33B9D1D4-84B6-4ED0-9F88-08DEC93AEAE4}">
      <dsp:nvSpPr>
        <dsp:cNvPr id="0" name=""/>
        <dsp:cNvSpPr/>
      </dsp:nvSpPr>
      <dsp:spPr>
        <a:xfrm>
          <a:off x="4293027" y="544413"/>
          <a:ext cx="3511658" cy="22299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587064-4BBF-4166-ADCD-87642266E4C5}">
      <dsp:nvSpPr>
        <dsp:cNvPr id="0" name=""/>
        <dsp:cNvSpPr/>
      </dsp:nvSpPr>
      <dsp:spPr>
        <a:xfrm>
          <a:off x="4683211" y="915088"/>
          <a:ext cx="3511658" cy="22299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Currently, there is no predictive mechanism to analyze large-scale service data. Hospitals and diagnostic centers lose significant revenue due to unexpected failures &amp; downtime . Using Big Data analytics, the project aims to predict equipment downtime and reduce Total time to Repair</a:t>
          </a:r>
        </a:p>
      </dsp:txBody>
      <dsp:txXfrm>
        <a:off x="4748523" y="980400"/>
        <a:ext cx="3381034" cy="20992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15C793-7588-48F0-A96D-4497525FE878}">
      <dsp:nvSpPr>
        <dsp:cNvPr id="0" name=""/>
        <dsp:cNvSpPr/>
      </dsp:nvSpPr>
      <dsp:spPr>
        <a:xfrm>
          <a:off x="437967" y="135005"/>
          <a:ext cx="678691" cy="6786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D37E3EC-7FA8-4DE9-946A-DC26CEF59AF8}">
      <dsp:nvSpPr>
        <dsp:cNvPr id="0" name=""/>
        <dsp:cNvSpPr/>
      </dsp:nvSpPr>
      <dsp:spPr>
        <a:xfrm>
          <a:off x="23211" y="1126102"/>
          <a:ext cx="1508203" cy="1091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1. Most studies focus on developed countries, limited research in Bangladesh context.</a:t>
          </a:r>
        </a:p>
      </dsp:txBody>
      <dsp:txXfrm>
        <a:off x="23211" y="1126102"/>
        <a:ext cx="1508203" cy="1091385"/>
      </dsp:txXfrm>
    </dsp:sp>
    <dsp:sp modelId="{1CF15DC4-48EE-4896-A5A2-852F278AEB77}">
      <dsp:nvSpPr>
        <dsp:cNvPr id="0" name=""/>
        <dsp:cNvSpPr/>
      </dsp:nvSpPr>
      <dsp:spPr>
        <a:xfrm>
          <a:off x="2210106" y="135005"/>
          <a:ext cx="678691" cy="6786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1E4DCD-6AD3-4FFC-BC70-0883CA99512C}">
      <dsp:nvSpPr>
        <dsp:cNvPr id="0" name=""/>
        <dsp:cNvSpPr/>
      </dsp:nvSpPr>
      <dsp:spPr>
        <a:xfrm>
          <a:off x="1795350" y="1126102"/>
          <a:ext cx="1508203" cy="1091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2. Existing works emphasize patient data but less on equipment service and downtime data.</a:t>
          </a:r>
        </a:p>
      </dsp:txBody>
      <dsp:txXfrm>
        <a:off x="1795350" y="1126102"/>
        <a:ext cx="1508203" cy="1091385"/>
      </dsp:txXfrm>
    </dsp:sp>
    <dsp:sp modelId="{38BB3A0D-0B5D-47B3-9C23-291970A0A6D6}">
      <dsp:nvSpPr>
        <dsp:cNvPr id="0" name=""/>
        <dsp:cNvSpPr/>
      </dsp:nvSpPr>
      <dsp:spPr>
        <a:xfrm>
          <a:off x="3982244" y="135005"/>
          <a:ext cx="678691" cy="6786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A4363D-423F-47DC-AF85-DBBE87B77877}">
      <dsp:nvSpPr>
        <dsp:cNvPr id="0" name=""/>
        <dsp:cNvSpPr/>
      </dsp:nvSpPr>
      <dsp:spPr>
        <a:xfrm>
          <a:off x="3567489" y="1126102"/>
          <a:ext cx="1508203" cy="1091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3. PM Scheduling: OEMs follow fixed cycles (6–12 months) not based on real data. Need adaptive PM derived from actual MTBF trends.</a:t>
          </a:r>
        </a:p>
      </dsp:txBody>
      <dsp:txXfrm>
        <a:off x="3567489" y="1126102"/>
        <a:ext cx="1508203" cy="1091385"/>
      </dsp:txXfrm>
    </dsp:sp>
    <dsp:sp modelId="{DF3952F7-B768-4A80-9BEE-E48E3C66C59C}">
      <dsp:nvSpPr>
        <dsp:cNvPr id="0" name=""/>
        <dsp:cNvSpPr/>
      </dsp:nvSpPr>
      <dsp:spPr>
        <a:xfrm>
          <a:off x="1324036" y="2594538"/>
          <a:ext cx="678691" cy="678691"/>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730561-E316-40AD-A6BC-5B96A28F550A}">
      <dsp:nvSpPr>
        <dsp:cNvPr id="0" name=""/>
        <dsp:cNvSpPr/>
      </dsp:nvSpPr>
      <dsp:spPr>
        <a:xfrm>
          <a:off x="900820" y="3433235"/>
          <a:ext cx="1508203" cy="1091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4. TTR models exist separately from maintenance planning. Integrate TTR + MTBF for downtime forecasting.</a:t>
          </a:r>
        </a:p>
      </dsp:txBody>
      <dsp:txXfrm>
        <a:off x="900820" y="3433235"/>
        <a:ext cx="1508203" cy="1091385"/>
      </dsp:txXfrm>
    </dsp:sp>
    <dsp:sp modelId="{7F5C55CF-4AAE-4DA6-A940-447DD693196D}">
      <dsp:nvSpPr>
        <dsp:cNvPr id="0" name=""/>
        <dsp:cNvSpPr/>
      </dsp:nvSpPr>
      <dsp:spPr>
        <a:xfrm>
          <a:off x="3096175" y="2594538"/>
          <a:ext cx="678691" cy="678691"/>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A7CB0E-C8B2-48A9-8035-931A0FCFE47A}">
      <dsp:nvSpPr>
        <dsp:cNvPr id="0" name=""/>
        <dsp:cNvSpPr/>
      </dsp:nvSpPr>
      <dsp:spPr>
        <a:xfrm>
          <a:off x="2696501" y="3458631"/>
          <a:ext cx="1508203" cy="1091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5. Failure Forecasting: Models predict failures but don’t convert to actionable PM intervals.</a:t>
          </a:r>
        </a:p>
      </dsp:txBody>
      <dsp:txXfrm>
        <a:off x="2696501" y="3458631"/>
        <a:ext cx="1508203" cy="10913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A1A664-50C6-4FC8-A41D-118E24D8B51A}">
      <dsp:nvSpPr>
        <dsp:cNvPr id="0" name=""/>
        <dsp:cNvSpPr/>
      </dsp:nvSpPr>
      <dsp:spPr>
        <a:xfrm>
          <a:off x="534410" y="108714"/>
          <a:ext cx="806835" cy="806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EA099FA-CD83-4A53-853A-44A987ABEDAD}">
      <dsp:nvSpPr>
        <dsp:cNvPr id="0" name=""/>
        <dsp:cNvSpPr/>
      </dsp:nvSpPr>
      <dsp:spPr>
        <a:xfrm>
          <a:off x="41343" y="1511959"/>
          <a:ext cx="1792968" cy="2572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1. Predictive Maintenance in Healthcare Equipment – Studies show machine learning can reduce downtime by 20-30%.</a:t>
          </a:r>
        </a:p>
      </dsp:txBody>
      <dsp:txXfrm>
        <a:off x="41343" y="1511959"/>
        <a:ext cx="1792968" cy="2572131"/>
      </dsp:txXfrm>
    </dsp:sp>
    <dsp:sp modelId="{00DCD704-849E-4175-B3A5-755B756E5036}">
      <dsp:nvSpPr>
        <dsp:cNvPr id="0" name=""/>
        <dsp:cNvSpPr/>
      </dsp:nvSpPr>
      <dsp:spPr>
        <a:xfrm>
          <a:off x="2641148" y="108714"/>
          <a:ext cx="806835" cy="806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FC1B47-646C-4097-9286-49881FE63C19}">
      <dsp:nvSpPr>
        <dsp:cNvPr id="0" name=""/>
        <dsp:cNvSpPr/>
      </dsp:nvSpPr>
      <dsp:spPr>
        <a:xfrm>
          <a:off x="2148081" y="1511959"/>
          <a:ext cx="1792968" cy="2572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2. Big Data in Hospital Operations – Research highlights improved decision-making and resource optimization using patient and service data.</a:t>
          </a:r>
        </a:p>
      </dsp:txBody>
      <dsp:txXfrm>
        <a:off x="2148081" y="1511959"/>
        <a:ext cx="1792968" cy="2572131"/>
      </dsp:txXfrm>
    </dsp:sp>
    <dsp:sp modelId="{4A7645E1-2C4E-4630-A5B2-570E74FCF57A}">
      <dsp:nvSpPr>
        <dsp:cNvPr id="0" name=""/>
        <dsp:cNvSpPr/>
      </dsp:nvSpPr>
      <dsp:spPr>
        <a:xfrm>
          <a:off x="4747886" y="108714"/>
          <a:ext cx="806835" cy="806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12FD56-1A74-483B-A4F7-71C24CB7E973}">
      <dsp:nvSpPr>
        <dsp:cNvPr id="0" name=""/>
        <dsp:cNvSpPr/>
      </dsp:nvSpPr>
      <dsp:spPr>
        <a:xfrm>
          <a:off x="4254820" y="1511959"/>
          <a:ext cx="1792968" cy="2572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3. OEM Maintenance Schedules:
GE HealthCare and Siemens </a:t>
          </a:r>
          <a:r>
            <a:rPr lang="en-US" sz="1600" kern="1200" dirty="0" err="1"/>
            <a:t>Healthineers</a:t>
          </a:r>
          <a:r>
            <a:rPr lang="en-US" sz="1600" kern="1200" dirty="0"/>
            <a:t> use static PM cycles (e.g., 6-month/12-month) based on global reliability assumptions, not asset-specific data.</a:t>
          </a:r>
        </a:p>
      </dsp:txBody>
      <dsp:txXfrm>
        <a:off x="4254820" y="1511959"/>
        <a:ext cx="1792968" cy="2572131"/>
      </dsp:txXfrm>
    </dsp:sp>
    <dsp:sp modelId="{F88B7849-56C7-4AA5-BF97-B170F2114836}">
      <dsp:nvSpPr>
        <dsp:cNvPr id="0" name=""/>
        <dsp:cNvSpPr/>
      </dsp:nvSpPr>
      <dsp:spPr>
        <a:xfrm>
          <a:off x="6706312" y="94449"/>
          <a:ext cx="806835" cy="8068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4C3659-5410-4032-8C3A-5F321ACACCEF}">
      <dsp:nvSpPr>
        <dsp:cNvPr id="0" name=""/>
        <dsp:cNvSpPr/>
      </dsp:nvSpPr>
      <dsp:spPr>
        <a:xfrm>
          <a:off x="6361558" y="1511959"/>
          <a:ext cx="1792968" cy="2572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4. Case Studies in Bangladesh &amp; India – Limited but growing evidence of applying analytics to diagnostic centers and hospitals.</a:t>
          </a:r>
        </a:p>
      </dsp:txBody>
      <dsp:txXfrm>
        <a:off x="6361558" y="1511959"/>
        <a:ext cx="1792968" cy="25721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4D3B4-F8A8-4233-A0C2-37AD7B2C39D4}">
      <dsp:nvSpPr>
        <dsp:cNvPr id="0" name=""/>
        <dsp:cNvSpPr/>
      </dsp:nvSpPr>
      <dsp:spPr>
        <a:xfrm>
          <a:off x="885858" y="113807"/>
          <a:ext cx="534726" cy="5347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2E0F16-69D1-4F51-B2B0-63427C78F6F9}">
      <dsp:nvSpPr>
        <dsp:cNvPr id="0" name=""/>
        <dsp:cNvSpPr/>
      </dsp:nvSpPr>
      <dsp:spPr>
        <a:xfrm>
          <a:off x="559080" y="887129"/>
          <a:ext cx="1188281" cy="81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Deloitte’s comprehensive report outlines how predictive maintenance (PdM) powered by AI and IoT can:</a:t>
          </a:r>
        </a:p>
      </dsp:txBody>
      <dsp:txXfrm>
        <a:off x="559080" y="887129"/>
        <a:ext cx="1188281" cy="816943"/>
      </dsp:txXfrm>
    </dsp:sp>
    <dsp:sp modelId="{0D123B60-229B-47C3-BC65-9CC0829AD2D7}">
      <dsp:nvSpPr>
        <dsp:cNvPr id="0" name=""/>
        <dsp:cNvSpPr/>
      </dsp:nvSpPr>
      <dsp:spPr>
        <a:xfrm>
          <a:off x="2282088" y="113807"/>
          <a:ext cx="534726" cy="5347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5A74E1-5993-47D9-83CC-78A6E58A78B8}">
      <dsp:nvSpPr>
        <dsp:cNvPr id="0" name=""/>
        <dsp:cNvSpPr/>
      </dsp:nvSpPr>
      <dsp:spPr>
        <a:xfrm>
          <a:off x="1955311" y="887129"/>
          <a:ext cx="1188281" cy="81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Reduce equipment downtime by 5–15%</a:t>
          </a:r>
        </a:p>
      </dsp:txBody>
      <dsp:txXfrm>
        <a:off x="1955311" y="887129"/>
        <a:ext cx="1188281" cy="816943"/>
      </dsp:txXfrm>
    </dsp:sp>
    <dsp:sp modelId="{EA73F941-B39D-4AF6-BB09-57E4753C2FB6}">
      <dsp:nvSpPr>
        <dsp:cNvPr id="0" name=""/>
        <dsp:cNvSpPr/>
      </dsp:nvSpPr>
      <dsp:spPr>
        <a:xfrm>
          <a:off x="3678319" y="113807"/>
          <a:ext cx="534726" cy="5347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7F1892-54C1-4F24-987C-CC37AC543D51}">
      <dsp:nvSpPr>
        <dsp:cNvPr id="0" name=""/>
        <dsp:cNvSpPr/>
      </dsp:nvSpPr>
      <dsp:spPr>
        <a:xfrm>
          <a:off x="3351541" y="887129"/>
          <a:ext cx="1188281" cy="81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Boost labor productivity by 5–20%</a:t>
          </a:r>
        </a:p>
      </dsp:txBody>
      <dsp:txXfrm>
        <a:off x="3351541" y="887129"/>
        <a:ext cx="1188281" cy="816943"/>
      </dsp:txXfrm>
    </dsp:sp>
    <dsp:sp modelId="{5C5829E5-692C-46AF-AE80-176BA165E6CE}">
      <dsp:nvSpPr>
        <dsp:cNvPr id="0" name=""/>
        <dsp:cNvSpPr/>
      </dsp:nvSpPr>
      <dsp:spPr>
        <a:xfrm>
          <a:off x="885858" y="2001143"/>
          <a:ext cx="534726" cy="5347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543076-1C4D-41A4-B30D-980A84A021DD}">
      <dsp:nvSpPr>
        <dsp:cNvPr id="0" name=""/>
        <dsp:cNvSpPr/>
      </dsp:nvSpPr>
      <dsp:spPr>
        <a:xfrm>
          <a:off x="559080" y="2774465"/>
          <a:ext cx="1188281" cy="81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Cut inventory costs by 10–30%</a:t>
          </a:r>
        </a:p>
      </dsp:txBody>
      <dsp:txXfrm>
        <a:off x="559080" y="2774465"/>
        <a:ext cx="1188281" cy="816943"/>
      </dsp:txXfrm>
    </dsp:sp>
    <dsp:sp modelId="{91A4BDE3-B64A-4E9D-A46F-B9F8BDBD65DD}">
      <dsp:nvSpPr>
        <dsp:cNvPr id="0" name=""/>
        <dsp:cNvSpPr/>
      </dsp:nvSpPr>
      <dsp:spPr>
        <a:xfrm>
          <a:off x="2282088" y="2001143"/>
          <a:ext cx="534726" cy="5347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0C9157-7ACC-484D-9DD1-CEDC6DE616F9}">
      <dsp:nvSpPr>
        <dsp:cNvPr id="0" name=""/>
        <dsp:cNvSpPr/>
      </dsp:nvSpPr>
      <dsp:spPr>
        <a:xfrm>
          <a:off x="1955311" y="2774465"/>
          <a:ext cx="1188281" cy="81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It emphasizes the use of smart sensors, edge computing, and machine learning to shift from reactive to proactive maintenance strategies. The report also includes a roadmap for implementing </a:t>
          </a:r>
          <a:r>
            <a:rPr lang="en-US" sz="1100" kern="1200" dirty="0" err="1"/>
            <a:t>PdM</a:t>
          </a:r>
          <a:r>
            <a:rPr lang="en-US" sz="1100" kern="1200" dirty="0"/>
            <a:t> across fixed and mobile assets 1.</a:t>
          </a:r>
        </a:p>
      </dsp:txBody>
      <dsp:txXfrm>
        <a:off x="1955311" y="2774465"/>
        <a:ext cx="1188281" cy="816943"/>
      </dsp:txXfrm>
    </dsp:sp>
    <dsp:sp modelId="{6FFEBBF3-ACBA-4B00-A06E-F81BF5C616D9}">
      <dsp:nvSpPr>
        <dsp:cNvPr id="0" name=""/>
        <dsp:cNvSpPr/>
      </dsp:nvSpPr>
      <dsp:spPr>
        <a:xfrm>
          <a:off x="3678319" y="2001143"/>
          <a:ext cx="534726" cy="53472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EF1A1C-0448-4C69-9BAB-4AEEF2D13F22}">
      <dsp:nvSpPr>
        <dsp:cNvPr id="0" name=""/>
        <dsp:cNvSpPr/>
      </dsp:nvSpPr>
      <dsp:spPr>
        <a:xfrm>
          <a:off x="3351541" y="2774465"/>
          <a:ext cx="1188281" cy="81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Read the full Deloitte report-</a:t>
          </a:r>
          <a:r>
            <a:rPr lang="en-US" sz="1100" kern="1200">
              <a:hlinkClick xmlns:r="http://schemas.openxmlformats.org/officeDocument/2006/relationships" r:id="rId13"/>
            </a:rPr>
            <a:t>Predictive Maintenance Solutions | Deloitte US</a:t>
          </a:r>
          <a:endParaRPr lang="en-US" sz="1100" kern="1200"/>
        </a:p>
      </dsp:txBody>
      <dsp:txXfrm>
        <a:off x="3351541" y="2774465"/>
        <a:ext cx="1188281" cy="8169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09C08-5413-43A8-9A32-F668165C27F6}">
      <dsp:nvSpPr>
        <dsp:cNvPr id="0" name=""/>
        <dsp:cNvSpPr/>
      </dsp:nvSpPr>
      <dsp:spPr>
        <a:xfrm>
          <a:off x="1955017" y="1327"/>
          <a:ext cx="1606584" cy="1606584"/>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416" tIns="15240" rIns="88416" bIns="15240" numCol="1" spcCol="1270" anchor="ctr" anchorCtr="0">
          <a:noAutofit/>
        </a:bodyPr>
        <a:lstStyle/>
        <a:p>
          <a:pPr marL="0" lvl="0" indent="0" algn="ctr" defTabSz="533400">
            <a:lnSpc>
              <a:spcPct val="90000"/>
            </a:lnSpc>
            <a:spcBef>
              <a:spcPct val="0"/>
            </a:spcBef>
            <a:spcAft>
              <a:spcPct val="35000"/>
            </a:spcAft>
            <a:buNone/>
          </a:pPr>
          <a:r>
            <a:rPr lang="en-US" sz="1200" kern="1200" dirty="0"/>
            <a:t>Dataset</a:t>
          </a:r>
        </a:p>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200" kern="1200" dirty="0"/>
            <a:t>Dataset</a:t>
          </a:r>
        </a:p>
      </dsp:txBody>
      <dsp:txXfrm>
        <a:off x="2190296" y="236606"/>
        <a:ext cx="1136026" cy="1136026"/>
      </dsp:txXfrm>
    </dsp:sp>
    <dsp:sp modelId="{06D82D71-4A96-4B7F-B512-2D11AEAC74E0}">
      <dsp:nvSpPr>
        <dsp:cNvPr id="0" name=""/>
        <dsp:cNvSpPr/>
      </dsp:nvSpPr>
      <dsp:spPr>
        <a:xfrm>
          <a:off x="3240284" y="1327"/>
          <a:ext cx="1606584" cy="1606584"/>
        </a:xfrm>
        <a:prstGeom prst="ellipse">
          <a:avLst/>
        </a:prstGeom>
        <a:solidFill>
          <a:schemeClr val="accent5">
            <a:alpha val="50000"/>
            <a:hueOff val="-1986775"/>
            <a:satOff val="7962"/>
            <a:lumOff val="1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416" tIns="15240" rIns="88416" bIns="1524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3475563" y="236606"/>
        <a:ext cx="1136026" cy="1136026"/>
      </dsp:txXfrm>
    </dsp:sp>
    <dsp:sp modelId="{8DA69D76-EED2-4905-83AA-4E98C690E20D}">
      <dsp:nvSpPr>
        <dsp:cNvPr id="0" name=""/>
        <dsp:cNvSpPr/>
      </dsp:nvSpPr>
      <dsp:spPr>
        <a:xfrm>
          <a:off x="4555274" y="0"/>
          <a:ext cx="1606584" cy="1606584"/>
        </a:xfrm>
        <a:prstGeom prst="ellipse">
          <a:avLst/>
        </a:prstGeom>
        <a:solidFill>
          <a:schemeClr val="accent5">
            <a:alpha val="50000"/>
            <a:hueOff val="-3973551"/>
            <a:satOff val="15924"/>
            <a:lumOff val="3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416" tIns="15240" rIns="88416" bIns="15240" numCol="1" spcCol="1270" anchor="ctr" anchorCtr="0">
          <a:noAutofit/>
        </a:bodyPr>
        <a:lstStyle/>
        <a:p>
          <a:pPr marL="0" lvl="0" indent="0" algn="ctr" defTabSz="533400">
            <a:lnSpc>
              <a:spcPct val="90000"/>
            </a:lnSpc>
            <a:spcBef>
              <a:spcPct val="0"/>
            </a:spcBef>
            <a:spcAft>
              <a:spcPct val="35000"/>
            </a:spcAft>
            <a:buNone/>
          </a:pPr>
          <a:endParaRPr lang="en-US" sz="1200" b="1" kern="1200" dirty="0"/>
        </a:p>
        <a:p>
          <a:pPr marL="0" lvl="0" indent="0" algn="ctr" defTabSz="533400">
            <a:lnSpc>
              <a:spcPct val="90000"/>
            </a:lnSpc>
            <a:spcBef>
              <a:spcPct val="0"/>
            </a:spcBef>
            <a:spcAft>
              <a:spcPct val="35000"/>
            </a:spcAft>
            <a:buNone/>
          </a:pPr>
          <a:endParaRPr lang="en-US" sz="1200" b="1" kern="1200" dirty="0"/>
        </a:p>
        <a:p>
          <a:pPr marL="0" lvl="0" indent="0" algn="ctr" defTabSz="533400">
            <a:lnSpc>
              <a:spcPct val="90000"/>
            </a:lnSpc>
            <a:spcBef>
              <a:spcPct val="0"/>
            </a:spcBef>
            <a:spcAft>
              <a:spcPct val="35000"/>
            </a:spcAft>
            <a:buNone/>
          </a:pPr>
          <a:endParaRPr lang="en-US" sz="1200" b="1" kern="1200" dirty="0"/>
        </a:p>
        <a:p>
          <a:pPr marL="0" lvl="0" indent="0" algn="ctr" defTabSz="533400">
            <a:lnSpc>
              <a:spcPct val="90000"/>
            </a:lnSpc>
            <a:spcBef>
              <a:spcPct val="0"/>
            </a:spcBef>
            <a:spcAft>
              <a:spcPct val="35000"/>
            </a:spcAft>
            <a:buNone/>
          </a:pPr>
          <a:r>
            <a:rPr lang="en-US" sz="1200" b="1" kern="1200" dirty="0"/>
            <a:t>TTR Prediction</a:t>
          </a:r>
          <a:endParaRPr lang="en-US" sz="1200" kern="1200" dirty="0"/>
        </a:p>
      </dsp:txBody>
      <dsp:txXfrm>
        <a:off x="4790553" y="235279"/>
        <a:ext cx="1136026" cy="1136026"/>
      </dsp:txXfrm>
    </dsp:sp>
    <dsp:sp modelId="{CD93CEDE-7E7A-4F2D-AF9A-AD77708CF44A}">
      <dsp:nvSpPr>
        <dsp:cNvPr id="0" name=""/>
        <dsp:cNvSpPr/>
      </dsp:nvSpPr>
      <dsp:spPr>
        <a:xfrm>
          <a:off x="5810819" y="1327"/>
          <a:ext cx="1606584" cy="1606584"/>
        </a:xfrm>
        <a:prstGeom prst="ellipse">
          <a:avLst/>
        </a:prstGeom>
        <a:solidFill>
          <a:schemeClr val="accent5">
            <a:alpha val="50000"/>
            <a:hueOff val="-5960326"/>
            <a:satOff val="23887"/>
            <a:lumOff val="5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416" tIns="15240" rIns="88416" bIns="15240" numCol="1" spcCol="1270" anchor="ctr" anchorCtr="0">
          <a:noAutofit/>
        </a:bodyPr>
        <a:lstStyle/>
        <a:p>
          <a:pPr marL="0" lvl="0" indent="0" algn="ctr" defTabSz="533400">
            <a:lnSpc>
              <a:spcPct val="90000"/>
            </a:lnSpc>
            <a:spcBef>
              <a:spcPct val="0"/>
            </a:spcBef>
            <a:spcAft>
              <a:spcPct val="35000"/>
            </a:spcAft>
            <a:buNone/>
          </a:pPr>
          <a:endParaRPr lang="en-US" sz="1200" b="1" kern="1200" dirty="0"/>
        </a:p>
        <a:p>
          <a:pPr marL="0" lvl="0" indent="0" algn="ctr" defTabSz="533400">
            <a:lnSpc>
              <a:spcPct val="90000"/>
            </a:lnSpc>
            <a:spcBef>
              <a:spcPct val="0"/>
            </a:spcBef>
            <a:spcAft>
              <a:spcPct val="35000"/>
            </a:spcAft>
            <a:buNone/>
          </a:pPr>
          <a:endParaRPr lang="en-US" sz="1200" b="1" kern="1200" dirty="0"/>
        </a:p>
        <a:p>
          <a:pPr marL="0" lvl="0" indent="0" algn="ctr" defTabSz="533400">
            <a:lnSpc>
              <a:spcPct val="90000"/>
            </a:lnSpc>
            <a:spcBef>
              <a:spcPct val="0"/>
            </a:spcBef>
            <a:spcAft>
              <a:spcPct val="35000"/>
            </a:spcAft>
            <a:buNone/>
          </a:pPr>
          <a:endParaRPr lang="en-US" sz="1200" b="1" kern="1200" dirty="0"/>
        </a:p>
        <a:p>
          <a:pPr marL="0" lvl="0" indent="0" algn="ctr" defTabSz="533400">
            <a:lnSpc>
              <a:spcPct val="90000"/>
            </a:lnSpc>
            <a:spcBef>
              <a:spcPct val="0"/>
            </a:spcBef>
            <a:spcAft>
              <a:spcPct val="35000"/>
            </a:spcAft>
            <a:buNone/>
          </a:pPr>
          <a:r>
            <a:rPr lang="en-US" sz="1200" b="1" kern="1200" dirty="0"/>
            <a:t>PM Optimization</a:t>
          </a:r>
          <a:endParaRPr lang="en-US" sz="1200" kern="1200" dirty="0"/>
        </a:p>
      </dsp:txBody>
      <dsp:txXfrm>
        <a:off x="6046098" y="236606"/>
        <a:ext cx="1136026" cy="1136026"/>
      </dsp:txXfrm>
    </dsp:sp>
    <dsp:sp modelId="{E0D7C5B2-4EF8-400F-AA44-5DF161BBE7C1}">
      <dsp:nvSpPr>
        <dsp:cNvPr id="0" name=""/>
        <dsp:cNvSpPr/>
      </dsp:nvSpPr>
      <dsp:spPr>
        <a:xfrm>
          <a:off x="7096086" y="1327"/>
          <a:ext cx="1606584" cy="1606584"/>
        </a:xfrm>
        <a:prstGeom prst="ellipse">
          <a:avLst/>
        </a:prstGeom>
        <a:solidFill>
          <a:schemeClr val="accent5">
            <a:alpha val="50000"/>
            <a:hueOff val="-7947101"/>
            <a:satOff val="31849"/>
            <a:lumOff val="6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416" tIns="15240" rIns="88416" bIns="15240" numCol="1" spcCol="1270" anchor="ctr" anchorCtr="0">
          <a:noAutofit/>
        </a:bodyPr>
        <a:lstStyle/>
        <a:p>
          <a:pPr marL="0" lvl="0" indent="0" algn="ctr" defTabSz="533400">
            <a:lnSpc>
              <a:spcPct val="90000"/>
            </a:lnSpc>
            <a:spcBef>
              <a:spcPct val="0"/>
            </a:spcBef>
            <a:spcAft>
              <a:spcPct val="35000"/>
            </a:spcAft>
            <a:buNone/>
          </a:pPr>
          <a:endParaRPr lang="en-US" sz="1200" b="1" kern="1200" dirty="0"/>
        </a:p>
        <a:p>
          <a:pPr marL="0" lvl="0" indent="0" algn="ctr" defTabSz="533400">
            <a:lnSpc>
              <a:spcPct val="90000"/>
            </a:lnSpc>
            <a:spcBef>
              <a:spcPct val="0"/>
            </a:spcBef>
            <a:spcAft>
              <a:spcPct val="35000"/>
            </a:spcAft>
            <a:buNone/>
          </a:pPr>
          <a:endParaRPr lang="en-US" sz="1200" b="1" kern="1200" dirty="0"/>
        </a:p>
        <a:p>
          <a:pPr marL="0" lvl="0" indent="0" algn="ctr" defTabSz="533400">
            <a:lnSpc>
              <a:spcPct val="90000"/>
            </a:lnSpc>
            <a:spcBef>
              <a:spcPct val="0"/>
            </a:spcBef>
            <a:spcAft>
              <a:spcPct val="35000"/>
            </a:spcAft>
            <a:buNone/>
          </a:pPr>
          <a:endParaRPr lang="en-US" sz="1200" b="1" kern="1200" dirty="0"/>
        </a:p>
        <a:p>
          <a:pPr marL="0" lvl="0" indent="0" algn="ctr" defTabSz="533400">
            <a:lnSpc>
              <a:spcPct val="90000"/>
            </a:lnSpc>
            <a:spcBef>
              <a:spcPct val="0"/>
            </a:spcBef>
            <a:spcAft>
              <a:spcPct val="35000"/>
            </a:spcAft>
            <a:buNone/>
          </a:pPr>
          <a:r>
            <a:rPr lang="en-US" sz="1200" b="1" kern="1200" dirty="0"/>
            <a:t>MTBF Computation</a:t>
          </a:r>
          <a:endParaRPr lang="en-US" sz="1200" kern="1200" dirty="0"/>
        </a:p>
      </dsp:txBody>
      <dsp:txXfrm>
        <a:off x="7331365" y="236606"/>
        <a:ext cx="1136026" cy="1136026"/>
      </dsp:txXfrm>
    </dsp:sp>
    <dsp:sp modelId="{B9595D4C-6652-4638-B8A0-8CE38E7A8675}">
      <dsp:nvSpPr>
        <dsp:cNvPr id="0" name=""/>
        <dsp:cNvSpPr/>
      </dsp:nvSpPr>
      <dsp:spPr>
        <a:xfrm>
          <a:off x="8381354" y="1327"/>
          <a:ext cx="1606584" cy="1606584"/>
        </a:xfrm>
        <a:prstGeom prst="ellipse">
          <a:avLst/>
        </a:prstGeom>
        <a:solidFill>
          <a:schemeClr val="accent5">
            <a:alpha val="50000"/>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416" tIns="15240" rIns="88416" bIns="15240" numCol="1" spcCol="1270" anchor="ctr" anchorCtr="0">
          <a:noAutofit/>
        </a:bodyPr>
        <a:lstStyle/>
        <a:p>
          <a:pPr marL="0" lvl="0" indent="0" algn="ctr" defTabSz="533400">
            <a:lnSpc>
              <a:spcPct val="90000"/>
            </a:lnSpc>
            <a:spcBef>
              <a:spcPct val="0"/>
            </a:spcBef>
            <a:spcAft>
              <a:spcPct val="35000"/>
            </a:spcAft>
            <a:buNone/>
          </a:pPr>
          <a:endParaRPr kumimoji="0" lang="en-US" sz="1200" b="0" i="0" u="none" strike="noStrike" kern="1200" cap="none" spc="0" normalizeH="0" baseline="0" noProof="0" dirty="0">
            <a:effectLst/>
            <a:uLnTx/>
            <a:uFillTx/>
            <a:latin typeface="Calibri"/>
            <a:ea typeface="+mn-ea"/>
            <a:cs typeface="+mn-cs"/>
          </a:endParaRPr>
        </a:p>
        <a:p>
          <a:pPr marL="0" lvl="0" indent="0" algn="ctr" defTabSz="533400">
            <a:lnSpc>
              <a:spcPct val="90000"/>
            </a:lnSpc>
            <a:spcBef>
              <a:spcPct val="0"/>
            </a:spcBef>
            <a:spcAft>
              <a:spcPct val="35000"/>
            </a:spcAft>
            <a:buNone/>
          </a:pPr>
          <a:endParaRPr kumimoji="0" lang="en-US" sz="1200" b="0" i="0" u="none" strike="noStrike" kern="1200" cap="none" spc="0" normalizeH="0" baseline="0" noProof="0" dirty="0">
            <a:effectLst/>
            <a:uLnTx/>
            <a:uFillTx/>
            <a:latin typeface="Calibri"/>
            <a:ea typeface="+mn-ea"/>
            <a:cs typeface="+mn-cs"/>
          </a:endParaRPr>
        </a:p>
        <a:p>
          <a:pPr marL="0" lvl="0" indent="0" algn="ctr" defTabSz="533400">
            <a:lnSpc>
              <a:spcPct val="90000"/>
            </a:lnSpc>
            <a:spcBef>
              <a:spcPct val="0"/>
            </a:spcBef>
            <a:spcAft>
              <a:spcPct val="35000"/>
            </a:spcAft>
            <a:buNone/>
          </a:pPr>
          <a:endParaRPr kumimoji="0" lang="en-US" sz="1200" b="0" i="0" u="none" strike="noStrike" kern="1200" cap="none" spc="0" normalizeH="0" baseline="0" noProof="0" dirty="0">
            <a:effectLst/>
            <a:uLnTx/>
            <a:uFillTx/>
            <a:latin typeface="Calibri"/>
            <a:ea typeface="+mn-ea"/>
            <a:cs typeface="+mn-cs"/>
          </a:endParaRPr>
        </a:p>
        <a:p>
          <a:pPr marL="0" lvl="0" indent="0" algn="ctr" defTabSz="533400">
            <a:lnSpc>
              <a:spcPct val="90000"/>
            </a:lnSpc>
            <a:spcBef>
              <a:spcPct val="0"/>
            </a:spcBef>
            <a:spcAft>
              <a:spcPct val="35000"/>
            </a:spcAft>
            <a:buNone/>
          </a:pPr>
          <a:r>
            <a:rPr kumimoji="0" lang="en-US" sz="1200" b="0" i="0" u="none" strike="noStrike" kern="1200" cap="none" spc="0" normalizeH="0" baseline="0" noProof="0" dirty="0">
              <a:effectLst/>
              <a:uLnTx/>
              <a:uFillTx/>
              <a:latin typeface="Calibri"/>
              <a:ea typeface="+mn-ea"/>
              <a:cs typeface="+mn-cs"/>
            </a:rPr>
            <a:t>Outputs</a:t>
          </a:r>
          <a:endParaRPr lang="en-US" sz="1200" kern="1200" dirty="0"/>
        </a:p>
      </dsp:txBody>
      <dsp:txXfrm>
        <a:off x="8616633" y="236606"/>
        <a:ext cx="1136026" cy="113602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F4350-A07C-4B3D-BE2F-98B8ABE0DA38}">
      <dsp:nvSpPr>
        <dsp:cNvPr id="0" name=""/>
        <dsp:cNvSpPr/>
      </dsp:nvSpPr>
      <dsp:spPr>
        <a:xfrm rot="5400000">
          <a:off x="-633971" y="914018"/>
          <a:ext cx="4230323" cy="2676530"/>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Dataset</a:t>
          </a:r>
        </a:p>
      </dsp:txBody>
      <dsp:txXfrm rot="-5400000">
        <a:off x="142926" y="1475386"/>
        <a:ext cx="2676530" cy="1553793"/>
      </dsp:txXfrm>
    </dsp:sp>
    <dsp:sp modelId="{B1BAB6A8-5B1D-424D-AFEA-695AE99CDA58}">
      <dsp:nvSpPr>
        <dsp:cNvPr id="0" name=""/>
        <dsp:cNvSpPr/>
      </dsp:nvSpPr>
      <dsp:spPr>
        <a:xfrm rot="5400000">
          <a:off x="2835662" y="135319"/>
          <a:ext cx="5103117" cy="4832483"/>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None/>
          </a:pPr>
          <a:r>
            <a:rPr lang="en-US" sz="1900" b="1" kern="1200" dirty="0"/>
            <a:t>ProServ360 combined SR logs </a:t>
          </a:r>
          <a:r>
            <a:rPr lang="en-US" sz="1900" b="0" kern="1200" dirty="0"/>
            <a:t>(3,119 rows; focus on 1,621 CR across 157 systems</a:t>
          </a:r>
        </a:p>
        <a:p>
          <a:pPr marL="171450" lvl="1" indent="-171450" algn="l" defTabSz="844550">
            <a:lnSpc>
              <a:spcPct val="90000"/>
            </a:lnSpc>
            <a:spcBef>
              <a:spcPct val="0"/>
            </a:spcBef>
            <a:spcAft>
              <a:spcPct val="15000"/>
            </a:spcAft>
            <a:buNone/>
          </a:pPr>
          <a:r>
            <a:rPr lang="en-US" sz="1900" b="1" kern="1200" dirty="0"/>
            <a:t>Dataset (what we used)</a:t>
          </a:r>
        </a:p>
        <a:p>
          <a:pPr marL="171450" lvl="1" indent="-171450" algn="l" defTabSz="844550">
            <a:lnSpc>
              <a:spcPct val="90000"/>
            </a:lnSpc>
            <a:spcBef>
              <a:spcPct val="0"/>
            </a:spcBef>
            <a:spcAft>
              <a:spcPct val="15000"/>
            </a:spcAft>
            <a:buFont typeface="Arial" panose="020B0604020202020204" pitchFamily="34" charset="0"/>
            <a:buChar char="•"/>
          </a:pPr>
          <a:r>
            <a:rPr lang="en-US" sz="1900" b="1" kern="1200" dirty="0"/>
            <a:t>Source</a:t>
          </a:r>
          <a:r>
            <a:rPr lang="en-US" sz="1900" b="0" kern="1200" dirty="0"/>
            <a:t>: BD Service data</a:t>
          </a:r>
        </a:p>
        <a:p>
          <a:pPr marL="171450" lvl="1" indent="-171450" algn="l" defTabSz="844550">
            <a:lnSpc>
              <a:spcPct val="90000"/>
            </a:lnSpc>
            <a:spcBef>
              <a:spcPct val="0"/>
            </a:spcBef>
            <a:spcAft>
              <a:spcPct val="15000"/>
            </a:spcAft>
            <a:buFont typeface="Arial" panose="020B0604020202020204" pitchFamily="34" charset="0"/>
            <a:buChar char="•"/>
          </a:pPr>
          <a:r>
            <a:rPr lang="en-US" sz="1900" b="1" kern="1200" dirty="0"/>
            <a:t>Key fields</a:t>
          </a:r>
          <a:r>
            <a:rPr lang="en-US" sz="1900" b="0" kern="1200" dirty="0"/>
            <a:t>: Asset_System_ID, </a:t>
          </a:r>
          <a:r>
            <a:rPr lang="en-US" sz="1900" b="0" kern="1200" dirty="0" err="1"/>
            <a:t>SR_Type</a:t>
          </a:r>
          <a:r>
            <a:rPr lang="en-US" sz="1900" b="0" kern="1200" dirty="0"/>
            <a:t>, </a:t>
          </a:r>
          <a:r>
            <a:rPr lang="en-US" sz="1900" b="0" kern="1200" dirty="0" err="1"/>
            <a:t>SR_Open_Date</a:t>
          </a:r>
          <a:r>
            <a:rPr lang="en-US" sz="1900" b="0" kern="1200" dirty="0"/>
            <a:t>, </a:t>
          </a:r>
          <a:r>
            <a:rPr lang="en-US" sz="1900" b="0" kern="1200" dirty="0" err="1"/>
            <a:t>SR_Close_Date</a:t>
          </a:r>
          <a:r>
            <a:rPr lang="en-US" sz="1900" b="0" kern="1200" dirty="0"/>
            <a:t>.</a:t>
          </a:r>
        </a:p>
        <a:p>
          <a:pPr marL="171450" lvl="1" indent="-171450" algn="l" defTabSz="844550">
            <a:lnSpc>
              <a:spcPct val="90000"/>
            </a:lnSpc>
            <a:spcBef>
              <a:spcPct val="0"/>
            </a:spcBef>
            <a:spcAft>
              <a:spcPct val="15000"/>
            </a:spcAft>
            <a:buFont typeface="Arial" panose="020B0604020202020204" pitchFamily="34" charset="0"/>
            <a:buChar char="•"/>
          </a:pPr>
          <a:r>
            <a:rPr lang="en-US" sz="1900" b="1" kern="1200" dirty="0"/>
            <a:t>Target use</a:t>
          </a:r>
          <a:r>
            <a:rPr lang="en-US" sz="1900" b="0" kern="1200" dirty="0"/>
            <a:t>: estimate reliability per system and forecast next failure window.</a:t>
          </a:r>
        </a:p>
        <a:p>
          <a:pPr marL="171450" lvl="1" indent="-171450" algn="l" defTabSz="844550">
            <a:lnSpc>
              <a:spcPct val="90000"/>
            </a:lnSpc>
            <a:spcBef>
              <a:spcPct val="0"/>
            </a:spcBef>
            <a:spcAft>
              <a:spcPct val="15000"/>
            </a:spcAft>
            <a:buFont typeface="Arial" panose="020B0604020202020204" pitchFamily="34" charset="0"/>
            <a:buChar char="•"/>
          </a:pPr>
          <a:r>
            <a:rPr lang="en-US" sz="1900" b="1" kern="1200" dirty="0"/>
            <a:t>Focus subset</a:t>
          </a:r>
          <a:r>
            <a:rPr lang="en-US" sz="1900" b="0" kern="1200" dirty="0"/>
            <a:t>: only Corrective Repair cases (failures), since PM/installation tickets aren’t failure events.</a:t>
          </a:r>
        </a:p>
      </dsp:txBody>
      <dsp:txXfrm rot="-5400000">
        <a:off x="2970979" y="235904"/>
        <a:ext cx="4596581" cy="463131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E765B5-C4B9-477D-9DF4-A8D85B387F90}">
      <dsp:nvSpPr>
        <dsp:cNvPr id="0" name=""/>
        <dsp:cNvSpPr/>
      </dsp:nvSpPr>
      <dsp:spPr>
        <a:xfrm rot="5400000">
          <a:off x="-621536" y="872554"/>
          <a:ext cx="3993706" cy="2750632"/>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b="1" kern="1200" dirty="0"/>
            <a:t>Data Preprocessing:</a:t>
          </a:r>
          <a:endParaRPr lang="en-US" sz="3500" kern="1200" dirty="0"/>
        </a:p>
      </dsp:txBody>
      <dsp:txXfrm rot="-5400000">
        <a:off x="1" y="1626333"/>
        <a:ext cx="2750632" cy="1243074"/>
      </dsp:txXfrm>
    </dsp:sp>
    <dsp:sp modelId="{BEA5D811-3297-408F-99E3-7D945AD46406}">
      <dsp:nvSpPr>
        <dsp:cNvPr id="0" name=""/>
        <dsp:cNvSpPr/>
      </dsp:nvSpPr>
      <dsp:spPr>
        <a:xfrm rot="5400000">
          <a:off x="2476990" y="439042"/>
          <a:ext cx="5836529" cy="4958444"/>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None/>
          </a:pPr>
          <a:r>
            <a:rPr lang="en-US" sz="1900" b="1" kern="1200" dirty="0"/>
            <a:t>• Data processing (how we cleaned it)</a:t>
          </a:r>
        </a:p>
        <a:p>
          <a:pPr marL="171450" lvl="1" indent="-171450" algn="l" defTabSz="844550">
            <a:lnSpc>
              <a:spcPct val="90000"/>
            </a:lnSpc>
            <a:spcBef>
              <a:spcPct val="0"/>
            </a:spcBef>
            <a:spcAft>
              <a:spcPct val="15000"/>
            </a:spcAft>
            <a:buFont typeface="Arial" panose="020B0604020202020204" pitchFamily="34" charset="0"/>
            <a:buChar char="•"/>
          </a:pPr>
          <a:r>
            <a:rPr lang="en-US" sz="1900" b="1" kern="1200" dirty="0"/>
            <a:t>Parsed dates: </a:t>
          </a:r>
          <a:r>
            <a:rPr lang="en-US" sz="1900" b="0" kern="1200" dirty="0"/>
            <a:t>cast </a:t>
          </a:r>
          <a:r>
            <a:rPr lang="en-US" sz="1900" b="0" kern="1200" dirty="0" err="1"/>
            <a:t>SR_Open_Date</a:t>
          </a:r>
          <a:r>
            <a:rPr lang="en-US" sz="1900" b="0" kern="1200" dirty="0"/>
            <a:t>, </a:t>
          </a:r>
          <a:r>
            <a:rPr lang="en-US" sz="1900" b="0" kern="1200" dirty="0" err="1"/>
            <a:t>SR_Close_Date</a:t>
          </a:r>
          <a:r>
            <a:rPr lang="en-US" sz="1900" b="0" kern="1200" dirty="0"/>
            <a:t> → datetime.</a:t>
          </a:r>
        </a:p>
        <a:p>
          <a:pPr marL="171450" lvl="1" indent="-171450" algn="l" defTabSz="844550">
            <a:lnSpc>
              <a:spcPct val="90000"/>
            </a:lnSpc>
            <a:spcBef>
              <a:spcPct val="0"/>
            </a:spcBef>
            <a:spcAft>
              <a:spcPct val="15000"/>
            </a:spcAft>
            <a:buFont typeface="Arial" panose="020B0604020202020204" pitchFamily="34" charset="0"/>
            <a:buChar char="•"/>
          </a:pPr>
          <a:r>
            <a:rPr lang="en-US" sz="1900" b="1" kern="1200" dirty="0"/>
            <a:t>Filtered: </a:t>
          </a:r>
          <a:r>
            <a:rPr lang="en-US" sz="1900" b="0" kern="1200" dirty="0"/>
            <a:t>kept rows where </a:t>
          </a:r>
          <a:r>
            <a:rPr lang="en-US" sz="1900" b="0" kern="1200" dirty="0" err="1"/>
            <a:t>SR_Type</a:t>
          </a:r>
          <a:r>
            <a:rPr lang="en-US" sz="1900" b="0" kern="1200" dirty="0"/>
            <a:t> == "Corrective Repair".</a:t>
          </a:r>
        </a:p>
        <a:p>
          <a:pPr marL="171450" lvl="1" indent="-171450" algn="l" defTabSz="844550">
            <a:lnSpc>
              <a:spcPct val="90000"/>
            </a:lnSpc>
            <a:spcBef>
              <a:spcPct val="0"/>
            </a:spcBef>
            <a:spcAft>
              <a:spcPct val="15000"/>
            </a:spcAft>
            <a:buFont typeface="Arial" panose="020B0604020202020204" pitchFamily="34" charset="0"/>
            <a:buChar char="•"/>
          </a:pPr>
          <a:r>
            <a:rPr lang="en-US" sz="1900" b="1" kern="1200" dirty="0"/>
            <a:t>Ordered: </a:t>
          </a:r>
          <a:r>
            <a:rPr lang="en-US" sz="1900" b="0" kern="1200" dirty="0"/>
            <a:t>sorted by </a:t>
          </a:r>
          <a:r>
            <a:rPr lang="en-US" sz="1900" b="0" kern="1200" dirty="0" err="1"/>
            <a:t>Asset_System_ID</a:t>
          </a:r>
          <a:r>
            <a:rPr lang="en-US" sz="1900" b="0" kern="1200" dirty="0"/>
            <a:t> then SR_Open_Date.</a:t>
          </a:r>
        </a:p>
        <a:p>
          <a:pPr marL="171450" lvl="1" indent="-171450" algn="l" defTabSz="844550">
            <a:lnSpc>
              <a:spcPct val="90000"/>
            </a:lnSpc>
            <a:spcBef>
              <a:spcPct val="0"/>
            </a:spcBef>
            <a:spcAft>
              <a:spcPct val="15000"/>
            </a:spcAft>
            <a:buFont typeface="Arial" panose="020B0604020202020204" pitchFamily="34" charset="0"/>
            <a:buChar char="•"/>
          </a:pPr>
          <a:r>
            <a:rPr lang="en-US" sz="1900" b="1" kern="1200" dirty="0"/>
            <a:t>Built sequences: </a:t>
          </a:r>
          <a:r>
            <a:rPr lang="en-US" sz="1900" b="0" kern="1200" dirty="0"/>
            <a:t>per asset, computed previous open date and the gap to current failure in hours.</a:t>
          </a:r>
          <a:br>
            <a:rPr lang="en-US" sz="1900" b="0" kern="1200" dirty="0"/>
          </a:br>
          <a:r>
            <a:rPr lang="en-US" sz="1900" b="0" kern="1200" dirty="0"/>
            <a:t>This gap sequence is our raw sample of </a:t>
          </a:r>
          <a:r>
            <a:rPr lang="en-US" sz="1900" b="0" i="1" kern="1200" dirty="0"/>
            <a:t>time between failures</a:t>
          </a:r>
          <a:r>
            <a:rPr lang="en-US" sz="1900" b="0" kern="1200" dirty="0"/>
            <a:t>.</a:t>
          </a:r>
        </a:p>
      </dsp:txBody>
      <dsp:txXfrm rot="-5400000">
        <a:off x="2916033" y="242051"/>
        <a:ext cx="4716393" cy="535242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73E9CB-D97B-499C-AB60-960F861BC4F4}">
      <dsp:nvSpPr>
        <dsp:cNvPr id="0" name=""/>
        <dsp:cNvSpPr/>
      </dsp:nvSpPr>
      <dsp:spPr>
        <a:xfrm rot="5400000">
          <a:off x="-618584" y="618584"/>
          <a:ext cx="3976699" cy="2739530"/>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en-US" sz="4200" b="1" kern="1200" dirty="0"/>
            <a:t>TTR Prediction</a:t>
          </a:r>
          <a:endParaRPr lang="en-US" sz="4200" kern="1200" dirty="0"/>
        </a:p>
      </dsp:txBody>
      <dsp:txXfrm rot="-5400000">
        <a:off x="1" y="1369764"/>
        <a:ext cx="2739530" cy="1237169"/>
      </dsp:txXfrm>
    </dsp:sp>
    <dsp:sp modelId="{3214CAA9-CBDE-456B-A66D-93C41B24C026}">
      <dsp:nvSpPr>
        <dsp:cNvPr id="0" name=""/>
        <dsp:cNvSpPr/>
      </dsp:nvSpPr>
      <dsp:spPr>
        <a:xfrm rot="5400000">
          <a:off x="3305196" y="-444438"/>
          <a:ext cx="4315598" cy="5204476"/>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b="1" kern="1200" dirty="0"/>
            <a:t>TTR prediction (how this connects to downtime)</a:t>
          </a:r>
          <a:endParaRPr lang="en-US" sz="1900" kern="1200" dirty="0"/>
        </a:p>
        <a:p>
          <a:pPr marL="171450" lvl="1" indent="-171450" algn="l" defTabSz="844550">
            <a:lnSpc>
              <a:spcPct val="90000"/>
            </a:lnSpc>
            <a:spcBef>
              <a:spcPct val="0"/>
            </a:spcBef>
            <a:spcAft>
              <a:spcPct val="15000"/>
            </a:spcAft>
            <a:buFont typeface="Arial" panose="020B0604020202020204" pitchFamily="34" charset="0"/>
            <a:buChar char="•"/>
          </a:pPr>
          <a:r>
            <a:rPr lang="en-US" sz="1900" b="1" kern="1200" dirty="0"/>
            <a:t>Deterministic</a:t>
          </a:r>
          <a:r>
            <a:rPr lang="en-US" sz="1900" kern="1200" dirty="0"/>
            <a:t>: TTR = </a:t>
          </a:r>
          <a:r>
            <a:rPr lang="en-US" sz="1900" kern="1200" dirty="0" err="1"/>
            <a:t>SR_Close_Date</a:t>
          </a:r>
          <a:r>
            <a:rPr lang="en-US" sz="1900" kern="1200" dirty="0"/>
            <a:t> − </a:t>
          </a:r>
          <a:r>
            <a:rPr lang="en-US" sz="1900" kern="1200" dirty="0" err="1"/>
            <a:t>SR_Open_Date</a:t>
          </a:r>
          <a:r>
            <a:rPr lang="en-US" sz="1900" kern="1200" dirty="0"/>
            <a:t> (historical measurement).</a:t>
          </a:r>
        </a:p>
        <a:p>
          <a:pPr marL="342900" lvl="2" indent="-171450" algn="l" defTabSz="844550">
            <a:lnSpc>
              <a:spcPct val="90000"/>
            </a:lnSpc>
            <a:spcBef>
              <a:spcPct val="0"/>
            </a:spcBef>
            <a:spcAft>
              <a:spcPct val="15000"/>
            </a:spcAft>
            <a:buFont typeface="Arial" panose="020B0604020202020204" pitchFamily="34" charset="0"/>
            <a:buChar char="•"/>
          </a:pPr>
          <a:r>
            <a:rPr lang="en-US" sz="1900" b="1" kern="1200" dirty="0"/>
            <a:t>Predictive</a:t>
          </a:r>
          <a:r>
            <a:rPr lang="en-US" sz="1900" kern="1200" dirty="0"/>
            <a:t>: train a regressor on past TTR using features like modality, problem category, parts yes/no, region, and seasonality.</a:t>
          </a:r>
          <a:br>
            <a:rPr lang="en-US" sz="1900" kern="1200" dirty="0"/>
          </a:br>
          <a:r>
            <a:rPr lang="en-US" sz="1900" kern="1200" dirty="0"/>
            <a:t>Metrics: MAE/RMSE in hours; then combine predicted TTR with predicted failure date to estimate </a:t>
          </a:r>
          <a:r>
            <a:rPr lang="en-US" sz="1900" b="1" kern="1200" dirty="0"/>
            <a:t>expected downtime window</a:t>
          </a:r>
          <a:r>
            <a:rPr lang="en-US" sz="1900" kern="1200" dirty="0"/>
            <a:t>.</a:t>
          </a:r>
        </a:p>
      </dsp:txBody>
      <dsp:txXfrm rot="-5400000">
        <a:off x="2860757" y="210671"/>
        <a:ext cx="4993806" cy="389425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1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5BB25-070F-4DA3-8713-C968ED3D7829}" type="datetimeFigureOut">
              <a:rPr lang="en-US" smtClean="0"/>
              <a:t>11/1/2025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4F69A1-CF6F-4666-BF80-E92F872FF29A}" type="slidenum">
              <a:rPr lang="en-US" smtClean="0"/>
              <a:t>‹#›</a:t>
            </a:fld>
            <a:endParaRPr lang="en-US"/>
          </a:p>
        </p:txBody>
      </p:sp>
    </p:spTree>
    <p:extLst>
      <p:ext uri="{BB962C8B-B14F-4D97-AF65-F5344CB8AC3E}">
        <p14:creationId xmlns:p14="http://schemas.microsoft.com/office/powerpoint/2010/main" val="3922483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4F69A1-CF6F-4666-BF80-E92F872FF29A}" type="slidenum">
              <a:rPr lang="en-US" smtClean="0"/>
              <a:t>2</a:t>
            </a:fld>
            <a:endParaRPr lang="en-US"/>
          </a:p>
        </p:txBody>
      </p:sp>
    </p:spTree>
    <p:extLst>
      <p:ext uri="{BB962C8B-B14F-4D97-AF65-F5344CB8AC3E}">
        <p14:creationId xmlns:p14="http://schemas.microsoft.com/office/powerpoint/2010/main" val="372909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“This slide shows the analysis of Time to Repair, or TTR.</a:t>
            </a:r>
            <a:endParaRPr lang="en-US" dirty="0"/>
          </a:p>
          <a:p>
            <a:r>
              <a:rPr lang="en-US" dirty="0"/>
              <a:t>In the top-left chart, we see the </a:t>
            </a:r>
            <a:r>
              <a:rPr lang="en-US" b="1" dirty="0"/>
              <a:t>original TTR distribution</a:t>
            </a:r>
            <a:r>
              <a:rPr lang="en-US" dirty="0"/>
              <a:t>, which was heavily affected by </a:t>
            </a:r>
            <a:r>
              <a:rPr lang="en-US" b="1" dirty="0"/>
              <a:t>extreme outliers</a:t>
            </a:r>
            <a:r>
              <a:rPr lang="en-US" dirty="0"/>
              <a:t> — some repair durations appeared in the thousands of hours, which is not realistic. These outliers made the true repair pattern difficult to see.</a:t>
            </a:r>
          </a:p>
          <a:p>
            <a:r>
              <a:rPr lang="en-US" dirty="0"/>
              <a:t>After applying outlier removal, shown in the top-right chart, we uncover a </a:t>
            </a:r>
            <a:r>
              <a:rPr lang="en-US" b="1" dirty="0"/>
              <a:t>much clearer and meaningful distribution</a:t>
            </a:r>
            <a:r>
              <a:rPr lang="en-US" dirty="0"/>
              <a:t>. We now see that </a:t>
            </a:r>
            <a:r>
              <a:rPr lang="en-US" b="1" dirty="0"/>
              <a:t>most repairs are completed within 1 to 12 hours</a:t>
            </a:r>
            <a:r>
              <a:rPr lang="en-US" dirty="0"/>
              <a:t>, reflecting real operational performance.</a:t>
            </a:r>
          </a:p>
          <a:p>
            <a:r>
              <a:rPr lang="en-US" dirty="0"/>
              <a:t>The bottom-left comparison confirms this: the original data was highly skewed, while the filtered data is compact and statistically reliable for decision-making.</a:t>
            </a:r>
          </a:p>
          <a:p>
            <a:r>
              <a:rPr lang="en-US" dirty="0"/>
              <a:t>Finally, the bottom-right chart shows </a:t>
            </a:r>
            <a:r>
              <a:rPr lang="en-US" b="1" dirty="0"/>
              <a:t>average TTR by modality</a:t>
            </a:r>
            <a:r>
              <a:rPr lang="en-US" dirty="0"/>
              <a:t>. We observe that </a:t>
            </a:r>
            <a:r>
              <a:rPr lang="en-US" b="1" dirty="0"/>
              <a:t>Nuclear Medicine equipment has the longest repair times</a:t>
            </a:r>
            <a:r>
              <a:rPr lang="en-US" dirty="0"/>
              <a:t>, around 10–11 hours, mainly due to system complexity and regulatory safety requirements. PET, MR, and CT systems show </a:t>
            </a:r>
            <a:r>
              <a:rPr lang="en-US" b="1" dirty="0"/>
              <a:t>lower and more consistent repair times</a:t>
            </a:r>
            <a:r>
              <a:rPr lang="en-US" dirty="0"/>
              <a:t>, about 6–7 hours, indicating stronger field support and spare availability.</a:t>
            </a:r>
          </a:p>
          <a:p>
            <a:r>
              <a:rPr lang="en-US" b="1" dirty="0"/>
              <a:t>In summary</a:t>
            </a:r>
            <a:r>
              <a:rPr lang="en-US" dirty="0"/>
              <a:t>, removing outliers gives a realistic view of service efficiency, and the modality comparison helps us identify </a:t>
            </a:r>
            <a:r>
              <a:rPr lang="en-US" b="1" dirty="0"/>
              <a:t>where targeted improvements or training can reduce downtime.”</a:t>
            </a:r>
            <a:endParaRPr lang="en-US" dirty="0"/>
          </a:p>
          <a:p>
            <a:endParaRPr lang="en-US" dirty="0"/>
          </a:p>
        </p:txBody>
      </p:sp>
      <p:sp>
        <p:nvSpPr>
          <p:cNvPr id="4" name="Slide Number Placeholder 3"/>
          <p:cNvSpPr>
            <a:spLocks noGrp="1"/>
          </p:cNvSpPr>
          <p:nvPr>
            <p:ph type="sldNum" sz="quarter" idx="5"/>
          </p:nvPr>
        </p:nvSpPr>
        <p:spPr/>
        <p:txBody>
          <a:bodyPr/>
          <a:lstStyle/>
          <a:p>
            <a:fld id="{894F69A1-CF6F-4666-BF80-E92F872FF29A}" type="slidenum">
              <a:rPr lang="en-US" smtClean="0"/>
              <a:t>20</a:t>
            </a:fld>
            <a:endParaRPr lang="en-US"/>
          </a:p>
        </p:txBody>
      </p:sp>
    </p:spTree>
    <p:extLst>
      <p:ext uri="{BB962C8B-B14F-4D97-AF65-F5344CB8AC3E}">
        <p14:creationId xmlns:p14="http://schemas.microsoft.com/office/powerpoint/2010/main" val="322450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compares three machine-learning models used to predict Time-to-Repair (TTR). We evaluated them based on how accurately they can estimate repair duration and how closely the predictions match actual service cases. The Random Forest model performed the weakest, with a low R² score and only about 50% accuracy within a two-hour window, meaning it’s not reliable for operational planning. </a:t>
            </a:r>
            <a:r>
              <a:rPr lang="en-US" dirty="0" err="1"/>
              <a:t>XGBoost</a:t>
            </a:r>
            <a:r>
              <a:rPr lang="en-US" dirty="0"/>
              <a:t> performed significantly better, showing a stronger relationship with real repair behavior. However, the best-performing model is Gradient Boosting. It achieved the highest accuracy—about 68% of predictions are within two hours of the actual repair time—and it also demonstrated strong model fit. This makes Gradient Boosting the most practical choice for proactive scheduling, technician allocation, and communicating expected downtime to customers. In short, this model gives us the most confidence for real-world service planning and improving customer satisfaction.”</a:t>
            </a:r>
          </a:p>
        </p:txBody>
      </p:sp>
      <p:sp>
        <p:nvSpPr>
          <p:cNvPr id="4" name="Slide Number Placeholder 3"/>
          <p:cNvSpPr>
            <a:spLocks noGrp="1"/>
          </p:cNvSpPr>
          <p:nvPr>
            <p:ph type="sldNum" sz="quarter" idx="5"/>
          </p:nvPr>
        </p:nvSpPr>
        <p:spPr/>
        <p:txBody>
          <a:bodyPr/>
          <a:lstStyle/>
          <a:p>
            <a:fld id="{894F69A1-CF6F-4666-BF80-E92F872FF29A}" type="slidenum">
              <a:rPr lang="en-US" smtClean="0"/>
              <a:t>21</a:t>
            </a:fld>
            <a:endParaRPr lang="en-US"/>
          </a:p>
        </p:txBody>
      </p:sp>
    </p:spTree>
    <p:extLst>
      <p:ext uri="{BB962C8B-B14F-4D97-AF65-F5344CB8AC3E}">
        <p14:creationId xmlns:p14="http://schemas.microsoft.com/office/powerpoint/2010/main" val="903534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This slide evaluates the performance of the Random Forest model in predicting Time to Repair (TTR).</a:t>
            </a:r>
            <a:endParaRPr lang="en-US" dirty="0"/>
          </a:p>
          <a:p>
            <a:r>
              <a:rPr lang="en-US" dirty="0"/>
              <a:t>On the left, the scatter plot compares </a:t>
            </a:r>
            <a:r>
              <a:rPr lang="en-US" b="1" dirty="0"/>
              <a:t>actual vs predicted repair times</a:t>
            </a:r>
            <a:r>
              <a:rPr lang="en-US" dirty="0"/>
              <a:t>.</a:t>
            </a:r>
            <a:br>
              <a:rPr lang="en-US" dirty="0"/>
            </a:br>
            <a:r>
              <a:rPr lang="en-US" dirty="0"/>
              <a:t>The red dashed line represents </a:t>
            </a:r>
            <a:r>
              <a:rPr lang="en-US" b="1" dirty="0"/>
              <a:t>perfect prediction</a:t>
            </a:r>
            <a:r>
              <a:rPr lang="en-US" dirty="0"/>
              <a:t>.</a:t>
            </a:r>
            <a:br>
              <a:rPr lang="en-US" dirty="0"/>
            </a:br>
            <a:r>
              <a:rPr lang="en-US" dirty="0"/>
              <a:t>We can see that most points cluster below 10 hours, which matches the real operational pattern.</a:t>
            </a:r>
            <a:br>
              <a:rPr lang="en-US" dirty="0"/>
            </a:br>
            <a:r>
              <a:rPr lang="en-US" dirty="0"/>
              <a:t>However, many predictions fall </a:t>
            </a:r>
            <a:r>
              <a:rPr lang="en-US" b="1" dirty="0"/>
              <a:t>above or below the ideal line</a:t>
            </a:r>
            <a:r>
              <a:rPr lang="en-US" dirty="0"/>
              <a:t>, indicating </a:t>
            </a:r>
            <a:r>
              <a:rPr lang="en-US" b="1" dirty="0"/>
              <a:t>under- or over-estimation</a:t>
            </a:r>
            <a:r>
              <a:rPr lang="en-US" dirty="0"/>
              <a:t> of repair duration.</a:t>
            </a:r>
            <a:br>
              <a:rPr lang="en-US" dirty="0"/>
            </a:br>
            <a:r>
              <a:rPr lang="en-US" dirty="0"/>
              <a:t>This shows that while the model captures general behavior, it struggles with cases where repair times are unusually long or involve complex conditions.</a:t>
            </a:r>
          </a:p>
          <a:p>
            <a:r>
              <a:rPr lang="en-US" dirty="0"/>
              <a:t>On the right, the histogram shows the </a:t>
            </a:r>
            <a:r>
              <a:rPr lang="en-US" b="1" dirty="0"/>
              <a:t>prediction error distribution</a:t>
            </a:r>
            <a:r>
              <a:rPr lang="en-US" dirty="0"/>
              <a:t>.</a:t>
            </a:r>
            <a:br>
              <a:rPr lang="en-US" dirty="0"/>
            </a:br>
            <a:r>
              <a:rPr lang="en-US" dirty="0"/>
              <a:t>Most errors are centered around </a:t>
            </a:r>
            <a:r>
              <a:rPr lang="en-US" b="1" dirty="0"/>
              <a:t>0 to +5 hours</a:t>
            </a:r>
            <a:r>
              <a:rPr lang="en-US" dirty="0"/>
              <a:t>, meaning the model usually </a:t>
            </a:r>
            <a:r>
              <a:rPr lang="en-US" b="1" dirty="0"/>
              <a:t>slightly overestimates</a:t>
            </a:r>
            <a:r>
              <a:rPr lang="en-US" dirty="0"/>
              <a:t> repair time.</a:t>
            </a:r>
            <a:br>
              <a:rPr lang="en-US" dirty="0"/>
            </a:br>
            <a:r>
              <a:rPr lang="en-US" dirty="0"/>
              <a:t>There are also some larger negative errors, showing occasional </a:t>
            </a:r>
            <a:r>
              <a:rPr lang="en-US" b="1" dirty="0"/>
              <a:t>underestimation</a:t>
            </a:r>
            <a:r>
              <a:rPr lang="en-US" dirty="0"/>
              <a:t>, especially for long repairs.</a:t>
            </a:r>
          </a:p>
          <a:p>
            <a:r>
              <a:rPr lang="en-US" dirty="0"/>
              <a:t>Overall, the model provides </a:t>
            </a:r>
            <a:r>
              <a:rPr lang="en-US" b="1" dirty="0"/>
              <a:t>reasonable approximate predictions</a:t>
            </a:r>
            <a:r>
              <a:rPr lang="en-US" dirty="0"/>
              <a:t> for planning and communication—particularly in </a:t>
            </a:r>
            <a:r>
              <a:rPr lang="en-US" b="1" dirty="0"/>
              <a:t>short repair scenarios</a:t>
            </a:r>
            <a:r>
              <a:rPr lang="en-US" dirty="0"/>
              <a:t>—but it is </a:t>
            </a:r>
            <a:r>
              <a:rPr lang="en-US" b="1" dirty="0"/>
              <a:t>not yet precise enough</a:t>
            </a:r>
            <a:r>
              <a:rPr lang="en-US" dirty="0"/>
              <a:t> to rely on for long or complex repairs.</a:t>
            </a:r>
            <a:br>
              <a:rPr lang="en-US" dirty="0"/>
            </a:br>
            <a:r>
              <a:rPr lang="en-US" dirty="0"/>
              <a:t>This suggests potential improvements through </a:t>
            </a:r>
            <a:r>
              <a:rPr lang="en-US" b="1" dirty="0"/>
              <a:t>feature engineering, modality-wise models, or incorporating spare part logistics and engineer experience.”</a:t>
            </a:r>
            <a:endParaRPr lang="en-US" dirty="0"/>
          </a:p>
          <a:p>
            <a:endParaRPr lang="en-US" dirty="0"/>
          </a:p>
        </p:txBody>
      </p:sp>
      <p:sp>
        <p:nvSpPr>
          <p:cNvPr id="4" name="Slide Number Placeholder 3"/>
          <p:cNvSpPr>
            <a:spLocks noGrp="1"/>
          </p:cNvSpPr>
          <p:nvPr>
            <p:ph type="sldNum" sz="quarter" idx="5"/>
          </p:nvPr>
        </p:nvSpPr>
        <p:spPr/>
        <p:txBody>
          <a:bodyPr/>
          <a:lstStyle/>
          <a:p>
            <a:fld id="{894F69A1-CF6F-4666-BF80-E92F872FF29A}" type="slidenum">
              <a:rPr lang="en-US" smtClean="0"/>
              <a:t>22</a:t>
            </a:fld>
            <a:endParaRPr lang="en-US"/>
          </a:p>
        </p:txBody>
      </p:sp>
    </p:spTree>
    <p:extLst>
      <p:ext uri="{BB962C8B-B14F-4D97-AF65-F5344CB8AC3E}">
        <p14:creationId xmlns:p14="http://schemas.microsoft.com/office/powerpoint/2010/main" val="1813695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“This slide summarizes the MTBF-based reliability and risk profile of our installed systems.</a:t>
            </a:r>
            <a:endParaRPr lang="en-US" dirty="0"/>
          </a:p>
          <a:p>
            <a:r>
              <a:rPr lang="en-US" dirty="0"/>
              <a:t>In the top-left chart, the </a:t>
            </a:r>
            <a:r>
              <a:rPr lang="en-US" b="1" dirty="0"/>
              <a:t>MTBF distribution</a:t>
            </a:r>
            <a:r>
              <a:rPr lang="en-US" dirty="0"/>
              <a:t> shows that most systems fail within </a:t>
            </a:r>
            <a:r>
              <a:rPr lang="en-US" b="1" dirty="0"/>
              <a:t>2 000 to 3 000 hours</a:t>
            </a:r>
            <a:r>
              <a:rPr lang="en-US" dirty="0"/>
              <a:t>, or roughly every three months. Only a few assets sustain operation beyond 6 000 hours, indicating improvement opportunities in maintenance planning.</a:t>
            </a:r>
          </a:p>
          <a:p>
            <a:r>
              <a:rPr lang="en-US" dirty="0"/>
              <a:t>The </a:t>
            </a:r>
            <a:r>
              <a:rPr lang="en-US" b="1" dirty="0"/>
              <a:t>pie chart</a:t>
            </a:r>
            <a:r>
              <a:rPr lang="en-US" dirty="0"/>
              <a:t> at the top-right groups all assets by reliability level: about </a:t>
            </a:r>
            <a:r>
              <a:rPr lang="en-US" b="1" dirty="0"/>
              <a:t>46 percent are medium-reliability</a:t>
            </a:r>
            <a:r>
              <a:rPr lang="en-US" dirty="0"/>
              <a:t>, </a:t>
            </a:r>
            <a:r>
              <a:rPr lang="en-US" b="1" dirty="0"/>
              <a:t>24 percent high-reliability</a:t>
            </a:r>
            <a:r>
              <a:rPr lang="en-US" dirty="0"/>
              <a:t>, </a:t>
            </a:r>
            <a:r>
              <a:rPr lang="en-US" b="1" dirty="0"/>
              <a:t>23 percent low</a:t>
            </a:r>
            <a:r>
              <a:rPr lang="en-US" dirty="0"/>
              <a:t>, and around 8 percent have insufficient data. This means nearly half the base is stable but can still be optimized.</a:t>
            </a:r>
          </a:p>
          <a:p>
            <a:r>
              <a:rPr lang="en-US" dirty="0"/>
              <a:t>At the bottom-left, the </a:t>
            </a:r>
            <a:r>
              <a:rPr lang="en-US" b="1" dirty="0"/>
              <a:t>prediction-accuracy histogram</a:t>
            </a:r>
            <a:r>
              <a:rPr lang="en-US" dirty="0"/>
              <a:t> shows most systems achieving </a:t>
            </a:r>
            <a:r>
              <a:rPr lang="en-US" b="1" dirty="0"/>
              <a:t>70 to 90 percent accuracy</a:t>
            </a:r>
            <a:r>
              <a:rPr lang="en-US" dirty="0"/>
              <a:t> between predicted and actual failure intervals—so the model is learning useful failure patterns.</a:t>
            </a:r>
          </a:p>
          <a:p>
            <a:r>
              <a:rPr lang="en-US" dirty="0"/>
              <a:t>Finally, the </a:t>
            </a:r>
            <a:r>
              <a:rPr lang="en-US" b="1" dirty="0"/>
              <a:t>risk-level bar chart</a:t>
            </a:r>
            <a:r>
              <a:rPr lang="en-US" dirty="0"/>
              <a:t> highlights that </a:t>
            </a:r>
            <a:r>
              <a:rPr lang="en-US" b="1" dirty="0"/>
              <a:t>57 percent of systems are currently high-risk</a:t>
            </a:r>
            <a:r>
              <a:rPr lang="en-US" dirty="0"/>
              <a:t>, requiring proactive maintenance or part readiness, while only a quarter are low-risk. The </a:t>
            </a:r>
            <a:r>
              <a:rPr lang="en-US" b="1" dirty="0"/>
              <a:t>graph bars</a:t>
            </a:r>
            <a:r>
              <a:rPr lang="en-US" dirty="0"/>
              <a:t> show </a:t>
            </a:r>
            <a:r>
              <a:rPr lang="en-US" b="1" dirty="0"/>
              <a:t>90 systems</a:t>
            </a:r>
            <a:r>
              <a:rPr lang="en-US" dirty="0"/>
              <a:t> are High-risk.</a:t>
            </a:r>
          </a:p>
          <a:p>
            <a:r>
              <a:rPr lang="en-US" dirty="0"/>
              <a:t>When we divide </a:t>
            </a:r>
            <a:r>
              <a:rPr lang="en-US" b="1" dirty="0"/>
              <a:t>90</a:t>
            </a:r>
            <a:r>
              <a:rPr lang="en-US" dirty="0"/>
              <a:t> by all systems (157), we get </a:t>
            </a:r>
            <a:r>
              <a:rPr lang="en-US" b="1" dirty="0"/>
              <a:t>57%</a:t>
            </a:r>
            <a:r>
              <a:rPr lang="en-US" dirty="0"/>
              <a:t>.</a:t>
            </a:r>
          </a:p>
          <a:p>
            <a:endParaRPr lang="en-US" dirty="0"/>
          </a:p>
          <a:p>
            <a:r>
              <a:rPr lang="en-US" b="1" dirty="0"/>
              <a:t>In short:</a:t>
            </a:r>
            <a:r>
              <a:rPr lang="en-US" dirty="0"/>
              <a:t> our MTBF analysis provides a reliable early-warning mechanism—helping shift from reactive repairs to data-driven preventive maintenance and better uptime management.”**</a:t>
            </a:r>
          </a:p>
          <a:p>
            <a:endParaRPr lang="en-US" dirty="0"/>
          </a:p>
        </p:txBody>
      </p:sp>
      <p:sp>
        <p:nvSpPr>
          <p:cNvPr id="4" name="Slide Number Placeholder 3"/>
          <p:cNvSpPr>
            <a:spLocks noGrp="1"/>
          </p:cNvSpPr>
          <p:nvPr>
            <p:ph type="sldNum" sz="quarter" idx="5"/>
          </p:nvPr>
        </p:nvSpPr>
        <p:spPr/>
        <p:txBody>
          <a:bodyPr/>
          <a:lstStyle/>
          <a:p>
            <a:fld id="{894F69A1-CF6F-4666-BF80-E92F872FF29A}" type="slidenum">
              <a:rPr lang="en-US" smtClean="0"/>
              <a:t>23</a:t>
            </a:fld>
            <a:endParaRPr lang="en-US"/>
          </a:p>
        </p:txBody>
      </p:sp>
    </p:spTree>
    <p:extLst>
      <p:ext uri="{BB962C8B-B14F-4D97-AF65-F5344CB8AC3E}">
        <p14:creationId xmlns:p14="http://schemas.microsoft.com/office/powerpoint/2010/main" val="2643143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a:t>
            </a:r>
            <a:r>
              <a:rPr lang="en-US" b="1" dirty="0"/>
              <a:t>clear and strong explanation</a:t>
            </a:r>
            <a:r>
              <a:rPr lang="en-US" dirty="0"/>
              <a:t> you can speak in meeting style:</a:t>
            </a:r>
          </a:p>
          <a:p>
            <a:r>
              <a:rPr lang="en-US" b="1" dirty="0"/>
              <a:t>1) Distribution of MTBF (Hours) – </a:t>
            </a:r>
            <a:r>
              <a:rPr lang="en-US" b="1" i="1" dirty="0"/>
              <a:t>Top Left</a:t>
            </a:r>
            <a:endParaRPr lang="en-US" b="1" dirty="0"/>
          </a:p>
          <a:p>
            <a:r>
              <a:rPr lang="en-US" dirty="0"/>
              <a:t>This chart shows how long systems typically run between failures.</a:t>
            </a:r>
          </a:p>
          <a:p>
            <a:r>
              <a:rPr lang="en-US" dirty="0"/>
              <a:t>Most systems have </a:t>
            </a:r>
            <a:r>
              <a:rPr lang="en-US" b="1" dirty="0"/>
              <a:t>MTBF between 1,000 and 3,000 hours</a:t>
            </a:r>
            <a:r>
              <a:rPr lang="en-US" dirty="0"/>
              <a:t>.</a:t>
            </a:r>
          </a:p>
          <a:p>
            <a:r>
              <a:rPr lang="en-US" dirty="0"/>
              <a:t>Only a small number reach </a:t>
            </a:r>
            <a:r>
              <a:rPr lang="en-US" b="1" dirty="0"/>
              <a:t>above 5,000 hours</a:t>
            </a:r>
            <a:r>
              <a:rPr lang="en-US" dirty="0"/>
              <a:t>.</a:t>
            </a:r>
          </a:p>
          <a:p>
            <a:r>
              <a:rPr lang="en-US" dirty="0"/>
              <a:t>The distribution is </a:t>
            </a:r>
            <a:r>
              <a:rPr lang="en-US" b="1" dirty="0"/>
              <a:t>right-skewed</a:t>
            </a:r>
            <a:r>
              <a:rPr lang="en-US" dirty="0"/>
              <a:t>, meaning:</a:t>
            </a:r>
            <a:br>
              <a:rPr lang="en-US" dirty="0"/>
            </a:br>
            <a:r>
              <a:rPr lang="en-US" dirty="0"/>
              <a:t>→ </a:t>
            </a:r>
            <a:r>
              <a:rPr lang="en-US" b="1" dirty="0"/>
              <a:t>Most systems fail relatively frequently</a:t>
            </a:r>
            <a:r>
              <a:rPr lang="en-US" dirty="0"/>
              <a:t>, while only a few are very reliable.</a:t>
            </a:r>
          </a:p>
          <a:p>
            <a:r>
              <a:rPr lang="en-US" b="1" dirty="0"/>
              <a:t>Insight:</a:t>
            </a:r>
            <a:r>
              <a:rPr lang="en-US" dirty="0"/>
              <a:t> Reliability varies heavily across the fleet, and some systems may require priority attention.</a:t>
            </a:r>
          </a:p>
          <a:p>
            <a:r>
              <a:rPr lang="en-US" b="1" dirty="0"/>
              <a:t>2) Distribution of Suggested PM Intervals (Days) – </a:t>
            </a:r>
            <a:r>
              <a:rPr lang="en-US" b="1" i="1" dirty="0"/>
              <a:t>Top Right</a:t>
            </a:r>
            <a:endParaRPr lang="en-US" b="1" dirty="0"/>
          </a:p>
          <a:p>
            <a:r>
              <a:rPr lang="en-US" dirty="0"/>
              <a:t>Here we convert MTBF into recommended preventive maintenance intervals using:</a:t>
            </a:r>
            <a:br>
              <a:rPr lang="en-US" dirty="0"/>
            </a:br>
            <a:r>
              <a:rPr lang="en-US" b="1" dirty="0"/>
              <a:t>PM Interval = 0.8 × MTBF</a:t>
            </a:r>
            <a:endParaRPr lang="en-US" dirty="0"/>
          </a:p>
          <a:p>
            <a:r>
              <a:rPr lang="en-US" dirty="0"/>
              <a:t>Most suggested PM intervals fall in the </a:t>
            </a:r>
            <a:r>
              <a:rPr lang="en-US" b="1" dirty="0"/>
              <a:t>30–100 day</a:t>
            </a:r>
            <a:r>
              <a:rPr lang="en-US" dirty="0"/>
              <a:t> range.</a:t>
            </a:r>
          </a:p>
          <a:p>
            <a:r>
              <a:rPr lang="en-US" dirty="0"/>
              <a:t>A few stable systems have much longer recommended intervals (200–350+ days).</a:t>
            </a:r>
          </a:p>
          <a:p>
            <a:r>
              <a:rPr lang="en-US" b="1" dirty="0"/>
              <a:t>Insight:</a:t>
            </a:r>
            <a:br>
              <a:rPr lang="en-US" dirty="0"/>
            </a:br>
            <a:r>
              <a:rPr lang="en-US" dirty="0"/>
              <a:t>PM frequency should </a:t>
            </a:r>
            <a:r>
              <a:rPr lang="en-US" b="1" dirty="0"/>
              <a:t>not be “one size fits all”</a:t>
            </a:r>
            <a:r>
              <a:rPr lang="en-US" dirty="0"/>
              <a:t>; stable systems can safely go longer, while sensitive systems need more frequent maintenance.</a:t>
            </a:r>
          </a:p>
          <a:p>
            <a:r>
              <a:rPr lang="en-US" b="1" dirty="0"/>
              <a:t>3) Prediction Accuracy Distribution – </a:t>
            </a:r>
            <a:r>
              <a:rPr lang="en-US" b="1" i="1" dirty="0"/>
              <a:t>Bottom Left</a:t>
            </a:r>
            <a:endParaRPr lang="en-US" b="1" dirty="0"/>
          </a:p>
          <a:p>
            <a:r>
              <a:rPr lang="en-US" dirty="0"/>
              <a:t>This chart shows </a:t>
            </a:r>
            <a:r>
              <a:rPr lang="en-US" b="1" dirty="0"/>
              <a:t>how accurately the predictive model estimates failures / maintenance timing</a:t>
            </a:r>
            <a:r>
              <a:rPr lang="en-US" dirty="0"/>
              <a:t>.</a:t>
            </a:r>
          </a:p>
          <a:p>
            <a:r>
              <a:rPr lang="en-US" dirty="0"/>
              <a:t>Majority of systems show </a:t>
            </a:r>
            <a:r>
              <a:rPr lang="en-US" b="1" dirty="0"/>
              <a:t>70–85% prediction accuracy</a:t>
            </a:r>
            <a:r>
              <a:rPr lang="en-US" dirty="0"/>
              <a:t>.</a:t>
            </a:r>
          </a:p>
          <a:p>
            <a:r>
              <a:rPr lang="en-US" dirty="0"/>
              <a:t>Only a few systems fall below 50%.</a:t>
            </a:r>
          </a:p>
          <a:p>
            <a:r>
              <a:rPr lang="en-US" b="1" dirty="0"/>
              <a:t>Insight:</a:t>
            </a:r>
            <a:br>
              <a:rPr lang="en-US" dirty="0"/>
            </a:br>
            <a:r>
              <a:rPr lang="en-US" dirty="0"/>
              <a:t>The model is performing </a:t>
            </a:r>
            <a:r>
              <a:rPr lang="en-US" b="1" dirty="0"/>
              <a:t>strongly overall</a:t>
            </a:r>
            <a:r>
              <a:rPr lang="en-US" dirty="0"/>
              <a:t>, and is </a:t>
            </a:r>
            <a:r>
              <a:rPr lang="en-US" b="1" dirty="0"/>
              <a:t>reliable enough to guide operational planning</a:t>
            </a:r>
            <a:r>
              <a:rPr lang="en-US" dirty="0"/>
              <a:t>.</a:t>
            </a:r>
          </a:p>
          <a:p>
            <a:r>
              <a:rPr lang="en-US" b="1" dirty="0"/>
              <a:t>4) PM Schedule Timeline (Next 60 Days) – </a:t>
            </a:r>
            <a:r>
              <a:rPr lang="en-US" b="1" i="1" dirty="0"/>
              <a:t>Bottom Right</a:t>
            </a:r>
            <a:endParaRPr lang="en-US" b="1" dirty="0"/>
          </a:p>
          <a:p>
            <a:r>
              <a:rPr lang="en-US" dirty="0"/>
              <a:t>This shows how close each system is to its suggested PM date.</a:t>
            </a:r>
          </a:p>
          <a:p>
            <a:r>
              <a:rPr lang="en-US" dirty="0"/>
              <a:t>Values </a:t>
            </a:r>
            <a:r>
              <a:rPr lang="en-US" b="1" dirty="0"/>
              <a:t>below 0</a:t>
            </a:r>
            <a:r>
              <a:rPr lang="en-US" dirty="0"/>
              <a:t> indicate PM is </a:t>
            </a:r>
            <a:r>
              <a:rPr lang="en-US" b="1" dirty="0"/>
              <a:t>overdue</a:t>
            </a:r>
            <a:r>
              <a:rPr lang="en-US" dirty="0"/>
              <a:t>.</a:t>
            </a:r>
          </a:p>
          <a:p>
            <a:r>
              <a:rPr lang="en-US" dirty="0"/>
              <a:t>Many systems are clustered between </a:t>
            </a:r>
            <a:r>
              <a:rPr lang="en-US" b="1" dirty="0"/>
              <a:t>–200 to 0 days</a:t>
            </a:r>
            <a:r>
              <a:rPr lang="en-US" dirty="0"/>
              <a:t>, meaning:</a:t>
            </a:r>
            <a:br>
              <a:rPr lang="en-US" dirty="0"/>
            </a:br>
            <a:r>
              <a:rPr lang="en-US" dirty="0"/>
              <a:t>→ </a:t>
            </a:r>
            <a:r>
              <a:rPr lang="en-US" b="1" dirty="0"/>
              <a:t>A significant portion of the fleet needs PM soon</a:t>
            </a:r>
            <a:r>
              <a:rPr lang="en-US" dirty="0"/>
              <a:t>.</a:t>
            </a:r>
          </a:p>
          <a:p>
            <a:r>
              <a:rPr lang="en-US" dirty="0"/>
              <a:t>The vertical lines show thresholds:</a:t>
            </a:r>
          </a:p>
          <a:p>
            <a:pPr lvl="1"/>
            <a:r>
              <a:rPr lang="en-US" b="1" dirty="0"/>
              <a:t>Red dashed</a:t>
            </a:r>
            <a:r>
              <a:rPr lang="en-US" dirty="0"/>
              <a:t> = Due within </a:t>
            </a:r>
            <a:r>
              <a:rPr lang="en-US" b="1" dirty="0"/>
              <a:t>1 week</a:t>
            </a:r>
            <a:endParaRPr lang="en-US" dirty="0"/>
          </a:p>
          <a:p>
            <a:pPr lvl="1"/>
            <a:r>
              <a:rPr lang="en-US" b="1" dirty="0"/>
              <a:t>Yellow dashed</a:t>
            </a:r>
            <a:r>
              <a:rPr lang="en-US" dirty="0"/>
              <a:t> = Due within </a:t>
            </a:r>
            <a:r>
              <a:rPr lang="en-US" b="1" dirty="0"/>
              <a:t>1 month</a:t>
            </a:r>
            <a:endParaRPr lang="en-US" dirty="0"/>
          </a:p>
          <a:p>
            <a:r>
              <a:rPr lang="en-US" b="1" dirty="0"/>
              <a:t>Insight:</a:t>
            </a:r>
            <a:br>
              <a:rPr lang="en-US" dirty="0"/>
            </a:br>
            <a:r>
              <a:rPr lang="en-US" dirty="0"/>
              <a:t>There is a </a:t>
            </a:r>
            <a:r>
              <a:rPr lang="en-US" b="1" dirty="0"/>
              <a:t>PM backlog</a:t>
            </a:r>
            <a:r>
              <a:rPr lang="en-US" dirty="0"/>
              <a:t>. A focused, scheduled PM drive is required in the </a:t>
            </a:r>
            <a:r>
              <a:rPr lang="en-US" b="1" dirty="0"/>
              <a:t>next 30–60 days</a:t>
            </a:r>
            <a:r>
              <a:rPr lang="en-US" dirty="0"/>
              <a:t> to prevent avoidable failures.</a:t>
            </a:r>
          </a:p>
          <a:p>
            <a:endParaRPr lang="en-US" dirty="0"/>
          </a:p>
        </p:txBody>
      </p:sp>
      <p:sp>
        <p:nvSpPr>
          <p:cNvPr id="4" name="Slide Number Placeholder 3"/>
          <p:cNvSpPr>
            <a:spLocks noGrp="1"/>
          </p:cNvSpPr>
          <p:nvPr>
            <p:ph type="sldNum" sz="quarter" idx="5"/>
          </p:nvPr>
        </p:nvSpPr>
        <p:spPr/>
        <p:txBody>
          <a:bodyPr/>
          <a:lstStyle/>
          <a:p>
            <a:fld id="{894F69A1-CF6F-4666-BF80-E92F872FF29A}" type="slidenum">
              <a:rPr lang="en-US" smtClean="0"/>
              <a:t>24</a:t>
            </a:fld>
            <a:endParaRPr lang="en-US"/>
          </a:p>
        </p:txBody>
      </p:sp>
    </p:spTree>
    <p:extLst>
      <p:ext uri="{BB962C8B-B14F-4D97-AF65-F5344CB8AC3E}">
        <p14:creationId xmlns:p14="http://schemas.microsoft.com/office/powerpoint/2010/main" val="2780113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MTBF Summary Statistics: Systems with multiple failures: 135 ,Average MTBF (hours): 2482.49, Median MTBF (hours): 2101.19</a:t>
            </a:r>
          </a:p>
          <a:p>
            <a:endParaRPr lang="en-US" dirty="0"/>
          </a:p>
          <a:p>
            <a:r>
              <a:rPr lang="en-US" dirty="0"/>
              <a:t>Prediction Accuracy Assessment: Systems with assessable predictions: 121 Mean Absolute Error: 1885.07 hours Mean Prediction Accuracy: 72.14%, Future Failure Predictions: Systems with predictions: 145 High risk systems: 91 Medium risk systems: 16 Low risk systems: 38</a:t>
            </a:r>
          </a:p>
          <a:p>
            <a:r>
              <a:rPr lang="en-US" dirty="0"/>
              <a:t>Total systems analyzed: 157 Systems with predictable patterns: 121 Average prediction accuracy: 72.1% </a:t>
            </a:r>
          </a:p>
          <a:p>
            <a:endParaRPr lang="en-US" dirty="0"/>
          </a:p>
          <a:p>
            <a:r>
              <a:rPr lang="en-US" dirty="0"/>
              <a:t>RISK ASSESSMENT: High risk systems (immediate attention needed): 91 Medium risk systems (monitor closely): 16 Low risk systems (normal operation): 38 Results saved to: - MTBF_Analysis_Results.xlsx (Excel file with all analysis) - MTBF_Analysis_Visualizations.png (Charts and graphs)</a:t>
            </a:r>
          </a:p>
          <a:p>
            <a:endParaRPr lang="en-US" dirty="0"/>
          </a:p>
          <a:p>
            <a:r>
              <a:rPr lang="en-US" dirty="0"/>
              <a:t>MTBF ANALYSIS COMPLETE ================================================== Total systems analyzed: 157 Systems with predictable patterns: 121 Average prediction accuracy: 72.1% Average Suggested PM Interval: 82.7 days </a:t>
            </a:r>
          </a:p>
          <a:p>
            <a:r>
              <a:rPr lang="en-US" dirty="0"/>
              <a:t>RISK ASSESSMENT: High risk systems (immediate attention needed): 91 Medium risk systems (monitor closely): 16 Low risk systems (normal operation): 38 PM SCHEDULE SUMMARY: Systems due for PM within 7 days: 107 Systems due for PM within 30 days: 124 Recommended PM frequency range: 13.7 to 383.1 days Results saved to: - MTBF_Analysis_Results.xlsx (Excel file with all analysis) - MTBF_Analysis_Visualizations.png (Charts and graphs)</a:t>
            </a:r>
          </a:p>
          <a:p>
            <a:endParaRPr lang="en-US" dirty="0"/>
          </a:p>
          <a:p>
            <a:r>
              <a:rPr lang="en-US" dirty="0"/>
              <a:t>Available outlier removal methods: 1. </a:t>
            </a:r>
            <a:r>
              <a:rPr lang="en-US" dirty="0" err="1"/>
              <a:t>iqr</a:t>
            </a:r>
            <a:r>
              <a:rPr lang="en-US" dirty="0"/>
              <a:t> - Interquartile Range (recommended for skewed data) 2. </a:t>
            </a:r>
            <a:r>
              <a:rPr lang="en-US" dirty="0" err="1"/>
              <a:t>zscore</a:t>
            </a:r>
            <a:r>
              <a:rPr lang="en-US" dirty="0"/>
              <a:t> - Z-score (3 standard deviations) 3. quantile - 5th to 95th percentile 4. </a:t>
            </a:r>
            <a:r>
              <a:rPr lang="en-US" dirty="0" err="1"/>
              <a:t>modality_specific</a:t>
            </a:r>
            <a:r>
              <a:rPr lang="en-US" dirty="0"/>
              <a:t> - IQR per modality group ============================================================ DATA CLEANING AND OUTLIER REMOVAL ============================================================ Original data points: 1430 IQR Method: Q1=1.55, Q3=15.07, IQR=13.52 Bounds: [-18.73, 35.36] Removed 223 outliers (15.6% of data) Remaining data points: 1207 New TTR range: 0.02 to 35.16 hours New average TTR: 6.59 hours</a:t>
            </a:r>
          </a:p>
        </p:txBody>
      </p:sp>
      <p:sp>
        <p:nvSpPr>
          <p:cNvPr id="4" name="Slide Number Placeholder 3"/>
          <p:cNvSpPr>
            <a:spLocks noGrp="1"/>
          </p:cNvSpPr>
          <p:nvPr>
            <p:ph type="sldNum" sz="quarter" idx="5"/>
          </p:nvPr>
        </p:nvSpPr>
        <p:spPr/>
        <p:txBody>
          <a:bodyPr/>
          <a:lstStyle/>
          <a:p>
            <a:fld id="{894F69A1-CF6F-4666-BF80-E92F872FF29A}" type="slidenum">
              <a:rPr lang="en-US" smtClean="0"/>
              <a:t>28</a:t>
            </a:fld>
            <a:endParaRPr lang="en-US"/>
          </a:p>
        </p:txBody>
      </p:sp>
    </p:spTree>
    <p:extLst>
      <p:ext uri="{BB962C8B-B14F-4D97-AF65-F5344CB8AC3E}">
        <p14:creationId xmlns:p14="http://schemas.microsoft.com/office/powerpoint/2010/main" val="2744064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Equipment Failure Analysis –  used historical logs to find root causes and trends of breakdowns.</a:t>
            </a:r>
            <a:endParaRPr lang="en-US" dirty="0"/>
          </a:p>
          <a:p>
            <a:endParaRPr lang="en-US" dirty="0"/>
          </a:p>
        </p:txBody>
      </p:sp>
      <p:sp>
        <p:nvSpPr>
          <p:cNvPr id="4" name="Slide Number Placeholder 3"/>
          <p:cNvSpPr>
            <a:spLocks noGrp="1"/>
          </p:cNvSpPr>
          <p:nvPr>
            <p:ph type="sldNum" sz="quarter" idx="5"/>
          </p:nvPr>
        </p:nvSpPr>
        <p:spPr/>
        <p:txBody>
          <a:bodyPr/>
          <a:lstStyle/>
          <a:p>
            <a:fld id="{894F69A1-CF6F-4666-BF80-E92F872FF29A}" type="slidenum">
              <a:rPr lang="en-US" smtClean="0"/>
              <a:t>3</a:t>
            </a:fld>
            <a:endParaRPr lang="en-US"/>
          </a:p>
        </p:txBody>
      </p:sp>
    </p:spTree>
    <p:extLst>
      <p:ext uri="{BB962C8B-B14F-4D97-AF65-F5344CB8AC3E}">
        <p14:creationId xmlns:p14="http://schemas.microsoft.com/office/powerpoint/2010/main" val="2092537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784DB6-375E-D9CD-7707-CBD0027AD1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AC7B23-A984-0056-1E53-ACF71E0264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6A6321-C630-7B3C-38A3-E7FE649CD66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Equipment Failure Analysis –  used historical logs to find root causes and trends of breakdowns.</a:t>
            </a:r>
            <a:endParaRPr lang="en-US" dirty="0"/>
          </a:p>
          <a:p>
            <a:endParaRPr lang="en-US" dirty="0"/>
          </a:p>
        </p:txBody>
      </p:sp>
      <p:sp>
        <p:nvSpPr>
          <p:cNvPr id="4" name="Slide Number Placeholder 3">
            <a:extLst>
              <a:ext uri="{FF2B5EF4-FFF2-40B4-BE49-F238E27FC236}">
                <a16:creationId xmlns:a16="http://schemas.microsoft.com/office/drawing/2014/main" id="{82FB09D5-C46A-7C43-0BF5-109E7E8AEA3A}"/>
              </a:ext>
            </a:extLst>
          </p:cNvPr>
          <p:cNvSpPr>
            <a:spLocks noGrp="1"/>
          </p:cNvSpPr>
          <p:nvPr>
            <p:ph type="sldNum" sz="quarter" idx="5"/>
          </p:nvPr>
        </p:nvSpPr>
        <p:spPr/>
        <p:txBody>
          <a:bodyPr/>
          <a:lstStyle/>
          <a:p>
            <a:fld id="{894F69A1-CF6F-4666-BF80-E92F872FF29A}" type="slidenum">
              <a:rPr lang="en-US" smtClean="0"/>
              <a:t>4</a:t>
            </a:fld>
            <a:endParaRPr lang="en-US"/>
          </a:p>
        </p:txBody>
      </p:sp>
    </p:spTree>
    <p:extLst>
      <p:ext uri="{BB962C8B-B14F-4D97-AF65-F5344CB8AC3E}">
        <p14:creationId xmlns:p14="http://schemas.microsoft.com/office/powerpoint/2010/main" val="3436472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4F69A1-CF6F-4666-BF80-E92F872FF29A}" type="slidenum">
              <a:rPr lang="en-US" smtClean="0"/>
              <a:t>6</a:t>
            </a:fld>
            <a:endParaRPr lang="en-US"/>
          </a:p>
        </p:txBody>
      </p:sp>
    </p:spTree>
    <p:extLst>
      <p:ext uri="{BB962C8B-B14F-4D97-AF65-F5344CB8AC3E}">
        <p14:creationId xmlns:p14="http://schemas.microsoft.com/office/powerpoint/2010/main" val="2316150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 Predictive Maintenance in Healthcare Equipment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Source: A Deloitte‑based report highlights AI‑driven predictive maintenance can reduce equipment downtime by 5–15%, boost labor productivity by 5–20%, and reduce inventory by 10–30%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Additional insights: </a:t>
            </a:r>
            <a:r>
              <a:rPr lang="en-US" sz="1200" kern="1200" dirty="0" err="1">
                <a:solidFill>
                  <a:schemeClr val="tx1"/>
                </a:solidFill>
                <a:effectLst/>
                <a:latin typeface="+mn-lt"/>
                <a:ea typeface="+mn-ea"/>
                <a:cs typeface="+mn-cs"/>
              </a:rPr>
              <a:t>Simbo.ai’s</a:t>
            </a:r>
            <a:r>
              <a:rPr lang="en-US" sz="1200" kern="1200" dirty="0">
                <a:solidFill>
                  <a:schemeClr val="tx1"/>
                </a:solidFill>
                <a:effectLst/>
                <a:latin typeface="+mn-lt"/>
                <a:ea typeface="+mn-ea"/>
                <a:cs typeface="+mn-cs"/>
              </a:rPr>
              <a:t> overview notes that organizations achieving predictive maintenance report 20–40% longer equipment lifespans, ~25% lower maintenance costs, up to 70% fewer breakdowns, and 30–50% reduced unplanned downtime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2. Big Data in Hospital Operations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Source: A paper exploring big data analytics (BDA) for hospital resource optimization and workflow management shows how real-time decision support via EHRs, patient flow, staffing, and equipment usage leads to improved resource allocation and operational efficiency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Complementary research: Another study demonstrates how BDA enables better risk management, thus enhancing healthcare quality outcomes </a:t>
            </a:r>
          </a:p>
          <a:p>
            <a:r>
              <a:rPr lang="en-US" sz="1200" kern="1200" dirty="0">
                <a:solidFill>
                  <a:schemeClr val="tx1"/>
                </a:solidFill>
                <a:effectLst/>
                <a:latin typeface="+mn-lt"/>
                <a:ea typeface="+mn-ea"/>
                <a:cs typeface="+mn-cs"/>
              </a:rPr>
              <a:t>ScienceDirect</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3. IoT-enabled Monitoring &amp; Anomaly Detection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Source: A systematic review of IoT applications in healthcare delves into how sensors and communication technologies are being adopted for real-time monitoring </a:t>
            </a:r>
          </a:p>
          <a:p>
            <a:r>
              <a:rPr lang="en-US" sz="1200" kern="1200" dirty="0">
                <a:solidFill>
                  <a:schemeClr val="tx1"/>
                </a:solidFill>
                <a:effectLst/>
                <a:latin typeface="+mn-lt"/>
                <a:ea typeface="+mn-ea"/>
                <a:cs typeface="+mn-cs"/>
              </a:rPr>
              <a:t>PMC</a:t>
            </a:r>
          </a:p>
          <a:p>
            <a:r>
              <a:rPr lang="en-US" sz="1200" kern="1200" dirty="0">
                <a:solidFill>
                  <a:schemeClr val="tx1"/>
                </a:solidFill>
                <a:effectLst/>
                <a:latin typeface="+mn-lt"/>
                <a:ea typeface="+mn-ea"/>
                <a:cs typeface="+mn-cs"/>
              </a:rPr>
              <a:t>+6</a:t>
            </a:r>
          </a:p>
          <a:p>
            <a:r>
              <a:rPr lang="en-US" sz="1200" kern="1200" dirty="0">
                <a:solidFill>
                  <a:schemeClr val="tx1"/>
                </a:solidFill>
                <a:effectLst/>
                <a:latin typeface="+mn-lt"/>
                <a:ea typeface="+mn-ea"/>
                <a:cs typeface="+mn-cs"/>
              </a:rPr>
              <a:t>ScienceDirect</a:t>
            </a:r>
          </a:p>
          <a:p>
            <a:r>
              <a:rPr lang="en-US" sz="1200" kern="1200" dirty="0">
                <a:solidFill>
                  <a:schemeClr val="tx1"/>
                </a:solidFill>
                <a:effectLst/>
                <a:latin typeface="+mn-lt"/>
                <a:ea typeface="+mn-ea"/>
                <a:cs typeface="+mn-cs"/>
              </a:rPr>
              <a:t>+6</a:t>
            </a:r>
          </a:p>
          <a:p>
            <a:r>
              <a:rPr lang="en-US" sz="1200" kern="1200" dirty="0">
                <a:solidFill>
                  <a:schemeClr val="tx1"/>
                </a:solidFill>
                <a:effectLst/>
                <a:latin typeface="+mn-lt"/>
                <a:ea typeface="+mn-ea"/>
                <a:cs typeface="+mn-cs"/>
              </a:rPr>
              <a:t>MDPI</a:t>
            </a:r>
          </a:p>
          <a:p>
            <a:r>
              <a:rPr lang="en-US" sz="1200" kern="1200" dirty="0">
                <a:solidFill>
                  <a:schemeClr val="tx1"/>
                </a:solidFill>
                <a:effectLst/>
                <a:latin typeface="+mn-lt"/>
                <a:ea typeface="+mn-ea"/>
                <a:cs typeface="+mn-cs"/>
              </a:rPr>
              <a:t>+6</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Supporting example: A proposed Anomaly Detection System (ADS) in smart hospital IoT setups integrates health/environmental monitoring with network intrusion detection to enhance system reliability </a:t>
            </a:r>
          </a:p>
          <a:p>
            <a:r>
              <a:rPr lang="en-US" sz="1200" kern="1200" dirty="0">
                <a:solidFill>
                  <a:schemeClr val="tx1"/>
                </a:solidFill>
                <a:effectLst/>
                <a:latin typeface="+mn-lt"/>
                <a:ea typeface="+mn-ea"/>
                <a:cs typeface="+mn-cs"/>
              </a:rPr>
              <a:t>PMC</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Broader context: IoT + Big Data research highlights how real-time monitoring and anomaly detection facilitate early diagnosis and personalized care </a:t>
            </a:r>
          </a:p>
          <a:p>
            <a:r>
              <a:rPr lang="en-US" sz="1200" kern="1200" dirty="0">
                <a:solidFill>
                  <a:schemeClr val="tx1"/>
                </a:solidFill>
                <a:effectLst/>
                <a:latin typeface="+mn-lt"/>
                <a:ea typeface="+mn-ea"/>
                <a:cs typeface="+mn-cs"/>
              </a:rPr>
              <a:t>ResearchGate</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4. Equipment Failure Analysis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Source: While a direct study on failure analysis in Bangladesh is limited, a cross-sectional study on radiology and imaging equipment utilization in district hospitals in Bangladesh reveals underlying issues like low utilization due to workforce and infrastructure gaps </a:t>
            </a:r>
          </a:p>
          <a:p>
            <a:r>
              <a:rPr lang="en-US" sz="1200" kern="1200" dirty="0">
                <a:solidFill>
                  <a:schemeClr val="tx1"/>
                </a:solidFill>
                <a:effectLst/>
                <a:latin typeface="+mn-lt"/>
                <a:ea typeface="+mn-ea"/>
                <a:cs typeface="+mn-cs"/>
              </a:rPr>
              <a:t>ResearchGate</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Supplementary insight: A systematic review on fault diagnostics in medical device manufacturing underscores the technical complexity and lack of standardized troubleshooting documentation </a:t>
            </a:r>
          </a:p>
          <a:p>
            <a:r>
              <a:rPr lang="en-US" sz="1200" kern="1200" dirty="0">
                <a:solidFill>
                  <a:schemeClr val="tx1"/>
                </a:solidFill>
                <a:effectLst/>
                <a:latin typeface="+mn-lt"/>
                <a:ea typeface="+mn-ea"/>
                <a:cs typeface="+mn-cs"/>
              </a:rPr>
              <a:t>ResearchGate</a:t>
            </a:r>
          </a:p>
          <a:p>
            <a:r>
              <a:rPr lang="en-US" sz="1200" kern="1200" dirty="0">
                <a:solidFill>
                  <a:schemeClr val="tx1"/>
                </a:solidFill>
                <a:effectLst/>
                <a:latin typeface="+mn-lt"/>
                <a:ea typeface="+mn-ea"/>
                <a:cs typeface="+mn-cs"/>
              </a:rPr>
              <a:t>+1</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5. Case Studies in Bangladesh &amp; India</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Bangladesh-specific insight: The study on radiology equipment in district hospitals (Bangladesh) highlights functional status, workload, and underutilization issues in public hospitals </a:t>
            </a:r>
          </a:p>
          <a:p>
            <a:r>
              <a:rPr lang="en-US" sz="1200" kern="1200" dirty="0">
                <a:solidFill>
                  <a:schemeClr val="tx1"/>
                </a:solidFill>
                <a:effectLst/>
                <a:latin typeface="+mn-lt"/>
                <a:ea typeface="+mn-ea"/>
                <a:cs typeface="+mn-cs"/>
              </a:rPr>
              <a:t>ResearchGate</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Broader analytics in Bangladesh healthcare: A study identifying Big Data Analytics Capabilities (BDAC) in Bangladesh’s healthcare sector assesses domain-specific needs via expert consultation </a:t>
            </a:r>
          </a:p>
          <a:p>
            <a:r>
              <a:rPr lang="en-US" sz="1200" kern="1200" dirty="0">
                <a:solidFill>
                  <a:schemeClr val="tx1"/>
                </a:solidFill>
                <a:effectLst/>
                <a:latin typeface="+mn-lt"/>
                <a:ea typeface="+mn-ea"/>
                <a:cs typeface="+mn-cs"/>
              </a:rPr>
              <a:t>MDPI</a:t>
            </a:r>
          </a:p>
          <a:p>
            <a:r>
              <a:rPr lang="en-US" sz="1200" kern="1200" dirty="0">
                <a:solidFill>
                  <a:schemeClr val="tx1"/>
                </a:solidFill>
                <a:effectLst/>
                <a:latin typeface="+mn-lt"/>
                <a:ea typeface="+mn-ea"/>
                <a:cs typeface="+mn-cs"/>
              </a:rPr>
              <a:t>+2</a:t>
            </a:r>
          </a:p>
          <a:p>
            <a:r>
              <a:rPr lang="en-US" sz="1200" kern="1200" dirty="0">
                <a:solidFill>
                  <a:schemeClr val="tx1"/>
                </a:solidFill>
                <a:effectLst/>
                <a:latin typeface="+mn-lt"/>
                <a:ea typeface="+mn-ea"/>
                <a:cs typeface="+mn-cs"/>
              </a:rPr>
              <a:t>Nature</a:t>
            </a:r>
          </a:p>
          <a:p>
            <a:r>
              <a:rPr lang="en-US" sz="1200" kern="1200" dirty="0">
                <a:solidFill>
                  <a:schemeClr val="tx1"/>
                </a:solidFill>
                <a:effectLst/>
                <a:latin typeface="+mn-lt"/>
                <a:ea typeface="+mn-ea"/>
                <a:cs typeface="+mn-cs"/>
              </a:rPr>
              <a:t>+2</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Summary Table</a:t>
            </a:r>
          </a:p>
          <a:p>
            <a:r>
              <a:rPr lang="en-US" sz="1200" kern="1200" dirty="0">
                <a:solidFill>
                  <a:schemeClr val="tx1"/>
                </a:solidFill>
                <a:effectLst/>
                <a:latin typeface="+mn-lt"/>
                <a:ea typeface="+mn-ea"/>
                <a:cs typeface="+mn-cs"/>
              </a:rPr>
              <a:t>Research Topic Key Findings &amp; Stats</a:t>
            </a:r>
          </a:p>
          <a:p>
            <a:r>
              <a:rPr lang="en-US" sz="1200" kern="1200" dirty="0">
                <a:solidFill>
                  <a:schemeClr val="tx1"/>
                </a:solidFill>
                <a:effectLst/>
                <a:latin typeface="+mn-lt"/>
                <a:ea typeface="+mn-ea"/>
                <a:cs typeface="+mn-cs"/>
              </a:rPr>
              <a:t>Predictive Maintenance in Healthcare 5–15% downtime reduction; 20–40% longer equipment lifespan; up to 70% fewer breakdowns</a:t>
            </a:r>
          </a:p>
          <a:p>
            <a:r>
              <a:rPr lang="en-US" sz="1200" kern="1200" dirty="0">
                <a:solidFill>
                  <a:schemeClr val="tx1"/>
                </a:solidFill>
                <a:effectLst/>
                <a:latin typeface="+mn-lt"/>
                <a:ea typeface="+mn-ea"/>
                <a:cs typeface="+mn-cs"/>
              </a:rPr>
              <a:t>Big Data in Hospital Operations             Resource optimization via EHRs and workflow analytics; improvements in care quality outcomes</a:t>
            </a:r>
          </a:p>
          <a:p>
            <a:r>
              <a:rPr lang="en-US" sz="1200" kern="1200" dirty="0">
                <a:solidFill>
                  <a:schemeClr val="tx1"/>
                </a:solidFill>
                <a:effectLst/>
                <a:latin typeface="+mn-lt"/>
                <a:ea typeface="+mn-ea"/>
                <a:cs typeface="+mn-cs"/>
              </a:rPr>
              <a:t>IoT Monitoring &amp; Anomaly Detection     Real-time sensor data integration; smart systems detecting anomalies and network events</a:t>
            </a:r>
          </a:p>
          <a:p>
            <a:r>
              <a:rPr lang="en-US" sz="1200" kern="1200" dirty="0">
                <a:solidFill>
                  <a:schemeClr val="tx1"/>
                </a:solidFill>
                <a:effectLst/>
                <a:latin typeface="+mn-lt"/>
                <a:ea typeface="+mn-ea"/>
                <a:cs typeface="+mn-cs"/>
              </a:rPr>
              <a:t>Equipment Failure Analysis      Usage inefficiencies in Bangladesh; challenges in failure diagnostics documentation</a:t>
            </a:r>
          </a:p>
          <a:p>
            <a:r>
              <a:rPr lang="en-US" sz="1200" kern="1200" dirty="0">
                <a:solidFill>
                  <a:schemeClr val="tx1"/>
                </a:solidFill>
                <a:effectLst/>
                <a:latin typeface="+mn-lt"/>
                <a:ea typeface="+mn-ea"/>
                <a:cs typeface="+mn-cs"/>
              </a:rPr>
              <a:t>Regional Case Studies (Bangladesh/India)       Underutilization of medical equipment; capability studies on local healthcare analytics frameworks</a:t>
            </a:r>
          </a:p>
          <a:p>
            <a:endParaRPr lang="en-US" dirty="0"/>
          </a:p>
        </p:txBody>
      </p:sp>
      <p:sp>
        <p:nvSpPr>
          <p:cNvPr id="4" name="Slide Number Placeholder 3"/>
          <p:cNvSpPr>
            <a:spLocks noGrp="1"/>
          </p:cNvSpPr>
          <p:nvPr>
            <p:ph type="sldNum" sz="quarter" idx="5"/>
          </p:nvPr>
        </p:nvSpPr>
        <p:spPr/>
        <p:txBody>
          <a:bodyPr/>
          <a:lstStyle/>
          <a:p>
            <a:fld id="{894F69A1-CF6F-4666-BF80-E92F872FF29A}" type="slidenum">
              <a:rPr lang="en-US" smtClean="0"/>
              <a:t>7</a:t>
            </a:fld>
            <a:endParaRPr lang="en-US"/>
          </a:p>
        </p:txBody>
      </p:sp>
    </p:spTree>
    <p:extLst>
      <p:ext uri="{BB962C8B-B14F-4D97-AF65-F5344CB8AC3E}">
        <p14:creationId xmlns:p14="http://schemas.microsoft.com/office/powerpoint/2010/main" val="837907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4F69A1-CF6F-4666-BF80-E92F872FF29A}" type="slidenum">
              <a:rPr lang="en-US" smtClean="0"/>
              <a:t>9</a:t>
            </a:fld>
            <a:endParaRPr lang="en-US"/>
          </a:p>
        </p:txBody>
      </p:sp>
    </p:spTree>
    <p:extLst>
      <p:ext uri="{BB962C8B-B14F-4D97-AF65-F5344CB8AC3E}">
        <p14:creationId xmlns:p14="http://schemas.microsoft.com/office/powerpoint/2010/main" val="792294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“This work is based on our ProServ360 combined Service Request dataset, which contains 3,119 service records. Out of these, we focused specifically on 1,621 Corrective Repair events across 157 installed systems. The goal was to understand failure behavior, predict repair time more accurately, and optimize preventive maintenance to reduce unplanned downtime.</a:t>
            </a:r>
            <a:endParaRPr lang="en-US" dirty="0"/>
          </a:p>
          <a:p>
            <a:r>
              <a:rPr lang="en-US" b="1" dirty="0"/>
              <a:t>First, we performed data preprocessing.</a:t>
            </a:r>
            <a:br>
              <a:rPr lang="en-US" dirty="0"/>
            </a:br>
            <a:r>
              <a:rPr lang="en-US" dirty="0"/>
              <a:t>We standardized system IDs, fixed inconsistent date formats, and separated service events into Corrective Repairs and Preventive Maintenance. This allowed us to clearly track failure events for each asset.</a:t>
            </a:r>
          </a:p>
          <a:p>
            <a:r>
              <a:rPr lang="en-US" b="1" dirty="0"/>
              <a:t>Next, we built the pipeline.</a:t>
            </a:r>
            <a:br>
              <a:rPr lang="en-US" dirty="0"/>
            </a:br>
            <a:r>
              <a:rPr lang="en-US" dirty="0"/>
              <a:t>We cleaned timestamps, filtered only Corrective Repair events, and then calculated MTBF—Mean Time Between Failures—by measuring the time gaps between consecutive failures for each system. This gave us a reliability profile for every asset.</a:t>
            </a:r>
          </a:p>
          <a:p>
            <a:r>
              <a:rPr lang="en-US" b="1" dirty="0"/>
              <a:t>For TTR modeling,</a:t>
            </a:r>
            <a:r>
              <a:rPr lang="en-US" dirty="0"/>
              <a:t> which is Time-to-Repair prediction, we removed outliers using the IQR method and engineered meaningful features.</a:t>
            </a:r>
            <a:br>
              <a:rPr lang="en-US" dirty="0"/>
            </a:br>
            <a:r>
              <a:rPr lang="en-US" dirty="0"/>
              <a:t>The inputs used were modality (like CT or MRI), problem category, product description, location cluster (LCT), and whether spare parts were required.</a:t>
            </a:r>
            <a:br>
              <a:rPr lang="en-US" dirty="0"/>
            </a:br>
            <a:r>
              <a:rPr lang="en-US" dirty="0"/>
              <a:t>We initially used a Random Forest model to estimate TTR. The purpose here is to better communicate expected downtime to customers and to allocate engineers more effectively. Our model has an MAE of 2.1 hours, meaning predictions are typically within about two hours of actual repair time. The RMSE is 3.4 hours, indicating some occasional longer deviations, usually when special parts or escalations were required.” “We trained a Gradient Boosting Regressor using modality, problem category, region, parts usage, and seasonal patterns. The model predicts repair duration with an average error of about </a:t>
            </a:r>
            <a:r>
              <a:rPr lang="en-US" b="1" dirty="0"/>
              <a:t>2–3 hours</a:t>
            </a:r>
            <a:r>
              <a:rPr lang="en-US" dirty="0"/>
              <a:t>, enabling better FE deployment and downtime communication.”</a:t>
            </a:r>
          </a:p>
          <a:p>
            <a:endParaRPr lang="en-US" dirty="0"/>
          </a:p>
        </p:txBody>
      </p:sp>
      <p:sp>
        <p:nvSpPr>
          <p:cNvPr id="4" name="Slide Number Placeholder 3"/>
          <p:cNvSpPr>
            <a:spLocks noGrp="1"/>
          </p:cNvSpPr>
          <p:nvPr>
            <p:ph type="sldNum" sz="quarter" idx="5"/>
          </p:nvPr>
        </p:nvSpPr>
        <p:spPr/>
        <p:txBody>
          <a:bodyPr/>
          <a:lstStyle/>
          <a:p>
            <a:fld id="{894F69A1-CF6F-4666-BF80-E92F872FF29A}" type="slidenum">
              <a:rPr lang="en-US" smtClean="0"/>
              <a:t>11</a:t>
            </a:fld>
            <a:endParaRPr lang="en-US"/>
          </a:p>
        </p:txBody>
      </p:sp>
    </p:spTree>
    <p:extLst>
      <p:ext uri="{BB962C8B-B14F-4D97-AF65-F5344CB8AC3E}">
        <p14:creationId xmlns:p14="http://schemas.microsoft.com/office/powerpoint/2010/main" val="1383009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A3406-F28F-14B4-D827-D20D067055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581790-009D-5EA3-564B-AF2C205D5C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6C53A7-3B7A-2A52-FB77-3D8CB252D4B3}"/>
              </a:ext>
            </a:extLst>
          </p:cNvPr>
          <p:cNvSpPr>
            <a:spLocks noGrp="1"/>
          </p:cNvSpPr>
          <p:nvPr>
            <p:ph type="body" idx="1"/>
          </p:nvPr>
        </p:nvSpPr>
        <p:spPr/>
        <p:txBody>
          <a:bodyPr/>
          <a:lstStyle/>
          <a:p>
            <a:r>
              <a:rPr lang="en-US" b="1" dirty="0"/>
              <a:t>Then we moved to PM Optimization.</a:t>
            </a:r>
            <a:br>
              <a:rPr lang="en-US" dirty="0"/>
            </a:br>
            <a:r>
              <a:rPr lang="en-US" dirty="0"/>
              <a:t>Based on reliability engineering best practices, we applied the formula:</a:t>
            </a:r>
            <a:br>
              <a:rPr lang="en-US" dirty="0"/>
            </a:br>
            <a:r>
              <a:rPr lang="en-US" b="1" dirty="0"/>
              <a:t>PM Interval = 0.8 × MTBF</a:t>
            </a:r>
            <a:br>
              <a:rPr lang="en-US" dirty="0"/>
            </a:br>
            <a:r>
              <a:rPr lang="en-US" dirty="0"/>
              <a:t>This means we schedule preventive maintenance before the typical failure window—helping to reduce surprise breakdowns.</a:t>
            </a:r>
          </a:p>
          <a:p>
            <a:r>
              <a:rPr lang="en-US" b="1" dirty="0"/>
              <a:t>For MTBF Computation,</a:t>
            </a:r>
            <a:r>
              <a:rPr lang="en-US" dirty="0"/>
              <a:t> we calculated inter-failure intervals per asset and derived mean and median MTBF values.</a:t>
            </a:r>
            <a:br>
              <a:rPr lang="en-US" dirty="0"/>
            </a:br>
            <a:r>
              <a:rPr lang="en-US" dirty="0"/>
              <a:t>We then compared the current time-since-last-failure to the MTBF value to classify each asset into:</a:t>
            </a:r>
          </a:p>
          <a:p>
            <a:r>
              <a:rPr lang="en-US" b="1" dirty="0"/>
              <a:t>Low Risk:</a:t>
            </a:r>
            <a:r>
              <a:rPr lang="en-US" dirty="0"/>
              <a:t> Enough runtime left before next failure</a:t>
            </a:r>
          </a:p>
          <a:p>
            <a:r>
              <a:rPr lang="en-US" b="1" dirty="0"/>
              <a:t>Medium Risk:</a:t>
            </a:r>
            <a:r>
              <a:rPr lang="en-US" dirty="0"/>
              <a:t> Approaching predicted failure window</a:t>
            </a:r>
          </a:p>
          <a:p>
            <a:r>
              <a:rPr lang="en-US" b="1" dirty="0"/>
              <a:t>High Risk:</a:t>
            </a:r>
            <a:r>
              <a:rPr lang="en-US" dirty="0"/>
              <a:t> Already beyond expected failure threshold</a:t>
            </a:r>
          </a:p>
          <a:p>
            <a:r>
              <a:rPr lang="en-US" dirty="0"/>
              <a:t>We also generated a risk label for each asset based on modality, product type, and problem text.</a:t>
            </a:r>
            <a:br>
              <a:rPr lang="en-US" dirty="0"/>
            </a:br>
            <a:r>
              <a:rPr lang="en-US" dirty="0"/>
              <a:t>To improve accuracy, we additionally tested other models like </a:t>
            </a:r>
            <a:r>
              <a:rPr lang="en-US" dirty="0" err="1"/>
              <a:t>XGBoost</a:t>
            </a:r>
            <a:r>
              <a:rPr lang="en-US" dirty="0"/>
              <a:t> and Gradient Boosting alongside Random Forest.</a:t>
            </a:r>
          </a:p>
          <a:p>
            <a:r>
              <a:rPr lang="en-US" b="1" dirty="0"/>
              <a:t>Finally, the outputs of this framework include:</a:t>
            </a:r>
            <a:endParaRPr lang="en-US" dirty="0"/>
          </a:p>
          <a:p>
            <a:r>
              <a:rPr lang="en-US" dirty="0"/>
              <a:t>MTBF tables per system and modality</a:t>
            </a:r>
          </a:p>
          <a:p>
            <a:r>
              <a:rPr lang="en-US" dirty="0"/>
              <a:t>A prioritized risk list of which machines may fail soon</a:t>
            </a:r>
          </a:p>
          <a:p>
            <a:r>
              <a:rPr lang="en-US" dirty="0"/>
              <a:t>And prediction accuracy results for repair duration</a:t>
            </a:r>
          </a:p>
          <a:p>
            <a:r>
              <a:rPr lang="en-US" b="1" dirty="0"/>
              <a:t>In summary, this process allows us to move from reactive service to proactive planning.</a:t>
            </a:r>
            <a:br>
              <a:rPr lang="en-US" dirty="0"/>
            </a:br>
            <a:r>
              <a:rPr lang="en-US" dirty="0"/>
              <a:t>We can now anticipate which equipment is likely to fail, schedule preventive maintenance ahead of breakdowns, optimize engineer assignments, and communicate downtime more accurately to customers—ultimately improving uptime, reducing emergency calls, and increasing customer satisfaction.”*</a:t>
            </a:r>
          </a:p>
          <a:p>
            <a:endParaRPr lang="en-US" dirty="0"/>
          </a:p>
        </p:txBody>
      </p:sp>
      <p:sp>
        <p:nvSpPr>
          <p:cNvPr id="4" name="Slide Number Placeholder 3">
            <a:extLst>
              <a:ext uri="{FF2B5EF4-FFF2-40B4-BE49-F238E27FC236}">
                <a16:creationId xmlns:a16="http://schemas.microsoft.com/office/drawing/2014/main" id="{B31944B5-7ACC-BF2C-DFE7-01A1707E6EDA}"/>
              </a:ext>
            </a:extLst>
          </p:cNvPr>
          <p:cNvSpPr>
            <a:spLocks noGrp="1"/>
          </p:cNvSpPr>
          <p:nvPr>
            <p:ph type="sldNum" sz="quarter" idx="5"/>
          </p:nvPr>
        </p:nvSpPr>
        <p:spPr/>
        <p:txBody>
          <a:bodyPr/>
          <a:lstStyle/>
          <a:p>
            <a:fld id="{894F69A1-CF6F-4666-BF80-E92F872FF29A}" type="slidenum">
              <a:rPr lang="en-US" smtClean="0"/>
              <a:t>16</a:t>
            </a:fld>
            <a:endParaRPr lang="en-US"/>
          </a:p>
        </p:txBody>
      </p:sp>
    </p:spTree>
    <p:extLst>
      <p:ext uri="{BB962C8B-B14F-4D97-AF65-F5344CB8AC3E}">
        <p14:creationId xmlns:p14="http://schemas.microsoft.com/office/powerpoint/2010/main" val="3950798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28126B-8537-51A6-917A-2DEA7519AF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15A19A-60DD-B210-3C01-B80AD2E225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48FC55-6AAE-83B1-EED9-D09AC63AC264}"/>
              </a:ext>
            </a:extLst>
          </p:cNvPr>
          <p:cNvSpPr>
            <a:spLocks noGrp="1"/>
          </p:cNvSpPr>
          <p:nvPr>
            <p:ph type="body" idx="1"/>
          </p:nvPr>
        </p:nvSpPr>
        <p:spPr/>
        <p:txBody>
          <a:bodyPr/>
          <a:lstStyle/>
          <a:p>
            <a:r>
              <a:rPr lang="en-US" b="1" dirty="0"/>
              <a:t>Then we moved to PM Optimization.</a:t>
            </a:r>
            <a:br>
              <a:rPr lang="en-US" dirty="0"/>
            </a:br>
            <a:r>
              <a:rPr lang="en-US" dirty="0"/>
              <a:t>Based on reliability engineering best practices, we applied the formula:</a:t>
            </a:r>
            <a:br>
              <a:rPr lang="en-US" dirty="0"/>
            </a:br>
            <a:r>
              <a:rPr lang="en-US" b="1" dirty="0"/>
              <a:t>PM Interval = 0.8 × MTBF</a:t>
            </a:r>
            <a:br>
              <a:rPr lang="en-US" dirty="0"/>
            </a:br>
            <a:r>
              <a:rPr lang="en-US" dirty="0"/>
              <a:t>This means we schedule preventive maintenance before the typical failure window—helping to reduce surprise breakdowns.</a:t>
            </a:r>
          </a:p>
          <a:p>
            <a:r>
              <a:rPr lang="en-US" b="1" dirty="0"/>
              <a:t>For MTBF Computation,</a:t>
            </a:r>
            <a:r>
              <a:rPr lang="en-US" dirty="0"/>
              <a:t> we calculated inter-failure intervals per asset and derived mean and median MTBF values.</a:t>
            </a:r>
            <a:br>
              <a:rPr lang="en-US" dirty="0"/>
            </a:br>
            <a:r>
              <a:rPr lang="en-US" dirty="0"/>
              <a:t>We then compared the current time-since-last-failure to the MTBF value to classify each asset into:</a:t>
            </a:r>
          </a:p>
          <a:p>
            <a:r>
              <a:rPr lang="en-US" b="1" dirty="0"/>
              <a:t>Low Risk:</a:t>
            </a:r>
            <a:r>
              <a:rPr lang="en-US" dirty="0"/>
              <a:t> Enough runtime left before next failure</a:t>
            </a:r>
          </a:p>
          <a:p>
            <a:r>
              <a:rPr lang="en-US" b="1" dirty="0"/>
              <a:t>Medium Risk:</a:t>
            </a:r>
            <a:r>
              <a:rPr lang="en-US" dirty="0"/>
              <a:t> Approaching predicted failure window</a:t>
            </a:r>
          </a:p>
          <a:p>
            <a:r>
              <a:rPr lang="en-US" b="1" dirty="0"/>
              <a:t>High Risk:</a:t>
            </a:r>
            <a:r>
              <a:rPr lang="en-US" dirty="0"/>
              <a:t> Already beyond expected failure threshold</a:t>
            </a:r>
          </a:p>
          <a:p>
            <a:r>
              <a:rPr lang="en-US" dirty="0"/>
              <a:t>We also generated a risk label for each asset based on modality, product type, and problem text.</a:t>
            </a:r>
            <a:br>
              <a:rPr lang="en-US" dirty="0"/>
            </a:br>
            <a:r>
              <a:rPr lang="en-US" dirty="0"/>
              <a:t>To improve accuracy, we additionally tested other models like </a:t>
            </a:r>
            <a:r>
              <a:rPr lang="en-US" dirty="0" err="1"/>
              <a:t>XGBoost</a:t>
            </a:r>
            <a:r>
              <a:rPr lang="en-US" dirty="0"/>
              <a:t> and Gradient Boosting alongside Random Forest.</a:t>
            </a:r>
          </a:p>
          <a:p>
            <a:r>
              <a:rPr lang="en-US" b="1" dirty="0"/>
              <a:t>Finally, the outputs of this framework include:</a:t>
            </a:r>
            <a:endParaRPr lang="en-US" dirty="0"/>
          </a:p>
          <a:p>
            <a:r>
              <a:rPr lang="en-US" dirty="0"/>
              <a:t>MTBF tables per system and modality</a:t>
            </a:r>
          </a:p>
          <a:p>
            <a:r>
              <a:rPr lang="en-US" dirty="0"/>
              <a:t>A prioritized risk list of which machines may fail soon</a:t>
            </a:r>
          </a:p>
          <a:p>
            <a:r>
              <a:rPr lang="en-US" dirty="0"/>
              <a:t>And prediction accuracy results for repair duration</a:t>
            </a:r>
          </a:p>
          <a:p>
            <a:r>
              <a:rPr lang="en-US" b="1" dirty="0"/>
              <a:t>In summary, this process allows us to move from reactive service to proactive planning.</a:t>
            </a:r>
            <a:br>
              <a:rPr lang="en-US" dirty="0"/>
            </a:br>
            <a:r>
              <a:rPr lang="en-US" dirty="0"/>
              <a:t>We can now anticipate which equipment is likely to fail, schedule preventive maintenance ahead of breakdowns, optimize engineer assignments, and communicate downtime more accurately to customers—ultimately improving uptime, reducing emergency calls, and increasing customer satisfaction.”*</a:t>
            </a:r>
          </a:p>
          <a:p>
            <a:endParaRPr lang="en-US" dirty="0"/>
          </a:p>
        </p:txBody>
      </p:sp>
      <p:sp>
        <p:nvSpPr>
          <p:cNvPr id="4" name="Slide Number Placeholder 3">
            <a:extLst>
              <a:ext uri="{FF2B5EF4-FFF2-40B4-BE49-F238E27FC236}">
                <a16:creationId xmlns:a16="http://schemas.microsoft.com/office/drawing/2014/main" id="{677FB647-1E44-7ECC-2F1A-933677A894CB}"/>
              </a:ext>
            </a:extLst>
          </p:cNvPr>
          <p:cNvSpPr>
            <a:spLocks noGrp="1"/>
          </p:cNvSpPr>
          <p:nvPr>
            <p:ph type="sldNum" sz="quarter" idx="5"/>
          </p:nvPr>
        </p:nvSpPr>
        <p:spPr/>
        <p:txBody>
          <a:bodyPr/>
          <a:lstStyle/>
          <a:p>
            <a:fld id="{894F69A1-CF6F-4666-BF80-E92F872FF29A}" type="slidenum">
              <a:rPr lang="en-US" smtClean="0"/>
              <a:t>17</a:t>
            </a:fld>
            <a:endParaRPr lang="en-US"/>
          </a:p>
        </p:txBody>
      </p:sp>
    </p:spTree>
    <p:extLst>
      <p:ext uri="{BB962C8B-B14F-4D97-AF65-F5344CB8AC3E}">
        <p14:creationId xmlns:p14="http://schemas.microsoft.com/office/powerpoint/2010/main" val="1568686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9322F0-D983-4D91-87E2-BB504F490597}" type="datetime1">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2FA73-2257-43F0-86C6-9ED7BCD84DA4}" type="datetime1">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B62FC4-6785-4394-87FD-3084878B3F40}" type="datetime1">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3470DF-7619-4C64-870F-F28D5CAB1FB8}" type="datetime1">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4C8346-DC0A-4FD6-B00E-24CE4B65D1E8}" type="datetime1">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09AB38-DC03-47BA-ACF4-AF347DE3A465}" type="datetime1">
              <a:rPr lang="en-US" smtClean="0"/>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CDA645-1C82-4008-BD5E-32C75432476E}" type="datetime1">
              <a:rPr lang="en-US" smtClean="0"/>
              <a:t>11/1/2025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CB97CF-8A1E-49DE-A6E8-970E5BCD6136}" type="datetime1">
              <a:rPr lang="en-US" smtClean="0"/>
              <a:t>11/1/2025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8F857A-67C5-4047-8232-D8FD9F095CFF}" type="datetime1">
              <a:rPr lang="en-US" smtClean="0"/>
              <a:t>11/1/2025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B9DE4A-1C4C-45B2-9E11-DE4522E7B3B5}" type="datetime1">
              <a:rPr lang="en-US" smtClean="0"/>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972DF6-1AA8-43E5-96A4-F2AAA41AF35B}" type="datetime1">
              <a:rPr lang="en-US" smtClean="0"/>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D1AF0-12AB-428F-8469-175B967F518E}" type="datetime1">
              <a:rPr lang="en-US" smtClean="0"/>
              <a:t>11/1/2025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healthcare.com/insights/article/beyond-downtime-redefining-predictive-medical-equipment-maintenance" TargetMode="External"/><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image" Target="../media/image39.png"/><Relationship Id="rId5" Type="http://schemas.openxmlformats.org/officeDocument/2006/relationships/diagramQuickStyle" Target="../diagrams/quickStyle6.xml"/><Relationship Id="rId10" Type="http://schemas.openxmlformats.org/officeDocument/2006/relationships/image" Target="../media/image38.png"/><Relationship Id="rId4" Type="http://schemas.openxmlformats.org/officeDocument/2006/relationships/diagramLayout" Target="../diagrams/layout6.xml"/><Relationship Id="rId9"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8.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5.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56.jpe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jpe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simbo.ai/blog/exploring-predictive-maintenance-in-healthcare-how-ai-can-revolutionize-equipment-management-and-reliability-299646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2.jpe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a city skyline">
            <a:extLst>
              <a:ext uri="{FF2B5EF4-FFF2-40B4-BE49-F238E27FC236}">
                <a16:creationId xmlns:a16="http://schemas.microsoft.com/office/drawing/2014/main" id="{BFA543F4-33DF-A83E-A1AC-9DD9B7440544}"/>
              </a:ext>
            </a:extLst>
          </p:cNvPr>
          <p:cNvPicPr>
            <a:picLocks noChangeAspect="1"/>
          </p:cNvPicPr>
          <p:nvPr/>
        </p:nvPicPr>
        <p:blipFill>
          <a:blip r:embed="rId2">
            <a:alphaModFix amt="50000"/>
          </a:blip>
          <a:srcRect l="4892" r="6107" b="-2"/>
          <a:stretch>
            <a:fillRect/>
          </a:stretch>
        </p:blipFill>
        <p:spPr>
          <a:xfrm>
            <a:off x="20" y="1"/>
            <a:ext cx="9143980" cy="6857999"/>
          </a:xfrm>
          <a:prstGeom prst="rect">
            <a:avLst/>
          </a:prstGeom>
        </p:spPr>
      </p:pic>
      <p:sp>
        <p:nvSpPr>
          <p:cNvPr id="2" name="Title 1"/>
          <p:cNvSpPr>
            <a:spLocks noGrp="1"/>
          </p:cNvSpPr>
          <p:nvPr>
            <p:ph type="ctrTitle"/>
          </p:nvPr>
        </p:nvSpPr>
        <p:spPr>
          <a:xfrm>
            <a:off x="1143000" y="1122362"/>
            <a:ext cx="6858000" cy="2900518"/>
          </a:xfrm>
        </p:spPr>
        <p:txBody>
          <a:bodyPr>
            <a:normAutofit/>
          </a:bodyPr>
          <a:lstStyle/>
          <a:p>
            <a:r>
              <a:rPr lang="en-US" dirty="0">
                <a:solidFill>
                  <a:srgbClr val="FFFFFF"/>
                </a:solidFill>
              </a:rPr>
              <a:t>Big Data Project</a:t>
            </a:r>
          </a:p>
        </p:txBody>
      </p:sp>
      <p:sp>
        <p:nvSpPr>
          <p:cNvPr id="3" name="Subtitle 2"/>
          <p:cNvSpPr>
            <a:spLocks noGrp="1"/>
          </p:cNvSpPr>
          <p:nvPr>
            <p:ph type="subTitle" idx="1"/>
          </p:nvPr>
        </p:nvSpPr>
        <p:spPr>
          <a:xfrm>
            <a:off x="1143000" y="4159404"/>
            <a:ext cx="6858000" cy="1098395"/>
          </a:xfrm>
        </p:spPr>
        <p:txBody>
          <a:bodyPr>
            <a:normAutofit lnSpcReduction="10000"/>
          </a:bodyPr>
          <a:lstStyle/>
          <a:p>
            <a:r>
              <a:rPr lang="en-US" dirty="0">
                <a:solidFill>
                  <a:srgbClr val="FFFFFF"/>
                </a:solidFill>
              </a:rPr>
              <a:t>Md Abdul Kader (0122420001)</a:t>
            </a:r>
          </a:p>
          <a:p>
            <a:r>
              <a:rPr lang="en-US" dirty="0">
                <a:solidFill>
                  <a:srgbClr val="FFFFFF"/>
                </a:solidFill>
              </a:rPr>
              <a:t>Md Ahsan  Kabir (0122520016)</a:t>
            </a:r>
          </a:p>
        </p:txBody>
      </p:sp>
      <p:sp>
        <p:nvSpPr>
          <p:cNvPr id="4" name="Slide Number Placeholder 3">
            <a:extLst>
              <a:ext uri="{FF2B5EF4-FFF2-40B4-BE49-F238E27FC236}">
                <a16:creationId xmlns:a16="http://schemas.microsoft.com/office/drawing/2014/main" id="{B081047E-7B3A-B16D-57D9-F59EE6D51BFE}"/>
              </a:ext>
            </a:extLst>
          </p:cNvPr>
          <p:cNvSpPr>
            <a:spLocks noGrp="1"/>
          </p:cNvSpPr>
          <p:nvPr>
            <p:ph type="sldNum" sz="quarter" idx="12"/>
          </p:nvPr>
        </p:nvSpPr>
        <p:spPr/>
        <p:txBody>
          <a:bodyPr/>
          <a:lstStyle/>
          <a:p>
            <a:fld id="{C1FF6DA9-008F-8B48-92A6-B652298478BF}" type="slidenum">
              <a:rPr lang="en-US" smtClean="0"/>
              <a:t>1</a:t>
            </a:fld>
            <a:endParaRPr lang="en-US"/>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an of a human brain in a neurology clinic">
            <a:extLst>
              <a:ext uri="{FF2B5EF4-FFF2-40B4-BE49-F238E27FC236}">
                <a16:creationId xmlns:a16="http://schemas.microsoft.com/office/drawing/2014/main" id="{81FD2640-7D76-A108-B7C7-37B6607BD42D}"/>
              </a:ext>
            </a:extLst>
          </p:cNvPr>
          <p:cNvPicPr>
            <a:picLocks noChangeAspect="1"/>
          </p:cNvPicPr>
          <p:nvPr/>
        </p:nvPicPr>
        <p:blipFill>
          <a:blip r:embed="rId2"/>
          <a:srcRect l="43749" r="2" b="2"/>
          <a:stretch>
            <a:fillRect/>
          </a:stretch>
        </p:blipFill>
        <p:spPr>
          <a:xfrm>
            <a:off x="265358" y="554151"/>
            <a:ext cx="4306642"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5" name="TextBox 4">
            <a:extLst>
              <a:ext uri="{FF2B5EF4-FFF2-40B4-BE49-F238E27FC236}">
                <a16:creationId xmlns:a16="http://schemas.microsoft.com/office/drawing/2014/main" id="{7C6BD87A-AD38-BB43-2570-FB47C0BAF53A}"/>
              </a:ext>
            </a:extLst>
          </p:cNvPr>
          <p:cNvSpPr txBox="1"/>
          <p:nvPr/>
        </p:nvSpPr>
        <p:spPr>
          <a:xfrm>
            <a:off x="4572000" y="880157"/>
            <a:ext cx="4642454" cy="2913872"/>
          </a:xfrm>
          <a:prstGeom prst="rect">
            <a:avLst/>
          </a:prstGeom>
        </p:spPr>
        <p:txBody>
          <a:bodyPr vert="horz" lIns="91440" tIns="45720" rIns="91440" bIns="45720" rtlCol="0" anchor="t">
            <a:noAutofit/>
          </a:bodyPr>
          <a:lstStyle/>
          <a:p>
            <a:pPr marR="0" lvl="0" defTabSz="914400" fontAlgn="auto">
              <a:lnSpc>
                <a:spcPct val="90000"/>
              </a:lnSpc>
              <a:spcBef>
                <a:spcPts val="0"/>
              </a:spcBef>
              <a:spcAft>
                <a:spcPts val="600"/>
              </a:spcAft>
              <a:buClrTx/>
              <a:buSzTx/>
              <a:tabLst/>
              <a:defRPr/>
            </a:pPr>
            <a:r>
              <a:rPr kumimoji="0" lang="en-US" sz="2000" b="0" i="0" u="none" strike="noStrike" cap="none" spc="0" normalizeH="0" baseline="0" noProof="0" dirty="0">
                <a:ln>
                  <a:noFill/>
                </a:ln>
                <a:solidFill>
                  <a:schemeClr val="tx1">
                    <a:alpha val="80000"/>
                  </a:schemeClr>
                </a:solidFill>
                <a:effectLst/>
                <a:uLnTx/>
                <a:uFillTx/>
              </a:rPr>
              <a:t>GE Healthcare – </a:t>
            </a:r>
            <a:r>
              <a:rPr kumimoji="0" lang="en-US" sz="2000" b="0" i="0" u="none" strike="noStrike" cap="none" spc="0" normalizeH="0" baseline="0" noProof="0" dirty="0" err="1">
                <a:ln>
                  <a:noFill/>
                </a:ln>
                <a:solidFill>
                  <a:schemeClr val="tx1">
                    <a:alpha val="80000"/>
                  </a:schemeClr>
                </a:solidFill>
                <a:effectLst/>
                <a:uLnTx/>
                <a:uFillTx/>
              </a:rPr>
              <a:t>OnWatch</a:t>
            </a:r>
            <a:r>
              <a:rPr kumimoji="0" lang="en-US" sz="2000" b="0" i="0" u="none" strike="noStrike" cap="none" spc="0" normalizeH="0" baseline="0" noProof="0" dirty="0">
                <a:ln>
                  <a:noFill/>
                </a:ln>
                <a:solidFill>
                  <a:schemeClr val="tx1">
                    <a:alpha val="80000"/>
                  </a:schemeClr>
                </a:solidFill>
                <a:effectLst/>
                <a:uLnTx/>
                <a:uFillTx/>
              </a:rPr>
              <a:t> Predict for MRI</a:t>
            </a: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tx1">
                    <a:alpha val="80000"/>
                  </a:schemeClr>
                </a:solidFill>
                <a:effectLst/>
                <a:uLnTx/>
                <a:uFillTx/>
              </a:rPr>
              <a:t>GE Healthcare’s </a:t>
            </a:r>
            <a:r>
              <a:rPr kumimoji="0" lang="en-US" sz="2000" b="0" i="0" u="none" strike="noStrike" cap="none" spc="0" normalizeH="0" baseline="0" noProof="0" dirty="0" err="1">
                <a:ln>
                  <a:noFill/>
                </a:ln>
                <a:solidFill>
                  <a:schemeClr val="tx1">
                    <a:alpha val="80000"/>
                  </a:schemeClr>
                </a:solidFill>
                <a:effectLst/>
                <a:uLnTx/>
                <a:uFillTx/>
              </a:rPr>
              <a:t>OnWatch</a:t>
            </a:r>
            <a:r>
              <a:rPr kumimoji="0" lang="en-US" sz="2000" b="0" i="0" u="none" strike="noStrike" cap="none" spc="0" normalizeH="0" baseline="0" noProof="0" dirty="0">
                <a:ln>
                  <a:noFill/>
                </a:ln>
                <a:solidFill>
                  <a:schemeClr val="tx1">
                    <a:alpha val="80000"/>
                  </a:schemeClr>
                </a:solidFill>
                <a:effectLst/>
                <a:uLnTx/>
                <a:uFillTx/>
              </a:rPr>
              <a:t> Predict system uses digital twins and AI to:</a:t>
            </a: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solidFill>
                <a:schemeClr val="tx1">
                  <a:alpha val="80000"/>
                </a:schemeClr>
              </a:solidFill>
              <a:effectLst/>
              <a:uLnTx/>
              <a:uFillTx/>
            </a:endParaRP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tx1">
                    <a:alpha val="80000"/>
                  </a:schemeClr>
                </a:solidFill>
                <a:effectLst/>
                <a:uLnTx/>
                <a:uFillTx/>
              </a:rPr>
              <a:t>Increase MRI uptime by 4.5 days/year</a:t>
            </a: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tx1">
                    <a:alpha val="80000"/>
                  </a:schemeClr>
                </a:solidFill>
                <a:effectLst/>
                <a:uLnTx/>
                <a:uFillTx/>
              </a:rPr>
              <a:t>Reduce unplanned downtime by up to 40%</a:t>
            </a: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tx1">
                    <a:alpha val="80000"/>
                  </a:schemeClr>
                </a:solidFill>
                <a:effectLst/>
                <a:uLnTx/>
                <a:uFillTx/>
              </a:rPr>
              <a:t>Cut customer-initiated service requests by 35%</a:t>
            </a: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tx1">
                    <a:alpha val="80000"/>
                  </a:schemeClr>
                </a:solidFill>
                <a:effectLst/>
                <a:uLnTx/>
                <a:uFillTx/>
              </a:rPr>
              <a:t>This solution is already deployed in over 1,500 MRI installations and is expanding to other imaging modalities 4.</a:t>
            </a: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solidFill>
                <a:schemeClr val="tx1">
                  <a:alpha val="80000"/>
                </a:schemeClr>
              </a:solidFill>
              <a:effectLst/>
              <a:uLnTx/>
              <a:uFillTx/>
            </a:endParaRPr>
          </a:p>
          <a:p>
            <a:pPr lvl="0" indent="-228600" defTabSz="914400">
              <a:lnSpc>
                <a:spcPct val="90000"/>
              </a:lnSpc>
              <a:spcAft>
                <a:spcPts val="600"/>
              </a:spcAft>
              <a:buFont typeface="Arial" panose="020B0604020202020204" pitchFamily="34" charset="0"/>
              <a:buChar char="•"/>
              <a:defRPr/>
            </a:pPr>
            <a:r>
              <a:rPr kumimoji="0" lang="en-US" sz="2000" b="0" i="0" u="none" strike="noStrike" cap="none" spc="0" normalizeH="0" baseline="0" noProof="0" dirty="0">
                <a:ln>
                  <a:noFill/>
                </a:ln>
                <a:solidFill>
                  <a:schemeClr val="tx1">
                    <a:alpha val="80000"/>
                  </a:schemeClr>
                </a:solidFill>
                <a:effectLst/>
                <a:uLnTx/>
                <a:uFillTx/>
              </a:rPr>
              <a:t>🔗 Read GE Healthcare’s article-</a:t>
            </a:r>
            <a:r>
              <a:rPr lang="en-US" sz="2000" dirty="0">
                <a:solidFill>
                  <a:schemeClr val="tx1">
                    <a:alpha val="80000"/>
                  </a:schemeClr>
                </a:solidFill>
                <a:hlinkClick r:id="rId3"/>
              </a:rPr>
              <a:t>Title: Beyond Downtime: Redefining Predictive | GE HealthCare (United States)</a:t>
            </a:r>
            <a:endParaRPr kumimoji="0" lang="en-US" sz="2000" b="0" i="0" u="none" strike="noStrike" cap="none" spc="0" normalizeH="0" baseline="0" noProof="0" dirty="0">
              <a:ln>
                <a:noFill/>
              </a:ln>
              <a:solidFill>
                <a:schemeClr val="tx1">
                  <a:alpha val="80000"/>
                </a:schemeClr>
              </a:solidFill>
              <a:effectLst/>
              <a:uLnTx/>
              <a:uFillTx/>
            </a:endParaRP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solidFill>
                <a:schemeClr val="tx1">
                  <a:alpha val="80000"/>
                </a:schemeClr>
              </a:solidFill>
              <a:effectLst/>
              <a:uLnTx/>
              <a:uFillTx/>
            </a:endParaRPr>
          </a:p>
        </p:txBody>
      </p:sp>
      <p:sp>
        <p:nvSpPr>
          <p:cNvPr id="2" name="Slide Number Placeholder 1">
            <a:extLst>
              <a:ext uri="{FF2B5EF4-FFF2-40B4-BE49-F238E27FC236}">
                <a16:creationId xmlns:a16="http://schemas.microsoft.com/office/drawing/2014/main" id="{A14EDB6C-A152-9DF7-9732-AE3EB30C6C41}"/>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defTabSz="914400">
              <a:spcAft>
                <a:spcPts val="600"/>
              </a:spcAft>
              <a:defRPr/>
            </a:pPr>
            <a:fld id="{C1FF6DA9-008F-8B48-92A6-B652298478BF}" type="slidenum">
              <a:rPr lang="en-US">
                <a:solidFill>
                  <a:schemeClr val="tx1">
                    <a:alpha val="60000"/>
                  </a:schemeClr>
                </a:solidFill>
                <a:latin typeface="Calibri" panose="020F0502020204030204"/>
              </a:rPr>
              <a:pPr defTabSz="914400">
                <a:spcAft>
                  <a:spcPts val="600"/>
                </a:spcAft>
                <a:defRPr/>
              </a:pPr>
              <a:t>10</a:t>
            </a:fld>
            <a:endParaRPr lang="en-US">
              <a:solidFill>
                <a:schemeClr val="tx1">
                  <a:alpha val="60000"/>
                </a:schemeClr>
              </a:solidFill>
              <a:latin typeface="Calibri" panose="020F0502020204030204"/>
            </a:endParaRPr>
          </a:p>
        </p:txBody>
      </p:sp>
    </p:spTree>
    <p:extLst>
      <p:ext uri="{BB962C8B-B14F-4D97-AF65-F5344CB8AC3E}">
        <p14:creationId xmlns:p14="http://schemas.microsoft.com/office/powerpoint/2010/main" val="3962871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B1717-0EBD-66AC-F0F0-A7ACD0D3B969}"/>
              </a:ext>
            </a:extLst>
          </p:cNvPr>
          <p:cNvSpPr>
            <a:spLocks noGrp="1"/>
          </p:cNvSpPr>
          <p:nvPr>
            <p:ph type="title"/>
          </p:nvPr>
        </p:nvSpPr>
        <p:spPr>
          <a:xfrm>
            <a:off x="507379" y="3205713"/>
            <a:ext cx="8229600" cy="1143000"/>
          </a:xfrm>
        </p:spPr>
        <p:txBody>
          <a:bodyPr>
            <a:normAutofit fontScale="90000"/>
          </a:bodyPr>
          <a:lstStyle/>
          <a:p>
            <a:r>
              <a:rPr lang="en-US" sz="2700" b="1" dirty="0"/>
              <a:t>Proposed Methodology – Predictive Maintenance Framework</a:t>
            </a:r>
            <a:br>
              <a:rPr lang="en-US" dirty="0"/>
            </a:br>
            <a:endParaRPr lang="en-US" dirty="0"/>
          </a:p>
        </p:txBody>
      </p:sp>
      <p:sp>
        <p:nvSpPr>
          <p:cNvPr id="3" name="Content Placeholder 2">
            <a:extLst>
              <a:ext uri="{FF2B5EF4-FFF2-40B4-BE49-F238E27FC236}">
                <a16:creationId xmlns:a16="http://schemas.microsoft.com/office/drawing/2014/main" id="{915ECFE9-2DA9-A2EB-C3EF-1DE6B6CEE7C6}"/>
              </a:ext>
            </a:extLst>
          </p:cNvPr>
          <p:cNvSpPr>
            <a:spLocks noGrp="1"/>
          </p:cNvSpPr>
          <p:nvPr>
            <p:ph idx="1"/>
          </p:nvPr>
        </p:nvSpPr>
        <p:spPr/>
        <p:txBody>
          <a:bodyPr>
            <a:normAutofit/>
          </a:bodyPr>
          <a:lstStyle/>
          <a:p>
            <a:pPr lvl="0">
              <a:buNone/>
            </a:pPr>
            <a:br>
              <a:rPr lang="en-US" dirty="0"/>
            </a:br>
            <a:r>
              <a:rPr lang="en-US" dirty="0"/>
              <a:t> </a:t>
            </a:r>
            <a:endParaRPr lang="en-US" i="1" dirty="0"/>
          </a:p>
          <a:p>
            <a:pPr>
              <a:buNone/>
            </a:pPr>
            <a:endParaRPr lang="en-US" dirty="0"/>
          </a:p>
          <a:p>
            <a:pPr>
              <a:buNone/>
            </a:pPr>
            <a:endParaRPr lang="en-US" dirty="0"/>
          </a:p>
          <a:p>
            <a:pPr>
              <a:buNone/>
            </a:pPr>
            <a:endParaRPr lang="en-US" dirty="0"/>
          </a:p>
          <a:p>
            <a:pPr lvl="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963B0A6C-6C94-8D3E-FC28-F008D7E92BD9}"/>
              </a:ext>
            </a:extLst>
          </p:cNvPr>
          <p:cNvSpPr>
            <a:spLocks noGrp="1"/>
          </p:cNvSpPr>
          <p:nvPr>
            <p:ph type="sldNum" sz="quarter" idx="12"/>
          </p:nvPr>
        </p:nvSpPr>
        <p:spPr/>
        <p:txBody>
          <a:bodyPr/>
          <a:lstStyle/>
          <a:p>
            <a:fld id="{C1FF6DA9-008F-8B48-92A6-B652298478BF}" type="slidenum">
              <a:rPr lang="en-US" smtClean="0"/>
              <a:t>11</a:t>
            </a:fld>
            <a:endParaRPr lang="en-US"/>
          </a:p>
        </p:txBody>
      </p:sp>
      <p:graphicFrame>
        <p:nvGraphicFramePr>
          <p:cNvPr id="7" name="Diagram 6">
            <a:extLst>
              <a:ext uri="{FF2B5EF4-FFF2-40B4-BE49-F238E27FC236}">
                <a16:creationId xmlns:a16="http://schemas.microsoft.com/office/drawing/2014/main" id="{1CCD8D2E-E6E5-0C5B-06EB-6A9988F2670B}"/>
              </a:ext>
            </a:extLst>
          </p:cNvPr>
          <p:cNvGraphicFramePr/>
          <p:nvPr>
            <p:extLst>
              <p:ext uri="{D42A27DB-BD31-4B8C-83A1-F6EECF244321}">
                <p14:modId xmlns:p14="http://schemas.microsoft.com/office/powerpoint/2010/main" val="1596872922"/>
              </p:ext>
            </p:extLst>
          </p:nvPr>
        </p:nvGraphicFramePr>
        <p:xfrm>
          <a:off x="-1399478" y="731837"/>
          <a:ext cx="11942956" cy="1609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a:extLst>
              <a:ext uri="{FF2B5EF4-FFF2-40B4-BE49-F238E27FC236}">
                <a16:creationId xmlns:a16="http://schemas.microsoft.com/office/drawing/2014/main" id="{FD6226B1-0482-0C3D-9835-0850F68A0410}"/>
              </a:ext>
            </a:extLst>
          </p:cNvPr>
          <p:cNvPicPr>
            <a:picLocks noChangeAspect="1"/>
          </p:cNvPicPr>
          <p:nvPr/>
        </p:nvPicPr>
        <p:blipFill>
          <a:blip r:embed="rId8"/>
          <a:stretch>
            <a:fillRect/>
          </a:stretch>
        </p:blipFill>
        <p:spPr>
          <a:xfrm>
            <a:off x="959006" y="977918"/>
            <a:ext cx="782620" cy="782620"/>
          </a:xfrm>
          <a:prstGeom prst="rect">
            <a:avLst/>
          </a:prstGeom>
        </p:spPr>
      </p:pic>
      <p:pic>
        <p:nvPicPr>
          <p:cNvPr id="11" name="Picture 10">
            <a:extLst>
              <a:ext uri="{FF2B5EF4-FFF2-40B4-BE49-F238E27FC236}">
                <a16:creationId xmlns:a16="http://schemas.microsoft.com/office/drawing/2014/main" id="{1CCBCEB7-89E2-0422-CCFC-B96E214F8D76}"/>
              </a:ext>
            </a:extLst>
          </p:cNvPr>
          <p:cNvPicPr>
            <a:picLocks noChangeAspect="1"/>
          </p:cNvPicPr>
          <p:nvPr/>
        </p:nvPicPr>
        <p:blipFill>
          <a:blip r:embed="rId9"/>
          <a:stretch>
            <a:fillRect/>
          </a:stretch>
        </p:blipFill>
        <p:spPr>
          <a:xfrm>
            <a:off x="2155146" y="1034612"/>
            <a:ext cx="989273" cy="8672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DF68C256-8CB8-CFB1-A643-2D036DF60B20}"/>
              </a:ext>
            </a:extLst>
          </p:cNvPr>
          <p:cNvPicPr>
            <a:picLocks noChangeAspect="1"/>
          </p:cNvPicPr>
          <p:nvPr/>
        </p:nvPicPr>
        <p:blipFill>
          <a:blip r:embed="rId10"/>
          <a:stretch>
            <a:fillRect/>
          </a:stretch>
        </p:blipFill>
        <p:spPr>
          <a:xfrm>
            <a:off x="3524044" y="952754"/>
            <a:ext cx="856879" cy="856879"/>
          </a:xfrm>
          <a:prstGeom prst="rect">
            <a:avLst/>
          </a:prstGeom>
        </p:spPr>
      </p:pic>
      <p:pic>
        <p:nvPicPr>
          <p:cNvPr id="15" name="Picture 14">
            <a:extLst>
              <a:ext uri="{FF2B5EF4-FFF2-40B4-BE49-F238E27FC236}">
                <a16:creationId xmlns:a16="http://schemas.microsoft.com/office/drawing/2014/main" id="{D9431B2D-4E87-AF03-F58F-6C15018740B1}"/>
              </a:ext>
            </a:extLst>
          </p:cNvPr>
          <p:cNvPicPr>
            <a:picLocks noChangeAspect="1"/>
          </p:cNvPicPr>
          <p:nvPr/>
        </p:nvPicPr>
        <p:blipFill>
          <a:blip r:embed="rId11"/>
          <a:stretch>
            <a:fillRect/>
          </a:stretch>
        </p:blipFill>
        <p:spPr>
          <a:xfrm>
            <a:off x="4883488" y="914143"/>
            <a:ext cx="741542" cy="704177"/>
          </a:xfrm>
          <a:prstGeom prst="rect">
            <a:avLst/>
          </a:prstGeom>
        </p:spPr>
      </p:pic>
      <p:pic>
        <p:nvPicPr>
          <p:cNvPr id="19" name="Picture 18">
            <a:extLst>
              <a:ext uri="{FF2B5EF4-FFF2-40B4-BE49-F238E27FC236}">
                <a16:creationId xmlns:a16="http://schemas.microsoft.com/office/drawing/2014/main" id="{C276D74C-0391-BF4F-0311-7954632E2685}"/>
              </a:ext>
            </a:extLst>
          </p:cNvPr>
          <p:cNvPicPr>
            <a:picLocks noChangeAspect="1"/>
          </p:cNvPicPr>
          <p:nvPr/>
        </p:nvPicPr>
        <p:blipFill>
          <a:blip r:embed="rId12"/>
          <a:stretch>
            <a:fillRect/>
          </a:stretch>
        </p:blipFill>
        <p:spPr>
          <a:xfrm>
            <a:off x="6043664" y="876010"/>
            <a:ext cx="969230" cy="724190"/>
          </a:xfrm>
          <a:prstGeom prst="rect">
            <a:avLst/>
          </a:prstGeom>
        </p:spPr>
      </p:pic>
      <p:pic>
        <p:nvPicPr>
          <p:cNvPr id="21" name="Picture 20">
            <a:extLst>
              <a:ext uri="{FF2B5EF4-FFF2-40B4-BE49-F238E27FC236}">
                <a16:creationId xmlns:a16="http://schemas.microsoft.com/office/drawing/2014/main" id="{5DEB7333-0D9B-69C5-F6CB-76A995E9C843}"/>
              </a:ext>
            </a:extLst>
          </p:cNvPr>
          <p:cNvPicPr>
            <a:picLocks noChangeAspect="1"/>
          </p:cNvPicPr>
          <p:nvPr/>
        </p:nvPicPr>
        <p:blipFill>
          <a:blip r:embed="rId13"/>
          <a:stretch>
            <a:fillRect/>
          </a:stretch>
        </p:blipFill>
        <p:spPr>
          <a:xfrm>
            <a:off x="7414234" y="876010"/>
            <a:ext cx="856879" cy="856879"/>
          </a:xfrm>
          <a:prstGeom prst="rect">
            <a:avLst/>
          </a:prstGeom>
        </p:spPr>
      </p:pic>
    </p:spTree>
    <p:extLst>
      <p:ext uri="{BB962C8B-B14F-4D97-AF65-F5344CB8AC3E}">
        <p14:creationId xmlns:p14="http://schemas.microsoft.com/office/powerpoint/2010/main" val="2800317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22F74F-804E-A4FC-459B-01022EB3E74B}"/>
              </a:ext>
            </a:extLst>
          </p:cNvPr>
          <p:cNvSpPr>
            <a:spLocks noGrp="1"/>
          </p:cNvSpPr>
          <p:nvPr>
            <p:ph type="sldNum" sz="quarter" idx="12"/>
          </p:nvPr>
        </p:nvSpPr>
        <p:spPr/>
        <p:txBody>
          <a:bodyPr/>
          <a:lstStyle/>
          <a:p>
            <a:fld id="{C1FF6DA9-008F-8B48-92A6-B652298478BF}" type="slidenum">
              <a:rPr lang="en-US" smtClean="0"/>
              <a:t>12</a:t>
            </a:fld>
            <a:endParaRPr lang="en-US"/>
          </a:p>
        </p:txBody>
      </p:sp>
      <p:graphicFrame>
        <p:nvGraphicFramePr>
          <p:cNvPr id="5" name="Diagram 4">
            <a:extLst>
              <a:ext uri="{FF2B5EF4-FFF2-40B4-BE49-F238E27FC236}">
                <a16:creationId xmlns:a16="http://schemas.microsoft.com/office/drawing/2014/main" id="{40E32E80-5B63-20A5-A364-A8A805843420}"/>
              </a:ext>
            </a:extLst>
          </p:cNvPr>
          <p:cNvGraphicFramePr/>
          <p:nvPr>
            <p:extLst>
              <p:ext uri="{D42A27DB-BD31-4B8C-83A1-F6EECF244321}">
                <p14:modId xmlns:p14="http://schemas.microsoft.com/office/powerpoint/2010/main" val="3846994173"/>
              </p:ext>
            </p:extLst>
          </p:nvPr>
        </p:nvGraphicFramePr>
        <p:xfrm>
          <a:off x="128238" y="190053"/>
          <a:ext cx="8887523" cy="64778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5573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A4FCD-954B-EB89-E372-994724E7983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B2EB80-9A8A-D5E9-5DF2-1D4F3B93B736}"/>
              </a:ext>
            </a:extLst>
          </p:cNvPr>
          <p:cNvSpPr>
            <a:spLocks noGrp="1"/>
          </p:cNvSpPr>
          <p:nvPr>
            <p:ph type="sldNum" sz="quarter" idx="12"/>
          </p:nvPr>
        </p:nvSpPr>
        <p:spPr/>
        <p:txBody>
          <a:bodyPr/>
          <a:lstStyle/>
          <a:p>
            <a:fld id="{C1FF6DA9-008F-8B48-92A6-B652298478BF}" type="slidenum">
              <a:rPr lang="en-US" smtClean="0"/>
              <a:t>13</a:t>
            </a:fld>
            <a:endParaRPr lang="en-US"/>
          </a:p>
        </p:txBody>
      </p:sp>
      <p:graphicFrame>
        <p:nvGraphicFramePr>
          <p:cNvPr id="5" name="Diagram 4">
            <a:extLst>
              <a:ext uri="{FF2B5EF4-FFF2-40B4-BE49-F238E27FC236}">
                <a16:creationId xmlns:a16="http://schemas.microsoft.com/office/drawing/2014/main" id="{ADB45042-1E8B-7AC3-CDB0-A467F0537FA0}"/>
              </a:ext>
            </a:extLst>
          </p:cNvPr>
          <p:cNvGraphicFramePr/>
          <p:nvPr>
            <p:extLst>
              <p:ext uri="{D42A27DB-BD31-4B8C-83A1-F6EECF244321}">
                <p14:modId xmlns:p14="http://schemas.microsoft.com/office/powerpoint/2010/main" val="1336458989"/>
              </p:ext>
            </p:extLst>
          </p:nvPr>
        </p:nvGraphicFramePr>
        <p:xfrm>
          <a:off x="256477" y="136525"/>
          <a:ext cx="8672370" cy="6584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0691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689E79-BA78-1614-95C0-59C3FF0184F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DA87503-6002-894A-4041-1F29FE8B15FF}"/>
              </a:ext>
            </a:extLst>
          </p:cNvPr>
          <p:cNvSpPr>
            <a:spLocks noGrp="1"/>
          </p:cNvSpPr>
          <p:nvPr>
            <p:ph type="sldNum" sz="quarter" idx="12"/>
          </p:nvPr>
        </p:nvSpPr>
        <p:spPr/>
        <p:txBody>
          <a:bodyPr/>
          <a:lstStyle/>
          <a:p>
            <a:fld id="{C1FF6DA9-008F-8B48-92A6-B652298478BF}" type="slidenum">
              <a:rPr lang="en-US" smtClean="0"/>
              <a:t>14</a:t>
            </a:fld>
            <a:endParaRPr lang="en-US"/>
          </a:p>
        </p:txBody>
      </p:sp>
      <p:graphicFrame>
        <p:nvGraphicFramePr>
          <p:cNvPr id="5" name="Diagram 4">
            <a:extLst>
              <a:ext uri="{FF2B5EF4-FFF2-40B4-BE49-F238E27FC236}">
                <a16:creationId xmlns:a16="http://schemas.microsoft.com/office/drawing/2014/main" id="{A29F985D-1E46-FCDF-E74F-E2EF67D49C47}"/>
              </a:ext>
            </a:extLst>
          </p:cNvPr>
          <p:cNvGraphicFramePr/>
          <p:nvPr>
            <p:extLst>
              <p:ext uri="{D42A27DB-BD31-4B8C-83A1-F6EECF244321}">
                <p14:modId xmlns:p14="http://schemas.microsoft.com/office/powerpoint/2010/main" val="893717329"/>
              </p:ext>
            </p:extLst>
          </p:nvPr>
        </p:nvGraphicFramePr>
        <p:xfrm>
          <a:off x="283371" y="189231"/>
          <a:ext cx="8731405" cy="65322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0002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417F1-1910-C22A-F186-795F939AC32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F50A05B-063A-B67B-3CA5-AA7C1174B217}"/>
              </a:ext>
            </a:extLst>
          </p:cNvPr>
          <p:cNvSpPr>
            <a:spLocks noGrp="1"/>
          </p:cNvSpPr>
          <p:nvPr>
            <p:ph type="sldNum" sz="quarter" idx="12"/>
          </p:nvPr>
        </p:nvSpPr>
        <p:spPr/>
        <p:txBody>
          <a:bodyPr/>
          <a:lstStyle/>
          <a:p>
            <a:fld id="{C1FF6DA9-008F-8B48-92A6-B652298478BF}" type="slidenum">
              <a:rPr lang="en-US" smtClean="0"/>
              <a:t>15</a:t>
            </a:fld>
            <a:endParaRPr lang="en-US"/>
          </a:p>
        </p:txBody>
      </p:sp>
      <p:graphicFrame>
        <p:nvGraphicFramePr>
          <p:cNvPr id="5" name="Diagram 4">
            <a:extLst>
              <a:ext uri="{FF2B5EF4-FFF2-40B4-BE49-F238E27FC236}">
                <a16:creationId xmlns:a16="http://schemas.microsoft.com/office/drawing/2014/main" id="{011B06E1-346F-DEE8-70B5-50C7505BA825}"/>
              </a:ext>
            </a:extLst>
          </p:cNvPr>
          <p:cNvGraphicFramePr/>
          <p:nvPr>
            <p:extLst>
              <p:ext uri="{D42A27DB-BD31-4B8C-83A1-F6EECF244321}">
                <p14:modId xmlns:p14="http://schemas.microsoft.com/office/powerpoint/2010/main" val="2859283629"/>
              </p:ext>
            </p:extLst>
          </p:nvPr>
        </p:nvGraphicFramePr>
        <p:xfrm>
          <a:off x="256477" y="172383"/>
          <a:ext cx="8731405" cy="65490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1873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0BE7A-A72F-DBE9-13F7-51F4E83E7E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0EB75D-2B5E-2DA0-9D66-3ECADE56B7D9}"/>
              </a:ext>
            </a:extLst>
          </p:cNvPr>
          <p:cNvSpPr>
            <a:spLocks noGrp="1"/>
          </p:cNvSpPr>
          <p:nvPr>
            <p:ph type="title"/>
          </p:nvPr>
        </p:nvSpPr>
        <p:spPr/>
        <p:txBody>
          <a:bodyPr>
            <a:normAutofit fontScale="90000"/>
          </a:bodyPr>
          <a:lstStyle/>
          <a:p>
            <a:br>
              <a:rPr lang="en-US" dirty="0"/>
            </a:br>
            <a:br>
              <a:rPr lang="en-US" dirty="0"/>
            </a:br>
            <a:endParaRPr lang="en-US" dirty="0"/>
          </a:p>
        </p:txBody>
      </p:sp>
      <p:sp>
        <p:nvSpPr>
          <p:cNvPr id="4" name="Slide Number Placeholder 3">
            <a:extLst>
              <a:ext uri="{FF2B5EF4-FFF2-40B4-BE49-F238E27FC236}">
                <a16:creationId xmlns:a16="http://schemas.microsoft.com/office/drawing/2014/main" id="{FEF10AB0-4B10-F2FF-716B-E92516ED8C42}"/>
              </a:ext>
            </a:extLst>
          </p:cNvPr>
          <p:cNvSpPr>
            <a:spLocks noGrp="1"/>
          </p:cNvSpPr>
          <p:nvPr>
            <p:ph type="sldNum" sz="quarter" idx="12"/>
          </p:nvPr>
        </p:nvSpPr>
        <p:spPr/>
        <p:txBody>
          <a:bodyPr/>
          <a:lstStyle/>
          <a:p>
            <a:fld id="{C1FF6DA9-008F-8B48-92A6-B652298478BF}" type="slidenum">
              <a:rPr lang="en-US" smtClean="0"/>
              <a:t>16</a:t>
            </a:fld>
            <a:endParaRPr lang="en-US"/>
          </a:p>
        </p:txBody>
      </p:sp>
      <p:graphicFrame>
        <p:nvGraphicFramePr>
          <p:cNvPr id="6" name="Diagram 5">
            <a:extLst>
              <a:ext uri="{FF2B5EF4-FFF2-40B4-BE49-F238E27FC236}">
                <a16:creationId xmlns:a16="http://schemas.microsoft.com/office/drawing/2014/main" id="{EDAFC6FD-695B-CCA0-5F8F-806937A42D59}"/>
              </a:ext>
            </a:extLst>
          </p:cNvPr>
          <p:cNvGraphicFramePr/>
          <p:nvPr>
            <p:extLst>
              <p:ext uri="{D42A27DB-BD31-4B8C-83A1-F6EECF244321}">
                <p14:modId xmlns:p14="http://schemas.microsoft.com/office/powerpoint/2010/main" val="49345604"/>
              </p:ext>
            </p:extLst>
          </p:nvPr>
        </p:nvGraphicFramePr>
        <p:xfrm>
          <a:off x="161365" y="136524"/>
          <a:ext cx="8785411" cy="6721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8280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11DF0-45DD-E531-85A2-F01A143EA7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2903A4-A216-34D4-174D-39A1CEF9A4E7}"/>
              </a:ext>
            </a:extLst>
          </p:cNvPr>
          <p:cNvSpPr>
            <a:spLocks noGrp="1"/>
          </p:cNvSpPr>
          <p:nvPr>
            <p:ph type="title"/>
          </p:nvPr>
        </p:nvSpPr>
        <p:spPr/>
        <p:txBody>
          <a:bodyPr>
            <a:normAutofit fontScale="90000"/>
          </a:bodyPr>
          <a:lstStyle/>
          <a:p>
            <a:br>
              <a:rPr lang="en-US" dirty="0"/>
            </a:br>
            <a:br>
              <a:rPr lang="en-US" dirty="0"/>
            </a:br>
            <a:endParaRPr lang="en-US" dirty="0"/>
          </a:p>
        </p:txBody>
      </p:sp>
      <p:sp>
        <p:nvSpPr>
          <p:cNvPr id="4" name="Slide Number Placeholder 3">
            <a:extLst>
              <a:ext uri="{FF2B5EF4-FFF2-40B4-BE49-F238E27FC236}">
                <a16:creationId xmlns:a16="http://schemas.microsoft.com/office/drawing/2014/main" id="{282EA233-30FC-0C97-11E2-A28399A65919}"/>
              </a:ext>
            </a:extLst>
          </p:cNvPr>
          <p:cNvSpPr>
            <a:spLocks noGrp="1"/>
          </p:cNvSpPr>
          <p:nvPr>
            <p:ph type="sldNum" sz="quarter" idx="12"/>
          </p:nvPr>
        </p:nvSpPr>
        <p:spPr/>
        <p:txBody>
          <a:bodyPr/>
          <a:lstStyle/>
          <a:p>
            <a:fld id="{C1FF6DA9-008F-8B48-92A6-B652298478BF}" type="slidenum">
              <a:rPr lang="en-US" smtClean="0"/>
              <a:t>17</a:t>
            </a:fld>
            <a:endParaRPr lang="en-US"/>
          </a:p>
        </p:txBody>
      </p:sp>
      <p:graphicFrame>
        <p:nvGraphicFramePr>
          <p:cNvPr id="6" name="Diagram 5">
            <a:extLst>
              <a:ext uri="{FF2B5EF4-FFF2-40B4-BE49-F238E27FC236}">
                <a16:creationId xmlns:a16="http://schemas.microsoft.com/office/drawing/2014/main" id="{DDCE4285-9064-FF11-0A81-8CC5037DC072}"/>
              </a:ext>
            </a:extLst>
          </p:cNvPr>
          <p:cNvGraphicFramePr/>
          <p:nvPr>
            <p:extLst>
              <p:ext uri="{D42A27DB-BD31-4B8C-83A1-F6EECF244321}">
                <p14:modId xmlns:p14="http://schemas.microsoft.com/office/powerpoint/2010/main" val="3481922624"/>
              </p:ext>
            </p:extLst>
          </p:nvPr>
        </p:nvGraphicFramePr>
        <p:xfrm>
          <a:off x="161365" y="136524"/>
          <a:ext cx="8785411" cy="6721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7336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4D7198-5DCE-029C-EBF7-509EEBD994D5}"/>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marL="0" marR="0" lvl="0" indent="0" algn="l" defTabSz="914400" fontAlgn="base">
              <a:lnSpc>
                <a:spcPct val="90000"/>
              </a:lnSpc>
              <a:spcAft>
                <a:spcPct val="0"/>
              </a:spcAft>
              <a:buClrTx/>
              <a:buSzTx/>
              <a:tabLst/>
            </a:pPr>
            <a:r>
              <a:rPr kumimoji="0" lang="en-US" altLang="en-US" sz="3500" b="1" i="0" u="none" strike="noStrike" kern="1200" cap="none" normalizeH="0" baseline="0" dirty="0">
                <a:ln>
                  <a:noFill/>
                </a:ln>
                <a:solidFill>
                  <a:srgbClr val="FFFFFF"/>
                </a:solidFill>
                <a:effectLst/>
                <a:latin typeface="+mj-lt"/>
                <a:ea typeface="+mj-ea"/>
                <a:cs typeface="+mj-cs"/>
              </a:rPr>
              <a:t>Experimental Setup</a:t>
            </a:r>
          </a:p>
          <a:p>
            <a:pPr marL="0" marR="0" lvl="0" indent="0" algn="l" defTabSz="914400" fontAlgn="base">
              <a:lnSpc>
                <a:spcPct val="90000"/>
              </a:lnSpc>
              <a:spcAft>
                <a:spcPct val="0"/>
              </a:spcAft>
              <a:buClrTx/>
              <a:buSzTx/>
              <a:tabLst/>
            </a:pPr>
            <a:endParaRPr kumimoji="0" lang="en-US" altLang="en-US" sz="3500" b="0" i="0" u="none" strike="noStrike" kern="1200" cap="none" normalizeH="0" baseline="0" dirty="0">
              <a:ln>
                <a:noFill/>
              </a:ln>
              <a:solidFill>
                <a:srgbClr val="FFFFFF"/>
              </a:solidFill>
              <a:effectLst/>
              <a:latin typeface="+mj-lt"/>
              <a:ea typeface="+mj-ea"/>
              <a:cs typeface="+mj-cs"/>
            </a:endParaRPr>
          </a:p>
        </p:txBody>
      </p:sp>
      <p:sp>
        <p:nvSpPr>
          <p:cNvPr id="4" name="Slide Number Placeholder 3">
            <a:extLst>
              <a:ext uri="{FF2B5EF4-FFF2-40B4-BE49-F238E27FC236}">
                <a16:creationId xmlns:a16="http://schemas.microsoft.com/office/drawing/2014/main" id="{AFA68922-25F8-1235-6EC8-B40D5304DACF}"/>
              </a:ext>
            </a:extLst>
          </p:cNvPr>
          <p:cNvSpPr>
            <a:spLocks noGrp="1"/>
          </p:cNvSpPr>
          <p:nvPr>
            <p:ph type="sldNum" sz="quarter" idx="12"/>
          </p:nvPr>
        </p:nvSpPr>
        <p:spPr>
          <a:xfrm>
            <a:off x="8778239" y="6455664"/>
            <a:ext cx="336042" cy="365125"/>
          </a:xfrm>
        </p:spPr>
        <p:txBody>
          <a:bodyPr vert="horz" lIns="91440" tIns="45720" rIns="91440" bIns="45720" rtlCol="0" anchor="ctr">
            <a:normAutofit/>
          </a:bodyPr>
          <a:lstStyle/>
          <a:p>
            <a:pPr defTabSz="914400">
              <a:spcAft>
                <a:spcPts val="600"/>
              </a:spcAft>
            </a:pPr>
            <a:fld id="{C1FF6DA9-008F-8B48-92A6-B652298478BF}" type="slidenum">
              <a:rPr lang="en-US" sz="1000">
                <a:solidFill>
                  <a:schemeClr val="tx1">
                    <a:lumMod val="50000"/>
                    <a:lumOff val="50000"/>
                  </a:schemeClr>
                </a:solidFill>
              </a:rPr>
              <a:pPr defTabSz="914400">
                <a:spcAft>
                  <a:spcPts val="600"/>
                </a:spcAft>
              </a:pPr>
              <a:t>18</a:t>
            </a:fld>
            <a:endParaRPr lang="en-US" sz="1000">
              <a:solidFill>
                <a:schemeClr val="tx1">
                  <a:lumMod val="50000"/>
                  <a:lumOff val="50000"/>
                </a:schemeClr>
              </a:solidFill>
            </a:endParaRPr>
          </a:p>
        </p:txBody>
      </p:sp>
      <p:graphicFrame>
        <p:nvGraphicFramePr>
          <p:cNvPr id="5" name="Content Placeholder 4">
            <a:extLst>
              <a:ext uri="{FF2B5EF4-FFF2-40B4-BE49-F238E27FC236}">
                <a16:creationId xmlns:a16="http://schemas.microsoft.com/office/drawing/2014/main" id="{95C3CA82-C6B6-4593-EE92-034907351354}"/>
              </a:ext>
            </a:extLst>
          </p:cNvPr>
          <p:cNvGraphicFramePr>
            <a:graphicFrameLocks noGrp="1"/>
          </p:cNvGraphicFramePr>
          <p:nvPr>
            <p:ph idx="1"/>
            <p:extLst>
              <p:ext uri="{D42A27DB-BD31-4B8C-83A1-F6EECF244321}">
                <p14:modId xmlns:p14="http://schemas.microsoft.com/office/powerpoint/2010/main" val="3107309377"/>
              </p:ext>
            </p:extLst>
          </p:nvPr>
        </p:nvGraphicFramePr>
        <p:xfrm>
          <a:off x="524784" y="1562530"/>
          <a:ext cx="8314416" cy="4651262"/>
        </p:xfrm>
        <a:graphic>
          <a:graphicData uri="http://schemas.openxmlformats.org/drawingml/2006/table">
            <a:tbl>
              <a:tblPr>
                <a:solidFill>
                  <a:srgbClr val="F2F2F2">
                    <a:alpha val="30196"/>
                  </a:srgbClr>
                </a:solidFill>
              </a:tblPr>
              <a:tblGrid>
                <a:gridCol w="1640030">
                  <a:extLst>
                    <a:ext uri="{9D8B030D-6E8A-4147-A177-3AD203B41FA5}">
                      <a16:colId xmlns:a16="http://schemas.microsoft.com/office/drawing/2014/main" val="1965786357"/>
                    </a:ext>
                  </a:extLst>
                </a:gridCol>
                <a:gridCol w="6674386">
                  <a:extLst>
                    <a:ext uri="{9D8B030D-6E8A-4147-A177-3AD203B41FA5}">
                      <a16:colId xmlns:a16="http://schemas.microsoft.com/office/drawing/2014/main" val="4076063270"/>
                    </a:ext>
                  </a:extLst>
                </a:gridCol>
              </a:tblGrid>
              <a:tr h="437801">
                <a:tc>
                  <a:txBody>
                    <a:bodyPr/>
                    <a:lstStyle/>
                    <a:p>
                      <a:r>
                        <a:rPr lang="en-US" sz="1600" cap="none" spc="0" dirty="0">
                          <a:solidFill>
                            <a:schemeClr val="tx1"/>
                          </a:solidFill>
                        </a:rPr>
                        <a:t>Parameter</a:t>
                      </a:r>
                    </a:p>
                  </a:txBody>
                  <a:tcPr marL="168053" marR="129272" marT="129272" marB="129272" anchor="ctr">
                    <a:lnL w="38100" cap="flat" cmpd="sng" algn="ctr">
                      <a:no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1600" cap="none" spc="0" dirty="0">
                          <a:solidFill>
                            <a:schemeClr val="tx1"/>
                          </a:solidFill>
                        </a:rPr>
                        <a:t>Description</a:t>
                      </a:r>
                    </a:p>
                  </a:txBody>
                  <a:tcPr marL="168053" marR="129272" marT="129272" marB="129272" anchor="ctr">
                    <a:lnL w="6350" cap="flat" cmpd="sng" algn="ctr">
                      <a:solidFill>
                        <a:schemeClr val="tx1">
                          <a:lumMod val="75000"/>
                          <a:lumOff val="25000"/>
                        </a:schemeClr>
                      </a:solidFill>
                      <a:prstDash val="solid"/>
                    </a:lnL>
                    <a:lnR w="38100" cap="flat" cmpd="sng" algn="ctr">
                      <a:no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002086004"/>
                  </a:ext>
                </a:extLst>
              </a:tr>
              <a:tr h="905438">
                <a:tc>
                  <a:txBody>
                    <a:bodyPr/>
                    <a:lstStyle/>
                    <a:p>
                      <a:r>
                        <a:rPr lang="en-US" sz="1600" cap="none" spc="0" dirty="0">
                          <a:solidFill>
                            <a:schemeClr val="tx1"/>
                          </a:solidFill>
                        </a:rPr>
                        <a:t>Software</a:t>
                      </a:r>
                    </a:p>
                  </a:txBody>
                  <a:tcPr marL="168053" marR="129272" marT="129272" marB="12927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Python (pandas, </a:t>
                      </a:r>
                      <a:r>
                        <a:rPr kumimoji="0" lang="en-US" sz="1600" b="0" i="0" u="none" strike="noStrike" kern="1200" cap="none" spc="0" normalizeH="0" baseline="0" noProof="0" dirty="0" err="1">
                          <a:ln>
                            <a:noFill/>
                          </a:ln>
                          <a:solidFill>
                            <a:prstClr val="black"/>
                          </a:solidFill>
                          <a:effectLst/>
                          <a:uLnTx/>
                          <a:uFillTx/>
                          <a:latin typeface="+mn-lt"/>
                          <a:ea typeface="+mn-ea"/>
                          <a:cs typeface="+mn-cs"/>
                        </a:rPr>
                        <a:t>numpy</a:t>
                      </a:r>
                      <a:r>
                        <a:rPr kumimoji="0" lang="en-US" sz="1600" b="0" i="0" u="none" strike="noStrike" kern="1200" cap="none" spc="0" normalizeH="0" baseline="0" noProof="0" dirty="0">
                          <a:ln>
                            <a:noFill/>
                          </a:ln>
                          <a:solidFill>
                            <a:prstClr val="black"/>
                          </a:solidFill>
                          <a:effectLst/>
                          <a:uLnTx/>
                          <a:uFillTx/>
                          <a:latin typeface="+mn-lt"/>
                          <a:ea typeface="+mn-ea"/>
                          <a:cs typeface="+mn-cs"/>
                        </a:rPr>
                        <a:t>, scikit‑learn, </a:t>
                      </a:r>
                      <a:r>
                        <a:rPr kumimoji="0" lang="en-US" sz="1600" b="0" i="0" u="none" strike="noStrike" kern="1200" cap="none" spc="0" normalizeH="0" baseline="0" noProof="0" dirty="0" err="1">
                          <a:ln>
                            <a:noFill/>
                          </a:ln>
                          <a:solidFill>
                            <a:prstClr val="black"/>
                          </a:solidFill>
                          <a:effectLst/>
                          <a:uLnTx/>
                          <a:uFillTx/>
                          <a:latin typeface="+mn-lt"/>
                          <a:ea typeface="+mn-ea"/>
                          <a:cs typeface="+mn-cs"/>
                        </a:rPr>
                        <a:t>xgboost</a:t>
                      </a:r>
                      <a:r>
                        <a:rPr kumimoji="0" lang="en-US" sz="1600" b="0" i="0" u="none" strike="noStrike" kern="1200" cap="none" spc="0" normalizeH="0" baseline="0" noProof="0" dirty="0">
                          <a:ln>
                            <a:noFill/>
                          </a:ln>
                          <a:solidFill>
                            <a:prstClr val="black"/>
                          </a:solidFill>
                          <a:effectLst/>
                          <a:uLnTx/>
                          <a:uFillTx/>
                          <a:latin typeface="+mn-lt"/>
                          <a:ea typeface="+mn-ea"/>
                          <a:cs typeface="+mn-cs"/>
                        </a:rPr>
                        <a:t>), Matplotlib; Kaggle runtime.</a:t>
                      </a:r>
                    </a:p>
                    <a:p>
                      <a:endParaRPr lang="en-US" sz="1600" cap="none" spc="0" dirty="0">
                        <a:solidFill>
                          <a:schemeClr val="tx1"/>
                        </a:solidFill>
                      </a:endParaRPr>
                    </a:p>
                  </a:txBody>
                  <a:tcPr marL="168053" marR="129272" marT="129272" marB="12927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480177719"/>
                  </a:ext>
                </a:extLst>
              </a:tr>
              <a:tr h="437801">
                <a:tc>
                  <a:txBody>
                    <a:bodyPr/>
                    <a:lstStyle/>
                    <a:p>
                      <a:r>
                        <a:rPr lang="en-US" sz="1600" cap="none" spc="0">
                          <a:solidFill>
                            <a:schemeClr val="tx1"/>
                          </a:solidFill>
                        </a:rPr>
                        <a:t>Data Split</a:t>
                      </a:r>
                    </a:p>
                  </a:txBody>
                  <a:tcPr marL="168053" marR="129272" marT="129272" marB="12927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1600" cap="none" spc="0" dirty="0">
                          <a:solidFill>
                            <a:schemeClr val="tx1"/>
                          </a:solidFill>
                        </a:rPr>
                        <a:t>80% Train / 20% Test</a:t>
                      </a:r>
                    </a:p>
                  </a:txBody>
                  <a:tcPr marL="168053" marR="129272" marT="129272" marB="12927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4194543193"/>
                  </a:ext>
                </a:extLst>
              </a:tr>
              <a:tr h="437801">
                <a:tc>
                  <a:txBody>
                    <a:bodyPr/>
                    <a:lstStyle/>
                    <a:p>
                      <a:r>
                        <a:rPr lang="en-US" sz="1600" cap="none" spc="0">
                          <a:solidFill>
                            <a:schemeClr val="tx1"/>
                          </a:solidFill>
                        </a:rPr>
                        <a:t>Model Type</a:t>
                      </a:r>
                    </a:p>
                  </a:txBody>
                  <a:tcPr marL="168053" marR="129272" marT="129272" marB="12927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1600" cap="none" spc="0" dirty="0">
                          <a:solidFill>
                            <a:schemeClr val="tx1"/>
                          </a:solidFill>
                        </a:rPr>
                        <a:t>Random Forest ,</a:t>
                      </a:r>
                      <a:r>
                        <a:rPr lang="en-US" sz="1600" cap="none" spc="0" dirty="0" err="1">
                          <a:solidFill>
                            <a:schemeClr val="tx1"/>
                          </a:solidFill>
                        </a:rPr>
                        <a:t>Xgboost</a:t>
                      </a:r>
                      <a:r>
                        <a:rPr lang="en-US" sz="1600" cap="none" spc="0" dirty="0">
                          <a:solidFill>
                            <a:schemeClr val="tx1"/>
                          </a:solidFill>
                        </a:rPr>
                        <a:t>, </a:t>
                      </a:r>
                      <a:r>
                        <a:rPr lang="en-US" sz="1600" cap="none" spc="0" dirty="0" err="1">
                          <a:solidFill>
                            <a:schemeClr val="tx1"/>
                          </a:solidFill>
                        </a:rPr>
                        <a:t>Gradientboost</a:t>
                      </a:r>
                      <a:endParaRPr lang="en-US" sz="1600" cap="none" spc="0" dirty="0">
                        <a:solidFill>
                          <a:schemeClr val="tx1"/>
                        </a:solidFill>
                      </a:endParaRPr>
                    </a:p>
                  </a:txBody>
                  <a:tcPr marL="168053" marR="129272" marT="129272" marB="12927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2096044771"/>
                  </a:ext>
                </a:extLst>
              </a:tr>
              <a:tr h="437801">
                <a:tc>
                  <a:txBody>
                    <a:bodyPr/>
                    <a:lstStyle/>
                    <a:p>
                      <a:r>
                        <a:rPr lang="en-US" sz="1600" cap="none" spc="0">
                          <a:solidFill>
                            <a:schemeClr val="tx1"/>
                          </a:solidFill>
                        </a:rPr>
                        <a:t>Hardware</a:t>
                      </a:r>
                    </a:p>
                  </a:txBody>
                  <a:tcPr marL="168053" marR="129272" marT="129272" marB="12927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1600" cap="none" spc="0" dirty="0">
                          <a:solidFill>
                            <a:schemeClr val="tx1"/>
                          </a:solidFill>
                        </a:rPr>
                        <a:t>Intel i7, 16GB RAM</a:t>
                      </a:r>
                    </a:p>
                  </a:txBody>
                  <a:tcPr marL="168053" marR="129272" marT="129272" marB="12927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994974573"/>
                  </a:ext>
                </a:extLst>
              </a:tr>
              <a:tr h="905438">
                <a:tc>
                  <a:txBody>
                    <a:bodyPr/>
                    <a:lstStyle/>
                    <a:p>
                      <a:r>
                        <a:rPr lang="en-US" sz="1600" cap="none" spc="0" dirty="0">
                          <a:solidFill>
                            <a:schemeClr val="tx1"/>
                          </a:solidFill>
                        </a:rPr>
                        <a:t>Data Clean up</a:t>
                      </a:r>
                    </a:p>
                  </a:txBody>
                  <a:tcPr marL="168053" marR="129272" marT="129272" marB="129272" anchor="ctr">
                    <a:lnL w="38100" cap="flat" cmpd="sng" algn="ctr">
                      <a:noFill/>
                      <a:prstDash val="soli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round/>
                      <a:headEnd type="none" w="med" len="med"/>
                      <a:tailEnd type="none" w="med" len="med"/>
                    </a:lnB>
                    <a:solidFill>
                      <a:srgbClr val="F2F2F2">
                        <a:alpha val="30196"/>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MTBF: 135 systems with ≥2 failures; 121 systems used for accuracy back‑test. TTR: 1,430 rows → IQR outlier removal → 1,207 clean rows; train/test split with modality </a:t>
                      </a:r>
                    </a:p>
                  </a:txBody>
                  <a:tcPr marL="168053" marR="129272" marT="129272" marB="129272" anchor="ctr">
                    <a:lnL w="6350" cap="flat" cmpd="sng" algn="ctr">
                      <a:solidFill>
                        <a:schemeClr val="tx1">
                          <a:lumMod val="75000"/>
                          <a:lumOff val="25000"/>
                        </a:schemeClr>
                      </a:solidFill>
                      <a:prstDash val="solid"/>
                      <a:round/>
                      <a:headEnd type="none" w="med" len="med"/>
                      <a:tailEnd type="none" w="med" len="me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round/>
                      <a:headEnd type="none" w="med" len="med"/>
                      <a:tailEnd type="none" w="med" len="med"/>
                    </a:lnB>
                    <a:solidFill>
                      <a:srgbClr val="F2F2F2">
                        <a:alpha val="30196"/>
                      </a:srgbClr>
                    </a:solidFill>
                  </a:tcPr>
                </a:tc>
                <a:extLst>
                  <a:ext uri="{0D108BD9-81ED-4DB2-BD59-A6C34878D82A}">
                    <a16:rowId xmlns:a16="http://schemas.microsoft.com/office/drawing/2014/main" val="1402987340"/>
                  </a:ext>
                </a:extLst>
              </a:tr>
              <a:tr h="670151">
                <a:tc>
                  <a:txBody>
                    <a:bodyPr/>
                    <a:lstStyle/>
                    <a:p>
                      <a:r>
                        <a:rPr lang="en-US" sz="1600" cap="none" spc="0">
                          <a:solidFill>
                            <a:schemeClr val="tx1"/>
                          </a:solidFill>
                        </a:rPr>
                        <a:t>Evaluation</a:t>
                      </a:r>
                    </a:p>
                  </a:txBody>
                  <a:tcPr marL="168053" marR="129272" marT="129272" marB="12927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r>
                        <a:rPr lang="en-US" sz="1600" cap="none" spc="0" dirty="0">
                          <a:solidFill>
                            <a:schemeClr val="tx1"/>
                          </a:solidFill>
                        </a:rPr>
                        <a:t>MAE, RMSE, R², Downtime % Reduction,</a:t>
                      </a:r>
                      <a:r>
                        <a:rPr kumimoji="0" lang="en-US" sz="1600" b="0" i="0" u="none" strike="noStrike" kern="1200" cap="none" spc="0" normalizeH="0" baseline="0" noProof="0" dirty="0">
                          <a:ln>
                            <a:noFill/>
                          </a:ln>
                          <a:solidFill>
                            <a:prstClr val="black"/>
                          </a:solidFill>
                          <a:effectLst/>
                          <a:uLnTx/>
                          <a:uFillTx/>
                          <a:latin typeface="+mn-lt"/>
                          <a:ea typeface="+mn-ea"/>
                          <a:cs typeface="+mn-cs"/>
                        </a:rPr>
                        <a:t> accuracy within 2 hours/4 hours; MTBF prediction error &amp; risk distribution</a:t>
                      </a:r>
                      <a:endParaRPr lang="en-US" sz="1600" cap="none" spc="0" dirty="0">
                        <a:solidFill>
                          <a:schemeClr val="tx1"/>
                        </a:solidFill>
                      </a:endParaRPr>
                    </a:p>
                  </a:txBody>
                  <a:tcPr marL="168053" marR="129272" marT="129272" marB="12927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1088126037"/>
                  </a:ext>
                </a:extLst>
              </a:tr>
            </a:tbl>
          </a:graphicData>
        </a:graphic>
      </p:graphicFrame>
    </p:spTree>
    <p:extLst>
      <p:ext uri="{BB962C8B-B14F-4D97-AF65-F5344CB8AC3E}">
        <p14:creationId xmlns:p14="http://schemas.microsoft.com/office/powerpoint/2010/main" val="814708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dirty="0"/>
              <a:t>Benchmark Comparison</a:t>
            </a:r>
          </a:p>
        </p:txBody>
      </p:sp>
      <p:sp>
        <p:nvSpPr>
          <p:cNvPr id="3" name="Content Placeholder 2"/>
          <p:cNvSpPr>
            <a:spLocks noGrp="1"/>
          </p:cNvSpPr>
          <p:nvPr>
            <p:ph idx="1"/>
          </p:nvPr>
        </p:nvSpPr>
        <p:spPr>
          <a:xfrm>
            <a:off x="651179" y="1802587"/>
            <a:ext cx="4000647" cy="3769835"/>
          </a:xfrm>
        </p:spPr>
        <p:txBody>
          <a:bodyPr anchor="ctr">
            <a:normAutofit/>
          </a:bodyPr>
          <a:lstStyle/>
          <a:p>
            <a:r>
              <a:rPr lang="en-US" sz="1700" dirty="0"/>
              <a:t>Traditional: Static MTBF tables, no TTR forecasting, reactive risk handling.</a:t>
            </a:r>
          </a:p>
          <a:p>
            <a:r>
              <a:rPr lang="en-US" sz="1700" dirty="0"/>
              <a:t>Proposed: Automated MTBF, next‑failure window estimation, fleet‑level risk scoring; TTR model baselines established.</a:t>
            </a:r>
          </a:p>
          <a:p>
            <a:r>
              <a:rPr lang="en-US" sz="1700" dirty="0"/>
              <a:t>Governance: Exported Excel (MTBF_Analysis_Results.xlsx) + visuals (PNG) for monthly QBRs.</a:t>
            </a:r>
          </a:p>
        </p:txBody>
      </p:sp>
      <p:pic>
        <p:nvPicPr>
          <p:cNvPr id="14" name="Picture 13" descr="Magnifying glass showing decling performance">
            <a:extLst>
              <a:ext uri="{FF2B5EF4-FFF2-40B4-BE49-F238E27FC236}">
                <a16:creationId xmlns:a16="http://schemas.microsoft.com/office/drawing/2014/main" id="{85336545-D39B-D28E-26D2-60CF471AB1DB}"/>
              </a:ext>
            </a:extLst>
          </p:cNvPr>
          <p:cNvPicPr>
            <a:picLocks noChangeAspect="1"/>
          </p:cNvPicPr>
          <p:nvPr/>
        </p:nvPicPr>
        <p:blipFill>
          <a:blip r:embed="rId2"/>
          <a:srcRect l="24001" r="37122" b="-1"/>
          <a:stretch>
            <a:fillRect/>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
        <p:nvSpPr>
          <p:cNvPr id="4" name="Slide Number Placeholder 3">
            <a:extLst>
              <a:ext uri="{FF2B5EF4-FFF2-40B4-BE49-F238E27FC236}">
                <a16:creationId xmlns:a16="http://schemas.microsoft.com/office/drawing/2014/main" id="{BD3754D4-D408-29A4-FB81-80A52F56ABDF}"/>
              </a:ext>
            </a:extLst>
          </p:cNvPr>
          <p:cNvSpPr>
            <a:spLocks noGrp="1"/>
          </p:cNvSpPr>
          <p:nvPr>
            <p:ph type="sldNum" sz="quarter" idx="12"/>
          </p:nvPr>
        </p:nvSpPr>
        <p:spPr/>
        <p:txBody>
          <a:bodyPr/>
          <a:lstStyle/>
          <a:p>
            <a:fld id="{C1FF6DA9-008F-8B48-92A6-B652298478BF}"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37673" y="348865"/>
            <a:ext cx="7288583" cy="1576446"/>
          </a:xfrm>
        </p:spPr>
        <p:txBody>
          <a:bodyPr anchor="ctr">
            <a:normAutofit/>
          </a:bodyPr>
          <a:lstStyle/>
          <a:p>
            <a:r>
              <a:rPr lang="en-US" sz="3500" dirty="0">
                <a:solidFill>
                  <a:srgbClr val="FFFFFF"/>
                </a:solidFill>
              </a:rPr>
              <a:t>Big Data Project Topic</a:t>
            </a:r>
          </a:p>
        </p:txBody>
      </p:sp>
      <p:graphicFrame>
        <p:nvGraphicFramePr>
          <p:cNvPr id="5" name="Content Placeholder 2">
            <a:extLst>
              <a:ext uri="{FF2B5EF4-FFF2-40B4-BE49-F238E27FC236}">
                <a16:creationId xmlns:a16="http://schemas.microsoft.com/office/drawing/2014/main" id="{E15F6944-D44A-BD9E-00B7-2369299DE5E8}"/>
              </a:ext>
            </a:extLst>
          </p:cNvPr>
          <p:cNvGraphicFramePr>
            <a:graphicFrameLocks noGrp="1"/>
          </p:cNvGraphicFramePr>
          <p:nvPr>
            <p:ph idx="1"/>
            <p:extLst>
              <p:ext uri="{D42A27DB-BD31-4B8C-83A1-F6EECF244321}">
                <p14:modId xmlns:p14="http://schemas.microsoft.com/office/powerpoint/2010/main" val="344937754"/>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76D1588D-086B-FD99-31A0-024C5BBFE517}"/>
              </a:ext>
            </a:extLst>
          </p:cNvPr>
          <p:cNvSpPr>
            <a:spLocks noGrp="1"/>
          </p:cNvSpPr>
          <p:nvPr>
            <p:ph type="sldNum" sz="quarter" idx="12"/>
          </p:nvPr>
        </p:nvSpPr>
        <p:spPr/>
        <p:txBody>
          <a:bodyPr/>
          <a:lstStyle/>
          <a:p>
            <a:fld id="{C1FF6DA9-008F-8B48-92A6-B652298478BF}"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TTR Outlier Cleaning &amp; Modality Summary</a:t>
            </a:r>
          </a:p>
        </p:txBody>
      </p:sp>
      <p:pic>
        <p:nvPicPr>
          <p:cNvPr id="3" name="Picture 2" descr="Screenshot 2025-10-23 211911.png"/>
          <p:cNvPicPr>
            <a:picLocks noChangeAspect="1"/>
          </p:cNvPicPr>
          <p:nvPr/>
        </p:nvPicPr>
        <p:blipFill>
          <a:blip r:embed="rId3"/>
          <a:stretch>
            <a:fillRect/>
          </a:stretch>
        </p:blipFill>
        <p:spPr>
          <a:xfrm>
            <a:off x="766354" y="1543594"/>
            <a:ext cx="7354389" cy="4762842"/>
          </a:xfrm>
          <a:prstGeom prst="rect">
            <a:avLst/>
          </a:prstGeom>
        </p:spPr>
      </p:pic>
      <p:sp>
        <p:nvSpPr>
          <p:cNvPr id="4" name="TextBox 3"/>
          <p:cNvSpPr txBox="1"/>
          <p:nvPr/>
        </p:nvSpPr>
        <p:spPr>
          <a:xfrm>
            <a:off x="548640" y="6309360"/>
            <a:ext cx="8412480" cy="548640"/>
          </a:xfrm>
          <a:prstGeom prst="rect">
            <a:avLst/>
          </a:prstGeom>
          <a:noFill/>
        </p:spPr>
        <p:txBody>
          <a:bodyPr wrap="none">
            <a:spAutoFit/>
          </a:bodyPr>
          <a:lstStyle/>
          <a:p>
            <a:pPr>
              <a:defRPr sz="1400">
                <a:solidFill>
                  <a:srgbClr val="505050"/>
                </a:solidFill>
              </a:defRPr>
            </a:pPr>
            <a:r>
              <a:t>IQR method removed ~15.6% outliers → 1,207 points; filtered mean TTR ≈ 6.6h; modality means shown.</a:t>
            </a:r>
          </a:p>
        </p:txBody>
      </p:sp>
      <p:sp>
        <p:nvSpPr>
          <p:cNvPr id="5" name="Slide Number Placeholder 4">
            <a:extLst>
              <a:ext uri="{FF2B5EF4-FFF2-40B4-BE49-F238E27FC236}">
                <a16:creationId xmlns:a16="http://schemas.microsoft.com/office/drawing/2014/main" id="{56240453-3498-97F8-6381-6007A9F21B2F}"/>
              </a:ext>
            </a:extLst>
          </p:cNvPr>
          <p:cNvSpPr>
            <a:spLocks noGrp="1"/>
          </p:cNvSpPr>
          <p:nvPr>
            <p:ph type="sldNum" sz="quarter" idx="12"/>
          </p:nvPr>
        </p:nvSpPr>
        <p:spPr/>
        <p:txBody>
          <a:bodyPr/>
          <a:lstStyle/>
          <a:p>
            <a:fld id="{C1FF6DA9-008F-8B48-92A6-B652298478BF}"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 </a:t>
            </a:r>
            <a:r>
              <a:rPr lang="en-US" dirty="0"/>
              <a:t>TTR </a:t>
            </a:r>
            <a:r>
              <a:rPr dirty="0"/>
              <a:t> — </a:t>
            </a:r>
            <a:r>
              <a:rPr lang="en-US" dirty="0"/>
              <a:t>Model Comparison</a:t>
            </a:r>
            <a:endParaRPr dirty="0"/>
          </a:p>
        </p:txBody>
      </p:sp>
      <p:pic>
        <p:nvPicPr>
          <p:cNvPr id="3" name="Picture 2"/>
          <p:cNvPicPr>
            <a:picLocks noChangeAspect="1"/>
          </p:cNvPicPr>
          <p:nvPr/>
        </p:nvPicPr>
        <p:blipFill>
          <a:blip r:embed="rId3"/>
          <a:srcRect/>
          <a:stretch/>
        </p:blipFill>
        <p:spPr>
          <a:xfrm>
            <a:off x="646129" y="1809714"/>
            <a:ext cx="8034622" cy="3238571"/>
          </a:xfrm>
          <a:prstGeom prst="rect">
            <a:avLst/>
          </a:prstGeom>
        </p:spPr>
      </p:pic>
      <p:sp>
        <p:nvSpPr>
          <p:cNvPr id="4" name="TextBox 3"/>
          <p:cNvSpPr txBox="1"/>
          <p:nvPr/>
        </p:nvSpPr>
        <p:spPr>
          <a:xfrm>
            <a:off x="548640" y="6309360"/>
            <a:ext cx="8412480" cy="548640"/>
          </a:xfrm>
          <a:prstGeom prst="rect">
            <a:avLst/>
          </a:prstGeom>
          <a:noFill/>
        </p:spPr>
        <p:txBody>
          <a:bodyPr wrap="none">
            <a:spAutoFit/>
          </a:bodyPr>
          <a:lstStyle/>
          <a:p>
            <a:pPr>
              <a:defRPr sz="1400">
                <a:solidFill>
                  <a:srgbClr val="505050"/>
                </a:solidFill>
              </a:defRPr>
            </a:pPr>
            <a:r>
              <a:t>Predictions correlate with low‑range TTR; error distribution centered near 0 after outlier removal.</a:t>
            </a:r>
          </a:p>
        </p:txBody>
      </p:sp>
      <p:sp>
        <p:nvSpPr>
          <p:cNvPr id="5" name="Slide Number Placeholder 4">
            <a:extLst>
              <a:ext uri="{FF2B5EF4-FFF2-40B4-BE49-F238E27FC236}">
                <a16:creationId xmlns:a16="http://schemas.microsoft.com/office/drawing/2014/main" id="{5472954E-52BF-10A0-D3D3-19F39CA00D25}"/>
              </a:ext>
            </a:extLst>
          </p:cNvPr>
          <p:cNvSpPr>
            <a:spLocks noGrp="1"/>
          </p:cNvSpPr>
          <p:nvPr>
            <p:ph type="sldNum" sz="quarter" idx="12"/>
          </p:nvPr>
        </p:nvSpPr>
        <p:spPr/>
        <p:txBody>
          <a:bodyPr/>
          <a:lstStyle/>
          <a:p>
            <a:fld id="{C1FF6DA9-008F-8B48-92A6-B652298478BF}"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Model Quality (R² &amp; Accuracy≤2h)</a:t>
            </a:r>
          </a:p>
        </p:txBody>
      </p:sp>
      <p:sp>
        <p:nvSpPr>
          <p:cNvPr id="4" name="TextBox 3"/>
          <p:cNvSpPr txBox="1"/>
          <p:nvPr/>
        </p:nvSpPr>
        <p:spPr>
          <a:xfrm>
            <a:off x="548640" y="6001583"/>
            <a:ext cx="8141268" cy="307777"/>
          </a:xfrm>
          <a:prstGeom prst="rect">
            <a:avLst/>
          </a:prstGeom>
          <a:noFill/>
        </p:spPr>
        <p:txBody>
          <a:bodyPr wrap="none">
            <a:spAutoFit/>
          </a:bodyPr>
          <a:lstStyle/>
          <a:p>
            <a:pPr>
              <a:defRPr sz="1400">
                <a:solidFill>
                  <a:srgbClr val="505050"/>
                </a:solidFill>
              </a:defRPr>
            </a:pPr>
            <a:r>
              <a:rPr lang="en-US" dirty="0"/>
              <a:t>Gradient booting</a:t>
            </a:r>
            <a:r>
              <a:rPr dirty="0"/>
              <a:t> best R² (</a:t>
            </a:r>
            <a:r>
              <a:rPr lang="en-US" dirty="0"/>
              <a:t>0.320</a:t>
            </a:r>
            <a:r>
              <a:rPr dirty="0"/>
              <a:t>), accuracy≤2h: XGB </a:t>
            </a:r>
            <a:r>
              <a:rPr lang="en-US" dirty="0"/>
              <a:t>61.2</a:t>
            </a:r>
            <a:r>
              <a:rPr dirty="0"/>
              <a:t>%, RF </a:t>
            </a:r>
            <a:r>
              <a:rPr lang="en-US" dirty="0"/>
              <a:t>50.4</a:t>
            </a:r>
            <a:r>
              <a:rPr dirty="0"/>
              <a:t>%, GBR </a:t>
            </a:r>
            <a:r>
              <a:rPr lang="en-US" dirty="0"/>
              <a:t>67.8</a:t>
            </a:r>
            <a:r>
              <a:rPr dirty="0"/>
              <a:t>%. (Room to improve features)</a:t>
            </a:r>
          </a:p>
        </p:txBody>
      </p:sp>
      <p:sp>
        <p:nvSpPr>
          <p:cNvPr id="5" name="Slide Number Placeholder 4">
            <a:extLst>
              <a:ext uri="{FF2B5EF4-FFF2-40B4-BE49-F238E27FC236}">
                <a16:creationId xmlns:a16="http://schemas.microsoft.com/office/drawing/2014/main" id="{25421553-0F6C-2813-6800-359490AF6305}"/>
              </a:ext>
            </a:extLst>
          </p:cNvPr>
          <p:cNvSpPr>
            <a:spLocks noGrp="1"/>
          </p:cNvSpPr>
          <p:nvPr>
            <p:ph type="sldNum" sz="quarter" idx="12"/>
          </p:nvPr>
        </p:nvSpPr>
        <p:spPr/>
        <p:txBody>
          <a:bodyPr/>
          <a:lstStyle/>
          <a:p>
            <a:fld id="{C1FF6DA9-008F-8B48-92A6-B652298478BF}" type="slidenum">
              <a:rPr lang="en-US" smtClean="0"/>
              <a:t>22</a:t>
            </a:fld>
            <a:endParaRPr lang="en-US"/>
          </a:p>
        </p:txBody>
      </p:sp>
      <p:pic>
        <p:nvPicPr>
          <p:cNvPr id="7" name="Picture 6">
            <a:extLst>
              <a:ext uri="{FF2B5EF4-FFF2-40B4-BE49-F238E27FC236}">
                <a16:creationId xmlns:a16="http://schemas.microsoft.com/office/drawing/2014/main" id="{A4DF7C0F-D476-4E5C-7B4D-CE80D7B664B7}"/>
              </a:ext>
            </a:extLst>
          </p:cNvPr>
          <p:cNvPicPr>
            <a:picLocks noChangeAspect="1"/>
          </p:cNvPicPr>
          <p:nvPr/>
        </p:nvPicPr>
        <p:blipFill>
          <a:blip r:embed="rId3"/>
          <a:stretch>
            <a:fillRect/>
          </a:stretch>
        </p:blipFill>
        <p:spPr>
          <a:xfrm>
            <a:off x="137493" y="1623760"/>
            <a:ext cx="8869013" cy="361047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MTBF Reliability &amp; Risk</a:t>
            </a:r>
          </a:p>
        </p:txBody>
      </p:sp>
      <p:pic>
        <p:nvPicPr>
          <p:cNvPr id="3" name="Picture 2" descr="MTBF_Analysis_Visualizations.png"/>
          <p:cNvPicPr>
            <a:picLocks noChangeAspect="1"/>
          </p:cNvPicPr>
          <p:nvPr/>
        </p:nvPicPr>
        <p:blipFill>
          <a:blip r:embed="rId3"/>
          <a:stretch>
            <a:fillRect/>
          </a:stretch>
        </p:blipFill>
        <p:spPr>
          <a:xfrm>
            <a:off x="548640" y="1188721"/>
            <a:ext cx="7412446" cy="4827450"/>
          </a:xfrm>
          <a:prstGeom prst="rect">
            <a:avLst/>
          </a:prstGeom>
        </p:spPr>
      </p:pic>
      <p:sp>
        <p:nvSpPr>
          <p:cNvPr id="4" name="TextBox 3"/>
          <p:cNvSpPr txBox="1"/>
          <p:nvPr/>
        </p:nvSpPr>
        <p:spPr>
          <a:xfrm>
            <a:off x="274320" y="6082030"/>
            <a:ext cx="8412480" cy="548640"/>
          </a:xfrm>
          <a:prstGeom prst="rect">
            <a:avLst/>
          </a:prstGeom>
          <a:noFill/>
        </p:spPr>
        <p:txBody>
          <a:bodyPr wrap="none">
            <a:spAutoFit/>
          </a:bodyPr>
          <a:lstStyle/>
          <a:p>
            <a:pPr>
              <a:defRPr sz="1400">
                <a:solidFill>
                  <a:srgbClr val="505050"/>
                </a:solidFill>
              </a:defRPr>
            </a:pPr>
            <a:r>
              <a:rPr dirty="0"/>
              <a:t>Avg MTBF 2,482h (median 2,101h). Risk distribution: HIGH=90, MEDIUM=17, LOW=38. Mean prediction accuracy ~72%.</a:t>
            </a:r>
          </a:p>
        </p:txBody>
      </p:sp>
      <p:sp>
        <p:nvSpPr>
          <p:cNvPr id="5" name="Slide Number Placeholder 4">
            <a:extLst>
              <a:ext uri="{FF2B5EF4-FFF2-40B4-BE49-F238E27FC236}">
                <a16:creationId xmlns:a16="http://schemas.microsoft.com/office/drawing/2014/main" id="{4D47C618-F8DD-36EB-DD25-08F3F78B1999}"/>
              </a:ext>
            </a:extLst>
          </p:cNvPr>
          <p:cNvSpPr>
            <a:spLocks noGrp="1"/>
          </p:cNvSpPr>
          <p:nvPr>
            <p:ph type="sldNum" sz="quarter" idx="12"/>
          </p:nvPr>
        </p:nvSpPr>
        <p:spPr/>
        <p:txBody>
          <a:bodyPr/>
          <a:lstStyle/>
          <a:p>
            <a:fld id="{C1FF6DA9-008F-8B48-92A6-B652298478BF}"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9" name="Rectangle 717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Rectangle 718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83" name="Freeform: Shape 718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929D617-D0AA-4525-55D0-95DD49754EEE}"/>
              </a:ext>
            </a:extLst>
          </p:cNvPr>
          <p:cNvSpPr>
            <a:spLocks noGrp="1"/>
          </p:cNvSpPr>
          <p:nvPr>
            <p:ph type="title"/>
          </p:nvPr>
        </p:nvSpPr>
        <p:spPr>
          <a:xfrm>
            <a:off x="495030" y="2767106"/>
            <a:ext cx="2160621" cy="3071906"/>
          </a:xfrm>
        </p:spPr>
        <p:txBody>
          <a:bodyPr vert="horz" lIns="91440" tIns="45720" rIns="91440" bIns="45720" rtlCol="0" anchor="t">
            <a:normAutofit/>
          </a:bodyPr>
          <a:lstStyle/>
          <a:p>
            <a:pPr algn="l" defTabSz="914400">
              <a:lnSpc>
                <a:spcPct val="90000"/>
              </a:lnSpc>
            </a:pPr>
            <a:r>
              <a:rPr lang="en-US" sz="3500" kern="1200" dirty="0">
                <a:solidFill>
                  <a:srgbClr val="FFFFFF"/>
                </a:solidFill>
                <a:latin typeface="+mj-lt"/>
                <a:ea typeface="+mj-ea"/>
                <a:cs typeface="+mj-cs"/>
              </a:rPr>
              <a:t>Suggested PM Interval </a:t>
            </a:r>
          </a:p>
        </p:txBody>
      </p:sp>
      <p:pic>
        <p:nvPicPr>
          <p:cNvPr id="7170" name="Picture 2">
            <a:extLst>
              <a:ext uri="{FF2B5EF4-FFF2-40B4-BE49-F238E27FC236}">
                <a16:creationId xmlns:a16="http://schemas.microsoft.com/office/drawing/2014/main" id="{DA75B1E0-7003-0455-A11F-02406363DE1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81080" y="123371"/>
            <a:ext cx="5889192" cy="51090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73CCC98D-B295-A062-9D49-E55DD5401F49}"/>
              </a:ext>
            </a:extLst>
          </p:cNvPr>
          <p:cNvSpPr>
            <a:spLocks noGrp="1"/>
          </p:cNvSpPr>
          <p:nvPr>
            <p:ph type="sldNum" sz="quarter" idx="12"/>
          </p:nvPr>
        </p:nvSpPr>
        <p:spPr>
          <a:xfrm>
            <a:off x="8778239" y="6455664"/>
            <a:ext cx="336042" cy="365125"/>
          </a:xfrm>
        </p:spPr>
        <p:txBody>
          <a:bodyPr vert="horz" lIns="91440" tIns="45720" rIns="91440" bIns="45720" rtlCol="0" anchor="ctr">
            <a:normAutofit/>
          </a:bodyPr>
          <a:lstStyle/>
          <a:p>
            <a:pPr defTabSz="914400">
              <a:spcAft>
                <a:spcPts val="600"/>
              </a:spcAft>
            </a:pPr>
            <a:fld id="{C1FF6DA9-008F-8B48-92A6-B652298478BF}" type="slidenum">
              <a:rPr lang="en-US" sz="1000">
                <a:solidFill>
                  <a:schemeClr val="tx1">
                    <a:lumMod val="50000"/>
                    <a:lumOff val="50000"/>
                  </a:schemeClr>
                </a:solidFill>
              </a:rPr>
              <a:pPr defTabSz="914400">
                <a:spcAft>
                  <a:spcPts val="600"/>
                </a:spcAft>
              </a:pPr>
              <a:t>24</a:t>
            </a:fld>
            <a:endParaRPr lang="en-US" sz="1000">
              <a:solidFill>
                <a:schemeClr val="tx1">
                  <a:lumMod val="50000"/>
                  <a:lumOff val="50000"/>
                </a:schemeClr>
              </a:solidFill>
            </a:endParaRPr>
          </a:p>
        </p:txBody>
      </p:sp>
    </p:spTree>
    <p:extLst>
      <p:ext uri="{BB962C8B-B14F-4D97-AF65-F5344CB8AC3E}">
        <p14:creationId xmlns:p14="http://schemas.microsoft.com/office/powerpoint/2010/main" val="3660993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4CE1B-8B10-0F58-9FB3-293CC7E95F3C}"/>
              </a:ext>
            </a:extLst>
          </p:cNvPr>
          <p:cNvSpPr>
            <a:spLocks noGrp="1"/>
          </p:cNvSpPr>
          <p:nvPr>
            <p:ph type="title"/>
          </p:nvPr>
        </p:nvSpPr>
        <p:spPr/>
        <p:txBody>
          <a:bodyPr/>
          <a:lstStyle/>
          <a:p>
            <a:r>
              <a:rPr lang="en-US" dirty="0"/>
              <a:t>Contribution </a:t>
            </a:r>
          </a:p>
        </p:txBody>
      </p:sp>
      <p:graphicFrame>
        <p:nvGraphicFramePr>
          <p:cNvPr id="7" name="Content Placeholder 2">
            <a:extLst>
              <a:ext uri="{FF2B5EF4-FFF2-40B4-BE49-F238E27FC236}">
                <a16:creationId xmlns:a16="http://schemas.microsoft.com/office/drawing/2014/main" id="{946A99DF-BE90-7847-40B0-2AC96585010A}"/>
              </a:ext>
            </a:extLst>
          </p:cNvPr>
          <p:cNvGraphicFramePr>
            <a:graphicFrameLocks noGrp="1"/>
          </p:cNvGraphicFramePr>
          <p:nvPr>
            <p:ph idx="1"/>
          </p:nvPr>
        </p:nvGraphicFramePr>
        <p:xfrm>
          <a:off x="3575050" y="273050"/>
          <a:ext cx="5111750" cy="5853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98F03ADD-CB30-94AC-519F-3B9B2A35755C}"/>
              </a:ext>
            </a:extLst>
          </p:cNvPr>
          <p:cNvSpPr>
            <a:spLocks noGrp="1"/>
          </p:cNvSpPr>
          <p:nvPr>
            <p:ph type="body" sz="half" idx="2"/>
          </p:nvPr>
        </p:nvSpPr>
        <p:spPr/>
        <p:txBody>
          <a:bodyPr/>
          <a:lstStyle/>
          <a:p>
            <a:r>
              <a:rPr lang="en-US" sz="1800" dirty="0"/>
              <a:t>Operational Insights</a:t>
            </a:r>
          </a:p>
          <a:p>
            <a:endParaRPr lang="en-US" dirty="0"/>
          </a:p>
        </p:txBody>
      </p:sp>
      <p:sp>
        <p:nvSpPr>
          <p:cNvPr id="5" name="Slide Number Placeholder 4">
            <a:extLst>
              <a:ext uri="{FF2B5EF4-FFF2-40B4-BE49-F238E27FC236}">
                <a16:creationId xmlns:a16="http://schemas.microsoft.com/office/drawing/2014/main" id="{AF9AD371-DC45-4BA3-0EDC-4C2B5B9C23E6}"/>
              </a:ext>
            </a:extLst>
          </p:cNvPr>
          <p:cNvSpPr>
            <a:spLocks noGrp="1"/>
          </p:cNvSpPr>
          <p:nvPr>
            <p:ph type="sldNum" sz="quarter" idx="12"/>
          </p:nvPr>
        </p:nvSpPr>
        <p:spPr/>
        <p:txBody>
          <a:bodyPr/>
          <a:lstStyle/>
          <a:p>
            <a:fld id="{C1FF6DA9-008F-8B48-92A6-B652298478BF}" type="slidenum">
              <a:rPr lang="en-US" smtClean="0"/>
              <a:t>25</a:t>
            </a:fld>
            <a:endParaRPr lang="en-US"/>
          </a:p>
        </p:txBody>
      </p:sp>
    </p:spTree>
    <p:extLst>
      <p:ext uri="{BB962C8B-B14F-4D97-AF65-F5344CB8AC3E}">
        <p14:creationId xmlns:p14="http://schemas.microsoft.com/office/powerpoint/2010/main" val="1985674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3EB0D-60E1-3164-CCF1-15D2598E86AD}"/>
              </a:ext>
            </a:extLst>
          </p:cNvPr>
          <p:cNvSpPr>
            <a:spLocks noGrp="1"/>
          </p:cNvSpPr>
          <p:nvPr>
            <p:ph type="title"/>
          </p:nvPr>
        </p:nvSpPr>
        <p:spPr/>
        <p:txBody>
          <a:bodyPr/>
          <a:lstStyle/>
          <a:p>
            <a:r>
              <a:rPr lang="en-US" dirty="0"/>
              <a:t>Contribution </a:t>
            </a:r>
          </a:p>
        </p:txBody>
      </p:sp>
      <p:sp>
        <p:nvSpPr>
          <p:cNvPr id="3" name="Text Placeholder 2">
            <a:extLst>
              <a:ext uri="{FF2B5EF4-FFF2-40B4-BE49-F238E27FC236}">
                <a16:creationId xmlns:a16="http://schemas.microsoft.com/office/drawing/2014/main" id="{6DD96BED-8962-8969-B31A-2484FCDDA237}"/>
              </a:ext>
            </a:extLst>
          </p:cNvPr>
          <p:cNvSpPr>
            <a:spLocks noGrp="1"/>
          </p:cNvSpPr>
          <p:nvPr>
            <p:ph type="body" idx="1"/>
          </p:nvPr>
        </p:nvSpPr>
        <p:spPr/>
        <p:txBody>
          <a:bodyPr>
            <a:normAutofit fontScale="77500" lnSpcReduction="20000"/>
          </a:bodyPr>
          <a:lstStyle/>
          <a:p>
            <a:endParaRPr lang="en-US" dirty="0"/>
          </a:p>
          <a:p>
            <a:r>
              <a:rPr lang="en-US" dirty="0"/>
              <a:t>B. Business and Technical Impact</a:t>
            </a:r>
          </a:p>
          <a:p>
            <a:endParaRPr lang="en-US" dirty="0"/>
          </a:p>
        </p:txBody>
      </p:sp>
      <p:graphicFrame>
        <p:nvGraphicFramePr>
          <p:cNvPr id="11" name="Content Placeholder 3">
            <a:extLst>
              <a:ext uri="{FF2B5EF4-FFF2-40B4-BE49-F238E27FC236}">
                <a16:creationId xmlns:a16="http://schemas.microsoft.com/office/drawing/2014/main" id="{4B345285-902D-FF77-56B0-44C2A6AC9A42}"/>
              </a:ext>
            </a:extLst>
          </p:cNvPr>
          <p:cNvGraphicFramePr>
            <a:graphicFrameLocks noGrp="1"/>
          </p:cNvGraphicFramePr>
          <p:nvPr>
            <p:ph sz="half" idx="2"/>
          </p:nvPr>
        </p:nvGraphicFramePr>
        <p:xfrm>
          <a:off x="0" y="1970088"/>
          <a:ext cx="4572000" cy="4613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FAA14CED-3B06-5803-20C5-B39A7093F546}"/>
              </a:ext>
            </a:extLst>
          </p:cNvPr>
          <p:cNvSpPr>
            <a:spLocks noGrp="1"/>
          </p:cNvSpPr>
          <p:nvPr>
            <p:ph type="body" sz="quarter" idx="3"/>
          </p:nvPr>
        </p:nvSpPr>
        <p:spPr>
          <a:xfrm>
            <a:off x="4645024" y="1212851"/>
            <a:ext cx="4041775" cy="639762"/>
          </a:xfrm>
        </p:spPr>
        <p:txBody>
          <a:bodyPr>
            <a:normAutofit fontScale="77500" lnSpcReduction="20000"/>
          </a:bodyPr>
          <a:lstStyle/>
          <a:p>
            <a:r>
              <a:rPr lang="en-US" dirty="0"/>
              <a:t>C. Benchmarking with Prior Works</a:t>
            </a:r>
          </a:p>
        </p:txBody>
      </p:sp>
      <p:sp>
        <p:nvSpPr>
          <p:cNvPr id="6" name="Content Placeholder 5">
            <a:extLst>
              <a:ext uri="{FF2B5EF4-FFF2-40B4-BE49-F238E27FC236}">
                <a16:creationId xmlns:a16="http://schemas.microsoft.com/office/drawing/2014/main" id="{494F9559-E2DB-78EE-DA94-1B1C834E0551}"/>
              </a:ext>
            </a:extLst>
          </p:cNvPr>
          <p:cNvSpPr>
            <a:spLocks noGrp="1"/>
          </p:cNvSpPr>
          <p:nvPr>
            <p:ph sz="quarter" idx="4"/>
          </p:nvPr>
        </p:nvSpPr>
        <p:spPr>
          <a:xfrm>
            <a:off x="4645025" y="1970087"/>
            <a:ext cx="4041775" cy="3951288"/>
          </a:xfrm>
        </p:spPr>
        <p:txBody>
          <a:bodyPr>
            <a:normAutofit fontScale="77500" lnSpcReduction="20000"/>
          </a:bodyPr>
          <a:lstStyle/>
          <a:p>
            <a:endParaRPr lang="en-US" dirty="0"/>
          </a:p>
          <a:p>
            <a:r>
              <a:rPr lang="en-US" dirty="0"/>
              <a:t>When compared to prior literature:</a:t>
            </a:r>
          </a:p>
          <a:p>
            <a:r>
              <a:rPr lang="en-US" dirty="0"/>
              <a:t>Niu (2015) reported MAE 2100 h in industrial machines— this study improves to 1885 h.</a:t>
            </a:r>
          </a:p>
          <a:p>
            <a:r>
              <a:rPr lang="en-US" dirty="0"/>
              <a:t>Patel (2021) demonstrated 65% predictive accuracy for hospital assets — we achieve 72.1%.</a:t>
            </a:r>
          </a:p>
          <a:p>
            <a:r>
              <a:rPr lang="en-US" dirty="0"/>
              <a:t>Similar studies using IoT telemetry (e.g., </a:t>
            </a:r>
            <a:r>
              <a:rPr lang="en-US" dirty="0" err="1"/>
              <a:t>OnWatch</a:t>
            </a:r>
            <a:r>
              <a:rPr lang="en-US" dirty="0"/>
              <a:t>) depend on real-time data; our framework achieves competitive accuracy using static SR data, making it more scalable.</a:t>
            </a:r>
          </a:p>
          <a:p>
            <a:endParaRPr lang="en-US" dirty="0"/>
          </a:p>
        </p:txBody>
      </p:sp>
      <p:sp>
        <p:nvSpPr>
          <p:cNvPr id="7" name="Slide Number Placeholder 6">
            <a:extLst>
              <a:ext uri="{FF2B5EF4-FFF2-40B4-BE49-F238E27FC236}">
                <a16:creationId xmlns:a16="http://schemas.microsoft.com/office/drawing/2014/main" id="{DD0DB85B-372B-E255-3E0A-C98069288F95}"/>
              </a:ext>
            </a:extLst>
          </p:cNvPr>
          <p:cNvSpPr>
            <a:spLocks noGrp="1"/>
          </p:cNvSpPr>
          <p:nvPr>
            <p:ph type="sldNum" sz="quarter" idx="12"/>
          </p:nvPr>
        </p:nvSpPr>
        <p:spPr/>
        <p:txBody>
          <a:bodyPr/>
          <a:lstStyle/>
          <a:p>
            <a:fld id="{C1FF6DA9-008F-8B48-92A6-B652298478BF}" type="slidenum">
              <a:rPr lang="en-US" smtClean="0"/>
              <a:t>26</a:t>
            </a:fld>
            <a:endParaRPr lang="en-US"/>
          </a:p>
        </p:txBody>
      </p:sp>
    </p:spTree>
    <p:extLst>
      <p:ext uri="{BB962C8B-B14F-4D97-AF65-F5344CB8AC3E}">
        <p14:creationId xmlns:p14="http://schemas.microsoft.com/office/powerpoint/2010/main" val="820184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B532-86DC-B132-7C94-F5FFA8476330}"/>
              </a:ext>
            </a:extLst>
          </p:cNvPr>
          <p:cNvSpPr>
            <a:spLocks noGrp="1"/>
          </p:cNvSpPr>
          <p:nvPr>
            <p:ph type="title"/>
          </p:nvPr>
        </p:nvSpPr>
        <p:spPr>
          <a:xfrm>
            <a:off x="628650" y="365125"/>
            <a:ext cx="7886700" cy="1306443"/>
          </a:xfrm>
        </p:spPr>
        <p:txBody>
          <a:bodyPr>
            <a:normAutofit/>
          </a:bodyPr>
          <a:lstStyle/>
          <a:p>
            <a:r>
              <a:rPr lang="en-US" sz="3500"/>
              <a:t>Summary Result </a:t>
            </a:r>
          </a:p>
        </p:txBody>
      </p:sp>
      <p:pic>
        <p:nvPicPr>
          <p:cNvPr id="7" name="Picture 6">
            <a:extLst>
              <a:ext uri="{FF2B5EF4-FFF2-40B4-BE49-F238E27FC236}">
                <a16:creationId xmlns:a16="http://schemas.microsoft.com/office/drawing/2014/main" id="{3C520B65-8E3B-115F-9AD0-A27030415B3F}"/>
              </a:ext>
            </a:extLst>
          </p:cNvPr>
          <p:cNvPicPr>
            <a:picLocks noChangeAspect="1"/>
          </p:cNvPicPr>
          <p:nvPr/>
        </p:nvPicPr>
        <p:blipFill>
          <a:blip r:embed="rId2"/>
          <a:srcRect l="19127" r="40310" b="-2"/>
          <a:stretch>
            <a:fillRect/>
          </a:stretch>
        </p:blipFill>
        <p:spPr>
          <a:xfrm>
            <a:off x="5991969" y="1904282"/>
            <a:ext cx="2567320" cy="4224808"/>
          </a:xfrm>
          <a:prstGeom prst="rect">
            <a:avLst/>
          </a:prstGeom>
        </p:spPr>
      </p:pic>
      <p:sp>
        <p:nvSpPr>
          <p:cNvPr id="4" name="Slide Number Placeholder 3">
            <a:extLst>
              <a:ext uri="{FF2B5EF4-FFF2-40B4-BE49-F238E27FC236}">
                <a16:creationId xmlns:a16="http://schemas.microsoft.com/office/drawing/2014/main" id="{88876073-BC42-91CA-66FA-1039B8ECEE78}"/>
              </a:ext>
            </a:extLst>
          </p:cNvPr>
          <p:cNvSpPr>
            <a:spLocks noGrp="1"/>
          </p:cNvSpPr>
          <p:nvPr>
            <p:ph type="sldNum" sz="quarter" idx="12"/>
          </p:nvPr>
        </p:nvSpPr>
        <p:spPr>
          <a:xfrm>
            <a:off x="6457950" y="6356350"/>
            <a:ext cx="2057400" cy="365125"/>
          </a:xfrm>
        </p:spPr>
        <p:txBody>
          <a:bodyPr>
            <a:normAutofit/>
          </a:bodyPr>
          <a:lstStyle/>
          <a:p>
            <a:pPr>
              <a:spcAft>
                <a:spcPts val="600"/>
              </a:spcAft>
            </a:pPr>
            <a:fld id="{C1FF6DA9-008F-8B48-92A6-B652298478BF}" type="slidenum">
              <a:rPr lang="en-US" smtClean="0"/>
              <a:pPr>
                <a:spcAft>
                  <a:spcPts val="600"/>
                </a:spcAft>
              </a:pPr>
              <a:t>27</a:t>
            </a:fld>
            <a:endParaRPr lang="en-US"/>
          </a:p>
        </p:txBody>
      </p:sp>
      <p:graphicFrame>
        <p:nvGraphicFramePr>
          <p:cNvPr id="6" name="Content Placeholder 2">
            <a:extLst>
              <a:ext uri="{FF2B5EF4-FFF2-40B4-BE49-F238E27FC236}">
                <a16:creationId xmlns:a16="http://schemas.microsoft.com/office/drawing/2014/main" id="{DA5D3C80-96C0-D7FD-A426-8F97AD5C9A53}"/>
              </a:ext>
            </a:extLst>
          </p:cNvPr>
          <p:cNvGraphicFramePr>
            <a:graphicFrameLocks noGrp="1"/>
          </p:cNvGraphicFramePr>
          <p:nvPr>
            <p:ph idx="1"/>
          </p:nvPr>
        </p:nvGraphicFramePr>
        <p:xfrm>
          <a:off x="628650" y="1825625"/>
          <a:ext cx="5036058" cy="43034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4890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3500" dirty="0">
                <a:solidFill>
                  <a:srgbClr val="FFFFFF"/>
                </a:solidFill>
              </a:rPr>
              <a:t> Conclusion &amp; Future Work</a:t>
            </a:r>
          </a:p>
        </p:txBody>
      </p:sp>
      <p:sp>
        <p:nvSpPr>
          <p:cNvPr id="3" name="Content Placeholder 2"/>
          <p:cNvSpPr>
            <a:spLocks noGrp="1"/>
          </p:cNvSpPr>
          <p:nvPr>
            <p:ph idx="1"/>
          </p:nvPr>
        </p:nvSpPr>
        <p:spPr>
          <a:xfrm>
            <a:off x="3607694" y="649480"/>
            <a:ext cx="4916510" cy="5546047"/>
          </a:xfrm>
        </p:spPr>
        <p:txBody>
          <a:bodyPr anchor="ctr">
            <a:normAutofit/>
          </a:bodyPr>
          <a:lstStyle/>
          <a:p>
            <a:r>
              <a:rPr lang="en-US" sz="1700"/>
              <a:t>Conclusion: MTBF pipeline and risk scoring provide actionable fleet prioritization; TTR models usable for ETA guidance.</a:t>
            </a:r>
          </a:p>
          <a:p>
            <a:r>
              <a:rPr lang="en-US" sz="1700"/>
              <a:t>Future: Add PM delay/QARA linkage, richer telemetry (usage hours/alerts), site logistics features, and spare SLA signals.</a:t>
            </a:r>
          </a:p>
          <a:p>
            <a:r>
              <a:rPr lang="en-US" sz="1700"/>
              <a:t>Modeling: Calibrate per‑modality models, quantile regression for SLA bands, and SHAP for explainability.</a:t>
            </a:r>
          </a:p>
          <a:p>
            <a:r>
              <a:rPr lang="en-US" sz="1700"/>
              <a:t>Delivery: Publish PowerBI/Tableau dashboard; schedule weekly refresh from ProServ360.</a:t>
            </a:r>
          </a:p>
        </p:txBody>
      </p:sp>
      <p:sp>
        <p:nvSpPr>
          <p:cNvPr id="4" name="Slide Number Placeholder 3">
            <a:extLst>
              <a:ext uri="{FF2B5EF4-FFF2-40B4-BE49-F238E27FC236}">
                <a16:creationId xmlns:a16="http://schemas.microsoft.com/office/drawing/2014/main" id="{CDE2F157-CA3B-4D4E-2148-ECAC21A3AFD9}"/>
              </a:ext>
            </a:extLst>
          </p:cNvPr>
          <p:cNvSpPr>
            <a:spLocks noGrp="1"/>
          </p:cNvSpPr>
          <p:nvPr>
            <p:ph type="sldNum" sz="quarter" idx="12"/>
          </p:nvPr>
        </p:nvSpPr>
        <p:spPr/>
        <p:txBody>
          <a:bodyPr/>
          <a:lstStyle/>
          <a:p>
            <a:fld id="{C1FF6DA9-008F-8B48-92A6-B652298478BF}"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References</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a:t>ProServ360 Service Logs (2023–2025), internal extracts.</a:t>
            </a:r>
          </a:p>
          <a:p>
            <a:r>
              <a:rPr lang="en-US" sz="1700"/>
              <a:t>Niyonambaza et al., Future Internet (2020) — IoT‑based PdM in hospitals.</a:t>
            </a:r>
          </a:p>
          <a:p>
            <a:r>
              <a:rPr lang="en-US" sz="1700"/>
              <a:t>scikit‑learn &amp; xgboost docs; pandas/Matplotlib docs.</a:t>
            </a:r>
          </a:p>
          <a:p>
            <a:r>
              <a:rPr lang="en-US" sz="1700"/>
              <a:t>Kurose &amp; Ross (for method presentation structure).</a:t>
            </a:r>
          </a:p>
        </p:txBody>
      </p:sp>
      <p:sp>
        <p:nvSpPr>
          <p:cNvPr id="4" name="Slide Number Placeholder 3">
            <a:extLst>
              <a:ext uri="{FF2B5EF4-FFF2-40B4-BE49-F238E27FC236}">
                <a16:creationId xmlns:a16="http://schemas.microsoft.com/office/drawing/2014/main" id="{69A2F3C7-A11A-5DE4-DDCE-4E8B7ADB4240}"/>
              </a:ext>
            </a:extLst>
          </p:cNvPr>
          <p:cNvSpPr>
            <a:spLocks noGrp="1"/>
          </p:cNvSpPr>
          <p:nvPr>
            <p:ph type="sldNum" sz="quarter" idx="12"/>
          </p:nvPr>
        </p:nvSpPr>
        <p:spPr/>
        <p:txBody>
          <a:bodyPr/>
          <a:lstStyle/>
          <a:p>
            <a:fld id="{C1FF6DA9-008F-8B48-92A6-B652298478BF}"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37673" y="348865"/>
            <a:ext cx="7288583" cy="1576446"/>
          </a:xfrm>
        </p:spPr>
        <p:txBody>
          <a:bodyPr anchor="ctr">
            <a:normAutofit/>
          </a:bodyPr>
          <a:lstStyle/>
          <a:p>
            <a:r>
              <a:rPr lang="en-US" sz="3500">
                <a:solidFill>
                  <a:srgbClr val="FFFFFF"/>
                </a:solidFill>
              </a:rPr>
              <a:t>Problem Statement</a:t>
            </a:r>
          </a:p>
        </p:txBody>
      </p:sp>
      <p:graphicFrame>
        <p:nvGraphicFramePr>
          <p:cNvPr id="5" name="Content Placeholder 2">
            <a:extLst>
              <a:ext uri="{FF2B5EF4-FFF2-40B4-BE49-F238E27FC236}">
                <a16:creationId xmlns:a16="http://schemas.microsoft.com/office/drawing/2014/main" id="{983AED18-D12A-A9AF-4C16-158915990CF7}"/>
              </a:ext>
            </a:extLst>
          </p:cNvPr>
          <p:cNvGraphicFramePr>
            <a:graphicFrameLocks noGrp="1"/>
          </p:cNvGraphicFramePr>
          <p:nvPr>
            <p:ph idx="1"/>
            <p:extLst>
              <p:ext uri="{D42A27DB-BD31-4B8C-83A1-F6EECF244321}">
                <p14:modId xmlns:p14="http://schemas.microsoft.com/office/powerpoint/2010/main" val="3336633218"/>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2DD28987-599D-7C24-5BBA-60D29B21E1E6}"/>
              </a:ext>
            </a:extLst>
          </p:cNvPr>
          <p:cNvSpPr>
            <a:spLocks noGrp="1"/>
          </p:cNvSpPr>
          <p:nvPr>
            <p:ph type="sldNum" sz="quarter" idx="12"/>
          </p:nvPr>
        </p:nvSpPr>
        <p:spPr/>
        <p:txBody>
          <a:bodyPr/>
          <a:lstStyle/>
          <a:p>
            <a:fld id="{C1FF6DA9-008F-8B48-92A6-B652298478BF}" type="slidenum">
              <a:rPr lang="en-US" smtClean="0"/>
              <a:t>3</a:t>
            </a:fld>
            <a:endParaRPr lang="en-US"/>
          </a:p>
        </p:txBody>
      </p:sp>
      <p:pic>
        <p:nvPicPr>
          <p:cNvPr id="4" name="Picture 3">
            <a:extLst>
              <a:ext uri="{FF2B5EF4-FFF2-40B4-BE49-F238E27FC236}">
                <a16:creationId xmlns:a16="http://schemas.microsoft.com/office/drawing/2014/main" id="{B1B5F9C0-2AE5-D68C-6B31-59DA9F26FDD2}"/>
              </a:ext>
            </a:extLst>
          </p:cNvPr>
          <p:cNvPicPr>
            <a:picLocks noChangeAspect="1"/>
          </p:cNvPicPr>
          <p:nvPr/>
        </p:nvPicPr>
        <p:blipFill>
          <a:blip r:embed="rId8"/>
          <a:stretch>
            <a:fillRect/>
          </a:stretch>
        </p:blipFill>
        <p:spPr>
          <a:xfrm>
            <a:off x="3271556" y="1692277"/>
            <a:ext cx="2549037" cy="1400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187F64-E9F2-51F1-3836-8D1DFD147C41}"/>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D227534-9960-D695-7225-EA26617ED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CA790B-12B3-AF71-FB1A-990126CEF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8B38C46-2C4A-6507-728B-4314D82CF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71F3BA3-0EF2-67B0-931B-4B8D82916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D0665D-DF65-6033-509F-B165E87C9BBB}"/>
              </a:ext>
            </a:extLst>
          </p:cNvPr>
          <p:cNvSpPr>
            <a:spLocks noGrp="1"/>
          </p:cNvSpPr>
          <p:nvPr>
            <p:ph type="title"/>
          </p:nvPr>
        </p:nvSpPr>
        <p:spPr>
          <a:xfrm>
            <a:off x="1037673" y="348865"/>
            <a:ext cx="7288583" cy="1576446"/>
          </a:xfrm>
        </p:spPr>
        <p:txBody>
          <a:bodyPr anchor="ctr">
            <a:normAutofit/>
          </a:bodyPr>
          <a:lstStyle/>
          <a:p>
            <a:r>
              <a:rPr lang="en-US" sz="3500" dirty="0">
                <a:solidFill>
                  <a:srgbClr val="FFFFFF"/>
                </a:solidFill>
              </a:rPr>
              <a:t>Scope of Work</a:t>
            </a:r>
          </a:p>
        </p:txBody>
      </p:sp>
      <p:sp>
        <p:nvSpPr>
          <p:cNvPr id="3" name="Slide Number Placeholder 2">
            <a:extLst>
              <a:ext uri="{FF2B5EF4-FFF2-40B4-BE49-F238E27FC236}">
                <a16:creationId xmlns:a16="http://schemas.microsoft.com/office/drawing/2014/main" id="{8CD7AB20-7CD1-2108-FC56-26A6BC2DF180}"/>
              </a:ext>
            </a:extLst>
          </p:cNvPr>
          <p:cNvSpPr>
            <a:spLocks noGrp="1"/>
          </p:cNvSpPr>
          <p:nvPr>
            <p:ph type="sldNum" sz="quarter" idx="12"/>
          </p:nvPr>
        </p:nvSpPr>
        <p:spPr/>
        <p:txBody>
          <a:bodyPr/>
          <a:lstStyle/>
          <a:p>
            <a:fld id="{C1FF6DA9-008F-8B48-92A6-B652298478BF}" type="slidenum">
              <a:rPr lang="en-US" smtClean="0"/>
              <a:t>4</a:t>
            </a:fld>
            <a:endParaRPr lang="en-US"/>
          </a:p>
        </p:txBody>
      </p:sp>
      <p:sp>
        <p:nvSpPr>
          <p:cNvPr id="7" name="Content Placeholder 6">
            <a:extLst>
              <a:ext uri="{FF2B5EF4-FFF2-40B4-BE49-F238E27FC236}">
                <a16:creationId xmlns:a16="http://schemas.microsoft.com/office/drawing/2014/main" id="{45B4B09A-0511-F5CD-0CFE-BC30DEB0DE5A}"/>
              </a:ext>
            </a:extLst>
          </p:cNvPr>
          <p:cNvSpPr>
            <a:spLocks noGrp="1"/>
          </p:cNvSpPr>
          <p:nvPr>
            <p:ph idx="1"/>
          </p:nvPr>
        </p:nvSpPr>
        <p:spPr>
          <a:xfrm>
            <a:off x="457200" y="2660617"/>
            <a:ext cx="8229600" cy="4525963"/>
          </a:xfrm>
        </p:spPr>
        <p:txBody>
          <a:bodyPr>
            <a:normAutofit/>
          </a:bodyPr>
          <a:lstStyle/>
          <a:p>
            <a:r>
              <a:rPr lang="en-US" sz="2400" dirty="0"/>
              <a:t>Frequent Corrective Repairs and inconsistent PM windows cause avoidable downtime and customer impact.</a:t>
            </a:r>
          </a:p>
          <a:p>
            <a:r>
              <a:rPr lang="en-US" sz="2400" dirty="0"/>
              <a:t>Goal: Build a data-driven framework to quantify reliability (MTBF), predict TTR, and prioritize high‑risk assets.</a:t>
            </a:r>
          </a:p>
          <a:p>
            <a:r>
              <a:rPr lang="en-US" sz="2400" dirty="0"/>
              <a:t>Scope: 3,119 SRs → 1,621 Corrective Repairs across 157 systems; MTBF + TTR models &amp; dashboards.</a:t>
            </a:r>
          </a:p>
        </p:txBody>
      </p:sp>
    </p:spTree>
    <p:extLst>
      <p:ext uri="{BB962C8B-B14F-4D97-AF65-F5344CB8AC3E}">
        <p14:creationId xmlns:p14="http://schemas.microsoft.com/office/powerpoint/2010/main" val="2203707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475ECE-6A76-94ED-B05B-6D5E6E7E89C5}"/>
              </a:ext>
            </a:extLst>
          </p:cNvPr>
          <p:cNvSpPr>
            <a:spLocks noGrp="1"/>
          </p:cNvSpPr>
          <p:nvPr>
            <p:ph type="title"/>
          </p:nvPr>
        </p:nvSpPr>
        <p:spPr>
          <a:xfrm>
            <a:off x="1028697" y="348865"/>
            <a:ext cx="7533018" cy="877729"/>
          </a:xfrm>
        </p:spPr>
        <p:txBody>
          <a:bodyPr anchor="ctr">
            <a:normAutofit/>
          </a:bodyPr>
          <a:lstStyle/>
          <a:p>
            <a:r>
              <a:rPr lang="en-US" sz="3500">
                <a:solidFill>
                  <a:srgbClr val="FFFFFF"/>
                </a:solidFill>
              </a:rPr>
              <a:t>Terminologies</a:t>
            </a:r>
          </a:p>
        </p:txBody>
      </p:sp>
      <p:sp>
        <p:nvSpPr>
          <p:cNvPr id="4" name="Slide Number Placeholder 3">
            <a:extLst>
              <a:ext uri="{FF2B5EF4-FFF2-40B4-BE49-F238E27FC236}">
                <a16:creationId xmlns:a16="http://schemas.microsoft.com/office/drawing/2014/main" id="{E3D164B4-79B2-8375-7C0A-CC482F672FCF}"/>
              </a:ext>
            </a:extLst>
          </p:cNvPr>
          <p:cNvSpPr>
            <a:spLocks noGrp="1"/>
          </p:cNvSpPr>
          <p:nvPr>
            <p:ph type="sldNum" sz="quarter" idx="12"/>
          </p:nvPr>
        </p:nvSpPr>
        <p:spPr>
          <a:xfrm>
            <a:off x="8778240" y="6455664"/>
            <a:ext cx="336042" cy="365125"/>
          </a:xfrm>
        </p:spPr>
        <p:txBody>
          <a:bodyPr>
            <a:normAutofit/>
          </a:bodyPr>
          <a:lstStyle/>
          <a:p>
            <a:pPr>
              <a:spcAft>
                <a:spcPts val="600"/>
              </a:spcAft>
            </a:pPr>
            <a:fld id="{C1FF6DA9-008F-8B48-92A6-B652298478BF}" type="slidenum">
              <a:rPr lang="en-US" sz="1000">
                <a:solidFill>
                  <a:schemeClr val="tx1">
                    <a:lumMod val="50000"/>
                    <a:lumOff val="50000"/>
                  </a:schemeClr>
                </a:solidFill>
              </a:rPr>
              <a:pPr>
                <a:spcAft>
                  <a:spcPts val="600"/>
                </a:spcAft>
              </a:pPr>
              <a:t>5</a:t>
            </a:fld>
            <a:endParaRPr lang="en-US" sz="1000">
              <a:solidFill>
                <a:schemeClr val="tx1">
                  <a:lumMod val="50000"/>
                  <a:lumOff val="50000"/>
                </a:schemeClr>
              </a:solidFill>
            </a:endParaRPr>
          </a:p>
        </p:txBody>
      </p:sp>
      <p:graphicFrame>
        <p:nvGraphicFramePr>
          <p:cNvPr id="5" name="Content Placeholder 4">
            <a:extLst>
              <a:ext uri="{FF2B5EF4-FFF2-40B4-BE49-F238E27FC236}">
                <a16:creationId xmlns:a16="http://schemas.microsoft.com/office/drawing/2014/main" id="{0F86FB3B-5E00-F7EF-10BE-5A8E913494C0}"/>
              </a:ext>
            </a:extLst>
          </p:cNvPr>
          <p:cNvGraphicFramePr>
            <a:graphicFrameLocks noGrp="1"/>
          </p:cNvGraphicFramePr>
          <p:nvPr>
            <p:ph idx="1"/>
            <p:extLst>
              <p:ext uri="{D42A27DB-BD31-4B8C-83A1-F6EECF244321}">
                <p14:modId xmlns:p14="http://schemas.microsoft.com/office/powerpoint/2010/main" val="290276449"/>
              </p:ext>
            </p:extLst>
          </p:nvPr>
        </p:nvGraphicFramePr>
        <p:xfrm>
          <a:off x="474063" y="1682803"/>
          <a:ext cx="8454783" cy="3416620"/>
        </p:xfrm>
        <a:graphic>
          <a:graphicData uri="http://schemas.openxmlformats.org/drawingml/2006/table">
            <a:tbl>
              <a:tblPr>
                <a:tableStyleId>{775DCB02-9BB8-47FD-8907-85C794F793BA}</a:tableStyleId>
              </a:tblPr>
              <a:tblGrid>
                <a:gridCol w="3452478">
                  <a:extLst>
                    <a:ext uri="{9D8B030D-6E8A-4147-A177-3AD203B41FA5}">
                      <a16:colId xmlns:a16="http://schemas.microsoft.com/office/drawing/2014/main" val="951641824"/>
                    </a:ext>
                  </a:extLst>
                </a:gridCol>
                <a:gridCol w="5002305">
                  <a:extLst>
                    <a:ext uri="{9D8B030D-6E8A-4147-A177-3AD203B41FA5}">
                      <a16:colId xmlns:a16="http://schemas.microsoft.com/office/drawing/2014/main" val="2867496559"/>
                    </a:ext>
                  </a:extLst>
                </a:gridCol>
              </a:tblGrid>
              <a:tr h="277004">
                <a:tc>
                  <a:txBody>
                    <a:bodyPr/>
                    <a:lstStyle/>
                    <a:p>
                      <a:r>
                        <a:rPr lang="en-US" sz="1600" b="1" dirty="0"/>
                        <a:t>Term</a:t>
                      </a:r>
                    </a:p>
                  </a:txBody>
                  <a:tcPr marL="60507" marR="60507" marT="30254" marB="30254" anchor="ctr"/>
                </a:tc>
                <a:tc>
                  <a:txBody>
                    <a:bodyPr/>
                    <a:lstStyle/>
                    <a:p>
                      <a:r>
                        <a:rPr lang="en-US" sz="1600" b="1" dirty="0"/>
                        <a:t>Description</a:t>
                      </a:r>
                    </a:p>
                  </a:txBody>
                  <a:tcPr marL="60507" marR="60507" marT="30254" marB="30254" anchor="ctr"/>
                </a:tc>
                <a:extLst>
                  <a:ext uri="{0D108BD9-81ED-4DB2-BD59-A6C34878D82A}">
                    <a16:rowId xmlns:a16="http://schemas.microsoft.com/office/drawing/2014/main" val="2387580727"/>
                  </a:ext>
                </a:extLst>
              </a:tr>
              <a:tr h="459760">
                <a:tc>
                  <a:txBody>
                    <a:bodyPr/>
                    <a:lstStyle/>
                    <a:p>
                      <a:r>
                        <a:rPr lang="en-US" sz="1600" b="1" dirty="0"/>
                        <a:t>MTBF (Mean Time Between Failure)</a:t>
                      </a:r>
                      <a:endParaRPr lang="en-US" sz="1600" dirty="0"/>
                    </a:p>
                  </a:txBody>
                  <a:tcPr marL="60507" marR="60507" marT="30254" marB="30254" anchor="ctr"/>
                </a:tc>
                <a:tc>
                  <a:txBody>
                    <a:bodyPr/>
                    <a:lstStyle/>
                    <a:p>
                      <a:r>
                        <a:rPr lang="en-US" sz="1600"/>
                        <a:t>Average elapsed time (in days/hours) between two consecutive corrective failures of an equipment.</a:t>
                      </a:r>
                    </a:p>
                  </a:txBody>
                  <a:tcPr marL="60507" marR="60507" marT="30254" marB="30254" anchor="ctr"/>
                </a:tc>
                <a:extLst>
                  <a:ext uri="{0D108BD9-81ED-4DB2-BD59-A6C34878D82A}">
                    <a16:rowId xmlns:a16="http://schemas.microsoft.com/office/drawing/2014/main" val="3831280966"/>
                  </a:ext>
                </a:extLst>
              </a:tr>
              <a:tr h="459760">
                <a:tc>
                  <a:txBody>
                    <a:bodyPr/>
                    <a:lstStyle/>
                    <a:p>
                      <a:r>
                        <a:rPr lang="en-US" sz="1600" b="1"/>
                        <a:t>System ID / Asset_System_ID</a:t>
                      </a:r>
                      <a:endParaRPr lang="en-US" sz="1600"/>
                    </a:p>
                  </a:txBody>
                  <a:tcPr marL="60507" marR="60507" marT="30254" marB="30254" anchor="ctr"/>
                </a:tc>
                <a:tc>
                  <a:txBody>
                    <a:bodyPr/>
                    <a:lstStyle/>
                    <a:p>
                      <a:r>
                        <a:rPr lang="en-US" sz="1600"/>
                        <a:t>Unique identifier assigned to each installed medical system (CT, MRI, US, etc.). Serves as the model input X.</a:t>
                      </a:r>
                    </a:p>
                  </a:txBody>
                  <a:tcPr marL="60507" marR="60507" marT="30254" marB="30254" anchor="ctr"/>
                </a:tc>
                <a:extLst>
                  <a:ext uri="{0D108BD9-81ED-4DB2-BD59-A6C34878D82A}">
                    <a16:rowId xmlns:a16="http://schemas.microsoft.com/office/drawing/2014/main" val="2737652941"/>
                  </a:ext>
                </a:extLst>
              </a:tr>
              <a:tr h="459760">
                <a:tc>
                  <a:txBody>
                    <a:bodyPr/>
                    <a:lstStyle/>
                    <a:p>
                      <a:r>
                        <a:rPr lang="en-US" sz="1600" b="1" dirty="0"/>
                        <a:t>SR (Service Request)</a:t>
                      </a:r>
                      <a:endParaRPr lang="en-US" sz="1600" dirty="0"/>
                    </a:p>
                  </a:txBody>
                  <a:tcPr marL="60507" marR="60507" marT="30254" marB="30254" anchor="ctr"/>
                </a:tc>
                <a:tc>
                  <a:txBody>
                    <a:bodyPr/>
                    <a:lstStyle/>
                    <a:p>
                      <a:r>
                        <a:rPr lang="en-US" sz="1600"/>
                        <a:t>A logged maintenance event—corrective, preventive, or installation activity.</a:t>
                      </a:r>
                    </a:p>
                  </a:txBody>
                  <a:tcPr marL="60507" marR="60507" marT="30254" marB="30254" anchor="ctr"/>
                </a:tc>
                <a:extLst>
                  <a:ext uri="{0D108BD9-81ED-4DB2-BD59-A6C34878D82A}">
                    <a16:rowId xmlns:a16="http://schemas.microsoft.com/office/drawing/2014/main" val="2524075007"/>
                  </a:ext>
                </a:extLst>
              </a:tr>
              <a:tr h="459760">
                <a:tc>
                  <a:txBody>
                    <a:bodyPr/>
                    <a:lstStyle/>
                    <a:p>
                      <a:r>
                        <a:rPr lang="en-US" sz="1600" b="1" dirty="0"/>
                        <a:t>TTR (Time To Repair)</a:t>
                      </a:r>
                      <a:endParaRPr lang="en-US" sz="1600" dirty="0"/>
                    </a:p>
                  </a:txBody>
                  <a:tcPr marL="60507" marR="60507" marT="30254" marB="30254" anchor="ctr"/>
                </a:tc>
                <a:tc>
                  <a:txBody>
                    <a:bodyPr/>
                    <a:lstStyle/>
                    <a:p>
                      <a:r>
                        <a:rPr lang="en-US" sz="1600" dirty="0"/>
                        <a:t>Duration between opening and closing a service request, measuring downtime impact.</a:t>
                      </a:r>
                    </a:p>
                  </a:txBody>
                  <a:tcPr marL="60507" marR="60507" marT="30254" marB="30254" anchor="ctr"/>
                </a:tc>
                <a:extLst>
                  <a:ext uri="{0D108BD9-81ED-4DB2-BD59-A6C34878D82A}">
                    <a16:rowId xmlns:a16="http://schemas.microsoft.com/office/drawing/2014/main" val="4131679168"/>
                  </a:ext>
                </a:extLst>
              </a:tr>
              <a:tr h="459760">
                <a:tc>
                  <a:txBody>
                    <a:bodyPr/>
                    <a:lstStyle/>
                    <a:p>
                      <a:r>
                        <a:rPr lang="en-US" sz="1600" dirty="0"/>
                        <a:t>Reliability Category:</a:t>
                      </a:r>
                    </a:p>
                  </a:txBody>
                  <a:tcPr marL="60507" marR="60507" marT="30254" marB="30254" anchor="ctr"/>
                </a:tc>
                <a:tc>
                  <a:txBody>
                    <a:bodyPr/>
                    <a:lstStyle/>
                    <a:p>
                      <a:r>
                        <a:rPr lang="en-US" sz="1600" dirty="0"/>
                        <a:t>High / Medium / Low via MTBF quartiles; </a:t>
                      </a:r>
                    </a:p>
                  </a:txBody>
                  <a:tcPr marL="60507" marR="60507" marT="30254" marB="30254" anchor="ctr"/>
                </a:tc>
                <a:extLst>
                  <a:ext uri="{0D108BD9-81ED-4DB2-BD59-A6C34878D82A}">
                    <a16:rowId xmlns:a16="http://schemas.microsoft.com/office/drawing/2014/main" val="2376489286"/>
                  </a:ext>
                </a:extLst>
              </a:tr>
              <a:tr h="459760">
                <a:tc>
                  <a:txBody>
                    <a:bodyPr/>
                    <a:lstStyle/>
                    <a:p>
                      <a:r>
                        <a:rPr lang="en-US" sz="1600" dirty="0"/>
                        <a:t>Risk Level:</a:t>
                      </a:r>
                    </a:p>
                  </a:txBody>
                  <a:tcPr marL="60507" marR="60507" marT="30254" marB="30254" anchor="ctr"/>
                </a:tc>
                <a:tc>
                  <a:txBody>
                    <a:bodyPr/>
                    <a:lstStyle/>
                    <a:p>
                      <a:r>
                        <a:rPr lang="en-US" sz="1600" dirty="0"/>
                        <a:t>LOW / MEDIUM / HIGH vs time since last failure.</a:t>
                      </a:r>
                    </a:p>
                  </a:txBody>
                  <a:tcPr marL="60507" marR="60507" marT="30254" marB="30254" anchor="ctr"/>
                </a:tc>
                <a:extLst>
                  <a:ext uri="{0D108BD9-81ED-4DB2-BD59-A6C34878D82A}">
                    <a16:rowId xmlns:a16="http://schemas.microsoft.com/office/drawing/2014/main" val="991527010"/>
                  </a:ext>
                </a:extLst>
              </a:tr>
            </a:tbl>
          </a:graphicData>
        </a:graphic>
      </p:graphicFrame>
    </p:spTree>
    <p:extLst>
      <p:ext uri="{BB962C8B-B14F-4D97-AF65-F5344CB8AC3E}">
        <p14:creationId xmlns:p14="http://schemas.microsoft.com/office/powerpoint/2010/main" val="3993385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15299" y="548465"/>
            <a:ext cx="5098906" cy="434516"/>
          </a:xfrm>
        </p:spPr>
        <p:txBody>
          <a:bodyPr anchor="b">
            <a:normAutofit fontScale="90000"/>
          </a:bodyPr>
          <a:lstStyle/>
          <a:p>
            <a:r>
              <a:rPr lang="en-US" sz="3500" dirty="0"/>
              <a:t>Gap Analysis</a:t>
            </a:r>
          </a:p>
        </p:txBody>
      </p:sp>
      <p:pic>
        <p:nvPicPr>
          <p:cNvPr id="6" name="Picture 5">
            <a:extLst>
              <a:ext uri="{FF2B5EF4-FFF2-40B4-BE49-F238E27FC236}">
                <a16:creationId xmlns:a16="http://schemas.microsoft.com/office/drawing/2014/main" id="{E2A25239-21CF-184F-9077-48352242518D}"/>
              </a:ext>
            </a:extLst>
          </p:cNvPr>
          <p:cNvPicPr>
            <a:picLocks noChangeAspect="1"/>
          </p:cNvPicPr>
          <p:nvPr/>
        </p:nvPicPr>
        <p:blipFill>
          <a:blip r:embed="rId3"/>
          <a:srcRect l="18133" r="51233" b="-1"/>
          <a:stretch>
            <a:fillRect/>
          </a:stretch>
        </p:blipFill>
        <p:spPr>
          <a:xfrm>
            <a:off x="20" y="10"/>
            <a:ext cx="3147352" cy="6857990"/>
          </a:xfrm>
          <a:prstGeom prst="rect">
            <a:avLst/>
          </a:prstGeom>
          <a:effectLst/>
        </p:spPr>
      </p:pic>
      <p:graphicFrame>
        <p:nvGraphicFramePr>
          <p:cNvPr id="5" name="Content Placeholder 2">
            <a:extLst>
              <a:ext uri="{FF2B5EF4-FFF2-40B4-BE49-F238E27FC236}">
                <a16:creationId xmlns:a16="http://schemas.microsoft.com/office/drawing/2014/main" id="{CC2A6E31-D735-0661-9681-54522D928AF0}"/>
              </a:ext>
            </a:extLst>
          </p:cNvPr>
          <p:cNvGraphicFramePr>
            <a:graphicFrameLocks noGrp="1"/>
          </p:cNvGraphicFramePr>
          <p:nvPr>
            <p:ph idx="1"/>
            <p:extLst>
              <p:ext uri="{D42A27DB-BD31-4B8C-83A1-F6EECF244321}">
                <p14:modId xmlns:p14="http://schemas.microsoft.com/office/powerpoint/2010/main" val="1650693677"/>
              </p:ext>
            </p:extLst>
          </p:nvPr>
        </p:nvGraphicFramePr>
        <p:xfrm>
          <a:off x="3415300" y="1303020"/>
          <a:ext cx="5098904" cy="48120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lide Number Placeholder 2">
            <a:extLst>
              <a:ext uri="{FF2B5EF4-FFF2-40B4-BE49-F238E27FC236}">
                <a16:creationId xmlns:a16="http://schemas.microsoft.com/office/drawing/2014/main" id="{2E89DB7E-0C21-BC09-A7C9-9F105F446417}"/>
              </a:ext>
            </a:extLst>
          </p:cNvPr>
          <p:cNvSpPr>
            <a:spLocks noGrp="1"/>
          </p:cNvSpPr>
          <p:nvPr>
            <p:ph type="sldNum" sz="quarter" idx="12"/>
          </p:nvPr>
        </p:nvSpPr>
        <p:spPr/>
        <p:txBody>
          <a:bodyPr/>
          <a:lstStyle/>
          <a:p>
            <a:fld id="{C1FF6DA9-008F-8B48-92A6-B652298478BF}"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Previous Works</a:t>
            </a:r>
          </a:p>
        </p:txBody>
      </p:sp>
      <p:graphicFrame>
        <p:nvGraphicFramePr>
          <p:cNvPr id="5" name="Content Placeholder 2">
            <a:extLst>
              <a:ext uri="{FF2B5EF4-FFF2-40B4-BE49-F238E27FC236}">
                <a16:creationId xmlns:a16="http://schemas.microsoft.com/office/drawing/2014/main" id="{A8B91F7F-D0F1-A15C-789C-8F0F01FA1590}"/>
              </a:ext>
            </a:extLst>
          </p:cNvPr>
          <p:cNvGraphicFramePr>
            <a:graphicFrameLocks noGrp="1"/>
          </p:cNvGraphicFramePr>
          <p:nvPr>
            <p:ph idx="1"/>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DD1E8997-64E7-BADD-E339-2D0ADBA855C3}"/>
              </a:ext>
            </a:extLst>
          </p:cNvPr>
          <p:cNvSpPr>
            <a:spLocks noGrp="1"/>
          </p:cNvSpPr>
          <p:nvPr>
            <p:ph type="sldNum" sz="quarter" idx="12"/>
          </p:nvPr>
        </p:nvSpPr>
        <p:spPr/>
        <p:txBody>
          <a:bodyPr/>
          <a:lstStyle/>
          <a:p>
            <a:fld id="{C1FF6DA9-008F-8B48-92A6-B652298478BF}" type="slidenum">
              <a:rPr lang="en-US" smtClean="0"/>
              <a:t>7</a:t>
            </a:fld>
            <a:endParaRPr lang="en-US"/>
          </a:p>
        </p:txBody>
      </p:sp>
    </p:spTree>
    <p:extLst>
      <p:ext uri="{BB962C8B-B14F-4D97-AF65-F5344CB8AC3E}">
        <p14:creationId xmlns:p14="http://schemas.microsoft.com/office/powerpoint/2010/main" val="2136600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2901-C89B-0D41-4489-EC537A090C34}"/>
              </a:ext>
            </a:extLst>
          </p:cNvPr>
          <p:cNvSpPr>
            <a:spLocks noGrp="1"/>
          </p:cNvSpPr>
          <p:nvPr>
            <p:ph type="title"/>
          </p:nvPr>
        </p:nvSpPr>
        <p:spPr>
          <a:xfrm>
            <a:off x="891051" y="381935"/>
            <a:ext cx="3006438" cy="5974414"/>
          </a:xfrm>
        </p:spPr>
        <p:txBody>
          <a:bodyPr anchor="ctr">
            <a:normAutofit/>
          </a:bodyPr>
          <a:lstStyle/>
          <a:p>
            <a:pPr>
              <a:lnSpc>
                <a:spcPct val="90000"/>
              </a:lnSpc>
            </a:pPr>
            <a:r>
              <a:rPr lang="en-US" sz="2400" dirty="0"/>
              <a:t>Simbo.ai – AI-Driven Predictive Maintenance in Healthcare</a:t>
            </a:r>
            <a:br>
              <a:rPr lang="en-US" sz="2400" dirty="0"/>
            </a:br>
            <a:r>
              <a:rPr lang="en-US" sz="2400" dirty="0" err="1"/>
              <a:t>Simbo.ai’s</a:t>
            </a:r>
            <a:r>
              <a:rPr lang="en-US" sz="2400" dirty="0"/>
              <a:t> blog and research highlight:</a:t>
            </a:r>
            <a:br>
              <a:rPr lang="en-US" sz="2400" dirty="0"/>
            </a:br>
            <a:endParaRPr lang="en-US" sz="2400" dirty="0"/>
          </a:p>
        </p:txBody>
      </p:sp>
      <p:sp>
        <p:nvSpPr>
          <p:cNvPr id="3" name="Content Placeholder 2">
            <a:extLst>
              <a:ext uri="{FF2B5EF4-FFF2-40B4-BE49-F238E27FC236}">
                <a16:creationId xmlns:a16="http://schemas.microsoft.com/office/drawing/2014/main" id="{3F171525-C2FA-118E-57A5-C085ED12E0B7}"/>
              </a:ext>
            </a:extLst>
          </p:cNvPr>
          <p:cNvSpPr>
            <a:spLocks noGrp="1"/>
          </p:cNvSpPr>
          <p:nvPr>
            <p:ph idx="1"/>
          </p:nvPr>
        </p:nvSpPr>
        <p:spPr>
          <a:xfrm>
            <a:off x="5049495" y="-301658"/>
            <a:ext cx="3578706" cy="5837949"/>
          </a:xfrm>
        </p:spPr>
        <p:txBody>
          <a:bodyPr anchor="ctr">
            <a:normAutofit/>
          </a:bodyPr>
          <a:lstStyle/>
          <a:p>
            <a:pPr>
              <a:lnSpc>
                <a:spcPct val="90000"/>
              </a:lnSpc>
            </a:pPr>
            <a:endParaRPr lang="en-US" sz="1700" dirty="0">
              <a:solidFill>
                <a:schemeClr val="tx1">
                  <a:alpha val="80000"/>
                </a:schemeClr>
              </a:solidFill>
            </a:endParaRPr>
          </a:p>
          <a:p>
            <a:pPr marL="0" indent="0">
              <a:lnSpc>
                <a:spcPct val="90000"/>
              </a:lnSpc>
              <a:buNone/>
            </a:pPr>
            <a:endParaRPr lang="en-US" sz="1700" dirty="0">
              <a:solidFill>
                <a:schemeClr val="tx1">
                  <a:alpha val="80000"/>
                </a:schemeClr>
              </a:solidFill>
            </a:endParaRPr>
          </a:p>
          <a:p>
            <a:pPr>
              <a:lnSpc>
                <a:spcPct val="90000"/>
              </a:lnSpc>
            </a:pPr>
            <a:r>
              <a:rPr lang="en-US" sz="1700" dirty="0">
                <a:solidFill>
                  <a:schemeClr val="tx1">
                    <a:alpha val="80000"/>
                  </a:schemeClr>
                </a:solidFill>
              </a:rPr>
              <a:t>70% fewer equipment breakdowns</a:t>
            </a:r>
          </a:p>
          <a:p>
            <a:pPr>
              <a:lnSpc>
                <a:spcPct val="90000"/>
              </a:lnSpc>
            </a:pPr>
            <a:r>
              <a:rPr lang="en-US" sz="1700" dirty="0">
                <a:solidFill>
                  <a:schemeClr val="tx1">
                    <a:alpha val="80000"/>
                  </a:schemeClr>
                </a:solidFill>
              </a:rPr>
              <a:t>30–50% reduction in unplanned downtime</a:t>
            </a:r>
          </a:p>
          <a:p>
            <a:pPr>
              <a:lnSpc>
                <a:spcPct val="90000"/>
              </a:lnSpc>
            </a:pPr>
            <a:r>
              <a:rPr lang="en-US" sz="1700" dirty="0">
                <a:solidFill>
                  <a:schemeClr val="tx1">
                    <a:alpha val="80000"/>
                  </a:schemeClr>
                </a:solidFill>
              </a:rPr>
              <a:t>20–40% longer equipment lifespan</a:t>
            </a:r>
          </a:p>
          <a:p>
            <a:pPr>
              <a:lnSpc>
                <a:spcPct val="90000"/>
              </a:lnSpc>
            </a:pPr>
            <a:r>
              <a:rPr lang="en-US" sz="1700" dirty="0">
                <a:solidFill>
                  <a:schemeClr val="tx1">
                    <a:alpha val="80000"/>
                  </a:schemeClr>
                </a:solidFill>
              </a:rPr>
              <a:t>25% lower maintenance costs</a:t>
            </a:r>
          </a:p>
          <a:p>
            <a:pPr>
              <a:lnSpc>
                <a:spcPct val="90000"/>
              </a:lnSpc>
            </a:pPr>
            <a:r>
              <a:rPr lang="en-US" sz="1700" dirty="0">
                <a:solidFill>
                  <a:schemeClr val="tx1">
                    <a:alpha val="80000"/>
                  </a:schemeClr>
                </a:solidFill>
              </a:rPr>
              <a:t>Their AI models use real-time sensor data and historical maintenance logs to predict failures with over 85% accuracy, enabling condition-based maintenance 2.</a:t>
            </a:r>
          </a:p>
          <a:p>
            <a:pPr>
              <a:lnSpc>
                <a:spcPct val="90000"/>
              </a:lnSpc>
            </a:pPr>
            <a:endParaRPr lang="en-US" sz="1700" dirty="0">
              <a:solidFill>
                <a:schemeClr val="tx1">
                  <a:alpha val="80000"/>
                </a:schemeClr>
              </a:solidFill>
            </a:endParaRPr>
          </a:p>
          <a:p>
            <a:pPr>
              <a:lnSpc>
                <a:spcPct val="90000"/>
              </a:lnSpc>
            </a:pPr>
            <a:r>
              <a:rPr lang="en-US" sz="1700" dirty="0">
                <a:solidFill>
                  <a:schemeClr val="tx1">
                    <a:alpha val="80000"/>
                  </a:schemeClr>
                </a:solidFill>
              </a:rPr>
              <a:t>🔗 Explore </a:t>
            </a:r>
            <a:r>
              <a:rPr lang="en-US" sz="1700" dirty="0" err="1">
                <a:solidFill>
                  <a:schemeClr val="tx1">
                    <a:alpha val="80000"/>
                  </a:schemeClr>
                </a:solidFill>
              </a:rPr>
              <a:t>Simbo.ai’s</a:t>
            </a:r>
            <a:r>
              <a:rPr lang="en-US" sz="1700" dirty="0">
                <a:solidFill>
                  <a:schemeClr val="tx1">
                    <a:alpha val="80000"/>
                  </a:schemeClr>
                </a:solidFill>
              </a:rPr>
              <a:t> insights-</a:t>
            </a:r>
            <a:r>
              <a:rPr lang="en-US" sz="1700" dirty="0">
                <a:solidFill>
                  <a:schemeClr val="tx1">
                    <a:alpha val="80000"/>
                  </a:schemeClr>
                </a:solidFill>
                <a:hlinkClick r:id="rId2"/>
              </a:rPr>
              <a:t>Exploring Predictive Maintenance in Healthcare: How AI Can Revolutionize Equipment Management and Reliability | Simbo AI - Blogs</a:t>
            </a:r>
            <a:endParaRPr lang="en-US" sz="1700" dirty="0">
              <a:solidFill>
                <a:schemeClr val="tx1">
                  <a:alpha val="80000"/>
                </a:schemeClr>
              </a:solidFill>
            </a:endParaRPr>
          </a:p>
          <a:p>
            <a:pPr>
              <a:lnSpc>
                <a:spcPct val="90000"/>
              </a:lnSpc>
            </a:pPr>
            <a:endParaRPr lang="en-US" sz="1700" dirty="0">
              <a:solidFill>
                <a:schemeClr val="tx1">
                  <a:alpha val="80000"/>
                </a:schemeClr>
              </a:solidFill>
            </a:endParaRPr>
          </a:p>
        </p:txBody>
      </p:sp>
      <p:sp>
        <p:nvSpPr>
          <p:cNvPr id="4" name="Slide Number Placeholder 3">
            <a:extLst>
              <a:ext uri="{FF2B5EF4-FFF2-40B4-BE49-F238E27FC236}">
                <a16:creationId xmlns:a16="http://schemas.microsoft.com/office/drawing/2014/main" id="{64F95C51-D5CD-E88B-38E9-75750BDD49C0}"/>
              </a:ext>
            </a:extLst>
          </p:cNvPr>
          <p:cNvSpPr>
            <a:spLocks noGrp="1"/>
          </p:cNvSpPr>
          <p:nvPr>
            <p:ph type="sldNum" sz="quarter" idx="12"/>
          </p:nvPr>
        </p:nvSpPr>
        <p:spPr>
          <a:xfrm>
            <a:off x="6457950" y="6356350"/>
            <a:ext cx="2057400" cy="365125"/>
          </a:xfrm>
        </p:spPr>
        <p:txBody>
          <a:bodyPr>
            <a:normAutofit/>
          </a:bodyPr>
          <a:lstStyle/>
          <a:p>
            <a:pPr>
              <a:spcAft>
                <a:spcPts val="600"/>
              </a:spcAft>
            </a:pPr>
            <a:fld id="{C1FF6DA9-008F-8B48-92A6-B652298478BF}" type="slidenum">
              <a:rPr lang="en-US">
                <a:solidFill>
                  <a:schemeClr val="tx1">
                    <a:alpha val="60000"/>
                  </a:schemeClr>
                </a:solidFill>
              </a:rPr>
              <a:pPr>
                <a:spcAft>
                  <a:spcPts val="600"/>
                </a:spcAft>
              </a:pPr>
              <a:t>8</a:t>
            </a:fld>
            <a:endParaRPr lang="en-US">
              <a:solidFill>
                <a:schemeClr val="tx1">
                  <a:alpha val="60000"/>
                </a:schemeClr>
              </a:solidFill>
            </a:endParaRPr>
          </a:p>
        </p:txBody>
      </p:sp>
    </p:spTree>
    <p:extLst>
      <p:ext uri="{BB962C8B-B14F-4D97-AF65-F5344CB8AC3E}">
        <p14:creationId xmlns:p14="http://schemas.microsoft.com/office/powerpoint/2010/main" val="1520420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23CC-0E5F-250F-D499-28E57B4CA6C0}"/>
              </a:ext>
            </a:extLst>
          </p:cNvPr>
          <p:cNvSpPr>
            <a:spLocks noGrp="1"/>
          </p:cNvSpPr>
          <p:nvPr>
            <p:ph type="title"/>
          </p:nvPr>
        </p:nvSpPr>
        <p:spPr>
          <a:xfrm>
            <a:off x="3416444" y="0"/>
            <a:ext cx="5098906" cy="1675623"/>
          </a:xfrm>
        </p:spPr>
        <p:txBody>
          <a:bodyPr anchor="b">
            <a:normAutofit/>
          </a:bodyPr>
          <a:lstStyle/>
          <a:p>
            <a:pPr>
              <a:lnSpc>
                <a:spcPct val="90000"/>
              </a:lnSpc>
            </a:pPr>
            <a:r>
              <a:rPr lang="en-US" sz="2700" dirty="0"/>
              <a:t>Deloitte – Predictive Maintenance in Healthcare and Industry</a:t>
            </a:r>
            <a:br>
              <a:rPr lang="en-US" sz="2700" dirty="0"/>
            </a:br>
            <a:endParaRPr lang="en-US" sz="2700" dirty="0"/>
          </a:p>
        </p:txBody>
      </p:sp>
      <p:pic>
        <p:nvPicPr>
          <p:cNvPr id="7" name="Picture 6">
            <a:extLst>
              <a:ext uri="{FF2B5EF4-FFF2-40B4-BE49-F238E27FC236}">
                <a16:creationId xmlns:a16="http://schemas.microsoft.com/office/drawing/2014/main" id="{0B14DBD9-816E-EDB9-2D5C-299C72C4F5E1}"/>
              </a:ext>
            </a:extLst>
          </p:cNvPr>
          <p:cNvPicPr>
            <a:picLocks noChangeAspect="1"/>
          </p:cNvPicPr>
          <p:nvPr/>
        </p:nvPicPr>
        <p:blipFill>
          <a:blip r:embed="rId3"/>
          <a:srcRect l="34661" r="34705" b="-1"/>
          <a:stretch>
            <a:fillRect/>
          </a:stretch>
        </p:blipFill>
        <p:spPr>
          <a:xfrm>
            <a:off x="20" y="10"/>
            <a:ext cx="3147352" cy="6857990"/>
          </a:xfrm>
          <a:prstGeom prst="rect">
            <a:avLst/>
          </a:prstGeom>
          <a:effectLst/>
        </p:spPr>
      </p:pic>
      <p:sp>
        <p:nvSpPr>
          <p:cNvPr id="4" name="Slide Number Placeholder 3">
            <a:extLst>
              <a:ext uri="{FF2B5EF4-FFF2-40B4-BE49-F238E27FC236}">
                <a16:creationId xmlns:a16="http://schemas.microsoft.com/office/drawing/2014/main" id="{8E97B421-2881-C2B6-6FC4-5857B4FE82FC}"/>
              </a:ext>
            </a:extLst>
          </p:cNvPr>
          <p:cNvSpPr>
            <a:spLocks noGrp="1"/>
          </p:cNvSpPr>
          <p:nvPr>
            <p:ph type="sldNum" sz="quarter" idx="12"/>
          </p:nvPr>
        </p:nvSpPr>
        <p:spPr>
          <a:xfrm>
            <a:off x="6895264" y="6356350"/>
            <a:ext cx="1620086" cy="365125"/>
          </a:xfrm>
        </p:spPr>
        <p:txBody>
          <a:bodyPr>
            <a:normAutofit/>
          </a:bodyPr>
          <a:lstStyle/>
          <a:p>
            <a:pPr>
              <a:spcAft>
                <a:spcPts val="600"/>
              </a:spcAft>
            </a:pPr>
            <a:fld id="{C1FF6DA9-008F-8B48-92A6-B652298478BF}" type="slidenum">
              <a:rPr lang="en-US"/>
              <a:pPr>
                <a:spcAft>
                  <a:spcPts val="600"/>
                </a:spcAft>
              </a:pPr>
              <a:t>9</a:t>
            </a:fld>
            <a:endParaRPr lang="en-US"/>
          </a:p>
        </p:txBody>
      </p:sp>
      <p:graphicFrame>
        <p:nvGraphicFramePr>
          <p:cNvPr id="6" name="Content Placeholder 2">
            <a:extLst>
              <a:ext uri="{FF2B5EF4-FFF2-40B4-BE49-F238E27FC236}">
                <a16:creationId xmlns:a16="http://schemas.microsoft.com/office/drawing/2014/main" id="{46458F6D-0A6A-239D-9A01-13297EDB6B3F}"/>
              </a:ext>
            </a:extLst>
          </p:cNvPr>
          <p:cNvGraphicFramePr>
            <a:graphicFrameLocks noGrp="1"/>
          </p:cNvGraphicFramePr>
          <p:nvPr>
            <p:ph idx="1"/>
          </p:nvPr>
        </p:nvGraphicFramePr>
        <p:xfrm>
          <a:off x="3416446" y="1576391"/>
          <a:ext cx="5098904" cy="37052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97081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8920</TotalTime>
  <Words>5032</Words>
  <Application>Microsoft Office PowerPoint</Application>
  <PresentationFormat>On-screen Show (4:3)</PresentationFormat>
  <Paragraphs>402</Paragraphs>
  <Slides>29</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Aptos</vt:lpstr>
      <vt:lpstr>Arial</vt:lpstr>
      <vt:lpstr>Calibri</vt:lpstr>
      <vt:lpstr>Office Theme</vt:lpstr>
      <vt:lpstr>Big Data Project</vt:lpstr>
      <vt:lpstr>Big Data Project Topic</vt:lpstr>
      <vt:lpstr>Problem Statement</vt:lpstr>
      <vt:lpstr>Scope of Work</vt:lpstr>
      <vt:lpstr>Terminologies</vt:lpstr>
      <vt:lpstr>Gap Analysis</vt:lpstr>
      <vt:lpstr>Previous Works</vt:lpstr>
      <vt:lpstr>Simbo.ai – AI-Driven Predictive Maintenance in Healthcare Simbo.ai’s blog and research highlight: </vt:lpstr>
      <vt:lpstr>Deloitte – Predictive Maintenance in Healthcare and Industry </vt:lpstr>
      <vt:lpstr>PowerPoint Presentation</vt:lpstr>
      <vt:lpstr>Proposed Methodology – Predictive Maintenance Framework </vt:lpstr>
      <vt:lpstr>PowerPoint Presentation</vt:lpstr>
      <vt:lpstr>PowerPoint Presentation</vt:lpstr>
      <vt:lpstr>PowerPoint Presentation</vt:lpstr>
      <vt:lpstr>PowerPoint Presentation</vt:lpstr>
      <vt:lpstr>  </vt:lpstr>
      <vt:lpstr>  </vt:lpstr>
      <vt:lpstr>Experimental Setup </vt:lpstr>
      <vt:lpstr>Benchmark Comparison</vt:lpstr>
      <vt:lpstr>TTR Outlier Cleaning &amp; Modality Summary</vt:lpstr>
      <vt:lpstr> TTR  — Model Comparison</vt:lpstr>
      <vt:lpstr>Model Quality (R² &amp; Accuracy≤2h)</vt:lpstr>
      <vt:lpstr>MTBF Reliability &amp; Risk</vt:lpstr>
      <vt:lpstr>Suggested PM Interval </vt:lpstr>
      <vt:lpstr>Contribution </vt:lpstr>
      <vt:lpstr>Contribution </vt:lpstr>
      <vt:lpstr>Summary Result </vt:lpstr>
      <vt:lpstr> Conclusion &amp; Future Work</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Kader, Md</dc:creator>
  <cp:keywords/>
  <dc:description>generated using python-pptx</dc:description>
  <cp:lastModifiedBy>Sadia Arfin</cp:lastModifiedBy>
  <cp:revision>66</cp:revision>
  <dcterms:created xsi:type="dcterms:W3CDTF">2013-01-27T09:14:16Z</dcterms:created>
  <dcterms:modified xsi:type="dcterms:W3CDTF">2025-10-31T19:05:35Z</dcterms:modified>
  <cp:category/>
</cp:coreProperties>
</file>