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9" r:id="rId5"/>
    <p:sldId id="2588" r:id="rId6"/>
    <p:sldId id="260" r:id="rId7"/>
    <p:sldId id="259" r:id="rId8"/>
    <p:sldId id="2576" r:id="rId9"/>
    <p:sldId id="2575" r:id="rId10"/>
    <p:sldId id="264" r:id="rId11"/>
    <p:sldId id="2589" r:id="rId12"/>
    <p:sldId id="2591" r:id="rId13"/>
    <p:sldId id="266" r:id="rId14"/>
    <p:sldId id="265" r:id="rId15"/>
    <p:sldId id="263" r:id="rId16"/>
    <p:sldId id="2607" r:id="rId17"/>
    <p:sldId id="2606" r:id="rId18"/>
    <p:sldId id="2608" r:id="rId19"/>
    <p:sldId id="267"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46" autoAdjust="0"/>
  </p:normalViewPr>
  <p:slideViewPr>
    <p:cSldViewPr snapToGrid="0" snapToObjects="1">
      <p:cViewPr varScale="1">
        <p:scale>
          <a:sx n="63" d="100"/>
          <a:sy n="63" d="100"/>
        </p:scale>
        <p:origin x="159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hyperlink" Target="https://www.deloitte.com/us/en/services/consulting/services/predictive-maintenance-and-the-smart-factory.html" TargetMode="Externa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hyperlink" Target="https://www.deloitte.com/us/en/services/consulting/services/predictive-maintenance-and-the-smart-factory.html" TargetMode="External"/><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66A4F-31C5-4BA8-99C7-C7383EC0D06B}"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56DC6F58-E361-4EAF-AD2B-9735133D0BB8}">
      <dgm:prSet/>
      <dgm:spPr/>
      <dgm:t>
        <a:bodyPr/>
        <a:lstStyle/>
        <a:p>
          <a:pPr>
            <a:defRPr cap="all"/>
          </a:pPr>
          <a:r>
            <a:rPr lang="en-US" dirty="0"/>
            <a:t>Project Name</a:t>
          </a:r>
        </a:p>
      </dgm:t>
    </dgm:pt>
    <dgm:pt modelId="{2F24606C-9D8D-4592-AEED-C968B4C2CEC2}" type="parTrans" cxnId="{1BC09640-5BA4-4653-99CE-3814DB611262}">
      <dgm:prSet/>
      <dgm:spPr/>
      <dgm:t>
        <a:bodyPr/>
        <a:lstStyle/>
        <a:p>
          <a:endParaRPr lang="en-US"/>
        </a:p>
      </dgm:t>
    </dgm:pt>
    <dgm:pt modelId="{8BA06C59-E5BD-413E-B530-09BB57CDF4B7}" type="sibTrans" cxnId="{1BC09640-5BA4-4653-99CE-3814DB611262}">
      <dgm:prSet/>
      <dgm:spPr/>
      <dgm:t>
        <a:bodyPr/>
        <a:lstStyle/>
        <a:p>
          <a:endParaRPr lang="en-US"/>
        </a:p>
      </dgm:t>
    </dgm:pt>
    <dgm:pt modelId="{D9E55484-0124-480D-BC68-05A984057DE5}">
      <dgm:prSet/>
      <dgm:spPr/>
      <dgm:t>
        <a:bodyPr/>
        <a:lstStyle/>
        <a:p>
          <a:pPr>
            <a:defRPr cap="all"/>
          </a:pPr>
          <a:r>
            <a:rPr lang="en-US" dirty="0"/>
            <a:t>ProServ360: Proactive Service &amp; Growth through Data Analytics-Predictive Maintenance &amp; Reliability using MTBF &amp; TTR</a:t>
          </a:r>
        </a:p>
      </dgm:t>
    </dgm:pt>
    <dgm:pt modelId="{84AAB0A4-F7AF-41C0-8CB9-8411BAFA4CA1}" type="parTrans" cxnId="{90D2EF3D-F0CC-42BC-A748-B2562275E039}">
      <dgm:prSet/>
      <dgm:spPr/>
      <dgm:t>
        <a:bodyPr/>
        <a:lstStyle/>
        <a:p>
          <a:endParaRPr lang="en-US"/>
        </a:p>
      </dgm:t>
    </dgm:pt>
    <dgm:pt modelId="{FD3D0AD8-2EEA-4936-B2AB-8DCC2258BEDC}" type="sibTrans" cxnId="{90D2EF3D-F0CC-42BC-A748-B2562275E039}">
      <dgm:prSet/>
      <dgm:spPr/>
      <dgm:t>
        <a:bodyPr/>
        <a:lstStyle/>
        <a:p>
          <a:endParaRPr lang="en-US"/>
        </a:p>
      </dgm:t>
    </dgm:pt>
    <dgm:pt modelId="{AA981D49-3220-471F-8FB8-B961334D7948}" type="pres">
      <dgm:prSet presAssocID="{1D766A4F-31C5-4BA8-99C7-C7383EC0D06B}" presName="hierChild1" presStyleCnt="0">
        <dgm:presLayoutVars>
          <dgm:chPref val="1"/>
          <dgm:dir/>
          <dgm:animOne val="branch"/>
          <dgm:animLvl val="lvl"/>
          <dgm:resizeHandles/>
        </dgm:presLayoutVars>
      </dgm:prSet>
      <dgm:spPr/>
    </dgm:pt>
    <dgm:pt modelId="{CED148C5-759C-4FD2-B254-D43EA729E367}" type="pres">
      <dgm:prSet presAssocID="{56DC6F58-E361-4EAF-AD2B-9735133D0BB8}" presName="hierRoot1" presStyleCnt="0"/>
      <dgm:spPr/>
    </dgm:pt>
    <dgm:pt modelId="{D51EE629-730D-4EA0-B243-B39E430CBDCA}" type="pres">
      <dgm:prSet presAssocID="{56DC6F58-E361-4EAF-AD2B-9735133D0BB8}" presName="composite" presStyleCnt="0"/>
      <dgm:spPr/>
    </dgm:pt>
    <dgm:pt modelId="{2A5BB25D-9BF9-4142-8665-A9F78CE3876D}" type="pres">
      <dgm:prSet presAssocID="{56DC6F58-E361-4EAF-AD2B-9735133D0BB8}" presName="background" presStyleLbl="node0" presStyleIdx="0" presStyleCnt="2"/>
      <dgm:spPr/>
    </dgm:pt>
    <dgm:pt modelId="{886D78EB-A8A9-4896-8C6A-52629BAC17F5}" type="pres">
      <dgm:prSet presAssocID="{56DC6F58-E361-4EAF-AD2B-9735133D0BB8}" presName="text" presStyleLbl="fgAcc0" presStyleIdx="0" presStyleCnt="2">
        <dgm:presLayoutVars>
          <dgm:chPref val="3"/>
        </dgm:presLayoutVars>
      </dgm:prSet>
      <dgm:spPr/>
    </dgm:pt>
    <dgm:pt modelId="{713F1E7F-33AE-4109-A555-507DD2402DE9}" type="pres">
      <dgm:prSet presAssocID="{56DC6F58-E361-4EAF-AD2B-9735133D0BB8}" presName="hierChild2" presStyleCnt="0"/>
      <dgm:spPr/>
    </dgm:pt>
    <dgm:pt modelId="{9032D684-0DD7-4E72-BED5-B3D10638E0B2}" type="pres">
      <dgm:prSet presAssocID="{D9E55484-0124-480D-BC68-05A984057DE5}" presName="hierRoot1" presStyleCnt="0"/>
      <dgm:spPr/>
    </dgm:pt>
    <dgm:pt modelId="{4092C567-714E-49A0-8687-90338ED59D4E}" type="pres">
      <dgm:prSet presAssocID="{D9E55484-0124-480D-BC68-05A984057DE5}" presName="composite" presStyleCnt="0"/>
      <dgm:spPr/>
    </dgm:pt>
    <dgm:pt modelId="{AA15117B-8E57-4EF6-BA33-F02CE3B05985}" type="pres">
      <dgm:prSet presAssocID="{D9E55484-0124-480D-BC68-05A984057DE5}" presName="background" presStyleLbl="node0" presStyleIdx="1" presStyleCnt="2"/>
      <dgm:spPr/>
    </dgm:pt>
    <dgm:pt modelId="{0B5DBFDD-895D-49D8-9E25-5F8D7033347B}" type="pres">
      <dgm:prSet presAssocID="{D9E55484-0124-480D-BC68-05A984057DE5}" presName="text" presStyleLbl="fgAcc0" presStyleIdx="1" presStyleCnt="2">
        <dgm:presLayoutVars>
          <dgm:chPref val="3"/>
        </dgm:presLayoutVars>
      </dgm:prSet>
      <dgm:spPr/>
    </dgm:pt>
    <dgm:pt modelId="{465F2897-1667-4B22-9BF9-702B9F00DF03}" type="pres">
      <dgm:prSet presAssocID="{D9E55484-0124-480D-BC68-05A984057DE5}" presName="hierChild2" presStyleCnt="0"/>
      <dgm:spPr/>
    </dgm:pt>
  </dgm:ptLst>
  <dgm:cxnLst>
    <dgm:cxn modelId="{1742970C-43B4-4E66-A89B-13EF813FB6C4}" type="presOf" srcId="{D9E55484-0124-480D-BC68-05A984057DE5}" destId="{0B5DBFDD-895D-49D8-9E25-5F8D7033347B}" srcOrd="0" destOrd="0" presId="urn:microsoft.com/office/officeart/2005/8/layout/hierarchy1"/>
    <dgm:cxn modelId="{90D2EF3D-F0CC-42BC-A748-B2562275E039}" srcId="{1D766A4F-31C5-4BA8-99C7-C7383EC0D06B}" destId="{D9E55484-0124-480D-BC68-05A984057DE5}" srcOrd="1" destOrd="0" parTransId="{84AAB0A4-F7AF-41C0-8CB9-8411BAFA4CA1}" sibTransId="{FD3D0AD8-2EEA-4936-B2AB-8DCC2258BEDC}"/>
    <dgm:cxn modelId="{1BC09640-5BA4-4653-99CE-3814DB611262}" srcId="{1D766A4F-31C5-4BA8-99C7-C7383EC0D06B}" destId="{56DC6F58-E361-4EAF-AD2B-9735133D0BB8}" srcOrd="0" destOrd="0" parTransId="{2F24606C-9D8D-4592-AEED-C968B4C2CEC2}" sibTransId="{8BA06C59-E5BD-413E-B530-09BB57CDF4B7}"/>
    <dgm:cxn modelId="{3313D640-3BA7-4B45-9F87-962E8DDD8436}" type="presOf" srcId="{56DC6F58-E361-4EAF-AD2B-9735133D0BB8}" destId="{886D78EB-A8A9-4896-8C6A-52629BAC17F5}" srcOrd="0" destOrd="0" presId="urn:microsoft.com/office/officeart/2005/8/layout/hierarchy1"/>
    <dgm:cxn modelId="{FF79DC9F-6368-429B-9720-76131A2240E2}" type="presOf" srcId="{1D766A4F-31C5-4BA8-99C7-C7383EC0D06B}" destId="{AA981D49-3220-471F-8FB8-B961334D7948}" srcOrd="0" destOrd="0" presId="urn:microsoft.com/office/officeart/2005/8/layout/hierarchy1"/>
    <dgm:cxn modelId="{2F611C21-45CB-44BC-BE9D-672999F005A0}" type="presParOf" srcId="{AA981D49-3220-471F-8FB8-B961334D7948}" destId="{CED148C5-759C-4FD2-B254-D43EA729E367}" srcOrd="0" destOrd="0" presId="urn:microsoft.com/office/officeart/2005/8/layout/hierarchy1"/>
    <dgm:cxn modelId="{DD2346C9-6370-4CB8-B6D5-7565E6B1842A}" type="presParOf" srcId="{CED148C5-759C-4FD2-B254-D43EA729E367}" destId="{D51EE629-730D-4EA0-B243-B39E430CBDCA}" srcOrd="0" destOrd="0" presId="urn:microsoft.com/office/officeart/2005/8/layout/hierarchy1"/>
    <dgm:cxn modelId="{56595B7C-71D0-409E-9AA1-F13B478B81E9}" type="presParOf" srcId="{D51EE629-730D-4EA0-B243-B39E430CBDCA}" destId="{2A5BB25D-9BF9-4142-8665-A9F78CE3876D}" srcOrd="0" destOrd="0" presId="urn:microsoft.com/office/officeart/2005/8/layout/hierarchy1"/>
    <dgm:cxn modelId="{F3C9DF46-8729-4119-8060-FC39064FCF29}" type="presParOf" srcId="{D51EE629-730D-4EA0-B243-B39E430CBDCA}" destId="{886D78EB-A8A9-4896-8C6A-52629BAC17F5}" srcOrd="1" destOrd="0" presId="urn:microsoft.com/office/officeart/2005/8/layout/hierarchy1"/>
    <dgm:cxn modelId="{B1FB5CE9-3C74-4F5F-914E-6BE5ADCB13C7}" type="presParOf" srcId="{CED148C5-759C-4FD2-B254-D43EA729E367}" destId="{713F1E7F-33AE-4109-A555-507DD2402DE9}" srcOrd="1" destOrd="0" presId="urn:microsoft.com/office/officeart/2005/8/layout/hierarchy1"/>
    <dgm:cxn modelId="{09780AE7-581E-44D2-A9E9-C83CBE90409D}" type="presParOf" srcId="{AA981D49-3220-471F-8FB8-B961334D7948}" destId="{9032D684-0DD7-4E72-BED5-B3D10638E0B2}" srcOrd="1" destOrd="0" presId="urn:microsoft.com/office/officeart/2005/8/layout/hierarchy1"/>
    <dgm:cxn modelId="{F984E314-C176-4C70-B697-42DF8AF46CDB}" type="presParOf" srcId="{9032D684-0DD7-4E72-BED5-B3D10638E0B2}" destId="{4092C567-714E-49A0-8687-90338ED59D4E}" srcOrd="0" destOrd="0" presId="urn:microsoft.com/office/officeart/2005/8/layout/hierarchy1"/>
    <dgm:cxn modelId="{5D45E1AA-30F8-484B-A9B5-20F40D224ADE}" type="presParOf" srcId="{4092C567-714E-49A0-8687-90338ED59D4E}" destId="{AA15117B-8E57-4EF6-BA33-F02CE3B05985}" srcOrd="0" destOrd="0" presId="urn:microsoft.com/office/officeart/2005/8/layout/hierarchy1"/>
    <dgm:cxn modelId="{A45C8FBA-92D9-4718-A966-837A71B7B9AE}" type="presParOf" srcId="{4092C567-714E-49A0-8687-90338ED59D4E}" destId="{0B5DBFDD-895D-49D8-9E25-5F8D7033347B}" srcOrd="1" destOrd="0" presId="urn:microsoft.com/office/officeart/2005/8/layout/hierarchy1"/>
    <dgm:cxn modelId="{412CE3DD-6BAC-46E4-B3A8-24A4F468F16F}" type="presParOf" srcId="{9032D684-0DD7-4E72-BED5-B3D10638E0B2}" destId="{465F2897-1667-4B22-9BF9-702B9F00DF0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52252-EB2C-47BD-AB46-8E40ADC1834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9393BD2-2B21-4FDE-8282-2D27F8D14D4E}">
      <dgm:prSet/>
      <dgm:spPr/>
      <dgm:t>
        <a:bodyPr/>
        <a:lstStyle/>
        <a:p>
          <a:r>
            <a:rPr lang="en-US"/>
            <a:t>Healthcare equipment in Bangladesh faces frequent breakdowns, leading to long downtime and increased repair costs.</a:t>
          </a:r>
        </a:p>
      </dgm:t>
    </dgm:pt>
    <dgm:pt modelId="{26B69C6F-7F86-42A6-A804-059787732456}" type="parTrans" cxnId="{EB2144F4-D038-41CC-A46C-97FBC548A02A}">
      <dgm:prSet/>
      <dgm:spPr/>
      <dgm:t>
        <a:bodyPr/>
        <a:lstStyle/>
        <a:p>
          <a:endParaRPr lang="en-US"/>
        </a:p>
      </dgm:t>
    </dgm:pt>
    <dgm:pt modelId="{A3C64C5B-C292-46D6-8C53-EBA77942D793}" type="sibTrans" cxnId="{EB2144F4-D038-41CC-A46C-97FBC548A02A}">
      <dgm:prSet/>
      <dgm:spPr/>
      <dgm:t>
        <a:bodyPr/>
        <a:lstStyle/>
        <a:p>
          <a:endParaRPr lang="en-US"/>
        </a:p>
      </dgm:t>
    </dgm:pt>
    <dgm:pt modelId="{8E93B23B-93DB-4AB2-8B9F-7514386F0C03}">
      <dgm:prSet/>
      <dgm:spPr/>
      <dgm:t>
        <a:bodyPr/>
        <a:lstStyle/>
        <a:p>
          <a:r>
            <a:rPr lang="en-US" dirty="0"/>
            <a:t>Currently, there is no predictive mechanism to analyze large-scale service data. Hospitals and diagnostic centers lose significant revenue due to unexpected failures. Using Big Data analytics, the project aims to predict equipment downtime and reduce Mean Time to Repair (MTTR).</a:t>
          </a:r>
        </a:p>
      </dgm:t>
    </dgm:pt>
    <dgm:pt modelId="{ED9FD894-8C06-4F14-978A-66899E50CC03}" type="parTrans" cxnId="{4BEEC3C6-90D8-4124-9487-2472BC5473C4}">
      <dgm:prSet/>
      <dgm:spPr/>
      <dgm:t>
        <a:bodyPr/>
        <a:lstStyle/>
        <a:p>
          <a:endParaRPr lang="en-US"/>
        </a:p>
      </dgm:t>
    </dgm:pt>
    <dgm:pt modelId="{D9977A7A-C5C5-4155-A53C-11830257AC52}" type="sibTrans" cxnId="{4BEEC3C6-90D8-4124-9487-2472BC5473C4}">
      <dgm:prSet/>
      <dgm:spPr/>
      <dgm:t>
        <a:bodyPr/>
        <a:lstStyle/>
        <a:p>
          <a:endParaRPr lang="en-US"/>
        </a:p>
      </dgm:t>
    </dgm:pt>
    <dgm:pt modelId="{5D21C5CC-F8F5-489F-952A-1F1897D61655}" type="pres">
      <dgm:prSet presAssocID="{A6352252-EB2C-47BD-AB46-8E40ADC1834A}" presName="hierChild1" presStyleCnt="0">
        <dgm:presLayoutVars>
          <dgm:chPref val="1"/>
          <dgm:dir/>
          <dgm:animOne val="branch"/>
          <dgm:animLvl val="lvl"/>
          <dgm:resizeHandles/>
        </dgm:presLayoutVars>
      </dgm:prSet>
      <dgm:spPr/>
    </dgm:pt>
    <dgm:pt modelId="{165FCEC9-B011-4FD1-8090-18F6E29D7A66}" type="pres">
      <dgm:prSet presAssocID="{E9393BD2-2B21-4FDE-8282-2D27F8D14D4E}" presName="hierRoot1" presStyleCnt="0"/>
      <dgm:spPr/>
    </dgm:pt>
    <dgm:pt modelId="{C5A27833-63DF-402C-926B-5D110BB8A7F9}" type="pres">
      <dgm:prSet presAssocID="{E9393BD2-2B21-4FDE-8282-2D27F8D14D4E}" presName="composite" presStyleCnt="0"/>
      <dgm:spPr/>
    </dgm:pt>
    <dgm:pt modelId="{AD6BA612-31C1-43BF-B8AB-1AB57387AB2C}" type="pres">
      <dgm:prSet presAssocID="{E9393BD2-2B21-4FDE-8282-2D27F8D14D4E}" presName="background" presStyleLbl="node0" presStyleIdx="0" presStyleCnt="2"/>
      <dgm:spPr/>
    </dgm:pt>
    <dgm:pt modelId="{BE64AAB3-BCE8-49A2-9BFA-4BB5B742127D}" type="pres">
      <dgm:prSet presAssocID="{E9393BD2-2B21-4FDE-8282-2D27F8D14D4E}" presName="text" presStyleLbl="fgAcc0" presStyleIdx="0" presStyleCnt="2">
        <dgm:presLayoutVars>
          <dgm:chPref val="3"/>
        </dgm:presLayoutVars>
      </dgm:prSet>
      <dgm:spPr/>
    </dgm:pt>
    <dgm:pt modelId="{10476F43-2A93-4E8E-A9DE-48C4576E2922}" type="pres">
      <dgm:prSet presAssocID="{E9393BD2-2B21-4FDE-8282-2D27F8D14D4E}" presName="hierChild2" presStyleCnt="0"/>
      <dgm:spPr/>
    </dgm:pt>
    <dgm:pt modelId="{561E61A0-A0DF-4EDF-B047-905C90BB4962}" type="pres">
      <dgm:prSet presAssocID="{8E93B23B-93DB-4AB2-8B9F-7514386F0C03}" presName="hierRoot1" presStyleCnt="0"/>
      <dgm:spPr/>
    </dgm:pt>
    <dgm:pt modelId="{794F185A-011F-42E3-8FCE-8FDAD9597DA1}" type="pres">
      <dgm:prSet presAssocID="{8E93B23B-93DB-4AB2-8B9F-7514386F0C03}" presName="composite" presStyleCnt="0"/>
      <dgm:spPr/>
    </dgm:pt>
    <dgm:pt modelId="{33B9D1D4-84B6-4ED0-9F88-08DEC93AEAE4}" type="pres">
      <dgm:prSet presAssocID="{8E93B23B-93DB-4AB2-8B9F-7514386F0C03}" presName="background" presStyleLbl="node0" presStyleIdx="1" presStyleCnt="2"/>
      <dgm:spPr/>
    </dgm:pt>
    <dgm:pt modelId="{B4587064-4BBF-4166-ADCD-87642266E4C5}" type="pres">
      <dgm:prSet presAssocID="{8E93B23B-93DB-4AB2-8B9F-7514386F0C03}" presName="text" presStyleLbl="fgAcc0" presStyleIdx="1" presStyleCnt="2">
        <dgm:presLayoutVars>
          <dgm:chPref val="3"/>
        </dgm:presLayoutVars>
      </dgm:prSet>
      <dgm:spPr/>
    </dgm:pt>
    <dgm:pt modelId="{43D8116F-330F-4AD0-97D5-1748700793C3}" type="pres">
      <dgm:prSet presAssocID="{8E93B23B-93DB-4AB2-8B9F-7514386F0C03}" presName="hierChild2" presStyleCnt="0"/>
      <dgm:spPr/>
    </dgm:pt>
  </dgm:ptLst>
  <dgm:cxnLst>
    <dgm:cxn modelId="{5D3C6F24-979A-4DA6-B0C3-C4649B01F68C}" type="presOf" srcId="{E9393BD2-2B21-4FDE-8282-2D27F8D14D4E}" destId="{BE64AAB3-BCE8-49A2-9BFA-4BB5B742127D}" srcOrd="0" destOrd="0" presId="urn:microsoft.com/office/officeart/2005/8/layout/hierarchy1"/>
    <dgm:cxn modelId="{06382E36-D2E1-4756-A5B6-2176D59030FA}" type="presOf" srcId="{A6352252-EB2C-47BD-AB46-8E40ADC1834A}" destId="{5D21C5CC-F8F5-489F-952A-1F1897D61655}" srcOrd="0" destOrd="0" presId="urn:microsoft.com/office/officeart/2005/8/layout/hierarchy1"/>
    <dgm:cxn modelId="{16436E77-50D9-4603-9828-8EC299490E0E}" type="presOf" srcId="{8E93B23B-93DB-4AB2-8B9F-7514386F0C03}" destId="{B4587064-4BBF-4166-ADCD-87642266E4C5}" srcOrd="0" destOrd="0" presId="urn:microsoft.com/office/officeart/2005/8/layout/hierarchy1"/>
    <dgm:cxn modelId="{4BEEC3C6-90D8-4124-9487-2472BC5473C4}" srcId="{A6352252-EB2C-47BD-AB46-8E40ADC1834A}" destId="{8E93B23B-93DB-4AB2-8B9F-7514386F0C03}" srcOrd="1" destOrd="0" parTransId="{ED9FD894-8C06-4F14-978A-66899E50CC03}" sibTransId="{D9977A7A-C5C5-4155-A53C-11830257AC52}"/>
    <dgm:cxn modelId="{EB2144F4-D038-41CC-A46C-97FBC548A02A}" srcId="{A6352252-EB2C-47BD-AB46-8E40ADC1834A}" destId="{E9393BD2-2B21-4FDE-8282-2D27F8D14D4E}" srcOrd="0" destOrd="0" parTransId="{26B69C6F-7F86-42A6-A804-059787732456}" sibTransId="{A3C64C5B-C292-46D6-8C53-EBA77942D793}"/>
    <dgm:cxn modelId="{077633AD-F97F-4039-AE07-C0CC8DE5A5E9}" type="presParOf" srcId="{5D21C5CC-F8F5-489F-952A-1F1897D61655}" destId="{165FCEC9-B011-4FD1-8090-18F6E29D7A66}" srcOrd="0" destOrd="0" presId="urn:microsoft.com/office/officeart/2005/8/layout/hierarchy1"/>
    <dgm:cxn modelId="{F436D110-B008-4CD9-9CF2-61DF2AA43F70}" type="presParOf" srcId="{165FCEC9-B011-4FD1-8090-18F6E29D7A66}" destId="{C5A27833-63DF-402C-926B-5D110BB8A7F9}" srcOrd="0" destOrd="0" presId="urn:microsoft.com/office/officeart/2005/8/layout/hierarchy1"/>
    <dgm:cxn modelId="{C27E5454-9352-47FE-8B35-CF9F89F231AD}" type="presParOf" srcId="{C5A27833-63DF-402C-926B-5D110BB8A7F9}" destId="{AD6BA612-31C1-43BF-B8AB-1AB57387AB2C}" srcOrd="0" destOrd="0" presId="urn:microsoft.com/office/officeart/2005/8/layout/hierarchy1"/>
    <dgm:cxn modelId="{ADE0E25B-03BA-4751-AD42-A28F76553D23}" type="presParOf" srcId="{C5A27833-63DF-402C-926B-5D110BB8A7F9}" destId="{BE64AAB3-BCE8-49A2-9BFA-4BB5B742127D}" srcOrd="1" destOrd="0" presId="urn:microsoft.com/office/officeart/2005/8/layout/hierarchy1"/>
    <dgm:cxn modelId="{BFFB38B3-6209-48C2-ABA7-4A227504474F}" type="presParOf" srcId="{165FCEC9-B011-4FD1-8090-18F6E29D7A66}" destId="{10476F43-2A93-4E8E-A9DE-48C4576E2922}" srcOrd="1" destOrd="0" presId="urn:microsoft.com/office/officeart/2005/8/layout/hierarchy1"/>
    <dgm:cxn modelId="{3D29B1F3-8A5D-4184-B6AB-258E389CE6E0}" type="presParOf" srcId="{5D21C5CC-F8F5-489F-952A-1F1897D61655}" destId="{561E61A0-A0DF-4EDF-B047-905C90BB4962}" srcOrd="1" destOrd="0" presId="urn:microsoft.com/office/officeart/2005/8/layout/hierarchy1"/>
    <dgm:cxn modelId="{163B8924-B6B2-44A4-A72C-104A5BDFA21B}" type="presParOf" srcId="{561E61A0-A0DF-4EDF-B047-905C90BB4962}" destId="{794F185A-011F-42E3-8FCE-8FDAD9597DA1}" srcOrd="0" destOrd="0" presId="urn:microsoft.com/office/officeart/2005/8/layout/hierarchy1"/>
    <dgm:cxn modelId="{66E3C560-E66C-487C-903D-A9F699FEBF95}" type="presParOf" srcId="{794F185A-011F-42E3-8FCE-8FDAD9597DA1}" destId="{33B9D1D4-84B6-4ED0-9F88-08DEC93AEAE4}" srcOrd="0" destOrd="0" presId="urn:microsoft.com/office/officeart/2005/8/layout/hierarchy1"/>
    <dgm:cxn modelId="{D1DEC0CA-00B4-42A7-B9B5-C3A49E516A20}" type="presParOf" srcId="{794F185A-011F-42E3-8FCE-8FDAD9597DA1}" destId="{B4587064-4BBF-4166-ADCD-87642266E4C5}" srcOrd="1" destOrd="0" presId="urn:microsoft.com/office/officeart/2005/8/layout/hierarchy1"/>
    <dgm:cxn modelId="{52836A74-C1BE-4CB5-873F-9EE13442BC1A}" type="presParOf" srcId="{561E61A0-A0DF-4EDF-B047-905C90BB4962}" destId="{43D8116F-330F-4AD0-97D5-1748700793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707BE-3151-478F-9C86-CBB54BF9F8D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1B2A7-3FC6-4BB9-B43C-07E05C1D36DC}">
      <dgm:prSet custT="1"/>
      <dgm:spPr/>
      <dgm:t>
        <a:bodyPr/>
        <a:lstStyle/>
        <a:p>
          <a:pPr>
            <a:lnSpc>
              <a:spcPct val="100000"/>
            </a:lnSpc>
          </a:pPr>
          <a:r>
            <a:rPr lang="en-US" sz="1400" dirty="0"/>
            <a:t>1. Most studies focus on developed countries, limited research in Bangladesh context.</a:t>
          </a:r>
        </a:p>
      </dgm:t>
    </dgm:pt>
    <dgm:pt modelId="{4CEDEEE5-4731-4673-B926-055253A3EA37}" type="parTrans" cxnId="{E0E6C172-5F93-4C07-8441-A01B561C460F}">
      <dgm:prSet/>
      <dgm:spPr/>
      <dgm:t>
        <a:bodyPr/>
        <a:lstStyle/>
        <a:p>
          <a:endParaRPr lang="en-US" sz="1400"/>
        </a:p>
      </dgm:t>
    </dgm:pt>
    <dgm:pt modelId="{8737BCAF-420E-488B-958C-E8A788D3AF46}" type="sibTrans" cxnId="{E0E6C172-5F93-4C07-8441-A01B561C460F}">
      <dgm:prSet/>
      <dgm:spPr/>
      <dgm:t>
        <a:bodyPr/>
        <a:lstStyle/>
        <a:p>
          <a:endParaRPr lang="en-US" sz="1400"/>
        </a:p>
      </dgm:t>
    </dgm:pt>
    <dgm:pt modelId="{150A0ACF-E625-46B2-A6AE-EB1F605687AC}">
      <dgm:prSet custT="1"/>
      <dgm:spPr/>
      <dgm:t>
        <a:bodyPr/>
        <a:lstStyle/>
        <a:p>
          <a:pPr>
            <a:lnSpc>
              <a:spcPct val="100000"/>
            </a:lnSpc>
          </a:pPr>
          <a:r>
            <a:rPr lang="en-US" sz="1400" dirty="0"/>
            <a:t>2. Existing works emphasize patient data but less on equipment service and downtime data.</a:t>
          </a:r>
        </a:p>
      </dgm:t>
    </dgm:pt>
    <dgm:pt modelId="{ADEB9CEC-4FC7-4227-B292-880A0AB08F43}" type="parTrans" cxnId="{5B4CCA20-FE8B-46E2-BE48-6EE25842FF9F}">
      <dgm:prSet/>
      <dgm:spPr/>
      <dgm:t>
        <a:bodyPr/>
        <a:lstStyle/>
        <a:p>
          <a:endParaRPr lang="en-US" sz="1400"/>
        </a:p>
      </dgm:t>
    </dgm:pt>
    <dgm:pt modelId="{3FA50A56-7E6A-49D8-8EB6-7EE0EFC4BE75}" type="sibTrans" cxnId="{5B4CCA20-FE8B-46E2-BE48-6EE25842FF9F}">
      <dgm:prSet/>
      <dgm:spPr/>
      <dgm:t>
        <a:bodyPr/>
        <a:lstStyle/>
        <a:p>
          <a:endParaRPr lang="en-US" sz="1400"/>
        </a:p>
      </dgm:t>
    </dgm:pt>
    <dgm:pt modelId="{5C7663EE-A3D0-427C-9731-38375227D15A}">
      <dgm:prSet custT="1"/>
      <dgm:spPr/>
      <dgm:t>
        <a:bodyPr/>
        <a:lstStyle/>
        <a:p>
          <a:pPr>
            <a:lnSpc>
              <a:spcPct val="100000"/>
            </a:lnSpc>
          </a:pPr>
          <a:r>
            <a:rPr lang="en-US" sz="1400" dirty="0"/>
            <a:t>3. PM Scheduling: OEMs follow fixed cycles (6–12 months) not based on real data. Need adaptive PM derived from actual MTBF trends.</a:t>
          </a:r>
        </a:p>
      </dgm:t>
    </dgm:pt>
    <dgm:pt modelId="{3AAA69DC-D73A-4E32-85B5-80FA4C89B5F6}" type="parTrans" cxnId="{E218D55B-FC17-46F8-9DCC-2AC111521AD7}">
      <dgm:prSet/>
      <dgm:spPr/>
      <dgm:t>
        <a:bodyPr/>
        <a:lstStyle/>
        <a:p>
          <a:endParaRPr lang="en-US" sz="1400"/>
        </a:p>
      </dgm:t>
    </dgm:pt>
    <dgm:pt modelId="{89E8D8C0-DEEB-48FA-92EA-BA54AD021D89}" type="sibTrans" cxnId="{E218D55B-FC17-46F8-9DCC-2AC111521AD7}">
      <dgm:prSet/>
      <dgm:spPr/>
      <dgm:t>
        <a:bodyPr/>
        <a:lstStyle/>
        <a:p>
          <a:endParaRPr lang="en-US" sz="1400"/>
        </a:p>
      </dgm:t>
    </dgm:pt>
    <dgm:pt modelId="{BBD2B1CF-93D3-4831-A8F5-09869C19F340}">
      <dgm:prSet custT="1"/>
      <dgm:spPr/>
      <dgm:t>
        <a:bodyPr/>
        <a:lstStyle/>
        <a:p>
          <a:pPr>
            <a:lnSpc>
              <a:spcPct val="100000"/>
            </a:lnSpc>
          </a:pPr>
          <a:r>
            <a:rPr lang="en-US" sz="1400" dirty="0"/>
            <a:t>4. TTR models exist separately from maintenance planning. Integrate TTR + MTBF for downtime forecasting.</a:t>
          </a:r>
        </a:p>
      </dgm:t>
    </dgm:pt>
    <dgm:pt modelId="{56D0BA09-221F-45C8-90D0-2D8444AC3D99}" type="parTrans" cxnId="{520D92F5-1110-49A3-B782-C9AFCC67B482}">
      <dgm:prSet/>
      <dgm:spPr/>
      <dgm:t>
        <a:bodyPr/>
        <a:lstStyle/>
        <a:p>
          <a:endParaRPr lang="en-US"/>
        </a:p>
      </dgm:t>
    </dgm:pt>
    <dgm:pt modelId="{66DE3D7E-F6A1-49A4-8E03-2FF7B921524E}" type="sibTrans" cxnId="{520D92F5-1110-49A3-B782-C9AFCC67B482}">
      <dgm:prSet/>
      <dgm:spPr/>
      <dgm:t>
        <a:bodyPr/>
        <a:lstStyle/>
        <a:p>
          <a:endParaRPr lang="en-US"/>
        </a:p>
      </dgm:t>
    </dgm:pt>
    <dgm:pt modelId="{C3AB91CF-07E0-440F-A6AC-6E9E0547BFEB}">
      <dgm:prSet custT="1"/>
      <dgm:spPr/>
      <dgm:t>
        <a:bodyPr/>
        <a:lstStyle/>
        <a:p>
          <a:pPr>
            <a:lnSpc>
              <a:spcPct val="100000"/>
            </a:lnSpc>
          </a:pPr>
          <a:r>
            <a:rPr lang="en-US" sz="1400" dirty="0"/>
            <a:t>5. Failure Forecasting: Models predict failures but don’t convert to actionable PM intervals.</a:t>
          </a:r>
        </a:p>
      </dgm:t>
    </dgm:pt>
    <dgm:pt modelId="{9C5DE97C-A48C-460A-ACAB-666E0CEC7452}" type="parTrans" cxnId="{59F9733C-735E-43A8-A9EB-C6D7D1329580}">
      <dgm:prSet/>
      <dgm:spPr/>
      <dgm:t>
        <a:bodyPr/>
        <a:lstStyle/>
        <a:p>
          <a:endParaRPr lang="en-US"/>
        </a:p>
      </dgm:t>
    </dgm:pt>
    <dgm:pt modelId="{961E514F-5046-407C-8448-889BF0BED45F}" type="sibTrans" cxnId="{59F9733C-735E-43A8-A9EB-C6D7D1329580}">
      <dgm:prSet/>
      <dgm:spPr/>
      <dgm:t>
        <a:bodyPr/>
        <a:lstStyle/>
        <a:p>
          <a:endParaRPr lang="en-US"/>
        </a:p>
      </dgm:t>
    </dgm:pt>
    <dgm:pt modelId="{45555DAC-11B3-4F6B-9E5B-361B1777F08A}" type="pres">
      <dgm:prSet presAssocID="{D64707BE-3151-478F-9C86-CBB54BF9F8D5}" presName="root" presStyleCnt="0">
        <dgm:presLayoutVars>
          <dgm:dir/>
          <dgm:resizeHandles val="exact"/>
        </dgm:presLayoutVars>
      </dgm:prSet>
      <dgm:spPr/>
    </dgm:pt>
    <dgm:pt modelId="{C65B213C-FCB1-43F5-B0E8-2E0A2AD92E10}" type="pres">
      <dgm:prSet presAssocID="{FEB1B2A7-3FC6-4BB9-B43C-07E05C1D36DC}" presName="compNode" presStyleCnt="0"/>
      <dgm:spPr/>
    </dgm:pt>
    <dgm:pt modelId="{7815C793-7588-48F0-A96D-4497525FE878}" type="pres">
      <dgm:prSet presAssocID="{FEB1B2A7-3FC6-4BB9-B43C-07E05C1D36D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F9CB5B3C-B2CE-4153-ACDB-9469FD617F1F}" type="pres">
      <dgm:prSet presAssocID="{FEB1B2A7-3FC6-4BB9-B43C-07E05C1D36DC}" presName="spaceRect" presStyleCnt="0"/>
      <dgm:spPr/>
    </dgm:pt>
    <dgm:pt modelId="{AD37E3EC-7FA8-4DE9-946A-DC26CEF59AF8}" type="pres">
      <dgm:prSet presAssocID="{FEB1B2A7-3FC6-4BB9-B43C-07E05C1D36DC}" presName="textRect" presStyleLbl="revTx" presStyleIdx="0" presStyleCnt="5">
        <dgm:presLayoutVars>
          <dgm:chMax val="1"/>
          <dgm:chPref val="1"/>
        </dgm:presLayoutVars>
      </dgm:prSet>
      <dgm:spPr/>
    </dgm:pt>
    <dgm:pt modelId="{F2287977-2FF1-4669-8DB8-50F580765E87}" type="pres">
      <dgm:prSet presAssocID="{8737BCAF-420E-488B-958C-E8A788D3AF46}" presName="sibTrans" presStyleCnt="0"/>
      <dgm:spPr/>
    </dgm:pt>
    <dgm:pt modelId="{7A1D777D-8D09-4761-8618-67ECE7CD9A31}" type="pres">
      <dgm:prSet presAssocID="{150A0ACF-E625-46B2-A6AE-EB1F605687AC}" presName="compNode" presStyleCnt="0"/>
      <dgm:spPr/>
    </dgm:pt>
    <dgm:pt modelId="{1CF15DC4-48EE-4896-A5A2-852F278AEB77}" type="pres">
      <dgm:prSet presAssocID="{150A0ACF-E625-46B2-A6AE-EB1F605687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4B8EF45-F785-473A-BC1D-5463A336F8DA}" type="pres">
      <dgm:prSet presAssocID="{150A0ACF-E625-46B2-A6AE-EB1F605687AC}" presName="spaceRect" presStyleCnt="0"/>
      <dgm:spPr/>
    </dgm:pt>
    <dgm:pt modelId="{9F1E4DCD-6AD3-4FFC-BC70-0883CA99512C}" type="pres">
      <dgm:prSet presAssocID="{150A0ACF-E625-46B2-A6AE-EB1F605687AC}" presName="textRect" presStyleLbl="revTx" presStyleIdx="1" presStyleCnt="5">
        <dgm:presLayoutVars>
          <dgm:chMax val="1"/>
          <dgm:chPref val="1"/>
        </dgm:presLayoutVars>
      </dgm:prSet>
      <dgm:spPr/>
    </dgm:pt>
    <dgm:pt modelId="{B14FF0AE-DC73-4430-8FC8-1C8F1C4AF4F8}" type="pres">
      <dgm:prSet presAssocID="{3FA50A56-7E6A-49D8-8EB6-7EE0EFC4BE75}" presName="sibTrans" presStyleCnt="0"/>
      <dgm:spPr/>
    </dgm:pt>
    <dgm:pt modelId="{2BACB0E2-D8FD-40E0-A192-AC4CFEFA8ED2}" type="pres">
      <dgm:prSet presAssocID="{5C7663EE-A3D0-427C-9731-38375227D15A}" presName="compNode" presStyleCnt="0"/>
      <dgm:spPr/>
    </dgm:pt>
    <dgm:pt modelId="{38BB3A0D-0B5D-47B3-9C23-291970A0A6D6}" type="pres">
      <dgm:prSet presAssocID="{5C7663EE-A3D0-427C-9731-38375227D1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0CA5A95-F8DA-4F8E-937B-4128BDBCBC26}" type="pres">
      <dgm:prSet presAssocID="{5C7663EE-A3D0-427C-9731-38375227D15A}" presName="spaceRect" presStyleCnt="0"/>
      <dgm:spPr/>
    </dgm:pt>
    <dgm:pt modelId="{4DA4363D-423F-47DC-AF85-DBBE87B77877}" type="pres">
      <dgm:prSet presAssocID="{5C7663EE-A3D0-427C-9731-38375227D15A}" presName="textRect" presStyleLbl="revTx" presStyleIdx="2" presStyleCnt="5">
        <dgm:presLayoutVars>
          <dgm:chMax val="1"/>
          <dgm:chPref val="1"/>
        </dgm:presLayoutVars>
      </dgm:prSet>
      <dgm:spPr/>
    </dgm:pt>
    <dgm:pt modelId="{45914C95-8D11-49D8-9923-9861E7BB68E8}" type="pres">
      <dgm:prSet presAssocID="{89E8D8C0-DEEB-48FA-92EA-BA54AD021D89}" presName="sibTrans" presStyleCnt="0"/>
      <dgm:spPr/>
    </dgm:pt>
    <dgm:pt modelId="{E179428C-7623-4673-804D-30419D220C34}" type="pres">
      <dgm:prSet presAssocID="{BBD2B1CF-93D3-4831-A8F5-09869C19F340}" presName="compNode" presStyleCnt="0"/>
      <dgm:spPr/>
    </dgm:pt>
    <dgm:pt modelId="{DF3952F7-B768-4A80-9BEE-E48E3C66C59C}" type="pres">
      <dgm:prSet presAssocID="{BBD2B1CF-93D3-4831-A8F5-09869C19F340}" presName="iconRect" presStyleLbl="node1" presStyleIdx="3" presStyleCnt="5"/>
      <dgm:spPr/>
    </dgm:pt>
    <dgm:pt modelId="{B715AFE3-DAF6-4DD8-B8B9-9C6EAF8703A6}" type="pres">
      <dgm:prSet presAssocID="{BBD2B1CF-93D3-4831-A8F5-09869C19F340}" presName="spaceRect" presStyleCnt="0"/>
      <dgm:spPr/>
    </dgm:pt>
    <dgm:pt modelId="{CF730561-E316-40AD-A6BC-5B96A28F550A}" type="pres">
      <dgm:prSet presAssocID="{BBD2B1CF-93D3-4831-A8F5-09869C19F340}" presName="textRect" presStyleLbl="revTx" presStyleIdx="3" presStyleCnt="5" custLinFactNeighborX="-561" custLinFactNeighborY="-13964">
        <dgm:presLayoutVars>
          <dgm:chMax val="1"/>
          <dgm:chPref val="1"/>
        </dgm:presLayoutVars>
      </dgm:prSet>
      <dgm:spPr/>
    </dgm:pt>
    <dgm:pt modelId="{8BEAE107-AC4A-4CE8-9BA2-A8C59A1192B0}" type="pres">
      <dgm:prSet presAssocID="{66DE3D7E-F6A1-49A4-8E03-2FF7B921524E}" presName="sibTrans" presStyleCnt="0"/>
      <dgm:spPr/>
    </dgm:pt>
    <dgm:pt modelId="{B52B37F9-12D4-42EA-9B52-3FE6354EB1DE}" type="pres">
      <dgm:prSet presAssocID="{C3AB91CF-07E0-440F-A6AC-6E9E0547BFEB}" presName="compNode" presStyleCnt="0"/>
      <dgm:spPr/>
    </dgm:pt>
    <dgm:pt modelId="{7F5C55CF-4AAE-4DA6-A940-447DD693196D}" type="pres">
      <dgm:prSet presAssocID="{C3AB91CF-07E0-440F-A6AC-6E9E0547BFEB}" presName="iconRect" presStyleLbl="node1" presStyleIdx="4" presStyleCnt="5"/>
      <dgm:spPr/>
    </dgm:pt>
    <dgm:pt modelId="{5C0EFE37-29E1-4F20-AA7C-E6029538F430}" type="pres">
      <dgm:prSet presAssocID="{C3AB91CF-07E0-440F-A6AC-6E9E0547BFEB}" presName="spaceRect" presStyleCnt="0"/>
      <dgm:spPr/>
    </dgm:pt>
    <dgm:pt modelId="{5DA7CB0E-C8B2-48A9-8035-931A0FCFE47A}" type="pres">
      <dgm:prSet presAssocID="{C3AB91CF-07E0-440F-A6AC-6E9E0547BFEB}" presName="textRect" presStyleLbl="revTx" presStyleIdx="4" presStyleCnt="5" custLinFactNeighborX="1000" custLinFactNeighborY="-11637">
        <dgm:presLayoutVars>
          <dgm:chMax val="1"/>
          <dgm:chPref val="1"/>
        </dgm:presLayoutVars>
      </dgm:prSet>
      <dgm:spPr/>
    </dgm:pt>
  </dgm:ptLst>
  <dgm:cxnLst>
    <dgm:cxn modelId="{5B4CCA20-FE8B-46E2-BE48-6EE25842FF9F}" srcId="{D64707BE-3151-478F-9C86-CBB54BF9F8D5}" destId="{150A0ACF-E625-46B2-A6AE-EB1F605687AC}" srcOrd="1" destOrd="0" parTransId="{ADEB9CEC-4FC7-4227-B292-880A0AB08F43}" sibTransId="{3FA50A56-7E6A-49D8-8EB6-7EE0EFC4BE75}"/>
    <dgm:cxn modelId="{C0607F31-EAB0-4D53-9CFE-257B4F6CAAAF}" type="presOf" srcId="{FEB1B2A7-3FC6-4BB9-B43C-07E05C1D36DC}" destId="{AD37E3EC-7FA8-4DE9-946A-DC26CEF59AF8}" srcOrd="0" destOrd="0" presId="urn:microsoft.com/office/officeart/2018/2/layout/IconLabelList"/>
    <dgm:cxn modelId="{59F9733C-735E-43A8-A9EB-C6D7D1329580}" srcId="{D64707BE-3151-478F-9C86-CBB54BF9F8D5}" destId="{C3AB91CF-07E0-440F-A6AC-6E9E0547BFEB}" srcOrd="4" destOrd="0" parTransId="{9C5DE97C-A48C-460A-ACAB-666E0CEC7452}" sibTransId="{961E514F-5046-407C-8448-889BF0BED45F}"/>
    <dgm:cxn modelId="{CAB6585B-1B4B-48AD-8E19-90B01CE60CEE}" type="presOf" srcId="{D64707BE-3151-478F-9C86-CBB54BF9F8D5}" destId="{45555DAC-11B3-4F6B-9E5B-361B1777F08A}" srcOrd="0" destOrd="0" presId="urn:microsoft.com/office/officeart/2018/2/layout/IconLabelList"/>
    <dgm:cxn modelId="{E218D55B-FC17-46F8-9DCC-2AC111521AD7}" srcId="{D64707BE-3151-478F-9C86-CBB54BF9F8D5}" destId="{5C7663EE-A3D0-427C-9731-38375227D15A}" srcOrd="2" destOrd="0" parTransId="{3AAA69DC-D73A-4E32-85B5-80FA4C89B5F6}" sibTransId="{89E8D8C0-DEEB-48FA-92EA-BA54AD021D89}"/>
    <dgm:cxn modelId="{E0E6C172-5F93-4C07-8441-A01B561C460F}" srcId="{D64707BE-3151-478F-9C86-CBB54BF9F8D5}" destId="{FEB1B2A7-3FC6-4BB9-B43C-07E05C1D36DC}" srcOrd="0" destOrd="0" parTransId="{4CEDEEE5-4731-4673-B926-055253A3EA37}" sibTransId="{8737BCAF-420E-488B-958C-E8A788D3AF46}"/>
    <dgm:cxn modelId="{7DBCF779-816B-41F9-A329-A548AEDE0E9A}" type="presOf" srcId="{150A0ACF-E625-46B2-A6AE-EB1F605687AC}" destId="{9F1E4DCD-6AD3-4FFC-BC70-0883CA99512C}" srcOrd="0" destOrd="0" presId="urn:microsoft.com/office/officeart/2018/2/layout/IconLabelList"/>
    <dgm:cxn modelId="{BF070EAB-6A45-4134-BC7C-D2A8BACC6E65}" type="presOf" srcId="{BBD2B1CF-93D3-4831-A8F5-09869C19F340}" destId="{CF730561-E316-40AD-A6BC-5B96A28F550A}" srcOrd="0" destOrd="0" presId="urn:microsoft.com/office/officeart/2018/2/layout/IconLabelList"/>
    <dgm:cxn modelId="{134837B8-D136-4E16-B692-BE09F35F092B}" type="presOf" srcId="{C3AB91CF-07E0-440F-A6AC-6E9E0547BFEB}" destId="{5DA7CB0E-C8B2-48A9-8035-931A0FCFE47A}" srcOrd="0" destOrd="0" presId="urn:microsoft.com/office/officeart/2018/2/layout/IconLabelList"/>
    <dgm:cxn modelId="{558B8FC9-303C-40C1-AE3E-81C991C7C2CE}" type="presOf" srcId="{5C7663EE-A3D0-427C-9731-38375227D15A}" destId="{4DA4363D-423F-47DC-AF85-DBBE87B77877}" srcOrd="0" destOrd="0" presId="urn:microsoft.com/office/officeart/2018/2/layout/IconLabelList"/>
    <dgm:cxn modelId="{520D92F5-1110-49A3-B782-C9AFCC67B482}" srcId="{D64707BE-3151-478F-9C86-CBB54BF9F8D5}" destId="{BBD2B1CF-93D3-4831-A8F5-09869C19F340}" srcOrd="3" destOrd="0" parTransId="{56D0BA09-221F-45C8-90D0-2D8444AC3D99}" sibTransId="{66DE3D7E-F6A1-49A4-8E03-2FF7B921524E}"/>
    <dgm:cxn modelId="{23C808DD-2F03-48A4-A9FA-14D7649C2099}" type="presParOf" srcId="{45555DAC-11B3-4F6B-9E5B-361B1777F08A}" destId="{C65B213C-FCB1-43F5-B0E8-2E0A2AD92E10}" srcOrd="0" destOrd="0" presId="urn:microsoft.com/office/officeart/2018/2/layout/IconLabelList"/>
    <dgm:cxn modelId="{8967F120-9849-4257-B2F6-9BB7BBFDE236}" type="presParOf" srcId="{C65B213C-FCB1-43F5-B0E8-2E0A2AD92E10}" destId="{7815C793-7588-48F0-A96D-4497525FE878}" srcOrd="0" destOrd="0" presId="urn:microsoft.com/office/officeart/2018/2/layout/IconLabelList"/>
    <dgm:cxn modelId="{DEDC2379-A95F-4EEB-AB50-51A79B28F196}" type="presParOf" srcId="{C65B213C-FCB1-43F5-B0E8-2E0A2AD92E10}" destId="{F9CB5B3C-B2CE-4153-ACDB-9469FD617F1F}" srcOrd="1" destOrd="0" presId="urn:microsoft.com/office/officeart/2018/2/layout/IconLabelList"/>
    <dgm:cxn modelId="{9CCE4A29-5B27-48BC-854E-989C05A5C4CA}" type="presParOf" srcId="{C65B213C-FCB1-43F5-B0E8-2E0A2AD92E10}" destId="{AD37E3EC-7FA8-4DE9-946A-DC26CEF59AF8}" srcOrd="2" destOrd="0" presId="urn:microsoft.com/office/officeart/2018/2/layout/IconLabelList"/>
    <dgm:cxn modelId="{E7A3B693-8F76-4B2E-AF98-0475C6F1E4E9}" type="presParOf" srcId="{45555DAC-11B3-4F6B-9E5B-361B1777F08A}" destId="{F2287977-2FF1-4669-8DB8-50F580765E87}" srcOrd="1" destOrd="0" presId="urn:microsoft.com/office/officeart/2018/2/layout/IconLabelList"/>
    <dgm:cxn modelId="{EA06BBBD-6F72-4603-909E-C1EC6CAA4272}" type="presParOf" srcId="{45555DAC-11B3-4F6B-9E5B-361B1777F08A}" destId="{7A1D777D-8D09-4761-8618-67ECE7CD9A31}" srcOrd="2" destOrd="0" presId="urn:microsoft.com/office/officeart/2018/2/layout/IconLabelList"/>
    <dgm:cxn modelId="{B72A5720-B566-4EA1-BBE1-32BD7FF44DF1}" type="presParOf" srcId="{7A1D777D-8D09-4761-8618-67ECE7CD9A31}" destId="{1CF15DC4-48EE-4896-A5A2-852F278AEB77}" srcOrd="0" destOrd="0" presId="urn:microsoft.com/office/officeart/2018/2/layout/IconLabelList"/>
    <dgm:cxn modelId="{6EB2EA4C-E15C-45A7-BF38-75D3E5BF7747}" type="presParOf" srcId="{7A1D777D-8D09-4761-8618-67ECE7CD9A31}" destId="{F4B8EF45-F785-473A-BC1D-5463A336F8DA}" srcOrd="1" destOrd="0" presId="urn:microsoft.com/office/officeart/2018/2/layout/IconLabelList"/>
    <dgm:cxn modelId="{61CE9B77-4A73-4443-AD66-D1C198410A8B}" type="presParOf" srcId="{7A1D777D-8D09-4761-8618-67ECE7CD9A31}" destId="{9F1E4DCD-6AD3-4FFC-BC70-0883CA99512C}" srcOrd="2" destOrd="0" presId="urn:microsoft.com/office/officeart/2018/2/layout/IconLabelList"/>
    <dgm:cxn modelId="{9142E058-4860-4F4A-853E-046246622F89}" type="presParOf" srcId="{45555DAC-11B3-4F6B-9E5B-361B1777F08A}" destId="{B14FF0AE-DC73-4430-8FC8-1C8F1C4AF4F8}" srcOrd="3" destOrd="0" presId="urn:microsoft.com/office/officeart/2018/2/layout/IconLabelList"/>
    <dgm:cxn modelId="{09868B7A-4B80-45AE-8E52-B35B5D845694}" type="presParOf" srcId="{45555DAC-11B3-4F6B-9E5B-361B1777F08A}" destId="{2BACB0E2-D8FD-40E0-A192-AC4CFEFA8ED2}" srcOrd="4" destOrd="0" presId="urn:microsoft.com/office/officeart/2018/2/layout/IconLabelList"/>
    <dgm:cxn modelId="{D42EABC4-4AA5-437A-83F6-DF598A1C0CBB}" type="presParOf" srcId="{2BACB0E2-D8FD-40E0-A192-AC4CFEFA8ED2}" destId="{38BB3A0D-0B5D-47B3-9C23-291970A0A6D6}" srcOrd="0" destOrd="0" presId="urn:microsoft.com/office/officeart/2018/2/layout/IconLabelList"/>
    <dgm:cxn modelId="{943DD3F9-730C-4FCA-B381-BCC3067E392E}" type="presParOf" srcId="{2BACB0E2-D8FD-40E0-A192-AC4CFEFA8ED2}" destId="{70CA5A95-F8DA-4F8E-937B-4128BDBCBC26}" srcOrd="1" destOrd="0" presId="urn:microsoft.com/office/officeart/2018/2/layout/IconLabelList"/>
    <dgm:cxn modelId="{06EE7961-38FD-4C94-A82D-525DCBF96587}" type="presParOf" srcId="{2BACB0E2-D8FD-40E0-A192-AC4CFEFA8ED2}" destId="{4DA4363D-423F-47DC-AF85-DBBE87B77877}" srcOrd="2" destOrd="0" presId="urn:microsoft.com/office/officeart/2018/2/layout/IconLabelList"/>
    <dgm:cxn modelId="{A20DEE2B-161F-4A11-9F67-1E04F6AE51DE}" type="presParOf" srcId="{45555DAC-11B3-4F6B-9E5B-361B1777F08A}" destId="{45914C95-8D11-49D8-9923-9861E7BB68E8}" srcOrd="5" destOrd="0" presId="urn:microsoft.com/office/officeart/2018/2/layout/IconLabelList"/>
    <dgm:cxn modelId="{0E7914C9-526E-47E7-A5F2-D5FEC649C3A3}" type="presParOf" srcId="{45555DAC-11B3-4F6B-9E5B-361B1777F08A}" destId="{E179428C-7623-4673-804D-30419D220C34}" srcOrd="6" destOrd="0" presId="urn:microsoft.com/office/officeart/2018/2/layout/IconLabelList"/>
    <dgm:cxn modelId="{5EB345C4-9869-4B22-92C9-BC2778A43950}" type="presParOf" srcId="{E179428C-7623-4673-804D-30419D220C34}" destId="{DF3952F7-B768-4A80-9BEE-E48E3C66C59C}" srcOrd="0" destOrd="0" presId="urn:microsoft.com/office/officeart/2018/2/layout/IconLabelList"/>
    <dgm:cxn modelId="{68F245A6-01CB-47A9-8FF7-B2192774F140}" type="presParOf" srcId="{E179428C-7623-4673-804D-30419D220C34}" destId="{B715AFE3-DAF6-4DD8-B8B9-9C6EAF8703A6}" srcOrd="1" destOrd="0" presId="urn:microsoft.com/office/officeart/2018/2/layout/IconLabelList"/>
    <dgm:cxn modelId="{D72BCF36-7938-4D0B-947D-6CB0F196B8FF}" type="presParOf" srcId="{E179428C-7623-4673-804D-30419D220C34}" destId="{CF730561-E316-40AD-A6BC-5B96A28F550A}" srcOrd="2" destOrd="0" presId="urn:microsoft.com/office/officeart/2018/2/layout/IconLabelList"/>
    <dgm:cxn modelId="{7787470D-A4A2-48BD-8D0E-BCC11BD43017}" type="presParOf" srcId="{45555DAC-11B3-4F6B-9E5B-361B1777F08A}" destId="{8BEAE107-AC4A-4CE8-9BA2-A8C59A1192B0}" srcOrd="7" destOrd="0" presId="urn:microsoft.com/office/officeart/2018/2/layout/IconLabelList"/>
    <dgm:cxn modelId="{390FE24F-60E5-4901-8041-C97FA68AD33E}" type="presParOf" srcId="{45555DAC-11B3-4F6B-9E5B-361B1777F08A}" destId="{B52B37F9-12D4-42EA-9B52-3FE6354EB1DE}" srcOrd="8" destOrd="0" presId="urn:microsoft.com/office/officeart/2018/2/layout/IconLabelList"/>
    <dgm:cxn modelId="{0B108039-9339-443A-AACA-BFA1638C22E1}" type="presParOf" srcId="{B52B37F9-12D4-42EA-9B52-3FE6354EB1DE}" destId="{7F5C55CF-4AAE-4DA6-A940-447DD693196D}" srcOrd="0" destOrd="0" presId="urn:microsoft.com/office/officeart/2018/2/layout/IconLabelList"/>
    <dgm:cxn modelId="{1D766CFA-60EC-43FD-8F8F-099A7DB75287}" type="presParOf" srcId="{B52B37F9-12D4-42EA-9B52-3FE6354EB1DE}" destId="{5C0EFE37-29E1-4F20-AA7C-E6029538F430}" srcOrd="1" destOrd="0" presId="urn:microsoft.com/office/officeart/2018/2/layout/IconLabelList"/>
    <dgm:cxn modelId="{A92C3457-C532-4927-92BB-0BAC84B3CC55}" type="presParOf" srcId="{B52B37F9-12D4-42EA-9B52-3FE6354EB1DE}" destId="{5DA7CB0E-C8B2-48A9-8035-931A0FCFE47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89B65-47B5-4D6B-B4DE-C5FAE135EC0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3EA1D7-12A4-40FE-BA9B-A4742A594E29}">
      <dgm:prSet custT="1"/>
      <dgm:spPr/>
      <dgm:t>
        <a:bodyPr/>
        <a:lstStyle/>
        <a:p>
          <a:pPr>
            <a:lnSpc>
              <a:spcPct val="100000"/>
            </a:lnSpc>
          </a:pPr>
          <a:r>
            <a:rPr lang="en-US" sz="1600"/>
            <a:t>1. Predictive Maintenance in Healthcare Equipment – Studies show machine learning can reduce downtime by 20-30%.</a:t>
          </a:r>
        </a:p>
      </dgm:t>
    </dgm:pt>
    <dgm:pt modelId="{3FFB2E4A-60BB-40BD-9864-56D910EF5BDB}" type="parTrans" cxnId="{04188265-E1B1-4DB2-AA3F-88A63CB813E1}">
      <dgm:prSet/>
      <dgm:spPr/>
      <dgm:t>
        <a:bodyPr/>
        <a:lstStyle/>
        <a:p>
          <a:endParaRPr lang="en-US" sz="1600"/>
        </a:p>
      </dgm:t>
    </dgm:pt>
    <dgm:pt modelId="{0DBBF8D9-A6A8-44AE-B6FA-A3E8B9F9418D}" type="sibTrans" cxnId="{04188265-E1B1-4DB2-AA3F-88A63CB813E1}">
      <dgm:prSet/>
      <dgm:spPr/>
      <dgm:t>
        <a:bodyPr/>
        <a:lstStyle/>
        <a:p>
          <a:endParaRPr lang="en-US" sz="1600"/>
        </a:p>
      </dgm:t>
    </dgm:pt>
    <dgm:pt modelId="{BAB66900-18F0-430C-AD47-37E360EF2CEC}">
      <dgm:prSet custT="1"/>
      <dgm:spPr/>
      <dgm:t>
        <a:bodyPr/>
        <a:lstStyle/>
        <a:p>
          <a:pPr>
            <a:lnSpc>
              <a:spcPct val="100000"/>
            </a:lnSpc>
          </a:pPr>
          <a:r>
            <a:rPr lang="en-US" sz="1600" dirty="0"/>
            <a:t>2. Big Data in Hospital Operations – Research highlights improved decision-making and resource optimization using patient and service data.</a:t>
          </a:r>
        </a:p>
      </dgm:t>
    </dgm:pt>
    <dgm:pt modelId="{C6F994B2-8881-46B5-AC3A-2BF3E29284F1}" type="parTrans" cxnId="{8CB68554-47C2-4EBE-9FB9-37B22E498C3E}">
      <dgm:prSet/>
      <dgm:spPr/>
      <dgm:t>
        <a:bodyPr/>
        <a:lstStyle/>
        <a:p>
          <a:endParaRPr lang="en-US" sz="1600"/>
        </a:p>
      </dgm:t>
    </dgm:pt>
    <dgm:pt modelId="{2032CAB9-4486-42A6-836B-8A9EE3C4A913}" type="sibTrans" cxnId="{8CB68554-47C2-4EBE-9FB9-37B22E498C3E}">
      <dgm:prSet/>
      <dgm:spPr/>
      <dgm:t>
        <a:bodyPr/>
        <a:lstStyle/>
        <a:p>
          <a:endParaRPr lang="en-US" sz="1600"/>
        </a:p>
      </dgm:t>
    </dgm:pt>
    <dgm:pt modelId="{F2C9E44B-DA9E-499A-9F1E-D3F79D6AF868}">
      <dgm:prSet custT="1"/>
      <dgm:spPr/>
      <dgm:t>
        <a:bodyPr/>
        <a:lstStyle/>
        <a:p>
          <a:pPr>
            <a:lnSpc>
              <a:spcPct val="100000"/>
            </a:lnSpc>
          </a:pPr>
          <a:r>
            <a:rPr lang="en-US" sz="1600" dirty="0"/>
            <a:t>3. OEM Maintenance Schedules:
GE HealthCare and Siemens </a:t>
          </a:r>
          <a:r>
            <a:rPr lang="en-US" sz="1600" dirty="0" err="1"/>
            <a:t>Healthineers</a:t>
          </a:r>
          <a:r>
            <a:rPr lang="en-US" sz="1600" dirty="0"/>
            <a:t> use static PM cycles (e.g., 6-month/12-month) based on global reliability assumptions, not asset-specific data.</a:t>
          </a:r>
        </a:p>
      </dgm:t>
    </dgm:pt>
    <dgm:pt modelId="{25961C65-B7BC-4F5F-AA47-33E57DFBF8C1}" type="parTrans" cxnId="{2205FAFB-76B7-4A08-8BF4-0D3094B2EE15}">
      <dgm:prSet/>
      <dgm:spPr/>
      <dgm:t>
        <a:bodyPr/>
        <a:lstStyle/>
        <a:p>
          <a:endParaRPr lang="en-US" sz="1600"/>
        </a:p>
      </dgm:t>
    </dgm:pt>
    <dgm:pt modelId="{A93D9E40-8C5B-4A53-9BE5-1A03FC47799A}" type="sibTrans" cxnId="{2205FAFB-76B7-4A08-8BF4-0D3094B2EE15}">
      <dgm:prSet/>
      <dgm:spPr/>
      <dgm:t>
        <a:bodyPr/>
        <a:lstStyle/>
        <a:p>
          <a:endParaRPr lang="en-US" sz="1600"/>
        </a:p>
      </dgm:t>
    </dgm:pt>
    <dgm:pt modelId="{C164B0E3-4893-417F-A331-A425C27A8CEA}">
      <dgm:prSet custT="1"/>
      <dgm:spPr/>
      <dgm:t>
        <a:bodyPr/>
        <a:lstStyle/>
        <a:p>
          <a:pPr>
            <a:lnSpc>
              <a:spcPct val="100000"/>
            </a:lnSpc>
          </a:pPr>
          <a:r>
            <a:rPr lang="en-US" sz="1600" dirty="0"/>
            <a:t>4. Case Studies in Bangladesh &amp; India – Limited but growing evidence of applying analytics to diagnostic centers and hospitals.</a:t>
          </a:r>
        </a:p>
      </dgm:t>
    </dgm:pt>
    <dgm:pt modelId="{3030ADCD-890D-440B-96DA-B2B7878A6D86}" type="parTrans" cxnId="{59D965BE-510F-450E-A74A-F105A25E1CBC}">
      <dgm:prSet/>
      <dgm:spPr/>
      <dgm:t>
        <a:bodyPr/>
        <a:lstStyle/>
        <a:p>
          <a:endParaRPr lang="en-US" sz="1600"/>
        </a:p>
      </dgm:t>
    </dgm:pt>
    <dgm:pt modelId="{A9F4A87D-9659-4580-A285-434D37A7A2DB}" type="sibTrans" cxnId="{59D965BE-510F-450E-A74A-F105A25E1CBC}">
      <dgm:prSet/>
      <dgm:spPr/>
      <dgm:t>
        <a:bodyPr/>
        <a:lstStyle/>
        <a:p>
          <a:endParaRPr lang="en-US" sz="1600"/>
        </a:p>
      </dgm:t>
    </dgm:pt>
    <dgm:pt modelId="{93501430-458F-4BF2-AB2B-234EE714E899}" type="pres">
      <dgm:prSet presAssocID="{20889B65-47B5-4D6B-B4DE-C5FAE135EC02}" presName="root" presStyleCnt="0">
        <dgm:presLayoutVars>
          <dgm:dir/>
          <dgm:resizeHandles val="exact"/>
        </dgm:presLayoutVars>
      </dgm:prSet>
      <dgm:spPr/>
    </dgm:pt>
    <dgm:pt modelId="{168B582D-08F9-428E-BA77-AB7F4FBC7781}" type="pres">
      <dgm:prSet presAssocID="{273EA1D7-12A4-40FE-BA9B-A4742A594E29}" presName="compNode" presStyleCnt="0"/>
      <dgm:spPr/>
    </dgm:pt>
    <dgm:pt modelId="{0DA1A664-50C6-4FC8-A41D-118E24D8B51A}" type="pres">
      <dgm:prSet presAssocID="{273EA1D7-12A4-40FE-BA9B-A4742A594E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19B4ADB-6E79-4FAE-AFF1-B77EB76B4A4B}" type="pres">
      <dgm:prSet presAssocID="{273EA1D7-12A4-40FE-BA9B-A4742A594E29}" presName="spaceRect" presStyleCnt="0"/>
      <dgm:spPr/>
    </dgm:pt>
    <dgm:pt modelId="{CEA099FA-CD83-4A53-853A-44A987ABEDAD}" type="pres">
      <dgm:prSet presAssocID="{273EA1D7-12A4-40FE-BA9B-A4742A594E29}" presName="textRect" presStyleLbl="revTx" presStyleIdx="0" presStyleCnt="4">
        <dgm:presLayoutVars>
          <dgm:chMax val="1"/>
          <dgm:chPref val="1"/>
        </dgm:presLayoutVars>
      </dgm:prSet>
      <dgm:spPr/>
    </dgm:pt>
    <dgm:pt modelId="{1F2C8ED1-429E-4C74-8ECA-C6AE07EC1F4B}" type="pres">
      <dgm:prSet presAssocID="{0DBBF8D9-A6A8-44AE-B6FA-A3E8B9F9418D}" presName="sibTrans" presStyleCnt="0"/>
      <dgm:spPr/>
    </dgm:pt>
    <dgm:pt modelId="{6B1EB44E-ADB7-4584-9F05-E046DF5B5E0C}" type="pres">
      <dgm:prSet presAssocID="{BAB66900-18F0-430C-AD47-37E360EF2CEC}" presName="compNode" presStyleCnt="0"/>
      <dgm:spPr/>
    </dgm:pt>
    <dgm:pt modelId="{00DCD704-849E-4175-B3A5-755B756E5036}" type="pres">
      <dgm:prSet presAssocID="{BAB66900-18F0-430C-AD47-37E360EF2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21484054-923B-424A-806E-6AB448B6762C}" type="pres">
      <dgm:prSet presAssocID="{BAB66900-18F0-430C-AD47-37E360EF2CEC}" presName="spaceRect" presStyleCnt="0"/>
      <dgm:spPr/>
    </dgm:pt>
    <dgm:pt modelId="{74FC1B47-646C-4097-9286-49881FE63C19}" type="pres">
      <dgm:prSet presAssocID="{BAB66900-18F0-430C-AD47-37E360EF2CEC}" presName="textRect" presStyleLbl="revTx" presStyleIdx="1" presStyleCnt="4">
        <dgm:presLayoutVars>
          <dgm:chMax val="1"/>
          <dgm:chPref val="1"/>
        </dgm:presLayoutVars>
      </dgm:prSet>
      <dgm:spPr/>
    </dgm:pt>
    <dgm:pt modelId="{24868C26-0475-4DAB-A5D4-98B63AC11B4B}" type="pres">
      <dgm:prSet presAssocID="{2032CAB9-4486-42A6-836B-8A9EE3C4A913}" presName="sibTrans" presStyleCnt="0"/>
      <dgm:spPr/>
    </dgm:pt>
    <dgm:pt modelId="{42A839F9-BFAB-4D87-BF6C-B26806F05B65}" type="pres">
      <dgm:prSet presAssocID="{F2C9E44B-DA9E-499A-9F1E-D3F79D6AF868}" presName="compNode" presStyleCnt="0"/>
      <dgm:spPr/>
    </dgm:pt>
    <dgm:pt modelId="{4A7645E1-2C4E-4630-A5B2-570E74FCF57A}" type="pres">
      <dgm:prSet presAssocID="{F2C9E44B-DA9E-499A-9F1E-D3F79D6AF8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EB13AC7-4CE7-4C60-BFB0-23E041114418}" type="pres">
      <dgm:prSet presAssocID="{F2C9E44B-DA9E-499A-9F1E-D3F79D6AF868}" presName="spaceRect" presStyleCnt="0"/>
      <dgm:spPr/>
    </dgm:pt>
    <dgm:pt modelId="{A112FD56-1A74-483B-A4F7-71C24CB7E973}" type="pres">
      <dgm:prSet presAssocID="{F2C9E44B-DA9E-499A-9F1E-D3F79D6AF868}" presName="textRect" presStyleLbl="revTx" presStyleIdx="2" presStyleCnt="4">
        <dgm:presLayoutVars>
          <dgm:chMax val="1"/>
          <dgm:chPref val="1"/>
        </dgm:presLayoutVars>
      </dgm:prSet>
      <dgm:spPr/>
    </dgm:pt>
    <dgm:pt modelId="{91536C4D-C30B-4E8B-8EAA-E51256BCDA90}" type="pres">
      <dgm:prSet presAssocID="{A93D9E40-8C5B-4A53-9BE5-1A03FC47799A}" presName="sibTrans" presStyleCnt="0"/>
      <dgm:spPr/>
    </dgm:pt>
    <dgm:pt modelId="{26654871-6D4C-467D-AB7C-F370A10F57F2}" type="pres">
      <dgm:prSet presAssocID="{C164B0E3-4893-417F-A331-A425C27A8CEA}" presName="compNode" presStyleCnt="0"/>
      <dgm:spPr/>
    </dgm:pt>
    <dgm:pt modelId="{F88B7849-56C7-4AA5-BF97-B170F2114836}" type="pres">
      <dgm:prSet presAssocID="{C164B0E3-4893-417F-A331-A425C27A8CEA}" presName="iconRect" presStyleLbl="node1" presStyleIdx="3" presStyleCnt="4" custLinFactNeighborX="-18382" custLinFactNeighborY="-176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E5A561DE-7AA5-4878-9BED-AB1B1E7DFE2D}" type="pres">
      <dgm:prSet presAssocID="{C164B0E3-4893-417F-A331-A425C27A8CEA}" presName="spaceRect" presStyleCnt="0"/>
      <dgm:spPr/>
    </dgm:pt>
    <dgm:pt modelId="{6C4C3659-5410-4032-8C3A-5F321ACACCEF}" type="pres">
      <dgm:prSet presAssocID="{C164B0E3-4893-417F-A331-A425C27A8CEA}" presName="textRect" presStyleLbl="revTx" presStyleIdx="3" presStyleCnt="4">
        <dgm:presLayoutVars>
          <dgm:chMax val="1"/>
          <dgm:chPref val="1"/>
        </dgm:presLayoutVars>
      </dgm:prSet>
      <dgm:spPr/>
    </dgm:pt>
  </dgm:ptLst>
  <dgm:cxnLst>
    <dgm:cxn modelId="{66206931-238B-4DEC-AE41-E4B9B9F85D18}" type="presOf" srcId="{F2C9E44B-DA9E-499A-9F1E-D3F79D6AF868}" destId="{A112FD56-1A74-483B-A4F7-71C24CB7E973}" srcOrd="0" destOrd="0" presId="urn:microsoft.com/office/officeart/2018/2/layout/IconLabelList"/>
    <dgm:cxn modelId="{1B9D3837-1C44-4B29-8B8E-115E616F9FDD}" type="presOf" srcId="{C164B0E3-4893-417F-A331-A425C27A8CEA}" destId="{6C4C3659-5410-4032-8C3A-5F321ACACCEF}" srcOrd="0" destOrd="0" presId="urn:microsoft.com/office/officeart/2018/2/layout/IconLabelList"/>
    <dgm:cxn modelId="{725E5162-C35C-4BFE-880B-1EA9DD534640}" type="presOf" srcId="{BAB66900-18F0-430C-AD47-37E360EF2CEC}" destId="{74FC1B47-646C-4097-9286-49881FE63C19}" srcOrd="0" destOrd="0" presId="urn:microsoft.com/office/officeart/2018/2/layout/IconLabelList"/>
    <dgm:cxn modelId="{04188265-E1B1-4DB2-AA3F-88A63CB813E1}" srcId="{20889B65-47B5-4D6B-B4DE-C5FAE135EC02}" destId="{273EA1D7-12A4-40FE-BA9B-A4742A594E29}" srcOrd="0" destOrd="0" parTransId="{3FFB2E4A-60BB-40BD-9864-56D910EF5BDB}" sibTransId="{0DBBF8D9-A6A8-44AE-B6FA-A3E8B9F9418D}"/>
    <dgm:cxn modelId="{8CB68554-47C2-4EBE-9FB9-37B22E498C3E}" srcId="{20889B65-47B5-4D6B-B4DE-C5FAE135EC02}" destId="{BAB66900-18F0-430C-AD47-37E360EF2CEC}" srcOrd="1" destOrd="0" parTransId="{C6F994B2-8881-46B5-AC3A-2BF3E29284F1}" sibTransId="{2032CAB9-4486-42A6-836B-8A9EE3C4A913}"/>
    <dgm:cxn modelId="{73D85E58-3A3A-46E3-8CDE-1714AA84B65E}" type="presOf" srcId="{20889B65-47B5-4D6B-B4DE-C5FAE135EC02}" destId="{93501430-458F-4BF2-AB2B-234EE714E899}" srcOrd="0" destOrd="0" presId="urn:microsoft.com/office/officeart/2018/2/layout/IconLabelList"/>
    <dgm:cxn modelId="{59D965BE-510F-450E-A74A-F105A25E1CBC}" srcId="{20889B65-47B5-4D6B-B4DE-C5FAE135EC02}" destId="{C164B0E3-4893-417F-A331-A425C27A8CEA}" srcOrd="3" destOrd="0" parTransId="{3030ADCD-890D-440B-96DA-B2B7878A6D86}" sibTransId="{A9F4A87D-9659-4580-A285-434D37A7A2DB}"/>
    <dgm:cxn modelId="{2205FAFB-76B7-4A08-8BF4-0D3094B2EE15}" srcId="{20889B65-47B5-4D6B-B4DE-C5FAE135EC02}" destId="{F2C9E44B-DA9E-499A-9F1E-D3F79D6AF868}" srcOrd="2" destOrd="0" parTransId="{25961C65-B7BC-4F5F-AA47-33E57DFBF8C1}" sibTransId="{A93D9E40-8C5B-4A53-9BE5-1A03FC47799A}"/>
    <dgm:cxn modelId="{CA231DFD-35E5-438E-8195-B1C2D0879BD9}" type="presOf" srcId="{273EA1D7-12A4-40FE-BA9B-A4742A594E29}" destId="{CEA099FA-CD83-4A53-853A-44A987ABEDAD}" srcOrd="0" destOrd="0" presId="urn:microsoft.com/office/officeart/2018/2/layout/IconLabelList"/>
    <dgm:cxn modelId="{047DA222-1871-4183-90C3-F63A59958481}" type="presParOf" srcId="{93501430-458F-4BF2-AB2B-234EE714E899}" destId="{168B582D-08F9-428E-BA77-AB7F4FBC7781}" srcOrd="0" destOrd="0" presId="urn:microsoft.com/office/officeart/2018/2/layout/IconLabelList"/>
    <dgm:cxn modelId="{A2FA5490-D4BC-4DD2-BE00-578C06A6BDA1}" type="presParOf" srcId="{168B582D-08F9-428E-BA77-AB7F4FBC7781}" destId="{0DA1A664-50C6-4FC8-A41D-118E24D8B51A}" srcOrd="0" destOrd="0" presId="urn:microsoft.com/office/officeart/2018/2/layout/IconLabelList"/>
    <dgm:cxn modelId="{563B8435-E0C7-4645-B83E-0C3A30D06BF6}" type="presParOf" srcId="{168B582D-08F9-428E-BA77-AB7F4FBC7781}" destId="{119B4ADB-6E79-4FAE-AFF1-B77EB76B4A4B}" srcOrd="1" destOrd="0" presId="urn:microsoft.com/office/officeart/2018/2/layout/IconLabelList"/>
    <dgm:cxn modelId="{F941FF59-15AD-4036-8A57-C0F9A367093B}" type="presParOf" srcId="{168B582D-08F9-428E-BA77-AB7F4FBC7781}" destId="{CEA099FA-CD83-4A53-853A-44A987ABEDAD}" srcOrd="2" destOrd="0" presId="urn:microsoft.com/office/officeart/2018/2/layout/IconLabelList"/>
    <dgm:cxn modelId="{8FBAE06C-E758-484A-A09A-8242D9A2C393}" type="presParOf" srcId="{93501430-458F-4BF2-AB2B-234EE714E899}" destId="{1F2C8ED1-429E-4C74-8ECA-C6AE07EC1F4B}" srcOrd="1" destOrd="0" presId="urn:microsoft.com/office/officeart/2018/2/layout/IconLabelList"/>
    <dgm:cxn modelId="{308C344A-57BB-4BDD-B833-14E54D982CD9}" type="presParOf" srcId="{93501430-458F-4BF2-AB2B-234EE714E899}" destId="{6B1EB44E-ADB7-4584-9F05-E046DF5B5E0C}" srcOrd="2" destOrd="0" presId="urn:microsoft.com/office/officeart/2018/2/layout/IconLabelList"/>
    <dgm:cxn modelId="{DAECD04F-D8AE-4D9A-9F78-B943CC7C178D}" type="presParOf" srcId="{6B1EB44E-ADB7-4584-9F05-E046DF5B5E0C}" destId="{00DCD704-849E-4175-B3A5-755B756E5036}" srcOrd="0" destOrd="0" presId="urn:microsoft.com/office/officeart/2018/2/layout/IconLabelList"/>
    <dgm:cxn modelId="{FAE72EA6-D15B-4058-BF0E-685403C34A08}" type="presParOf" srcId="{6B1EB44E-ADB7-4584-9F05-E046DF5B5E0C}" destId="{21484054-923B-424A-806E-6AB448B6762C}" srcOrd="1" destOrd="0" presId="urn:microsoft.com/office/officeart/2018/2/layout/IconLabelList"/>
    <dgm:cxn modelId="{1FB5EF87-1BB2-4C14-9EE1-8887C22AE829}" type="presParOf" srcId="{6B1EB44E-ADB7-4584-9F05-E046DF5B5E0C}" destId="{74FC1B47-646C-4097-9286-49881FE63C19}" srcOrd="2" destOrd="0" presId="urn:microsoft.com/office/officeart/2018/2/layout/IconLabelList"/>
    <dgm:cxn modelId="{9AB1D2EB-3F61-424C-9EA1-46B08399C77D}" type="presParOf" srcId="{93501430-458F-4BF2-AB2B-234EE714E899}" destId="{24868C26-0475-4DAB-A5D4-98B63AC11B4B}" srcOrd="3" destOrd="0" presId="urn:microsoft.com/office/officeart/2018/2/layout/IconLabelList"/>
    <dgm:cxn modelId="{669E5FA2-F699-44D4-8F88-18C8EA7FA4C4}" type="presParOf" srcId="{93501430-458F-4BF2-AB2B-234EE714E899}" destId="{42A839F9-BFAB-4D87-BF6C-B26806F05B65}" srcOrd="4" destOrd="0" presId="urn:microsoft.com/office/officeart/2018/2/layout/IconLabelList"/>
    <dgm:cxn modelId="{188C7184-CC25-4119-A104-FA48CC2D64E3}" type="presParOf" srcId="{42A839F9-BFAB-4D87-BF6C-B26806F05B65}" destId="{4A7645E1-2C4E-4630-A5B2-570E74FCF57A}" srcOrd="0" destOrd="0" presId="urn:microsoft.com/office/officeart/2018/2/layout/IconLabelList"/>
    <dgm:cxn modelId="{9ADAA43F-827E-40CA-9030-AC9E8ED17BEC}" type="presParOf" srcId="{42A839F9-BFAB-4D87-BF6C-B26806F05B65}" destId="{6EB13AC7-4CE7-4C60-BFB0-23E041114418}" srcOrd="1" destOrd="0" presId="urn:microsoft.com/office/officeart/2018/2/layout/IconLabelList"/>
    <dgm:cxn modelId="{CA476896-0908-42CE-8E5E-EFC6C6AA5D72}" type="presParOf" srcId="{42A839F9-BFAB-4D87-BF6C-B26806F05B65}" destId="{A112FD56-1A74-483B-A4F7-71C24CB7E973}" srcOrd="2" destOrd="0" presId="urn:microsoft.com/office/officeart/2018/2/layout/IconLabelList"/>
    <dgm:cxn modelId="{8B4F0A4B-3F1E-418B-A298-B524B488DD75}" type="presParOf" srcId="{93501430-458F-4BF2-AB2B-234EE714E899}" destId="{91536C4D-C30B-4E8B-8EAA-E51256BCDA90}" srcOrd="5" destOrd="0" presId="urn:microsoft.com/office/officeart/2018/2/layout/IconLabelList"/>
    <dgm:cxn modelId="{811C526A-3779-4391-9FEE-CA2C4E984F7A}" type="presParOf" srcId="{93501430-458F-4BF2-AB2B-234EE714E899}" destId="{26654871-6D4C-467D-AB7C-F370A10F57F2}" srcOrd="6" destOrd="0" presId="urn:microsoft.com/office/officeart/2018/2/layout/IconLabelList"/>
    <dgm:cxn modelId="{ADF50DAF-5A7F-4F6B-80AA-AA61A7B5C178}" type="presParOf" srcId="{26654871-6D4C-467D-AB7C-F370A10F57F2}" destId="{F88B7849-56C7-4AA5-BF97-B170F2114836}" srcOrd="0" destOrd="0" presId="urn:microsoft.com/office/officeart/2018/2/layout/IconLabelList"/>
    <dgm:cxn modelId="{9F17613D-F0A9-4F39-BDEC-3316B57E8733}" type="presParOf" srcId="{26654871-6D4C-467D-AB7C-F370A10F57F2}" destId="{E5A561DE-7AA5-4878-9BED-AB1B1E7DFE2D}" srcOrd="1" destOrd="0" presId="urn:microsoft.com/office/officeart/2018/2/layout/IconLabelList"/>
    <dgm:cxn modelId="{0BDA2211-9FEA-4D70-A2EC-7BFC172E7525}" type="presParOf" srcId="{26654871-6D4C-467D-AB7C-F370A10F57F2}" destId="{6C4C3659-5410-4032-8C3A-5F321ACACCE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C4DBB9-CE9C-49DF-B93B-9CFB8D94CE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8C7C7D-D0C4-42C7-B900-2935FC484F7A}">
      <dgm:prSet/>
      <dgm:spPr/>
      <dgm:t>
        <a:bodyPr/>
        <a:lstStyle/>
        <a:p>
          <a:r>
            <a:rPr lang="en-US"/>
            <a:t>Deloitte’s comprehensive report outlines how predictive maintenance (PdM) powered by AI and IoT can:</a:t>
          </a:r>
        </a:p>
      </dgm:t>
    </dgm:pt>
    <dgm:pt modelId="{23E50606-2AEF-4316-8EB3-BB364B6691A9}" type="parTrans" cxnId="{AC95F440-2997-4E7E-A01D-06EA02FB9A90}">
      <dgm:prSet/>
      <dgm:spPr/>
      <dgm:t>
        <a:bodyPr/>
        <a:lstStyle/>
        <a:p>
          <a:endParaRPr lang="en-US"/>
        </a:p>
      </dgm:t>
    </dgm:pt>
    <dgm:pt modelId="{5F20E42C-FCBA-4A34-8589-773E185E882E}" type="sibTrans" cxnId="{AC95F440-2997-4E7E-A01D-06EA02FB9A90}">
      <dgm:prSet/>
      <dgm:spPr/>
      <dgm:t>
        <a:bodyPr/>
        <a:lstStyle/>
        <a:p>
          <a:endParaRPr lang="en-US"/>
        </a:p>
      </dgm:t>
    </dgm:pt>
    <dgm:pt modelId="{EFB3DA77-3087-4900-BAFF-6A31A31C2C27}">
      <dgm:prSet/>
      <dgm:spPr/>
      <dgm:t>
        <a:bodyPr/>
        <a:lstStyle/>
        <a:p>
          <a:r>
            <a:rPr lang="en-US" dirty="0"/>
            <a:t>Reduce equipment downtime by 5–15%</a:t>
          </a:r>
        </a:p>
      </dgm:t>
    </dgm:pt>
    <dgm:pt modelId="{4B501976-258E-47A3-9A92-BDAF52508D8D}" type="parTrans" cxnId="{4F39203A-8135-4CB5-8B89-1BBE678EC5AF}">
      <dgm:prSet/>
      <dgm:spPr/>
      <dgm:t>
        <a:bodyPr/>
        <a:lstStyle/>
        <a:p>
          <a:endParaRPr lang="en-US"/>
        </a:p>
      </dgm:t>
    </dgm:pt>
    <dgm:pt modelId="{2A1F9560-8577-47A8-8F7E-8916BA254761}" type="sibTrans" cxnId="{4F39203A-8135-4CB5-8B89-1BBE678EC5AF}">
      <dgm:prSet/>
      <dgm:spPr/>
      <dgm:t>
        <a:bodyPr/>
        <a:lstStyle/>
        <a:p>
          <a:endParaRPr lang="en-US"/>
        </a:p>
      </dgm:t>
    </dgm:pt>
    <dgm:pt modelId="{4649138C-F883-447C-ABA1-ED96A86AA2CC}">
      <dgm:prSet/>
      <dgm:spPr/>
      <dgm:t>
        <a:bodyPr/>
        <a:lstStyle/>
        <a:p>
          <a:r>
            <a:rPr lang="en-US"/>
            <a:t>Boost labor productivity by 5–20%</a:t>
          </a:r>
        </a:p>
      </dgm:t>
    </dgm:pt>
    <dgm:pt modelId="{CF84F95D-1D8A-482A-B0BE-B5F907161E23}" type="parTrans" cxnId="{0B56727B-E70D-41F3-9FB4-A19B4CDC6658}">
      <dgm:prSet/>
      <dgm:spPr/>
      <dgm:t>
        <a:bodyPr/>
        <a:lstStyle/>
        <a:p>
          <a:endParaRPr lang="en-US"/>
        </a:p>
      </dgm:t>
    </dgm:pt>
    <dgm:pt modelId="{D6F1EB5C-9699-4AEF-BF6C-25479DFB06FE}" type="sibTrans" cxnId="{0B56727B-E70D-41F3-9FB4-A19B4CDC6658}">
      <dgm:prSet/>
      <dgm:spPr/>
      <dgm:t>
        <a:bodyPr/>
        <a:lstStyle/>
        <a:p>
          <a:endParaRPr lang="en-US"/>
        </a:p>
      </dgm:t>
    </dgm:pt>
    <dgm:pt modelId="{882F6CBE-FF7B-439C-B488-CE75481F363B}">
      <dgm:prSet/>
      <dgm:spPr/>
      <dgm:t>
        <a:bodyPr/>
        <a:lstStyle/>
        <a:p>
          <a:r>
            <a:rPr lang="en-US"/>
            <a:t>Cut inventory costs by 10–30%</a:t>
          </a:r>
        </a:p>
      </dgm:t>
    </dgm:pt>
    <dgm:pt modelId="{3A16B959-7110-44BF-89CD-446EF7A6926A}" type="parTrans" cxnId="{3EFBDBBD-BAD4-4BCA-8D92-C629D65D67AC}">
      <dgm:prSet/>
      <dgm:spPr/>
      <dgm:t>
        <a:bodyPr/>
        <a:lstStyle/>
        <a:p>
          <a:endParaRPr lang="en-US"/>
        </a:p>
      </dgm:t>
    </dgm:pt>
    <dgm:pt modelId="{BCC7A8AA-EC76-4329-BAFA-B5499DE59875}" type="sibTrans" cxnId="{3EFBDBBD-BAD4-4BCA-8D92-C629D65D67AC}">
      <dgm:prSet/>
      <dgm:spPr/>
      <dgm:t>
        <a:bodyPr/>
        <a:lstStyle/>
        <a:p>
          <a:endParaRPr lang="en-US"/>
        </a:p>
      </dgm:t>
    </dgm:pt>
    <dgm:pt modelId="{9B4ED792-9D6E-4674-B76D-F21728FEE44C}">
      <dgm:prSet/>
      <dgm:spPr/>
      <dgm:t>
        <a:bodyPr/>
        <a:lstStyle/>
        <a:p>
          <a:r>
            <a:rPr lang="en-US" dirty="0"/>
            <a:t>It emphasizes the use of smart sensors, edge computing, and machine learning to shift from reactive to proactive maintenance strategies. The report also includes a roadmap for implementing </a:t>
          </a:r>
          <a:r>
            <a:rPr lang="en-US" dirty="0" err="1"/>
            <a:t>PdM</a:t>
          </a:r>
          <a:r>
            <a:rPr lang="en-US" dirty="0"/>
            <a:t> across fixed and mobile assets 1.</a:t>
          </a:r>
        </a:p>
      </dgm:t>
    </dgm:pt>
    <dgm:pt modelId="{FB430052-BB62-44B9-BD3A-BDFF7183C1B2}" type="parTrans" cxnId="{67954667-F462-485C-95D4-C0088E211642}">
      <dgm:prSet/>
      <dgm:spPr/>
      <dgm:t>
        <a:bodyPr/>
        <a:lstStyle/>
        <a:p>
          <a:endParaRPr lang="en-US"/>
        </a:p>
      </dgm:t>
    </dgm:pt>
    <dgm:pt modelId="{4D4A156B-794A-4FB7-89AB-43BA9AD239D7}" type="sibTrans" cxnId="{67954667-F462-485C-95D4-C0088E211642}">
      <dgm:prSet/>
      <dgm:spPr/>
      <dgm:t>
        <a:bodyPr/>
        <a:lstStyle/>
        <a:p>
          <a:endParaRPr lang="en-US"/>
        </a:p>
      </dgm:t>
    </dgm:pt>
    <dgm:pt modelId="{A76E5438-166F-40BC-ABE6-57568EF4C49D}">
      <dgm:prSet/>
      <dgm:spPr/>
      <dgm:t>
        <a:bodyPr/>
        <a:lstStyle/>
        <a:p>
          <a:r>
            <a:rPr lang="en-US"/>
            <a:t>🔗 Read the full Deloitte report-</a:t>
          </a:r>
          <a:r>
            <a:rPr lang="en-US">
              <a:hlinkClick xmlns:r="http://schemas.openxmlformats.org/officeDocument/2006/relationships" r:id="rId1"/>
            </a:rPr>
            <a:t>Predictive Maintenance Solutions | Deloitte US</a:t>
          </a:r>
          <a:endParaRPr lang="en-US"/>
        </a:p>
      </dgm:t>
    </dgm:pt>
    <dgm:pt modelId="{838EDEC0-C1F5-4051-AED7-53A508EEE46E}" type="parTrans" cxnId="{30AB7CC2-9A14-46BC-B30E-7E868F85D1CC}">
      <dgm:prSet/>
      <dgm:spPr/>
      <dgm:t>
        <a:bodyPr/>
        <a:lstStyle/>
        <a:p>
          <a:endParaRPr lang="en-US"/>
        </a:p>
      </dgm:t>
    </dgm:pt>
    <dgm:pt modelId="{EE6DB5E6-6735-413E-8765-1D147CA1D1A7}" type="sibTrans" cxnId="{30AB7CC2-9A14-46BC-B30E-7E868F85D1CC}">
      <dgm:prSet/>
      <dgm:spPr/>
      <dgm:t>
        <a:bodyPr/>
        <a:lstStyle/>
        <a:p>
          <a:endParaRPr lang="en-US"/>
        </a:p>
      </dgm:t>
    </dgm:pt>
    <dgm:pt modelId="{01C1CEE3-CC7C-4CDB-A48E-44A40CB66D35}" type="pres">
      <dgm:prSet presAssocID="{8FC4DBB9-CE9C-49DF-B93B-9CFB8D94CE7C}" presName="root" presStyleCnt="0">
        <dgm:presLayoutVars>
          <dgm:dir/>
          <dgm:resizeHandles val="exact"/>
        </dgm:presLayoutVars>
      </dgm:prSet>
      <dgm:spPr/>
    </dgm:pt>
    <dgm:pt modelId="{F6FB701D-2DE4-4D94-87F7-E47D69E3DC16}" type="pres">
      <dgm:prSet presAssocID="{B98C7C7D-D0C4-42C7-B900-2935FC484F7A}" presName="compNode" presStyleCnt="0"/>
      <dgm:spPr/>
    </dgm:pt>
    <dgm:pt modelId="{01D4D3B4-F8A8-4233-A0C2-37AD7B2C39D4}" type="pres">
      <dgm:prSet presAssocID="{B98C7C7D-D0C4-42C7-B900-2935FC484F7A}"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obot"/>
        </a:ext>
      </dgm:extLst>
    </dgm:pt>
    <dgm:pt modelId="{5AEBF01F-0E3F-4098-BF15-8ED88EBB9828}" type="pres">
      <dgm:prSet presAssocID="{B98C7C7D-D0C4-42C7-B900-2935FC484F7A}" presName="spaceRect" presStyleCnt="0"/>
      <dgm:spPr/>
    </dgm:pt>
    <dgm:pt modelId="{A32E0F16-69D1-4F51-B2B0-63427C78F6F9}" type="pres">
      <dgm:prSet presAssocID="{B98C7C7D-D0C4-42C7-B900-2935FC484F7A}" presName="textRect" presStyleLbl="revTx" presStyleIdx="0" presStyleCnt="6">
        <dgm:presLayoutVars>
          <dgm:chMax val="1"/>
          <dgm:chPref val="1"/>
        </dgm:presLayoutVars>
      </dgm:prSet>
      <dgm:spPr/>
    </dgm:pt>
    <dgm:pt modelId="{74EEC842-FE9A-4EE3-BFCB-6B9E02B8EB3A}" type="pres">
      <dgm:prSet presAssocID="{5F20E42C-FCBA-4A34-8589-773E185E882E}" presName="sibTrans" presStyleCnt="0"/>
      <dgm:spPr/>
    </dgm:pt>
    <dgm:pt modelId="{1C073DED-ADA7-4C12-A127-371D006E6C49}" type="pres">
      <dgm:prSet presAssocID="{EFB3DA77-3087-4900-BAFF-6A31A31C2C27}" presName="compNode" presStyleCnt="0"/>
      <dgm:spPr/>
    </dgm:pt>
    <dgm:pt modelId="{0D123B60-229B-47C3-BC65-9CC0829AD2D7}" type="pres">
      <dgm:prSet presAssocID="{EFB3DA77-3087-4900-BAFF-6A31A31C2C27}"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ools"/>
        </a:ext>
      </dgm:extLst>
    </dgm:pt>
    <dgm:pt modelId="{17988903-DB83-45C2-9FC8-49066D0AE47F}" type="pres">
      <dgm:prSet presAssocID="{EFB3DA77-3087-4900-BAFF-6A31A31C2C27}" presName="spaceRect" presStyleCnt="0"/>
      <dgm:spPr/>
    </dgm:pt>
    <dgm:pt modelId="{6E5A74E1-5993-47D9-83CC-78A6E58A78B8}" type="pres">
      <dgm:prSet presAssocID="{EFB3DA77-3087-4900-BAFF-6A31A31C2C27}" presName="textRect" presStyleLbl="revTx" presStyleIdx="1" presStyleCnt="6">
        <dgm:presLayoutVars>
          <dgm:chMax val="1"/>
          <dgm:chPref val="1"/>
        </dgm:presLayoutVars>
      </dgm:prSet>
      <dgm:spPr/>
    </dgm:pt>
    <dgm:pt modelId="{CD9033EA-9567-4768-8DF6-8A1C9E8E0F62}" type="pres">
      <dgm:prSet presAssocID="{2A1F9560-8577-47A8-8F7E-8916BA254761}" presName="sibTrans" presStyleCnt="0"/>
      <dgm:spPr/>
    </dgm:pt>
    <dgm:pt modelId="{77D42EEA-5D15-4A47-971C-9470A914B3E6}" type="pres">
      <dgm:prSet presAssocID="{4649138C-F883-447C-ABA1-ED96A86AA2CC}" presName="compNode" presStyleCnt="0"/>
      <dgm:spPr/>
    </dgm:pt>
    <dgm:pt modelId="{EA73F941-B39D-4AF6-BB09-57E4753C2FB6}" type="pres">
      <dgm:prSet presAssocID="{4649138C-F883-447C-ABA1-ED96A86AA2CC}"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pward trend"/>
        </a:ext>
      </dgm:extLst>
    </dgm:pt>
    <dgm:pt modelId="{4ACF1956-78DF-4F2B-BDE9-55E8B6D1FD7E}" type="pres">
      <dgm:prSet presAssocID="{4649138C-F883-447C-ABA1-ED96A86AA2CC}" presName="spaceRect" presStyleCnt="0"/>
      <dgm:spPr/>
    </dgm:pt>
    <dgm:pt modelId="{BD7F1892-54C1-4F24-987C-CC37AC543D51}" type="pres">
      <dgm:prSet presAssocID="{4649138C-F883-447C-ABA1-ED96A86AA2CC}" presName="textRect" presStyleLbl="revTx" presStyleIdx="2" presStyleCnt="6">
        <dgm:presLayoutVars>
          <dgm:chMax val="1"/>
          <dgm:chPref val="1"/>
        </dgm:presLayoutVars>
      </dgm:prSet>
      <dgm:spPr/>
    </dgm:pt>
    <dgm:pt modelId="{CD83B8CF-1DBF-49CF-9EFF-87ADF7E72568}" type="pres">
      <dgm:prSet presAssocID="{D6F1EB5C-9699-4AEF-BF6C-25479DFB06FE}" presName="sibTrans" presStyleCnt="0"/>
      <dgm:spPr/>
    </dgm:pt>
    <dgm:pt modelId="{882BB373-6433-479B-80F3-3D32230A0DC4}" type="pres">
      <dgm:prSet presAssocID="{882F6CBE-FF7B-439C-B488-CE75481F363B}" presName="compNode" presStyleCnt="0"/>
      <dgm:spPr/>
    </dgm:pt>
    <dgm:pt modelId="{5C5829E5-692C-46AF-AE80-176BA165E6CE}" type="pres">
      <dgm:prSet presAssocID="{882F6CBE-FF7B-439C-B488-CE75481F363B}"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ox"/>
        </a:ext>
      </dgm:extLst>
    </dgm:pt>
    <dgm:pt modelId="{113F042A-4D0E-4A85-94D6-0F8F618A7C48}" type="pres">
      <dgm:prSet presAssocID="{882F6CBE-FF7B-439C-B488-CE75481F363B}" presName="spaceRect" presStyleCnt="0"/>
      <dgm:spPr/>
    </dgm:pt>
    <dgm:pt modelId="{0D543076-1C4D-41A4-B30D-980A84A021DD}" type="pres">
      <dgm:prSet presAssocID="{882F6CBE-FF7B-439C-B488-CE75481F363B}" presName="textRect" presStyleLbl="revTx" presStyleIdx="3" presStyleCnt="6">
        <dgm:presLayoutVars>
          <dgm:chMax val="1"/>
          <dgm:chPref val="1"/>
        </dgm:presLayoutVars>
      </dgm:prSet>
      <dgm:spPr/>
    </dgm:pt>
    <dgm:pt modelId="{8A4D3D7E-1B7D-4050-96DA-B4D6685B810B}" type="pres">
      <dgm:prSet presAssocID="{BCC7A8AA-EC76-4329-BAFA-B5499DE59875}" presName="sibTrans" presStyleCnt="0"/>
      <dgm:spPr/>
    </dgm:pt>
    <dgm:pt modelId="{62BFE949-23B4-4981-BE1D-C81F41B7B30E}" type="pres">
      <dgm:prSet presAssocID="{9B4ED792-9D6E-4674-B76D-F21728FEE44C}" presName="compNode" presStyleCnt="0"/>
      <dgm:spPr/>
    </dgm:pt>
    <dgm:pt modelId="{91A4BDE3-B64A-4E9D-A46F-B9F8BDBD65DD}" type="pres">
      <dgm:prSet presAssocID="{9B4ED792-9D6E-4674-B76D-F21728FEE44C}"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Bridge scene"/>
        </a:ext>
      </dgm:extLst>
    </dgm:pt>
    <dgm:pt modelId="{BD8C1D4A-E4D9-425D-89B1-A239E0A5664A}" type="pres">
      <dgm:prSet presAssocID="{9B4ED792-9D6E-4674-B76D-F21728FEE44C}" presName="spaceRect" presStyleCnt="0"/>
      <dgm:spPr/>
    </dgm:pt>
    <dgm:pt modelId="{D00C9157-7ACC-484D-9DD1-CEDC6DE616F9}" type="pres">
      <dgm:prSet presAssocID="{9B4ED792-9D6E-4674-B76D-F21728FEE44C}" presName="textRect" presStyleLbl="revTx" presStyleIdx="4" presStyleCnt="6">
        <dgm:presLayoutVars>
          <dgm:chMax val="1"/>
          <dgm:chPref val="1"/>
        </dgm:presLayoutVars>
      </dgm:prSet>
      <dgm:spPr/>
    </dgm:pt>
    <dgm:pt modelId="{F2C174A0-3F31-496A-8EA6-921A3DC0AB10}" type="pres">
      <dgm:prSet presAssocID="{4D4A156B-794A-4FB7-89AB-43BA9AD239D7}" presName="sibTrans" presStyleCnt="0"/>
      <dgm:spPr/>
    </dgm:pt>
    <dgm:pt modelId="{E4C2E66A-40E2-4C27-B44C-0EB5C29BC2B7}" type="pres">
      <dgm:prSet presAssocID="{A76E5438-166F-40BC-ABE6-57568EF4C49D}" presName="compNode" presStyleCnt="0"/>
      <dgm:spPr/>
    </dgm:pt>
    <dgm:pt modelId="{6FFEBBF3-ACBA-4B00-A06E-F81BF5C616D9}" type="pres">
      <dgm:prSet presAssocID="{A76E5438-166F-40BC-ABE6-57568EF4C49D}"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eckmark"/>
        </a:ext>
      </dgm:extLst>
    </dgm:pt>
    <dgm:pt modelId="{A90CFB59-AEC5-44D9-BFF0-322B36658ADB}" type="pres">
      <dgm:prSet presAssocID="{A76E5438-166F-40BC-ABE6-57568EF4C49D}" presName="spaceRect" presStyleCnt="0"/>
      <dgm:spPr/>
    </dgm:pt>
    <dgm:pt modelId="{A6EF1A1C-0448-4C69-9BAB-4AEEF2D13F22}" type="pres">
      <dgm:prSet presAssocID="{A76E5438-166F-40BC-ABE6-57568EF4C49D}" presName="textRect" presStyleLbl="revTx" presStyleIdx="5" presStyleCnt="6">
        <dgm:presLayoutVars>
          <dgm:chMax val="1"/>
          <dgm:chPref val="1"/>
        </dgm:presLayoutVars>
      </dgm:prSet>
      <dgm:spPr/>
    </dgm:pt>
  </dgm:ptLst>
  <dgm:cxnLst>
    <dgm:cxn modelId="{0BEF9833-F93E-41E9-967B-31D5883C8B49}" type="presOf" srcId="{EFB3DA77-3087-4900-BAFF-6A31A31C2C27}" destId="{6E5A74E1-5993-47D9-83CC-78A6E58A78B8}" srcOrd="0" destOrd="0" presId="urn:microsoft.com/office/officeart/2018/2/layout/IconLabelList"/>
    <dgm:cxn modelId="{4F39203A-8135-4CB5-8B89-1BBE678EC5AF}" srcId="{8FC4DBB9-CE9C-49DF-B93B-9CFB8D94CE7C}" destId="{EFB3DA77-3087-4900-BAFF-6A31A31C2C27}" srcOrd="1" destOrd="0" parTransId="{4B501976-258E-47A3-9A92-BDAF52508D8D}" sibTransId="{2A1F9560-8577-47A8-8F7E-8916BA254761}"/>
    <dgm:cxn modelId="{35F7583B-0A66-48B8-8545-E57FD7281E24}" type="presOf" srcId="{882F6CBE-FF7B-439C-B488-CE75481F363B}" destId="{0D543076-1C4D-41A4-B30D-980A84A021DD}" srcOrd="0" destOrd="0" presId="urn:microsoft.com/office/officeart/2018/2/layout/IconLabelList"/>
    <dgm:cxn modelId="{AC95F440-2997-4E7E-A01D-06EA02FB9A90}" srcId="{8FC4DBB9-CE9C-49DF-B93B-9CFB8D94CE7C}" destId="{B98C7C7D-D0C4-42C7-B900-2935FC484F7A}" srcOrd="0" destOrd="0" parTransId="{23E50606-2AEF-4316-8EB3-BB364B6691A9}" sibTransId="{5F20E42C-FCBA-4A34-8589-773E185E882E}"/>
    <dgm:cxn modelId="{67954667-F462-485C-95D4-C0088E211642}" srcId="{8FC4DBB9-CE9C-49DF-B93B-9CFB8D94CE7C}" destId="{9B4ED792-9D6E-4674-B76D-F21728FEE44C}" srcOrd="4" destOrd="0" parTransId="{FB430052-BB62-44B9-BD3A-BDFF7183C1B2}" sibTransId="{4D4A156B-794A-4FB7-89AB-43BA9AD239D7}"/>
    <dgm:cxn modelId="{8AF00073-49BC-469A-B30F-F66948896B38}" type="presOf" srcId="{9B4ED792-9D6E-4674-B76D-F21728FEE44C}" destId="{D00C9157-7ACC-484D-9DD1-CEDC6DE616F9}" srcOrd="0" destOrd="0" presId="urn:microsoft.com/office/officeart/2018/2/layout/IconLabelList"/>
    <dgm:cxn modelId="{3D937273-63D5-4BA9-BAA5-AF0C2F6E6A91}" type="presOf" srcId="{4649138C-F883-447C-ABA1-ED96A86AA2CC}" destId="{BD7F1892-54C1-4F24-987C-CC37AC543D51}" srcOrd="0" destOrd="0" presId="urn:microsoft.com/office/officeart/2018/2/layout/IconLabelList"/>
    <dgm:cxn modelId="{0B56727B-E70D-41F3-9FB4-A19B4CDC6658}" srcId="{8FC4DBB9-CE9C-49DF-B93B-9CFB8D94CE7C}" destId="{4649138C-F883-447C-ABA1-ED96A86AA2CC}" srcOrd="2" destOrd="0" parTransId="{CF84F95D-1D8A-482A-B0BE-B5F907161E23}" sibTransId="{D6F1EB5C-9699-4AEF-BF6C-25479DFB06FE}"/>
    <dgm:cxn modelId="{3EFBDBBD-BAD4-4BCA-8D92-C629D65D67AC}" srcId="{8FC4DBB9-CE9C-49DF-B93B-9CFB8D94CE7C}" destId="{882F6CBE-FF7B-439C-B488-CE75481F363B}" srcOrd="3" destOrd="0" parTransId="{3A16B959-7110-44BF-89CD-446EF7A6926A}" sibTransId="{BCC7A8AA-EC76-4329-BAFA-B5499DE59875}"/>
    <dgm:cxn modelId="{30AB7CC2-9A14-46BC-B30E-7E868F85D1CC}" srcId="{8FC4DBB9-CE9C-49DF-B93B-9CFB8D94CE7C}" destId="{A76E5438-166F-40BC-ABE6-57568EF4C49D}" srcOrd="5" destOrd="0" parTransId="{838EDEC0-C1F5-4051-AED7-53A508EEE46E}" sibTransId="{EE6DB5E6-6735-413E-8765-1D147CA1D1A7}"/>
    <dgm:cxn modelId="{9C0721DE-D3B6-43FC-8EEB-3D18A76426E9}" type="presOf" srcId="{B98C7C7D-D0C4-42C7-B900-2935FC484F7A}" destId="{A32E0F16-69D1-4F51-B2B0-63427C78F6F9}" srcOrd="0" destOrd="0" presId="urn:microsoft.com/office/officeart/2018/2/layout/IconLabelList"/>
    <dgm:cxn modelId="{C3C568F5-946C-48F9-8E5B-6FBCEBDC5035}" type="presOf" srcId="{8FC4DBB9-CE9C-49DF-B93B-9CFB8D94CE7C}" destId="{01C1CEE3-CC7C-4CDB-A48E-44A40CB66D35}" srcOrd="0" destOrd="0" presId="urn:microsoft.com/office/officeart/2018/2/layout/IconLabelList"/>
    <dgm:cxn modelId="{9AEEEDF9-3FDD-49E3-A903-F72E4FBA0D99}" type="presOf" srcId="{A76E5438-166F-40BC-ABE6-57568EF4C49D}" destId="{A6EF1A1C-0448-4C69-9BAB-4AEEF2D13F22}" srcOrd="0" destOrd="0" presId="urn:microsoft.com/office/officeart/2018/2/layout/IconLabelList"/>
    <dgm:cxn modelId="{761B72A1-D496-495A-8A80-A9FB0B98E73B}" type="presParOf" srcId="{01C1CEE3-CC7C-4CDB-A48E-44A40CB66D35}" destId="{F6FB701D-2DE4-4D94-87F7-E47D69E3DC16}" srcOrd="0" destOrd="0" presId="urn:microsoft.com/office/officeart/2018/2/layout/IconLabelList"/>
    <dgm:cxn modelId="{17ABE401-80E2-4387-B9E7-42D60D7A04A1}" type="presParOf" srcId="{F6FB701D-2DE4-4D94-87F7-E47D69E3DC16}" destId="{01D4D3B4-F8A8-4233-A0C2-37AD7B2C39D4}" srcOrd="0" destOrd="0" presId="urn:microsoft.com/office/officeart/2018/2/layout/IconLabelList"/>
    <dgm:cxn modelId="{8DC483C3-6725-42BE-98C3-ADD61B8F0511}" type="presParOf" srcId="{F6FB701D-2DE4-4D94-87F7-E47D69E3DC16}" destId="{5AEBF01F-0E3F-4098-BF15-8ED88EBB9828}" srcOrd="1" destOrd="0" presId="urn:microsoft.com/office/officeart/2018/2/layout/IconLabelList"/>
    <dgm:cxn modelId="{CDC49069-107A-4063-A23B-91ADB2845E59}" type="presParOf" srcId="{F6FB701D-2DE4-4D94-87F7-E47D69E3DC16}" destId="{A32E0F16-69D1-4F51-B2B0-63427C78F6F9}" srcOrd="2" destOrd="0" presId="urn:microsoft.com/office/officeart/2018/2/layout/IconLabelList"/>
    <dgm:cxn modelId="{D0FFDC7A-EF64-49DA-B762-53CC887266FE}" type="presParOf" srcId="{01C1CEE3-CC7C-4CDB-A48E-44A40CB66D35}" destId="{74EEC842-FE9A-4EE3-BFCB-6B9E02B8EB3A}" srcOrd="1" destOrd="0" presId="urn:microsoft.com/office/officeart/2018/2/layout/IconLabelList"/>
    <dgm:cxn modelId="{0470188B-C79B-482E-847D-8DCBE1E91836}" type="presParOf" srcId="{01C1CEE3-CC7C-4CDB-A48E-44A40CB66D35}" destId="{1C073DED-ADA7-4C12-A127-371D006E6C49}" srcOrd="2" destOrd="0" presId="urn:microsoft.com/office/officeart/2018/2/layout/IconLabelList"/>
    <dgm:cxn modelId="{E1B0F32F-E9B5-46E2-9D17-20337C9F3504}" type="presParOf" srcId="{1C073DED-ADA7-4C12-A127-371D006E6C49}" destId="{0D123B60-229B-47C3-BC65-9CC0829AD2D7}" srcOrd="0" destOrd="0" presId="urn:microsoft.com/office/officeart/2018/2/layout/IconLabelList"/>
    <dgm:cxn modelId="{ECA9850D-F281-474D-9995-C18B8273ADA6}" type="presParOf" srcId="{1C073DED-ADA7-4C12-A127-371D006E6C49}" destId="{17988903-DB83-45C2-9FC8-49066D0AE47F}" srcOrd="1" destOrd="0" presId="urn:microsoft.com/office/officeart/2018/2/layout/IconLabelList"/>
    <dgm:cxn modelId="{D32912DF-8A9D-4B46-8C77-78EAAAE31FEC}" type="presParOf" srcId="{1C073DED-ADA7-4C12-A127-371D006E6C49}" destId="{6E5A74E1-5993-47D9-83CC-78A6E58A78B8}" srcOrd="2" destOrd="0" presId="urn:microsoft.com/office/officeart/2018/2/layout/IconLabelList"/>
    <dgm:cxn modelId="{89645898-9F62-41E5-BC07-0054A640206B}" type="presParOf" srcId="{01C1CEE3-CC7C-4CDB-A48E-44A40CB66D35}" destId="{CD9033EA-9567-4768-8DF6-8A1C9E8E0F62}" srcOrd="3" destOrd="0" presId="urn:microsoft.com/office/officeart/2018/2/layout/IconLabelList"/>
    <dgm:cxn modelId="{40B35106-4CBA-424A-A10C-1D927D1AD562}" type="presParOf" srcId="{01C1CEE3-CC7C-4CDB-A48E-44A40CB66D35}" destId="{77D42EEA-5D15-4A47-971C-9470A914B3E6}" srcOrd="4" destOrd="0" presId="urn:microsoft.com/office/officeart/2018/2/layout/IconLabelList"/>
    <dgm:cxn modelId="{A48A175A-1352-4EE4-8D19-CF505E6D6849}" type="presParOf" srcId="{77D42EEA-5D15-4A47-971C-9470A914B3E6}" destId="{EA73F941-B39D-4AF6-BB09-57E4753C2FB6}" srcOrd="0" destOrd="0" presId="urn:microsoft.com/office/officeart/2018/2/layout/IconLabelList"/>
    <dgm:cxn modelId="{62121EDB-4FBD-4FF4-9F48-72ABA996F263}" type="presParOf" srcId="{77D42EEA-5D15-4A47-971C-9470A914B3E6}" destId="{4ACF1956-78DF-4F2B-BDE9-55E8B6D1FD7E}" srcOrd="1" destOrd="0" presId="urn:microsoft.com/office/officeart/2018/2/layout/IconLabelList"/>
    <dgm:cxn modelId="{B034860F-53BA-4597-9D4A-39D362D4C6C8}" type="presParOf" srcId="{77D42EEA-5D15-4A47-971C-9470A914B3E6}" destId="{BD7F1892-54C1-4F24-987C-CC37AC543D51}" srcOrd="2" destOrd="0" presId="urn:microsoft.com/office/officeart/2018/2/layout/IconLabelList"/>
    <dgm:cxn modelId="{844C67FD-6FA3-406E-A336-C5925E5E9B3E}" type="presParOf" srcId="{01C1CEE3-CC7C-4CDB-A48E-44A40CB66D35}" destId="{CD83B8CF-1DBF-49CF-9EFF-87ADF7E72568}" srcOrd="5" destOrd="0" presId="urn:microsoft.com/office/officeart/2018/2/layout/IconLabelList"/>
    <dgm:cxn modelId="{BF01D58A-611F-462B-9F2B-3CBA058B609A}" type="presParOf" srcId="{01C1CEE3-CC7C-4CDB-A48E-44A40CB66D35}" destId="{882BB373-6433-479B-80F3-3D32230A0DC4}" srcOrd="6" destOrd="0" presId="urn:microsoft.com/office/officeart/2018/2/layout/IconLabelList"/>
    <dgm:cxn modelId="{62B0547F-6601-4458-9FED-D96E3A871027}" type="presParOf" srcId="{882BB373-6433-479B-80F3-3D32230A0DC4}" destId="{5C5829E5-692C-46AF-AE80-176BA165E6CE}" srcOrd="0" destOrd="0" presId="urn:microsoft.com/office/officeart/2018/2/layout/IconLabelList"/>
    <dgm:cxn modelId="{5C403F33-5B66-45EA-90B9-41D773C57B4E}" type="presParOf" srcId="{882BB373-6433-479B-80F3-3D32230A0DC4}" destId="{113F042A-4D0E-4A85-94D6-0F8F618A7C48}" srcOrd="1" destOrd="0" presId="urn:microsoft.com/office/officeart/2018/2/layout/IconLabelList"/>
    <dgm:cxn modelId="{EBF237B9-CB90-4105-9C90-B122B2D48288}" type="presParOf" srcId="{882BB373-6433-479B-80F3-3D32230A0DC4}" destId="{0D543076-1C4D-41A4-B30D-980A84A021DD}" srcOrd="2" destOrd="0" presId="urn:microsoft.com/office/officeart/2018/2/layout/IconLabelList"/>
    <dgm:cxn modelId="{75E1D0A2-8F29-4298-AACB-197A12A70D38}" type="presParOf" srcId="{01C1CEE3-CC7C-4CDB-A48E-44A40CB66D35}" destId="{8A4D3D7E-1B7D-4050-96DA-B4D6685B810B}" srcOrd="7" destOrd="0" presId="urn:microsoft.com/office/officeart/2018/2/layout/IconLabelList"/>
    <dgm:cxn modelId="{8340E410-E8CB-4D24-9C8A-9B39ADA43B0B}" type="presParOf" srcId="{01C1CEE3-CC7C-4CDB-A48E-44A40CB66D35}" destId="{62BFE949-23B4-4981-BE1D-C81F41B7B30E}" srcOrd="8" destOrd="0" presId="urn:microsoft.com/office/officeart/2018/2/layout/IconLabelList"/>
    <dgm:cxn modelId="{6DC60199-DEF4-43D1-9D22-1C08456F1D33}" type="presParOf" srcId="{62BFE949-23B4-4981-BE1D-C81F41B7B30E}" destId="{91A4BDE3-B64A-4E9D-A46F-B9F8BDBD65DD}" srcOrd="0" destOrd="0" presId="urn:microsoft.com/office/officeart/2018/2/layout/IconLabelList"/>
    <dgm:cxn modelId="{A8C0E601-DC7F-4C26-8896-C3591DFCF4C0}" type="presParOf" srcId="{62BFE949-23B4-4981-BE1D-C81F41B7B30E}" destId="{BD8C1D4A-E4D9-425D-89B1-A239E0A5664A}" srcOrd="1" destOrd="0" presId="urn:microsoft.com/office/officeart/2018/2/layout/IconLabelList"/>
    <dgm:cxn modelId="{21FEB710-A311-446C-891E-619BA10EC16B}" type="presParOf" srcId="{62BFE949-23B4-4981-BE1D-C81F41B7B30E}" destId="{D00C9157-7ACC-484D-9DD1-CEDC6DE616F9}" srcOrd="2" destOrd="0" presId="urn:microsoft.com/office/officeart/2018/2/layout/IconLabelList"/>
    <dgm:cxn modelId="{D8370763-D632-4915-B366-B35F4F1DA53C}" type="presParOf" srcId="{01C1CEE3-CC7C-4CDB-A48E-44A40CB66D35}" destId="{F2C174A0-3F31-496A-8EA6-921A3DC0AB10}" srcOrd="9" destOrd="0" presId="urn:microsoft.com/office/officeart/2018/2/layout/IconLabelList"/>
    <dgm:cxn modelId="{F58C07A4-A84B-45E8-9D2D-A04A8F03D128}" type="presParOf" srcId="{01C1CEE3-CC7C-4CDB-A48E-44A40CB66D35}" destId="{E4C2E66A-40E2-4C27-B44C-0EB5C29BC2B7}" srcOrd="10" destOrd="0" presId="urn:microsoft.com/office/officeart/2018/2/layout/IconLabelList"/>
    <dgm:cxn modelId="{14094386-7C0F-4AFE-8FCC-C54CC73199F7}" type="presParOf" srcId="{E4C2E66A-40E2-4C27-B44C-0EB5C29BC2B7}" destId="{6FFEBBF3-ACBA-4B00-A06E-F81BF5C616D9}" srcOrd="0" destOrd="0" presId="urn:microsoft.com/office/officeart/2018/2/layout/IconLabelList"/>
    <dgm:cxn modelId="{108E4CE8-CDBC-4DAE-A51D-9FB6D3FADDC3}" type="presParOf" srcId="{E4C2E66A-40E2-4C27-B44C-0EB5C29BC2B7}" destId="{A90CFB59-AEC5-44D9-BFF0-322B36658ADB}" srcOrd="1" destOrd="0" presId="urn:microsoft.com/office/officeart/2018/2/layout/IconLabelList"/>
    <dgm:cxn modelId="{069DE270-703B-4287-BD21-732B8D642776}" type="presParOf" srcId="{E4C2E66A-40E2-4C27-B44C-0EB5C29BC2B7}" destId="{A6EF1A1C-0448-4C69-9BAB-4AEEF2D13F2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96510E-118F-49A6-9DAD-624370F30FD4}"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C9B6F6BD-4119-46AE-8516-18F8D4ED264D}">
      <dgm:prSet/>
      <dgm:spPr/>
      <dgm:t>
        <a:bodyPr/>
        <a:lstStyle/>
        <a:p>
          <a:pPr>
            <a:buNone/>
          </a:pPr>
          <a:r>
            <a:rPr kumimoji="0" lang="en-US" b="0" i="0" u="none" strike="noStrike" cap="none" spc="0" normalizeH="0" baseline="0" noProof="0" dirty="0">
              <a:effectLst/>
              <a:uLnTx/>
              <a:uFillTx/>
              <a:latin typeface="Calibri"/>
              <a:ea typeface="+mn-ea"/>
              <a:cs typeface="+mn-cs"/>
            </a:rPr>
            <a:t>Dataset: ProServ360 combined SR logs (3,119 rows; focus on 1,621 CR across 157 systems</a:t>
          </a:r>
          <a:endParaRPr lang="en-US" dirty="0"/>
        </a:p>
      </dgm:t>
    </dgm:pt>
    <dgm:pt modelId="{EBC222FA-6FEF-4F9D-B1C0-F9FE59088A56}" type="parTrans" cxnId="{34FD6508-2A75-4D4A-A391-1A8E58B80735}">
      <dgm:prSet/>
      <dgm:spPr/>
      <dgm:t>
        <a:bodyPr/>
        <a:lstStyle/>
        <a:p>
          <a:endParaRPr lang="en-US" sz="1050"/>
        </a:p>
      </dgm:t>
    </dgm:pt>
    <dgm:pt modelId="{DB9DDF65-6696-4622-9738-D8CE4A27F4C7}" type="sibTrans" cxnId="{34FD6508-2A75-4D4A-A391-1A8E58B80735}">
      <dgm:prSet/>
      <dgm:spPr/>
      <dgm:t>
        <a:bodyPr/>
        <a:lstStyle/>
        <a:p>
          <a:endParaRPr lang="en-US"/>
        </a:p>
      </dgm:t>
    </dgm:pt>
    <dgm:pt modelId="{52F104DF-1186-4C59-A4FF-38390B20D1C6}">
      <dgm:prSet/>
      <dgm:spPr/>
      <dgm:t>
        <a:bodyPr/>
        <a:lstStyle/>
        <a:p>
          <a:pPr>
            <a:buNone/>
          </a:pPr>
          <a:r>
            <a:rPr lang="en-US" b="1" dirty="0"/>
            <a:t>Data Preprocessing</a:t>
          </a:r>
          <a:br>
            <a:rPr lang="en-US" dirty="0"/>
          </a:br>
          <a:r>
            <a:rPr lang="en-US" dirty="0"/>
            <a:t> • Normalize System IDs and Date fields</a:t>
          </a:r>
          <a:br>
            <a:rPr lang="en-US" dirty="0"/>
          </a:br>
          <a:r>
            <a:rPr lang="en-US" dirty="0"/>
            <a:t> • Identify Corrective and Preventive SRs</a:t>
          </a:r>
        </a:p>
        <a:p>
          <a:pPr>
            <a:buNone/>
          </a:pPr>
          <a:r>
            <a:rPr kumimoji="0" lang="en-US" b="0" i="0" u="none" strike="noStrike" cap="none" spc="0" normalizeH="0" baseline="0" noProof="0" dirty="0">
              <a:effectLst/>
              <a:uLnTx/>
              <a:uFillTx/>
              <a:latin typeface="Calibri"/>
              <a:ea typeface="+mn-ea"/>
              <a:cs typeface="+mn-cs"/>
            </a:rPr>
            <a:t>Pipeline: Clean timestamps → filter CR → compute MTBF per system → predict next failure date</a:t>
          </a:r>
        </a:p>
        <a:p>
          <a:pPr>
            <a:buNone/>
          </a:pPr>
          <a:r>
            <a:rPr kumimoji="0" lang="en-US" b="0" i="0" u="none" strike="noStrike" cap="none" spc="0" normalizeH="0" baseline="0" noProof="0" dirty="0">
              <a:effectLst/>
              <a:uLnTx/>
              <a:uFillTx/>
              <a:latin typeface="Calibri"/>
              <a:ea typeface="+mn-ea"/>
              <a:cs typeface="+mn-cs"/>
            </a:rPr>
            <a:t>TTR Modeling: Clean outliers (IQR), engineer features </a:t>
          </a:r>
          <a:endParaRPr lang="en-US" dirty="0"/>
        </a:p>
      </dgm:t>
    </dgm:pt>
    <dgm:pt modelId="{C42F60FF-914F-411B-A43E-985F1F041EE4}" type="parTrans" cxnId="{39ECFB03-A2D6-4533-B100-5A64AF8F6610}">
      <dgm:prSet/>
      <dgm:spPr/>
      <dgm:t>
        <a:bodyPr/>
        <a:lstStyle/>
        <a:p>
          <a:endParaRPr lang="en-US" sz="1050"/>
        </a:p>
      </dgm:t>
    </dgm:pt>
    <dgm:pt modelId="{31817347-C553-42AF-BF8D-6710C7CB025E}" type="sibTrans" cxnId="{39ECFB03-A2D6-4533-B100-5A64AF8F6610}">
      <dgm:prSet/>
      <dgm:spPr/>
      <dgm:t>
        <a:bodyPr/>
        <a:lstStyle/>
        <a:p>
          <a:endParaRPr lang="en-US"/>
        </a:p>
      </dgm:t>
    </dgm:pt>
    <dgm:pt modelId="{A7C62900-1CF8-4F5A-B843-1BFA48DDDF61}">
      <dgm:prSet/>
      <dgm:spPr/>
      <dgm:t>
        <a:bodyPr/>
        <a:lstStyle/>
        <a:p>
          <a:r>
            <a:rPr lang="en-US" b="1" dirty="0"/>
            <a:t>TTR Prediction</a:t>
          </a:r>
          <a:br>
            <a:rPr lang="en-US" dirty="0"/>
          </a:br>
          <a:r>
            <a:rPr lang="en-US" dirty="0"/>
            <a:t> • Inputs: </a:t>
          </a:r>
          <a:r>
            <a:rPr lang="en-US" i="1" dirty="0"/>
            <a:t>Modality, Problem Category, Product Description, LCT, Parts Y/N</a:t>
          </a:r>
          <a:br>
            <a:rPr lang="en-US" dirty="0"/>
          </a:br>
          <a:r>
            <a:rPr lang="en-US" dirty="0"/>
            <a:t> • Model: </a:t>
          </a:r>
          <a:r>
            <a:rPr lang="en-US" i="1" dirty="0"/>
            <a:t>Random Forest (Multioutput Regressor)</a:t>
          </a:r>
          <a:endParaRPr lang="en-US" dirty="0"/>
        </a:p>
      </dgm:t>
    </dgm:pt>
    <dgm:pt modelId="{9CE14957-73F5-4037-9F5F-CC04CB396302}" type="parTrans" cxnId="{3F09FE7B-955B-4BCA-8307-FC6AB519286D}">
      <dgm:prSet/>
      <dgm:spPr/>
      <dgm:t>
        <a:bodyPr/>
        <a:lstStyle/>
        <a:p>
          <a:endParaRPr lang="en-US" sz="1050"/>
        </a:p>
      </dgm:t>
    </dgm:pt>
    <dgm:pt modelId="{2BD50E13-C4FC-4E8B-B922-D474840F14FC}" type="sibTrans" cxnId="{3F09FE7B-955B-4BCA-8307-FC6AB519286D}">
      <dgm:prSet/>
      <dgm:spPr/>
      <dgm:t>
        <a:bodyPr/>
        <a:lstStyle/>
        <a:p>
          <a:endParaRPr lang="en-US"/>
        </a:p>
      </dgm:t>
    </dgm:pt>
    <dgm:pt modelId="{505D0955-C562-4594-ABC3-7869D36FD2F0}">
      <dgm:prSet/>
      <dgm:spPr/>
      <dgm:t>
        <a:bodyPr/>
        <a:lstStyle/>
        <a:p>
          <a:pPr>
            <a:buNone/>
          </a:pPr>
          <a:r>
            <a:rPr lang="en-US" b="1" dirty="0"/>
            <a:t>MTBF Computation</a:t>
          </a:r>
          <a:br>
            <a:rPr lang="en-US" dirty="0"/>
          </a:br>
          <a:r>
            <a:rPr lang="en-US" dirty="0"/>
            <a:t> • Calculate Inter-Failure Gaps per Asset</a:t>
          </a:r>
          <a:br>
            <a:rPr lang="en-US" dirty="0"/>
          </a:br>
          <a:r>
            <a:rPr lang="en-US" dirty="0"/>
            <a:t> • Derive Mean and Median MTBF</a:t>
          </a:r>
        </a:p>
        <a:p>
          <a:pPr>
            <a:buNone/>
          </a:pPr>
          <a:r>
            <a:rPr kumimoji="0" lang="en-US" b="0" i="0" u="none" strike="noStrike" cap="none" spc="0" normalizeH="0" baseline="0" noProof="0" dirty="0">
              <a:effectLst/>
              <a:uLnTx/>
              <a:uFillTx/>
              <a:latin typeface="Calibri"/>
              <a:ea typeface="+mn-ea"/>
              <a:cs typeface="+mn-cs"/>
            </a:rPr>
            <a:t> Compare time‑since‑last‑failure vs MTBF (LOW/MEDIUM/HIGH).</a:t>
          </a:r>
        </a:p>
        <a:p>
          <a:pPr>
            <a:buNone/>
          </a:pPr>
          <a:r>
            <a:rPr kumimoji="0" lang="en-US" b="0" i="0" u="none" strike="noStrike" cap="none" spc="0" normalizeH="0" baseline="0" noProof="0" dirty="0">
              <a:effectLst/>
              <a:uLnTx/>
              <a:uFillTx/>
              <a:latin typeface="Calibri"/>
              <a:ea typeface="+mn-ea"/>
              <a:cs typeface="+mn-cs"/>
            </a:rPr>
            <a:t> Risk Label: (modality/product/problem text), train RF/XGB/GBR models.</a:t>
          </a:r>
          <a:endParaRPr lang="en-US" i="1" dirty="0"/>
        </a:p>
        <a:p>
          <a:pPr>
            <a:buNone/>
          </a:pPr>
          <a:endParaRPr lang="en-US" dirty="0"/>
        </a:p>
      </dgm:t>
    </dgm:pt>
    <dgm:pt modelId="{4D9367FD-1429-4151-A04A-15E1776FAD95}" type="parTrans" cxnId="{4EF4EEBC-70D4-4720-AEE6-3C78E8FBCFA9}">
      <dgm:prSet/>
      <dgm:spPr/>
      <dgm:t>
        <a:bodyPr/>
        <a:lstStyle/>
        <a:p>
          <a:endParaRPr lang="en-US" sz="1050"/>
        </a:p>
      </dgm:t>
    </dgm:pt>
    <dgm:pt modelId="{CC9156BB-46B3-4B95-9469-686AF1486746}" type="sibTrans" cxnId="{4EF4EEBC-70D4-4720-AEE6-3C78E8FBCFA9}">
      <dgm:prSet/>
      <dgm:spPr/>
      <dgm:t>
        <a:bodyPr/>
        <a:lstStyle/>
        <a:p>
          <a:endParaRPr lang="en-US"/>
        </a:p>
      </dgm:t>
    </dgm:pt>
    <dgm:pt modelId="{6977D6FB-2599-404B-9D91-4684B63A9808}">
      <dgm:prSet/>
      <dgm:spPr/>
      <dgm:t>
        <a:bodyPr/>
        <a:lstStyle/>
        <a:p>
          <a:pPr>
            <a:buClrTx/>
            <a:buSzTx/>
            <a:buFont typeface="Arial"/>
            <a:buChar char="•"/>
          </a:pPr>
          <a:r>
            <a:rPr kumimoji="0" lang="en-US" b="0" i="0" u="none" strike="noStrike" cap="none" spc="0" normalizeH="0" baseline="0" noProof="0">
              <a:effectLst/>
              <a:uLnTx/>
              <a:uFillTx/>
              <a:latin typeface="Calibri"/>
              <a:ea typeface="+mn-ea"/>
              <a:cs typeface="+mn-cs"/>
            </a:rPr>
            <a:t>Outputs: MTBF tables, risk list, prediction accuracy,</a:t>
          </a:r>
          <a:endParaRPr lang="en-US"/>
        </a:p>
      </dgm:t>
    </dgm:pt>
    <dgm:pt modelId="{B909CADE-36DD-40CE-9896-B82E214226DF}" type="parTrans" cxnId="{F064B15C-B518-47FC-8AA9-9183D1DD6BDA}">
      <dgm:prSet/>
      <dgm:spPr/>
      <dgm:t>
        <a:bodyPr/>
        <a:lstStyle/>
        <a:p>
          <a:endParaRPr lang="en-US" sz="1050"/>
        </a:p>
      </dgm:t>
    </dgm:pt>
    <dgm:pt modelId="{2FE88E9F-C44B-45D1-83D1-1063EE21C7EE}" type="sibTrans" cxnId="{F064B15C-B518-47FC-8AA9-9183D1DD6BDA}">
      <dgm:prSet/>
      <dgm:spPr/>
      <dgm:t>
        <a:bodyPr/>
        <a:lstStyle/>
        <a:p>
          <a:endParaRPr lang="en-US"/>
        </a:p>
      </dgm:t>
    </dgm:pt>
    <dgm:pt modelId="{29F0969A-81A5-436B-ADAB-BCBA86F483A5}">
      <dgm:prSet/>
      <dgm:spPr/>
      <dgm:t>
        <a:bodyPr/>
        <a:lstStyle/>
        <a:p>
          <a:pPr>
            <a:buNone/>
          </a:pPr>
          <a:r>
            <a:rPr lang="en-US" b="1" dirty="0"/>
            <a:t>PM Optimization</a:t>
          </a:r>
          <a:br>
            <a:rPr lang="en-US" dirty="0"/>
          </a:br>
          <a:r>
            <a:rPr lang="en-US" dirty="0"/>
            <a:t> • Apply Rule: </a:t>
          </a:r>
          <a:r>
            <a:rPr lang="en-US" b="1" dirty="0"/>
            <a:t>PM Interval = 0.8 × MTBF</a:t>
          </a:r>
          <a:br>
            <a:rPr lang="en-US" dirty="0"/>
          </a:br>
          <a:r>
            <a:rPr lang="en-US" dirty="0"/>
            <a:t> • Aim to Reduce Unplanned Downtime</a:t>
          </a:r>
        </a:p>
      </dgm:t>
    </dgm:pt>
    <dgm:pt modelId="{9744D974-1F0A-4DB2-BCF5-A624A364EC3D}" type="sibTrans" cxnId="{5A1C5A10-04A3-40C2-A349-3B4CCEF0CE5F}">
      <dgm:prSet/>
      <dgm:spPr/>
      <dgm:t>
        <a:bodyPr/>
        <a:lstStyle/>
        <a:p>
          <a:endParaRPr lang="en-US"/>
        </a:p>
      </dgm:t>
    </dgm:pt>
    <dgm:pt modelId="{F9A181F8-26EA-4A73-BF61-F9D45CCC3AAF}" type="parTrans" cxnId="{5A1C5A10-04A3-40C2-A349-3B4CCEF0CE5F}">
      <dgm:prSet/>
      <dgm:spPr/>
      <dgm:t>
        <a:bodyPr/>
        <a:lstStyle/>
        <a:p>
          <a:endParaRPr lang="en-US" sz="1050"/>
        </a:p>
      </dgm:t>
    </dgm:pt>
    <dgm:pt modelId="{C7DE8607-071C-431F-9DD7-742D079DB8B5}" type="pres">
      <dgm:prSet presAssocID="{5896510E-118F-49A6-9DAD-624370F30FD4}" presName="Name0" presStyleCnt="0">
        <dgm:presLayoutVars>
          <dgm:dir/>
          <dgm:resizeHandles val="exact"/>
        </dgm:presLayoutVars>
      </dgm:prSet>
      <dgm:spPr/>
    </dgm:pt>
    <dgm:pt modelId="{E8F90D2B-3C77-40E7-92C8-F65AEE884DC6}" type="pres">
      <dgm:prSet presAssocID="{C9B6F6BD-4119-46AE-8516-18F8D4ED264D}" presName="node" presStyleLbl="node1" presStyleIdx="0" presStyleCnt="6" custScaleX="90984" custScaleY="84869">
        <dgm:presLayoutVars>
          <dgm:bulletEnabled val="1"/>
        </dgm:presLayoutVars>
      </dgm:prSet>
      <dgm:spPr/>
    </dgm:pt>
    <dgm:pt modelId="{D0D394D9-89F2-4730-B995-C2FF6A14A106}" type="pres">
      <dgm:prSet presAssocID="{DB9DDF65-6696-4622-9738-D8CE4A27F4C7}" presName="sibTrans" presStyleLbl="sibTrans1D1" presStyleIdx="0" presStyleCnt="5"/>
      <dgm:spPr/>
    </dgm:pt>
    <dgm:pt modelId="{FD8486DB-38A9-4409-84EE-63E5DB05C1A3}" type="pres">
      <dgm:prSet presAssocID="{DB9DDF65-6696-4622-9738-D8CE4A27F4C7}" presName="connectorText" presStyleLbl="sibTrans1D1" presStyleIdx="0" presStyleCnt="5"/>
      <dgm:spPr/>
    </dgm:pt>
    <dgm:pt modelId="{11947787-F952-491B-BC4A-88D2FDCC4EE9}" type="pres">
      <dgm:prSet presAssocID="{52F104DF-1186-4C59-A4FF-38390B20D1C6}" presName="node" presStyleLbl="node1" presStyleIdx="1" presStyleCnt="6" custScaleX="135252" custScaleY="144161">
        <dgm:presLayoutVars>
          <dgm:bulletEnabled val="1"/>
        </dgm:presLayoutVars>
      </dgm:prSet>
      <dgm:spPr/>
    </dgm:pt>
    <dgm:pt modelId="{A244023E-AE31-4314-A86F-4AA0A201C794}" type="pres">
      <dgm:prSet presAssocID="{31817347-C553-42AF-BF8D-6710C7CB025E}" presName="sibTrans" presStyleLbl="sibTrans1D1" presStyleIdx="1" presStyleCnt="5"/>
      <dgm:spPr/>
    </dgm:pt>
    <dgm:pt modelId="{EA3F27BB-CDAD-4753-94B8-8AABC455B41E}" type="pres">
      <dgm:prSet presAssocID="{31817347-C553-42AF-BF8D-6710C7CB025E}" presName="connectorText" presStyleLbl="sibTrans1D1" presStyleIdx="1" presStyleCnt="5"/>
      <dgm:spPr/>
    </dgm:pt>
    <dgm:pt modelId="{52AA5A23-580D-4FF9-9FC9-31EBD6AD668D}" type="pres">
      <dgm:prSet presAssocID="{A7C62900-1CF8-4F5A-B843-1BFA48DDDF61}" presName="node" presStyleLbl="node1" presStyleIdx="2" presStyleCnt="6" custScaleX="120220" custScaleY="121098">
        <dgm:presLayoutVars>
          <dgm:bulletEnabled val="1"/>
        </dgm:presLayoutVars>
      </dgm:prSet>
      <dgm:spPr/>
    </dgm:pt>
    <dgm:pt modelId="{AFBDB554-116C-4474-A452-EC476967531A}" type="pres">
      <dgm:prSet presAssocID="{2BD50E13-C4FC-4E8B-B922-D474840F14FC}" presName="sibTrans" presStyleLbl="sibTrans1D1" presStyleIdx="2" presStyleCnt="5"/>
      <dgm:spPr/>
    </dgm:pt>
    <dgm:pt modelId="{A34DF321-0AF3-489F-967E-D364A89E1E7E}" type="pres">
      <dgm:prSet presAssocID="{2BD50E13-C4FC-4E8B-B922-D474840F14FC}" presName="connectorText" presStyleLbl="sibTrans1D1" presStyleIdx="2" presStyleCnt="5"/>
      <dgm:spPr/>
    </dgm:pt>
    <dgm:pt modelId="{807AC8F1-6FF5-462A-9723-BC3F86D4CAED}" type="pres">
      <dgm:prSet presAssocID="{29F0969A-81A5-436B-ADAB-BCBA86F483A5}" presName="node" presStyleLbl="node1" presStyleIdx="3" presStyleCnt="6" custScaleX="116460" custScaleY="104713">
        <dgm:presLayoutVars>
          <dgm:bulletEnabled val="1"/>
        </dgm:presLayoutVars>
      </dgm:prSet>
      <dgm:spPr/>
    </dgm:pt>
    <dgm:pt modelId="{659E8F9B-2BBA-4D8D-A778-AC52DD37DD8F}" type="pres">
      <dgm:prSet presAssocID="{9744D974-1F0A-4DB2-BCF5-A624A364EC3D}" presName="sibTrans" presStyleLbl="sibTrans1D1" presStyleIdx="3" presStyleCnt="5"/>
      <dgm:spPr/>
    </dgm:pt>
    <dgm:pt modelId="{CBB81F80-F62F-4350-93B7-66C4647DA52E}" type="pres">
      <dgm:prSet presAssocID="{9744D974-1F0A-4DB2-BCF5-A624A364EC3D}" presName="connectorText" presStyleLbl="sibTrans1D1" presStyleIdx="3" presStyleCnt="5"/>
      <dgm:spPr/>
    </dgm:pt>
    <dgm:pt modelId="{90AD5141-4B4F-4DA3-B90F-F7893A94C6F5}" type="pres">
      <dgm:prSet presAssocID="{505D0955-C562-4594-ABC3-7869D36FD2F0}" presName="node" presStyleLbl="node1" presStyleIdx="4" presStyleCnt="6" custScaleX="115426" custScaleY="155262">
        <dgm:presLayoutVars>
          <dgm:bulletEnabled val="1"/>
        </dgm:presLayoutVars>
      </dgm:prSet>
      <dgm:spPr/>
    </dgm:pt>
    <dgm:pt modelId="{D7D72B05-26C2-4249-81EE-552E487F17B1}" type="pres">
      <dgm:prSet presAssocID="{CC9156BB-46B3-4B95-9469-686AF1486746}" presName="sibTrans" presStyleLbl="sibTrans1D1" presStyleIdx="4" presStyleCnt="5"/>
      <dgm:spPr/>
    </dgm:pt>
    <dgm:pt modelId="{1ACD84A5-5ED1-4134-82C0-45831BD44777}" type="pres">
      <dgm:prSet presAssocID="{CC9156BB-46B3-4B95-9469-686AF1486746}" presName="connectorText" presStyleLbl="sibTrans1D1" presStyleIdx="4" presStyleCnt="5"/>
      <dgm:spPr/>
    </dgm:pt>
    <dgm:pt modelId="{6C7963B3-B50F-4516-A073-B7E90363F928}" type="pres">
      <dgm:prSet presAssocID="{6977D6FB-2599-404B-9D91-4684B63A9808}" presName="node" presStyleLbl="node1" presStyleIdx="5" presStyleCnt="6">
        <dgm:presLayoutVars>
          <dgm:bulletEnabled val="1"/>
        </dgm:presLayoutVars>
      </dgm:prSet>
      <dgm:spPr/>
    </dgm:pt>
  </dgm:ptLst>
  <dgm:cxnLst>
    <dgm:cxn modelId="{43D85F02-AEAD-4F3E-8A39-C91B113CBD3E}" type="presOf" srcId="{2BD50E13-C4FC-4E8B-B922-D474840F14FC}" destId="{AFBDB554-116C-4474-A452-EC476967531A}" srcOrd="0" destOrd="0" presId="urn:microsoft.com/office/officeart/2016/7/layout/RepeatingBendingProcessNew"/>
    <dgm:cxn modelId="{EEEDFF02-8265-483F-AC34-EE37288C2F3A}" type="presOf" srcId="{2BD50E13-C4FC-4E8B-B922-D474840F14FC}" destId="{A34DF321-0AF3-489F-967E-D364A89E1E7E}" srcOrd="1" destOrd="0" presId="urn:microsoft.com/office/officeart/2016/7/layout/RepeatingBendingProcessNew"/>
    <dgm:cxn modelId="{39ECFB03-A2D6-4533-B100-5A64AF8F6610}" srcId="{5896510E-118F-49A6-9DAD-624370F30FD4}" destId="{52F104DF-1186-4C59-A4FF-38390B20D1C6}" srcOrd="1" destOrd="0" parTransId="{C42F60FF-914F-411B-A43E-985F1F041EE4}" sibTransId="{31817347-C553-42AF-BF8D-6710C7CB025E}"/>
    <dgm:cxn modelId="{34FD6508-2A75-4D4A-A391-1A8E58B80735}" srcId="{5896510E-118F-49A6-9DAD-624370F30FD4}" destId="{C9B6F6BD-4119-46AE-8516-18F8D4ED264D}" srcOrd="0" destOrd="0" parTransId="{EBC222FA-6FEF-4F9D-B1C0-F9FE59088A56}" sibTransId="{DB9DDF65-6696-4622-9738-D8CE4A27F4C7}"/>
    <dgm:cxn modelId="{5A1C5A10-04A3-40C2-A349-3B4CCEF0CE5F}" srcId="{5896510E-118F-49A6-9DAD-624370F30FD4}" destId="{29F0969A-81A5-436B-ADAB-BCBA86F483A5}" srcOrd="3" destOrd="0" parTransId="{F9A181F8-26EA-4A73-BF61-F9D45CCC3AAF}" sibTransId="{9744D974-1F0A-4DB2-BCF5-A624A364EC3D}"/>
    <dgm:cxn modelId="{D590D012-A78D-4550-BE5B-B7C6A4740507}" type="presOf" srcId="{52F104DF-1186-4C59-A4FF-38390B20D1C6}" destId="{11947787-F952-491B-BC4A-88D2FDCC4EE9}" srcOrd="0" destOrd="0" presId="urn:microsoft.com/office/officeart/2016/7/layout/RepeatingBendingProcessNew"/>
    <dgm:cxn modelId="{4E772A26-5A79-4635-92CB-AB9B92EF72BC}" type="presOf" srcId="{DB9DDF65-6696-4622-9738-D8CE4A27F4C7}" destId="{FD8486DB-38A9-4409-84EE-63E5DB05C1A3}" srcOrd="1" destOrd="0" presId="urn:microsoft.com/office/officeart/2016/7/layout/RepeatingBendingProcessNew"/>
    <dgm:cxn modelId="{A225F039-EF38-4FAF-A34E-521C6C6A32B0}" type="presOf" srcId="{CC9156BB-46B3-4B95-9469-686AF1486746}" destId="{D7D72B05-26C2-4249-81EE-552E487F17B1}" srcOrd="0" destOrd="0" presId="urn:microsoft.com/office/officeart/2016/7/layout/RepeatingBendingProcessNew"/>
    <dgm:cxn modelId="{63E7643B-E59B-4157-88CA-3FA34BC8D962}" type="presOf" srcId="{CC9156BB-46B3-4B95-9469-686AF1486746}" destId="{1ACD84A5-5ED1-4134-82C0-45831BD44777}" srcOrd="1" destOrd="0" presId="urn:microsoft.com/office/officeart/2016/7/layout/RepeatingBendingProcessNew"/>
    <dgm:cxn modelId="{F064B15C-B518-47FC-8AA9-9183D1DD6BDA}" srcId="{5896510E-118F-49A6-9DAD-624370F30FD4}" destId="{6977D6FB-2599-404B-9D91-4684B63A9808}" srcOrd="5" destOrd="0" parTransId="{B909CADE-36DD-40CE-9896-B82E214226DF}" sibTransId="{2FE88E9F-C44B-45D1-83D1-1063EE21C7EE}"/>
    <dgm:cxn modelId="{0BFA8549-E7A0-4992-990A-9A818F8A188D}" type="presOf" srcId="{29F0969A-81A5-436B-ADAB-BCBA86F483A5}" destId="{807AC8F1-6FF5-462A-9723-BC3F86D4CAED}" srcOrd="0" destOrd="0" presId="urn:microsoft.com/office/officeart/2016/7/layout/RepeatingBendingProcessNew"/>
    <dgm:cxn modelId="{713C0474-32CD-4B68-B7CC-98D7D3FAAA7F}" type="presOf" srcId="{505D0955-C562-4594-ABC3-7869D36FD2F0}" destId="{90AD5141-4B4F-4DA3-B90F-F7893A94C6F5}" srcOrd="0" destOrd="0" presId="urn:microsoft.com/office/officeart/2016/7/layout/RepeatingBendingProcessNew"/>
    <dgm:cxn modelId="{1D1A685A-B346-4084-AABB-388C139B7FCF}" type="presOf" srcId="{31817347-C553-42AF-BF8D-6710C7CB025E}" destId="{A244023E-AE31-4314-A86F-4AA0A201C794}" srcOrd="0" destOrd="0" presId="urn:microsoft.com/office/officeart/2016/7/layout/RepeatingBendingProcessNew"/>
    <dgm:cxn modelId="{3F09FE7B-955B-4BCA-8307-FC6AB519286D}" srcId="{5896510E-118F-49A6-9DAD-624370F30FD4}" destId="{A7C62900-1CF8-4F5A-B843-1BFA48DDDF61}" srcOrd="2" destOrd="0" parTransId="{9CE14957-73F5-4037-9F5F-CC04CB396302}" sibTransId="{2BD50E13-C4FC-4E8B-B922-D474840F14FC}"/>
    <dgm:cxn modelId="{7E9DB981-7150-4728-B517-D49931CFA371}" type="presOf" srcId="{6977D6FB-2599-404B-9D91-4684B63A9808}" destId="{6C7963B3-B50F-4516-A073-B7E90363F928}" srcOrd="0" destOrd="0" presId="urn:microsoft.com/office/officeart/2016/7/layout/RepeatingBendingProcessNew"/>
    <dgm:cxn modelId="{0492628D-4CC6-4EE0-99EC-B91078885D84}" type="presOf" srcId="{A7C62900-1CF8-4F5A-B843-1BFA48DDDF61}" destId="{52AA5A23-580D-4FF9-9FC9-31EBD6AD668D}" srcOrd="0" destOrd="0" presId="urn:microsoft.com/office/officeart/2016/7/layout/RepeatingBendingProcessNew"/>
    <dgm:cxn modelId="{F944E38E-DA4C-4FE3-85B1-121D6F2534BC}" type="presOf" srcId="{31817347-C553-42AF-BF8D-6710C7CB025E}" destId="{EA3F27BB-CDAD-4753-94B8-8AABC455B41E}" srcOrd="1" destOrd="0" presId="urn:microsoft.com/office/officeart/2016/7/layout/RepeatingBendingProcessNew"/>
    <dgm:cxn modelId="{CE38E8AD-33DF-456B-A6B6-98A3E24589B3}" type="presOf" srcId="{DB9DDF65-6696-4622-9738-D8CE4A27F4C7}" destId="{D0D394D9-89F2-4730-B995-C2FF6A14A106}" srcOrd="0" destOrd="0" presId="urn:microsoft.com/office/officeart/2016/7/layout/RepeatingBendingProcessNew"/>
    <dgm:cxn modelId="{9F0EC7AE-DFF3-4583-8BD0-DBDADBEA1305}" type="presOf" srcId="{9744D974-1F0A-4DB2-BCF5-A624A364EC3D}" destId="{CBB81F80-F62F-4350-93B7-66C4647DA52E}" srcOrd="1" destOrd="0" presId="urn:microsoft.com/office/officeart/2016/7/layout/RepeatingBendingProcessNew"/>
    <dgm:cxn modelId="{1502E7B0-CA65-4D43-908E-23204786054C}" type="presOf" srcId="{C9B6F6BD-4119-46AE-8516-18F8D4ED264D}" destId="{E8F90D2B-3C77-40E7-92C8-F65AEE884DC6}" srcOrd="0" destOrd="0" presId="urn:microsoft.com/office/officeart/2016/7/layout/RepeatingBendingProcessNew"/>
    <dgm:cxn modelId="{D25700B2-4CBD-4F5B-8E6D-AC50B26BE844}" type="presOf" srcId="{9744D974-1F0A-4DB2-BCF5-A624A364EC3D}" destId="{659E8F9B-2BBA-4D8D-A778-AC52DD37DD8F}" srcOrd="0" destOrd="0" presId="urn:microsoft.com/office/officeart/2016/7/layout/RepeatingBendingProcessNew"/>
    <dgm:cxn modelId="{B2B8E3B3-8F70-48B8-9EB2-DE779E44FC38}" type="presOf" srcId="{5896510E-118F-49A6-9DAD-624370F30FD4}" destId="{C7DE8607-071C-431F-9DD7-742D079DB8B5}" srcOrd="0" destOrd="0" presId="urn:microsoft.com/office/officeart/2016/7/layout/RepeatingBendingProcessNew"/>
    <dgm:cxn modelId="{4EF4EEBC-70D4-4720-AEE6-3C78E8FBCFA9}" srcId="{5896510E-118F-49A6-9DAD-624370F30FD4}" destId="{505D0955-C562-4594-ABC3-7869D36FD2F0}" srcOrd="4" destOrd="0" parTransId="{4D9367FD-1429-4151-A04A-15E1776FAD95}" sibTransId="{CC9156BB-46B3-4B95-9469-686AF1486746}"/>
    <dgm:cxn modelId="{A665A9B4-051E-4929-8C68-9D2E36259484}" type="presParOf" srcId="{C7DE8607-071C-431F-9DD7-742D079DB8B5}" destId="{E8F90D2B-3C77-40E7-92C8-F65AEE884DC6}" srcOrd="0" destOrd="0" presId="urn:microsoft.com/office/officeart/2016/7/layout/RepeatingBendingProcessNew"/>
    <dgm:cxn modelId="{E72EF6E8-9E66-4AFB-881D-FC3434D13FBF}" type="presParOf" srcId="{C7DE8607-071C-431F-9DD7-742D079DB8B5}" destId="{D0D394D9-89F2-4730-B995-C2FF6A14A106}" srcOrd="1" destOrd="0" presId="urn:microsoft.com/office/officeart/2016/7/layout/RepeatingBendingProcessNew"/>
    <dgm:cxn modelId="{44BC650D-8C11-4170-958C-8DA875466D01}" type="presParOf" srcId="{D0D394D9-89F2-4730-B995-C2FF6A14A106}" destId="{FD8486DB-38A9-4409-84EE-63E5DB05C1A3}" srcOrd="0" destOrd="0" presId="urn:microsoft.com/office/officeart/2016/7/layout/RepeatingBendingProcessNew"/>
    <dgm:cxn modelId="{1DCB7618-0B07-4546-8534-F69734D014C3}" type="presParOf" srcId="{C7DE8607-071C-431F-9DD7-742D079DB8B5}" destId="{11947787-F952-491B-BC4A-88D2FDCC4EE9}" srcOrd="2" destOrd="0" presId="urn:microsoft.com/office/officeart/2016/7/layout/RepeatingBendingProcessNew"/>
    <dgm:cxn modelId="{CAB6FCAA-195C-4EF1-9E94-40D96FF54F0E}" type="presParOf" srcId="{C7DE8607-071C-431F-9DD7-742D079DB8B5}" destId="{A244023E-AE31-4314-A86F-4AA0A201C794}" srcOrd="3" destOrd="0" presId="urn:microsoft.com/office/officeart/2016/7/layout/RepeatingBendingProcessNew"/>
    <dgm:cxn modelId="{564A5B2E-C302-440C-B065-986C570C58B8}" type="presParOf" srcId="{A244023E-AE31-4314-A86F-4AA0A201C794}" destId="{EA3F27BB-CDAD-4753-94B8-8AABC455B41E}" srcOrd="0" destOrd="0" presId="urn:microsoft.com/office/officeart/2016/7/layout/RepeatingBendingProcessNew"/>
    <dgm:cxn modelId="{C55541DF-CA91-4B24-BD12-FE0E5A078D07}" type="presParOf" srcId="{C7DE8607-071C-431F-9DD7-742D079DB8B5}" destId="{52AA5A23-580D-4FF9-9FC9-31EBD6AD668D}" srcOrd="4" destOrd="0" presId="urn:microsoft.com/office/officeart/2016/7/layout/RepeatingBendingProcessNew"/>
    <dgm:cxn modelId="{32887387-DF07-4DCD-8DA1-5413DDB3A6A3}" type="presParOf" srcId="{C7DE8607-071C-431F-9DD7-742D079DB8B5}" destId="{AFBDB554-116C-4474-A452-EC476967531A}" srcOrd="5" destOrd="0" presId="urn:microsoft.com/office/officeart/2016/7/layout/RepeatingBendingProcessNew"/>
    <dgm:cxn modelId="{2829BA1A-1AC2-47E1-A8D7-238174004CCC}" type="presParOf" srcId="{AFBDB554-116C-4474-A452-EC476967531A}" destId="{A34DF321-0AF3-489F-967E-D364A89E1E7E}" srcOrd="0" destOrd="0" presId="urn:microsoft.com/office/officeart/2016/7/layout/RepeatingBendingProcessNew"/>
    <dgm:cxn modelId="{23B2B001-4F34-4B73-9EE2-EDF130167ACF}" type="presParOf" srcId="{C7DE8607-071C-431F-9DD7-742D079DB8B5}" destId="{807AC8F1-6FF5-462A-9723-BC3F86D4CAED}" srcOrd="6" destOrd="0" presId="urn:microsoft.com/office/officeart/2016/7/layout/RepeatingBendingProcessNew"/>
    <dgm:cxn modelId="{5779EAC0-AC29-4DDB-8612-DCEB160A3E8F}" type="presParOf" srcId="{C7DE8607-071C-431F-9DD7-742D079DB8B5}" destId="{659E8F9B-2BBA-4D8D-A778-AC52DD37DD8F}" srcOrd="7" destOrd="0" presId="urn:microsoft.com/office/officeart/2016/7/layout/RepeatingBendingProcessNew"/>
    <dgm:cxn modelId="{551C5851-4C53-4992-86FA-E65320573380}" type="presParOf" srcId="{659E8F9B-2BBA-4D8D-A778-AC52DD37DD8F}" destId="{CBB81F80-F62F-4350-93B7-66C4647DA52E}" srcOrd="0" destOrd="0" presId="urn:microsoft.com/office/officeart/2016/7/layout/RepeatingBendingProcessNew"/>
    <dgm:cxn modelId="{07EFF681-C9F3-431F-BEE3-978596560627}" type="presParOf" srcId="{C7DE8607-071C-431F-9DD7-742D079DB8B5}" destId="{90AD5141-4B4F-4DA3-B90F-F7893A94C6F5}" srcOrd="8" destOrd="0" presId="urn:microsoft.com/office/officeart/2016/7/layout/RepeatingBendingProcessNew"/>
    <dgm:cxn modelId="{9A5C1246-9D3E-4B87-817A-64AF2FC4D8D7}" type="presParOf" srcId="{C7DE8607-071C-431F-9DD7-742D079DB8B5}" destId="{D7D72B05-26C2-4249-81EE-552E487F17B1}" srcOrd="9" destOrd="0" presId="urn:microsoft.com/office/officeart/2016/7/layout/RepeatingBendingProcessNew"/>
    <dgm:cxn modelId="{A55351EC-7357-424C-A487-5298476B4B5A}" type="presParOf" srcId="{D7D72B05-26C2-4249-81EE-552E487F17B1}" destId="{1ACD84A5-5ED1-4134-82C0-45831BD44777}" srcOrd="0" destOrd="0" presId="urn:microsoft.com/office/officeart/2016/7/layout/RepeatingBendingProcessNew"/>
    <dgm:cxn modelId="{A7B9BA28-6002-4FF5-AA45-0BC48C594220}" type="presParOf" srcId="{C7DE8607-071C-431F-9DD7-742D079DB8B5}" destId="{6C7963B3-B50F-4516-A073-B7E90363F92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BB25D-9BF9-4142-8665-A9F78CE3876D}">
      <dsp:nvSpPr>
        <dsp:cNvPr id="0" name=""/>
        <dsp:cNvSpPr/>
      </dsp:nvSpPr>
      <dsp:spPr>
        <a:xfrm>
          <a:off x="1000"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D78EB-A8A9-4896-8C6A-52629BAC17F5}">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Project Name</a:t>
          </a:r>
        </a:p>
      </dsp:txBody>
      <dsp:txXfrm>
        <a:off x="456496" y="980400"/>
        <a:ext cx="3381034" cy="2099279"/>
      </dsp:txXfrm>
    </dsp:sp>
    <dsp:sp modelId="{AA15117B-8E57-4EF6-BA33-F02CE3B05985}">
      <dsp:nvSpPr>
        <dsp:cNvPr id="0" name=""/>
        <dsp:cNvSpPr/>
      </dsp:nvSpPr>
      <dsp:spPr>
        <a:xfrm>
          <a:off x="4293027"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DBFDD-895D-49D8-9E25-5F8D7033347B}">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ProServ360: Proactive Service &amp; Growth through Data Analytics-Predictive Maintenance &amp; Reliability using MTBF &amp; TTR</a:t>
          </a:r>
        </a:p>
      </dsp:txBody>
      <dsp:txXfrm>
        <a:off x="4748523" y="980400"/>
        <a:ext cx="3381034" cy="2099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BA612-31C1-43BF-B8AB-1AB57387AB2C}">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4AAB3-BCE8-49A2-9BFA-4BB5B742127D}">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Healthcare equipment in Bangladesh faces frequent breakdowns, leading to long downtime and increased repair costs.</a:t>
          </a:r>
        </a:p>
      </dsp:txBody>
      <dsp:txXfrm>
        <a:off x="456496" y="980400"/>
        <a:ext cx="3381034" cy="2099279"/>
      </dsp:txXfrm>
    </dsp:sp>
    <dsp:sp modelId="{33B9D1D4-84B6-4ED0-9F88-08DEC93AEAE4}">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587064-4BBF-4166-ADCD-87642266E4C5}">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Currently, there is no predictive mechanism to analyze large-scale service data. Hospitals and diagnostic centers lose significant revenue due to unexpected failures. Using Big Data analytics, the project aims to predict equipment downtime and reduce Mean Time to Repair (MTTR).</a:t>
          </a:r>
        </a:p>
      </dsp:txBody>
      <dsp:txXfrm>
        <a:off x="4748523" y="980400"/>
        <a:ext cx="3381034" cy="2099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5C793-7588-48F0-A96D-4497525FE878}">
      <dsp:nvSpPr>
        <dsp:cNvPr id="0" name=""/>
        <dsp:cNvSpPr/>
      </dsp:nvSpPr>
      <dsp:spPr>
        <a:xfrm>
          <a:off x="437967" y="135005"/>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7E3EC-7FA8-4DE9-946A-DC26CEF59AF8}">
      <dsp:nvSpPr>
        <dsp:cNvPr id="0" name=""/>
        <dsp:cNvSpPr/>
      </dsp:nvSpPr>
      <dsp:spPr>
        <a:xfrm>
          <a:off x="23211"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1. Most studies focus on developed countries, limited research in Bangladesh context.</a:t>
          </a:r>
        </a:p>
      </dsp:txBody>
      <dsp:txXfrm>
        <a:off x="23211" y="1126102"/>
        <a:ext cx="1508203" cy="1091385"/>
      </dsp:txXfrm>
    </dsp:sp>
    <dsp:sp modelId="{1CF15DC4-48EE-4896-A5A2-852F278AEB77}">
      <dsp:nvSpPr>
        <dsp:cNvPr id="0" name=""/>
        <dsp:cNvSpPr/>
      </dsp:nvSpPr>
      <dsp:spPr>
        <a:xfrm>
          <a:off x="2210106" y="135005"/>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E4DCD-6AD3-4FFC-BC70-0883CA99512C}">
      <dsp:nvSpPr>
        <dsp:cNvPr id="0" name=""/>
        <dsp:cNvSpPr/>
      </dsp:nvSpPr>
      <dsp:spPr>
        <a:xfrm>
          <a:off x="1795350"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2. Existing works emphasize patient data but less on equipment service and downtime data.</a:t>
          </a:r>
        </a:p>
      </dsp:txBody>
      <dsp:txXfrm>
        <a:off x="1795350" y="1126102"/>
        <a:ext cx="1508203" cy="1091385"/>
      </dsp:txXfrm>
    </dsp:sp>
    <dsp:sp modelId="{38BB3A0D-0B5D-47B3-9C23-291970A0A6D6}">
      <dsp:nvSpPr>
        <dsp:cNvPr id="0" name=""/>
        <dsp:cNvSpPr/>
      </dsp:nvSpPr>
      <dsp:spPr>
        <a:xfrm>
          <a:off x="3982244" y="135005"/>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A4363D-423F-47DC-AF85-DBBE87B77877}">
      <dsp:nvSpPr>
        <dsp:cNvPr id="0" name=""/>
        <dsp:cNvSpPr/>
      </dsp:nvSpPr>
      <dsp:spPr>
        <a:xfrm>
          <a:off x="3567489"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3. PM Scheduling: OEMs follow fixed cycles (6–12 months) not based on real data. Need adaptive PM derived from actual MTBF trends.</a:t>
          </a:r>
        </a:p>
      </dsp:txBody>
      <dsp:txXfrm>
        <a:off x="3567489" y="1126102"/>
        <a:ext cx="1508203" cy="1091385"/>
      </dsp:txXfrm>
    </dsp:sp>
    <dsp:sp modelId="{DF3952F7-B768-4A80-9BEE-E48E3C66C59C}">
      <dsp:nvSpPr>
        <dsp:cNvPr id="0" name=""/>
        <dsp:cNvSpPr/>
      </dsp:nvSpPr>
      <dsp:spPr>
        <a:xfrm>
          <a:off x="1324036" y="2594538"/>
          <a:ext cx="678691" cy="678691"/>
        </a:xfrm>
        <a:prstGeom prst="rect">
          <a:avLst/>
        </a:prstGeom>
        <a:solidFill>
          <a:schemeClr val="accent5">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30561-E316-40AD-A6BC-5B96A28F550A}">
      <dsp:nvSpPr>
        <dsp:cNvPr id="0" name=""/>
        <dsp:cNvSpPr/>
      </dsp:nvSpPr>
      <dsp:spPr>
        <a:xfrm>
          <a:off x="900820" y="3433235"/>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4. TTR models exist separately from maintenance planning. Integrate TTR + MTBF for downtime forecasting.</a:t>
          </a:r>
        </a:p>
      </dsp:txBody>
      <dsp:txXfrm>
        <a:off x="900820" y="3433235"/>
        <a:ext cx="1508203" cy="1091385"/>
      </dsp:txXfrm>
    </dsp:sp>
    <dsp:sp modelId="{7F5C55CF-4AAE-4DA6-A940-447DD693196D}">
      <dsp:nvSpPr>
        <dsp:cNvPr id="0" name=""/>
        <dsp:cNvSpPr/>
      </dsp:nvSpPr>
      <dsp:spPr>
        <a:xfrm>
          <a:off x="3096175" y="2594538"/>
          <a:ext cx="678691" cy="678691"/>
        </a:xfrm>
        <a:prstGeom prst="rect">
          <a:avLst/>
        </a:prstGeom>
        <a:solidFill>
          <a:schemeClr val="accent6">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7CB0E-C8B2-48A9-8035-931A0FCFE47A}">
      <dsp:nvSpPr>
        <dsp:cNvPr id="0" name=""/>
        <dsp:cNvSpPr/>
      </dsp:nvSpPr>
      <dsp:spPr>
        <a:xfrm>
          <a:off x="2696501" y="3458631"/>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5. Failure Forecasting: Models predict failures but don’t convert to actionable PM intervals.</a:t>
          </a:r>
        </a:p>
      </dsp:txBody>
      <dsp:txXfrm>
        <a:off x="2696501" y="3458631"/>
        <a:ext cx="1508203" cy="1091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1A664-50C6-4FC8-A41D-118E24D8B51A}">
      <dsp:nvSpPr>
        <dsp:cNvPr id="0" name=""/>
        <dsp:cNvSpPr/>
      </dsp:nvSpPr>
      <dsp:spPr>
        <a:xfrm>
          <a:off x="534410" y="108714"/>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A099FA-CD83-4A53-853A-44A987ABEDAD}">
      <dsp:nvSpPr>
        <dsp:cNvPr id="0" name=""/>
        <dsp:cNvSpPr/>
      </dsp:nvSpPr>
      <dsp:spPr>
        <a:xfrm>
          <a:off x="41343"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1. Predictive Maintenance in Healthcare Equipment – Studies show machine learning can reduce downtime by 20-30%.</a:t>
          </a:r>
        </a:p>
      </dsp:txBody>
      <dsp:txXfrm>
        <a:off x="41343" y="1511959"/>
        <a:ext cx="1792968" cy="2572131"/>
      </dsp:txXfrm>
    </dsp:sp>
    <dsp:sp modelId="{00DCD704-849E-4175-B3A5-755B756E5036}">
      <dsp:nvSpPr>
        <dsp:cNvPr id="0" name=""/>
        <dsp:cNvSpPr/>
      </dsp:nvSpPr>
      <dsp:spPr>
        <a:xfrm>
          <a:off x="2641148" y="108714"/>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FC1B47-646C-4097-9286-49881FE63C19}">
      <dsp:nvSpPr>
        <dsp:cNvPr id="0" name=""/>
        <dsp:cNvSpPr/>
      </dsp:nvSpPr>
      <dsp:spPr>
        <a:xfrm>
          <a:off x="2148081"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2. Big Data in Hospital Operations – Research highlights improved decision-making and resource optimization using patient and service data.</a:t>
          </a:r>
        </a:p>
      </dsp:txBody>
      <dsp:txXfrm>
        <a:off x="2148081" y="1511959"/>
        <a:ext cx="1792968" cy="2572131"/>
      </dsp:txXfrm>
    </dsp:sp>
    <dsp:sp modelId="{4A7645E1-2C4E-4630-A5B2-570E74FCF57A}">
      <dsp:nvSpPr>
        <dsp:cNvPr id="0" name=""/>
        <dsp:cNvSpPr/>
      </dsp:nvSpPr>
      <dsp:spPr>
        <a:xfrm>
          <a:off x="4747886" y="108714"/>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12FD56-1A74-483B-A4F7-71C24CB7E973}">
      <dsp:nvSpPr>
        <dsp:cNvPr id="0" name=""/>
        <dsp:cNvSpPr/>
      </dsp:nvSpPr>
      <dsp:spPr>
        <a:xfrm>
          <a:off x="4254820"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3. OEM Maintenance Schedules:
GE HealthCare and Siemens </a:t>
          </a:r>
          <a:r>
            <a:rPr lang="en-US" sz="1600" kern="1200" dirty="0" err="1"/>
            <a:t>Healthineers</a:t>
          </a:r>
          <a:r>
            <a:rPr lang="en-US" sz="1600" kern="1200" dirty="0"/>
            <a:t> use static PM cycles (e.g., 6-month/12-month) based on global reliability assumptions, not asset-specific data.</a:t>
          </a:r>
        </a:p>
      </dsp:txBody>
      <dsp:txXfrm>
        <a:off x="4254820" y="1511959"/>
        <a:ext cx="1792968" cy="2572131"/>
      </dsp:txXfrm>
    </dsp:sp>
    <dsp:sp modelId="{F88B7849-56C7-4AA5-BF97-B170F2114836}">
      <dsp:nvSpPr>
        <dsp:cNvPr id="0" name=""/>
        <dsp:cNvSpPr/>
      </dsp:nvSpPr>
      <dsp:spPr>
        <a:xfrm>
          <a:off x="6706312" y="94449"/>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4C3659-5410-4032-8C3A-5F321ACACCEF}">
      <dsp:nvSpPr>
        <dsp:cNvPr id="0" name=""/>
        <dsp:cNvSpPr/>
      </dsp:nvSpPr>
      <dsp:spPr>
        <a:xfrm>
          <a:off x="6361558"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4. Case Studies in Bangladesh &amp; India – Limited but growing evidence of applying analytics to diagnostic centers and hospitals.</a:t>
          </a:r>
        </a:p>
      </dsp:txBody>
      <dsp:txXfrm>
        <a:off x="6361558" y="1511959"/>
        <a:ext cx="1792968" cy="2572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4D3B4-F8A8-4233-A0C2-37AD7B2C39D4}">
      <dsp:nvSpPr>
        <dsp:cNvPr id="0" name=""/>
        <dsp:cNvSpPr/>
      </dsp:nvSpPr>
      <dsp:spPr>
        <a:xfrm>
          <a:off x="885858" y="113807"/>
          <a:ext cx="534726" cy="534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2E0F16-69D1-4F51-B2B0-63427C78F6F9}">
      <dsp:nvSpPr>
        <dsp:cNvPr id="0" name=""/>
        <dsp:cNvSpPr/>
      </dsp:nvSpPr>
      <dsp:spPr>
        <a:xfrm>
          <a:off x="559080"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Deloitte’s comprehensive report outlines how predictive maintenance (PdM) powered by AI and IoT can:</a:t>
          </a:r>
        </a:p>
      </dsp:txBody>
      <dsp:txXfrm>
        <a:off x="559080" y="887129"/>
        <a:ext cx="1188281" cy="816943"/>
      </dsp:txXfrm>
    </dsp:sp>
    <dsp:sp modelId="{0D123B60-229B-47C3-BC65-9CC0829AD2D7}">
      <dsp:nvSpPr>
        <dsp:cNvPr id="0" name=""/>
        <dsp:cNvSpPr/>
      </dsp:nvSpPr>
      <dsp:spPr>
        <a:xfrm>
          <a:off x="2282088" y="113807"/>
          <a:ext cx="534726" cy="534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A74E1-5993-47D9-83CC-78A6E58A78B8}">
      <dsp:nvSpPr>
        <dsp:cNvPr id="0" name=""/>
        <dsp:cNvSpPr/>
      </dsp:nvSpPr>
      <dsp:spPr>
        <a:xfrm>
          <a:off x="195531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Reduce equipment downtime by 5–15%</a:t>
          </a:r>
        </a:p>
      </dsp:txBody>
      <dsp:txXfrm>
        <a:off x="1955311" y="887129"/>
        <a:ext cx="1188281" cy="816943"/>
      </dsp:txXfrm>
    </dsp:sp>
    <dsp:sp modelId="{EA73F941-B39D-4AF6-BB09-57E4753C2FB6}">
      <dsp:nvSpPr>
        <dsp:cNvPr id="0" name=""/>
        <dsp:cNvSpPr/>
      </dsp:nvSpPr>
      <dsp:spPr>
        <a:xfrm>
          <a:off x="3678319" y="113807"/>
          <a:ext cx="534726" cy="534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7F1892-54C1-4F24-987C-CC37AC543D51}">
      <dsp:nvSpPr>
        <dsp:cNvPr id="0" name=""/>
        <dsp:cNvSpPr/>
      </dsp:nvSpPr>
      <dsp:spPr>
        <a:xfrm>
          <a:off x="335154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Boost labor productivity by 5–20%</a:t>
          </a:r>
        </a:p>
      </dsp:txBody>
      <dsp:txXfrm>
        <a:off x="3351541" y="887129"/>
        <a:ext cx="1188281" cy="816943"/>
      </dsp:txXfrm>
    </dsp:sp>
    <dsp:sp modelId="{5C5829E5-692C-46AF-AE80-176BA165E6CE}">
      <dsp:nvSpPr>
        <dsp:cNvPr id="0" name=""/>
        <dsp:cNvSpPr/>
      </dsp:nvSpPr>
      <dsp:spPr>
        <a:xfrm>
          <a:off x="885858" y="2001143"/>
          <a:ext cx="534726" cy="534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543076-1C4D-41A4-B30D-980A84A021DD}">
      <dsp:nvSpPr>
        <dsp:cNvPr id="0" name=""/>
        <dsp:cNvSpPr/>
      </dsp:nvSpPr>
      <dsp:spPr>
        <a:xfrm>
          <a:off x="559080"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Cut inventory costs by 10–30%</a:t>
          </a:r>
        </a:p>
      </dsp:txBody>
      <dsp:txXfrm>
        <a:off x="559080" y="2774465"/>
        <a:ext cx="1188281" cy="816943"/>
      </dsp:txXfrm>
    </dsp:sp>
    <dsp:sp modelId="{91A4BDE3-B64A-4E9D-A46F-B9F8BDBD65DD}">
      <dsp:nvSpPr>
        <dsp:cNvPr id="0" name=""/>
        <dsp:cNvSpPr/>
      </dsp:nvSpPr>
      <dsp:spPr>
        <a:xfrm>
          <a:off x="2282088" y="2001143"/>
          <a:ext cx="534726" cy="5347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C9157-7ACC-484D-9DD1-CEDC6DE616F9}">
      <dsp:nvSpPr>
        <dsp:cNvPr id="0" name=""/>
        <dsp:cNvSpPr/>
      </dsp:nvSpPr>
      <dsp:spPr>
        <a:xfrm>
          <a:off x="195531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It emphasizes the use of smart sensors, edge computing, and machine learning to shift from reactive to proactive maintenance strategies. The report also includes a roadmap for implementing </a:t>
          </a:r>
          <a:r>
            <a:rPr lang="en-US" sz="1100" kern="1200" dirty="0" err="1"/>
            <a:t>PdM</a:t>
          </a:r>
          <a:r>
            <a:rPr lang="en-US" sz="1100" kern="1200" dirty="0"/>
            <a:t> across fixed and mobile assets 1.</a:t>
          </a:r>
        </a:p>
      </dsp:txBody>
      <dsp:txXfrm>
        <a:off x="1955311" y="2774465"/>
        <a:ext cx="1188281" cy="816943"/>
      </dsp:txXfrm>
    </dsp:sp>
    <dsp:sp modelId="{6FFEBBF3-ACBA-4B00-A06E-F81BF5C616D9}">
      <dsp:nvSpPr>
        <dsp:cNvPr id="0" name=""/>
        <dsp:cNvSpPr/>
      </dsp:nvSpPr>
      <dsp:spPr>
        <a:xfrm>
          <a:off x="3678319" y="2001143"/>
          <a:ext cx="534726" cy="5347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EF1A1C-0448-4C69-9BAB-4AEEF2D13F22}">
      <dsp:nvSpPr>
        <dsp:cNvPr id="0" name=""/>
        <dsp:cNvSpPr/>
      </dsp:nvSpPr>
      <dsp:spPr>
        <a:xfrm>
          <a:off x="335154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Read the full Deloitte report-</a:t>
          </a:r>
          <a:r>
            <a:rPr lang="en-US" sz="1100" kern="1200">
              <a:hlinkClick xmlns:r="http://schemas.openxmlformats.org/officeDocument/2006/relationships" r:id="rId13"/>
            </a:rPr>
            <a:t>Predictive Maintenance Solutions | Deloitte US</a:t>
          </a:r>
          <a:endParaRPr lang="en-US" sz="1100" kern="1200"/>
        </a:p>
      </dsp:txBody>
      <dsp:txXfrm>
        <a:off x="3351541" y="2774465"/>
        <a:ext cx="1188281" cy="816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394D9-89F2-4730-B995-C2FF6A14A106}">
      <dsp:nvSpPr>
        <dsp:cNvPr id="0" name=""/>
        <dsp:cNvSpPr/>
      </dsp:nvSpPr>
      <dsp:spPr>
        <a:xfrm>
          <a:off x="2021064" y="1478935"/>
          <a:ext cx="477917" cy="91440"/>
        </a:xfrm>
        <a:custGeom>
          <a:avLst/>
          <a:gdLst/>
          <a:ahLst/>
          <a:cxnLst/>
          <a:rect l="0" t="0" r="0" b="0"/>
          <a:pathLst>
            <a:path>
              <a:moveTo>
                <a:pt x="0" y="45720"/>
              </a:moveTo>
              <a:lnTo>
                <a:pt x="4779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47309" y="1522110"/>
        <a:ext cx="25425" cy="5090"/>
      </dsp:txXfrm>
    </dsp:sp>
    <dsp:sp modelId="{E8F90D2B-3C77-40E7-92C8-F65AEE884DC6}">
      <dsp:nvSpPr>
        <dsp:cNvPr id="0" name=""/>
        <dsp:cNvSpPr/>
      </dsp:nvSpPr>
      <dsp:spPr>
        <a:xfrm>
          <a:off x="11258" y="961733"/>
          <a:ext cx="2011605" cy="112584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38" tIns="113720" rIns="108338" bIns="113720" numCol="1" spcCol="1270" anchor="ctr" anchorCtr="0">
          <a:noAutofit/>
        </a:bodyPr>
        <a:lstStyle/>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Dataset: ProServ360 combined SR logs (3,119 rows; focus on 1,621 CR across 157 systems</a:t>
          </a:r>
          <a:endParaRPr lang="en-US" sz="1200" kern="1200" dirty="0"/>
        </a:p>
      </dsp:txBody>
      <dsp:txXfrm>
        <a:off x="11258" y="961733"/>
        <a:ext cx="2011605" cy="1125843"/>
      </dsp:txXfrm>
    </dsp:sp>
    <dsp:sp modelId="{A244023E-AE31-4314-A86F-4AA0A201C794}">
      <dsp:nvSpPr>
        <dsp:cNvPr id="0" name=""/>
        <dsp:cNvSpPr/>
      </dsp:nvSpPr>
      <dsp:spPr>
        <a:xfrm>
          <a:off x="5519927" y="1478935"/>
          <a:ext cx="477917" cy="91440"/>
        </a:xfrm>
        <a:custGeom>
          <a:avLst/>
          <a:gdLst/>
          <a:ahLst/>
          <a:cxnLst/>
          <a:rect l="0" t="0" r="0" b="0"/>
          <a:pathLst>
            <a:path>
              <a:moveTo>
                <a:pt x="0" y="45720"/>
              </a:moveTo>
              <a:lnTo>
                <a:pt x="4779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46172" y="1522110"/>
        <a:ext cx="25425" cy="5090"/>
      </dsp:txXfrm>
    </dsp:sp>
    <dsp:sp modelId="{11947787-F952-491B-BC4A-88D2FDCC4EE9}">
      <dsp:nvSpPr>
        <dsp:cNvPr id="0" name=""/>
        <dsp:cNvSpPr/>
      </dsp:nvSpPr>
      <dsp:spPr>
        <a:xfrm>
          <a:off x="2531381" y="568459"/>
          <a:ext cx="2990345" cy="19123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38" tIns="113720" rIns="108338" bIns="113720" numCol="1" spcCol="1270" anchor="ctr" anchorCtr="0">
          <a:noAutofit/>
        </a:bodyPr>
        <a:lstStyle/>
        <a:p>
          <a:pPr marL="0" lvl="0" indent="0" algn="ctr" defTabSz="533400">
            <a:lnSpc>
              <a:spcPct val="90000"/>
            </a:lnSpc>
            <a:spcBef>
              <a:spcPct val="0"/>
            </a:spcBef>
            <a:spcAft>
              <a:spcPct val="35000"/>
            </a:spcAft>
            <a:buNone/>
          </a:pPr>
          <a:r>
            <a:rPr lang="en-US" sz="1200" b="1" kern="1200" dirty="0"/>
            <a:t>Data Preprocessing</a:t>
          </a:r>
          <a:br>
            <a:rPr lang="en-US" sz="1200" kern="1200" dirty="0"/>
          </a:br>
          <a:r>
            <a:rPr lang="en-US" sz="1200" kern="1200" dirty="0"/>
            <a:t> • Normalize System IDs and Date fields</a:t>
          </a:r>
          <a:br>
            <a:rPr lang="en-US" sz="1200" kern="1200" dirty="0"/>
          </a:br>
          <a:r>
            <a:rPr lang="en-US" sz="1200" kern="1200" dirty="0"/>
            <a:t> • Identify Corrective and Preventive SRs</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Pipeline: Clean timestamps → filter CR → compute MTBF per system → predict next failure date</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TTR Modeling: Clean outliers (IQR), engineer features </a:t>
          </a:r>
          <a:endParaRPr lang="en-US" sz="1200" kern="1200" dirty="0"/>
        </a:p>
      </dsp:txBody>
      <dsp:txXfrm>
        <a:off x="2531381" y="568459"/>
        <a:ext cx="2990345" cy="1912391"/>
      </dsp:txXfrm>
    </dsp:sp>
    <dsp:sp modelId="{AFBDB554-116C-4474-A452-EC476967531A}">
      <dsp:nvSpPr>
        <dsp:cNvPr id="0" name=""/>
        <dsp:cNvSpPr/>
      </dsp:nvSpPr>
      <dsp:spPr>
        <a:xfrm>
          <a:off x="1298691" y="2326078"/>
          <a:ext cx="6060551" cy="966173"/>
        </a:xfrm>
        <a:custGeom>
          <a:avLst/>
          <a:gdLst/>
          <a:ahLst/>
          <a:cxnLst/>
          <a:rect l="0" t="0" r="0" b="0"/>
          <a:pathLst>
            <a:path>
              <a:moveTo>
                <a:pt x="6060551" y="0"/>
              </a:moveTo>
              <a:lnTo>
                <a:pt x="6060551" y="500186"/>
              </a:lnTo>
              <a:lnTo>
                <a:pt x="0" y="500186"/>
              </a:lnTo>
              <a:lnTo>
                <a:pt x="0" y="96617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75417" y="2806619"/>
        <a:ext cx="307098" cy="5090"/>
      </dsp:txXfrm>
    </dsp:sp>
    <dsp:sp modelId="{52AA5A23-580D-4FF9-9FC9-31EBD6AD668D}">
      <dsp:nvSpPr>
        <dsp:cNvPr id="0" name=""/>
        <dsp:cNvSpPr/>
      </dsp:nvSpPr>
      <dsp:spPr>
        <a:xfrm>
          <a:off x="6030244" y="721432"/>
          <a:ext cx="2657996" cy="16064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38" tIns="113720" rIns="108338" bIns="113720" numCol="1" spcCol="1270" anchor="ctr" anchorCtr="0">
          <a:noAutofit/>
        </a:bodyPr>
        <a:lstStyle/>
        <a:p>
          <a:pPr marL="0" lvl="0" indent="0" algn="ctr" defTabSz="533400">
            <a:lnSpc>
              <a:spcPct val="90000"/>
            </a:lnSpc>
            <a:spcBef>
              <a:spcPct val="0"/>
            </a:spcBef>
            <a:spcAft>
              <a:spcPct val="35000"/>
            </a:spcAft>
            <a:buNone/>
          </a:pPr>
          <a:r>
            <a:rPr lang="en-US" sz="1200" b="1" kern="1200" dirty="0"/>
            <a:t>TTR Prediction</a:t>
          </a:r>
          <a:br>
            <a:rPr lang="en-US" sz="1200" kern="1200" dirty="0"/>
          </a:br>
          <a:r>
            <a:rPr lang="en-US" sz="1200" kern="1200" dirty="0"/>
            <a:t> • Inputs: </a:t>
          </a:r>
          <a:r>
            <a:rPr lang="en-US" sz="1200" i="1" kern="1200" dirty="0"/>
            <a:t>Modality, Problem Category, Product Description, LCT, Parts Y/N</a:t>
          </a:r>
          <a:br>
            <a:rPr lang="en-US" sz="1200" kern="1200" dirty="0"/>
          </a:br>
          <a:r>
            <a:rPr lang="en-US" sz="1200" kern="1200" dirty="0"/>
            <a:t> • Model: </a:t>
          </a:r>
          <a:r>
            <a:rPr lang="en-US" sz="1200" i="1" kern="1200" dirty="0"/>
            <a:t>Random Forest (Multioutput Regressor)</a:t>
          </a:r>
          <a:endParaRPr lang="en-US" sz="1200" kern="1200" dirty="0"/>
        </a:p>
      </dsp:txBody>
      <dsp:txXfrm>
        <a:off x="6030244" y="721432"/>
        <a:ext cx="2657996" cy="1606445"/>
      </dsp:txXfrm>
    </dsp:sp>
    <dsp:sp modelId="{659E8F9B-2BBA-4D8D-A778-AC52DD37DD8F}">
      <dsp:nvSpPr>
        <dsp:cNvPr id="0" name=""/>
        <dsp:cNvSpPr/>
      </dsp:nvSpPr>
      <dsp:spPr>
        <a:xfrm>
          <a:off x="2584324" y="3973475"/>
          <a:ext cx="477917" cy="91440"/>
        </a:xfrm>
        <a:custGeom>
          <a:avLst/>
          <a:gdLst/>
          <a:ahLst/>
          <a:cxnLst/>
          <a:rect l="0" t="0" r="0" b="0"/>
          <a:pathLst>
            <a:path>
              <a:moveTo>
                <a:pt x="0" y="45720"/>
              </a:moveTo>
              <a:lnTo>
                <a:pt x="4779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0569" y="4016650"/>
        <a:ext cx="25425" cy="5090"/>
      </dsp:txXfrm>
    </dsp:sp>
    <dsp:sp modelId="{807AC8F1-6FF5-462A-9723-BC3F86D4CAED}">
      <dsp:nvSpPr>
        <dsp:cNvPr id="0" name=""/>
        <dsp:cNvSpPr/>
      </dsp:nvSpPr>
      <dsp:spPr>
        <a:xfrm>
          <a:off x="11258" y="3324651"/>
          <a:ext cx="2574865" cy="13890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38" tIns="113720" rIns="108338" bIns="113720" numCol="1" spcCol="1270" anchor="ctr" anchorCtr="0">
          <a:noAutofit/>
        </a:bodyPr>
        <a:lstStyle/>
        <a:p>
          <a:pPr marL="0" lvl="0" indent="0" algn="ctr" defTabSz="533400">
            <a:lnSpc>
              <a:spcPct val="90000"/>
            </a:lnSpc>
            <a:spcBef>
              <a:spcPct val="0"/>
            </a:spcBef>
            <a:spcAft>
              <a:spcPct val="35000"/>
            </a:spcAft>
            <a:buNone/>
          </a:pPr>
          <a:r>
            <a:rPr lang="en-US" sz="1200" b="1" kern="1200" dirty="0"/>
            <a:t>PM Optimization</a:t>
          </a:r>
          <a:br>
            <a:rPr lang="en-US" sz="1200" kern="1200" dirty="0"/>
          </a:br>
          <a:r>
            <a:rPr lang="en-US" sz="1200" kern="1200" dirty="0"/>
            <a:t> • Apply Rule: </a:t>
          </a:r>
          <a:r>
            <a:rPr lang="en-US" sz="1200" b="1" kern="1200" dirty="0"/>
            <a:t>PM Interval = 0.8 × MTBF</a:t>
          </a:r>
          <a:br>
            <a:rPr lang="en-US" sz="1200" kern="1200" dirty="0"/>
          </a:br>
          <a:r>
            <a:rPr lang="en-US" sz="1200" kern="1200" dirty="0"/>
            <a:t> • Aim to Reduce Unplanned Downtime</a:t>
          </a:r>
        </a:p>
      </dsp:txBody>
      <dsp:txXfrm>
        <a:off x="11258" y="3324651"/>
        <a:ext cx="2574865" cy="1389087"/>
      </dsp:txXfrm>
    </dsp:sp>
    <dsp:sp modelId="{D7D72B05-26C2-4249-81EE-552E487F17B1}">
      <dsp:nvSpPr>
        <dsp:cNvPr id="0" name=""/>
        <dsp:cNvSpPr/>
      </dsp:nvSpPr>
      <dsp:spPr>
        <a:xfrm>
          <a:off x="5644845" y="3973475"/>
          <a:ext cx="477917" cy="91440"/>
        </a:xfrm>
        <a:custGeom>
          <a:avLst/>
          <a:gdLst/>
          <a:ahLst/>
          <a:cxnLst/>
          <a:rect l="0" t="0" r="0" b="0"/>
          <a:pathLst>
            <a:path>
              <a:moveTo>
                <a:pt x="0" y="45720"/>
              </a:moveTo>
              <a:lnTo>
                <a:pt x="4779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71091" y="4016650"/>
        <a:ext cx="25425" cy="5090"/>
      </dsp:txXfrm>
    </dsp:sp>
    <dsp:sp modelId="{90AD5141-4B4F-4DA3-B90F-F7893A94C6F5}">
      <dsp:nvSpPr>
        <dsp:cNvPr id="0" name=""/>
        <dsp:cNvSpPr/>
      </dsp:nvSpPr>
      <dsp:spPr>
        <a:xfrm>
          <a:off x="3094641" y="2989368"/>
          <a:ext cx="2552004" cy="20596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38" tIns="113720" rIns="108338" bIns="113720" numCol="1" spcCol="1270" anchor="ctr" anchorCtr="0">
          <a:noAutofit/>
        </a:bodyPr>
        <a:lstStyle/>
        <a:p>
          <a:pPr marL="0" lvl="0" indent="0" algn="ctr" defTabSz="533400">
            <a:lnSpc>
              <a:spcPct val="90000"/>
            </a:lnSpc>
            <a:spcBef>
              <a:spcPct val="0"/>
            </a:spcBef>
            <a:spcAft>
              <a:spcPct val="35000"/>
            </a:spcAft>
            <a:buNone/>
          </a:pPr>
          <a:r>
            <a:rPr lang="en-US" sz="1200" b="1" kern="1200" dirty="0"/>
            <a:t>MTBF Computation</a:t>
          </a:r>
          <a:br>
            <a:rPr lang="en-US" sz="1200" kern="1200" dirty="0"/>
          </a:br>
          <a:r>
            <a:rPr lang="en-US" sz="1200" kern="1200" dirty="0"/>
            <a:t> • Calculate Inter-Failure Gaps per Asset</a:t>
          </a:r>
          <a:br>
            <a:rPr lang="en-US" sz="1200" kern="1200" dirty="0"/>
          </a:br>
          <a:r>
            <a:rPr lang="en-US" sz="1200" kern="1200" dirty="0"/>
            <a:t> • Derive Mean and Median MTBF</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 Compare time‑since‑last‑failure vs MTBF (LOW/MEDIUM/HIGH).</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 Risk Label: (modality/product/problem text), train RF/XGB/GBR models.</a:t>
          </a:r>
          <a:endParaRPr lang="en-US" sz="1200" i="1" kern="1200" dirty="0"/>
        </a:p>
        <a:p>
          <a:pPr marL="0" lvl="0" indent="0" algn="ctr" defTabSz="533400">
            <a:lnSpc>
              <a:spcPct val="90000"/>
            </a:lnSpc>
            <a:spcBef>
              <a:spcPct val="0"/>
            </a:spcBef>
            <a:spcAft>
              <a:spcPct val="35000"/>
            </a:spcAft>
            <a:buNone/>
          </a:pPr>
          <a:endParaRPr lang="en-US" sz="1200" kern="1200" dirty="0"/>
        </a:p>
      </dsp:txBody>
      <dsp:txXfrm>
        <a:off x="3094641" y="2989368"/>
        <a:ext cx="2552004" cy="2059653"/>
      </dsp:txXfrm>
    </dsp:sp>
    <dsp:sp modelId="{6C7963B3-B50F-4516-A073-B7E90363F928}">
      <dsp:nvSpPr>
        <dsp:cNvPr id="0" name=""/>
        <dsp:cNvSpPr/>
      </dsp:nvSpPr>
      <dsp:spPr>
        <a:xfrm>
          <a:off x="6155162" y="3355912"/>
          <a:ext cx="2210943" cy="13265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338" tIns="113720" rIns="108338" bIns="113720" numCol="1" spcCol="1270" anchor="ctr" anchorCtr="0">
          <a:noAutofit/>
        </a:bodyPr>
        <a:lstStyle/>
        <a:p>
          <a:pPr marL="0" lvl="0" indent="0" algn="ctr" defTabSz="533400">
            <a:lnSpc>
              <a:spcPct val="90000"/>
            </a:lnSpc>
            <a:spcBef>
              <a:spcPct val="0"/>
            </a:spcBef>
            <a:spcAft>
              <a:spcPct val="35000"/>
            </a:spcAft>
            <a:buClrTx/>
            <a:buSzTx/>
            <a:buFont typeface="Arial"/>
            <a:buNone/>
          </a:pPr>
          <a:r>
            <a:rPr kumimoji="0" lang="en-US" sz="1200" b="0" i="0" u="none" strike="noStrike" kern="1200" cap="none" spc="0" normalizeH="0" baseline="0" noProof="0">
              <a:effectLst/>
              <a:uLnTx/>
              <a:uFillTx/>
              <a:latin typeface="Calibri"/>
              <a:ea typeface="+mn-ea"/>
              <a:cs typeface="+mn-cs"/>
            </a:rPr>
            <a:t>Outputs: MTBF tables, risk list, prediction accuracy,</a:t>
          </a:r>
          <a:endParaRPr lang="en-US" sz="1200" kern="1200"/>
        </a:p>
      </dsp:txBody>
      <dsp:txXfrm>
        <a:off x="6155162" y="3355912"/>
        <a:ext cx="2210943" cy="132656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5BB25-070F-4DA3-8713-C968ED3D7829}" type="datetimeFigureOut">
              <a:rPr lang="en-US" smtClean="0"/>
              <a:t>10/25/2025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F69A1-CF6F-4666-BF80-E92F872FF29A}" type="slidenum">
              <a:rPr lang="en-US" smtClean="0"/>
              <a:t>‹#›</a:t>
            </a:fld>
            <a:endParaRPr lang="en-US"/>
          </a:p>
        </p:txBody>
      </p:sp>
    </p:spTree>
    <p:extLst>
      <p:ext uri="{BB962C8B-B14F-4D97-AF65-F5344CB8AC3E}">
        <p14:creationId xmlns:p14="http://schemas.microsoft.com/office/powerpoint/2010/main" val="392248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a:t>
            </a:fld>
            <a:endParaRPr lang="en-US"/>
          </a:p>
        </p:txBody>
      </p:sp>
    </p:spTree>
    <p:extLst>
      <p:ext uri="{BB962C8B-B14F-4D97-AF65-F5344CB8AC3E}">
        <p14:creationId xmlns:p14="http://schemas.microsoft.com/office/powerpoint/2010/main" val="37290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3</a:t>
            </a:fld>
            <a:endParaRPr lang="en-US"/>
          </a:p>
        </p:txBody>
      </p:sp>
    </p:spTree>
    <p:extLst>
      <p:ext uri="{BB962C8B-B14F-4D97-AF65-F5344CB8AC3E}">
        <p14:creationId xmlns:p14="http://schemas.microsoft.com/office/powerpoint/2010/main" val="209253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84DB6-375E-D9CD-7707-CBD0027AD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AC7B23-A984-0056-1E53-ACF71E026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6A6321-C630-7B3C-38A3-E7FE649CD6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a:extLst>
              <a:ext uri="{FF2B5EF4-FFF2-40B4-BE49-F238E27FC236}">
                <a16:creationId xmlns:a16="http://schemas.microsoft.com/office/drawing/2014/main" id="{82FB09D5-C46A-7C43-0BF5-109E7E8AEA3A}"/>
              </a:ext>
            </a:extLst>
          </p:cNvPr>
          <p:cNvSpPr>
            <a:spLocks noGrp="1"/>
          </p:cNvSpPr>
          <p:nvPr>
            <p:ph type="sldNum" sz="quarter" idx="5"/>
          </p:nvPr>
        </p:nvSpPr>
        <p:spPr/>
        <p:txBody>
          <a:bodyPr/>
          <a:lstStyle/>
          <a:p>
            <a:fld id="{894F69A1-CF6F-4666-BF80-E92F872FF29A}" type="slidenum">
              <a:rPr lang="en-US" smtClean="0"/>
              <a:t>4</a:t>
            </a:fld>
            <a:endParaRPr lang="en-US"/>
          </a:p>
        </p:txBody>
      </p:sp>
    </p:spTree>
    <p:extLst>
      <p:ext uri="{BB962C8B-B14F-4D97-AF65-F5344CB8AC3E}">
        <p14:creationId xmlns:p14="http://schemas.microsoft.com/office/powerpoint/2010/main" val="343647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Predictive Maintenance in Healthcare Equipment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Deloitte‑based report highlights AI‑driven predictive maintenance can reduce equipment downtime by 5–15%, boost labor productivity by 5–20%, and reduce inventory by 10–30%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 insights: </a:t>
            </a:r>
            <a:r>
              <a:rPr lang="en-US" sz="1200" kern="1200" dirty="0" err="1">
                <a:solidFill>
                  <a:schemeClr val="tx1"/>
                </a:solidFill>
                <a:effectLst/>
                <a:latin typeface="+mn-lt"/>
                <a:ea typeface="+mn-ea"/>
                <a:cs typeface="+mn-cs"/>
              </a:rPr>
              <a:t>Simbo.ai’s</a:t>
            </a:r>
            <a:r>
              <a:rPr lang="en-US" sz="1200" kern="1200" dirty="0">
                <a:solidFill>
                  <a:schemeClr val="tx1"/>
                </a:solidFill>
                <a:effectLst/>
                <a:latin typeface="+mn-lt"/>
                <a:ea typeface="+mn-ea"/>
                <a:cs typeface="+mn-cs"/>
              </a:rPr>
              <a:t> overview notes that organizations achieving predictive maintenance report 20–40% longer equipment lifespans, ~25% lower maintenance costs, up to 70% fewer breakdowns, and 30–50% reduced unplanned downtime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Big Data in Hospital Operations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paper exploring big data analytics (BDA) for hospital resource optimization and workflow management shows how real-time decision support via EHRs, patient flow, staffing, and equipment usage leads to improved resource allocation and operational efficiency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Complementary research: Another study demonstrates how BDA enables better risk management, thus enhancing healthcare quality outcomes </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IoT-enabled Monitoring &amp; Anomaly Detection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systematic review of IoT applications in healthcare delves into how sensors and communication technologies are being adopted for real-time monitoring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Supporting example: A proposed Anomaly Detection System (ADS) in smart hospital IoT setups integrates health/environmental monitoring with network intrusion detection to enhance system reliability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context: IoT + Big Data research highlights how real-time monitoring and anomaly detection facilitate early diagnosis and personalized care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Equipment Failure Analysis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While a direct study on failure analysis in Bangladesh is limited, a cross-sectional study on radiology and imaging equipment utilization in district hospitals in Bangladesh reveals underlying issues like low utilization due to workforce and infrastructure gaps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Supplementary insight: A systematic review on fault diagnostics in medical device manufacturing underscores the technical complexity and lack of standardized troubleshooting documentation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+1</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5. Case Studies in Bangladesh &amp; India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Bangladesh-specific insight: The study on radiology equipment in district hospitals (Bangladesh) highlights functional status, workload, and underutilization issues in public hospitals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analytics in Bangladesh healthcare: A study identifying Big Data Analytics Capabilities (BDAC) in Bangladesh’s healthcare sector assesses domain-specific needs via expert consultation </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Nature</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Summary Table</a:t>
            </a:r>
          </a:p>
          <a:p>
            <a:r>
              <a:rPr lang="en-US" sz="1200" kern="1200" dirty="0">
                <a:solidFill>
                  <a:schemeClr val="tx1"/>
                </a:solidFill>
                <a:effectLst/>
                <a:latin typeface="+mn-lt"/>
                <a:ea typeface="+mn-ea"/>
                <a:cs typeface="+mn-cs"/>
              </a:rPr>
              <a:t>Research Topic Key Findings &amp; Stats</a:t>
            </a:r>
          </a:p>
          <a:p>
            <a:r>
              <a:rPr lang="en-US" sz="1200" kern="1200" dirty="0">
                <a:solidFill>
                  <a:schemeClr val="tx1"/>
                </a:solidFill>
                <a:effectLst/>
                <a:latin typeface="+mn-lt"/>
                <a:ea typeface="+mn-ea"/>
                <a:cs typeface="+mn-cs"/>
              </a:rPr>
              <a:t>Predictive Maintenance in Healthcare 5–15% downtime reduction; 20–40% longer equipment lifespan; up to 70% fewer breakdowns</a:t>
            </a:r>
          </a:p>
          <a:p>
            <a:r>
              <a:rPr lang="en-US" sz="1200" kern="1200" dirty="0">
                <a:solidFill>
                  <a:schemeClr val="tx1"/>
                </a:solidFill>
                <a:effectLst/>
                <a:latin typeface="+mn-lt"/>
                <a:ea typeface="+mn-ea"/>
                <a:cs typeface="+mn-cs"/>
              </a:rPr>
              <a:t>Big Data in Hospital Operations             Resource optimization via EHRs and workflow analytics; improvements in care quality outcomes</a:t>
            </a:r>
          </a:p>
          <a:p>
            <a:r>
              <a:rPr lang="en-US" sz="1200" kern="1200" dirty="0">
                <a:solidFill>
                  <a:schemeClr val="tx1"/>
                </a:solidFill>
                <a:effectLst/>
                <a:latin typeface="+mn-lt"/>
                <a:ea typeface="+mn-ea"/>
                <a:cs typeface="+mn-cs"/>
              </a:rPr>
              <a:t>IoT Monitoring &amp; Anomaly Detection     Real-time sensor data integration; smart systems detecting anomalies and network events</a:t>
            </a:r>
          </a:p>
          <a:p>
            <a:r>
              <a:rPr lang="en-US" sz="1200" kern="1200" dirty="0">
                <a:solidFill>
                  <a:schemeClr val="tx1"/>
                </a:solidFill>
                <a:effectLst/>
                <a:latin typeface="+mn-lt"/>
                <a:ea typeface="+mn-ea"/>
                <a:cs typeface="+mn-cs"/>
              </a:rPr>
              <a:t>Equipment Failure Analysis      Usage inefficiencies in Bangladesh; challenges in failure diagnostics documentation</a:t>
            </a:r>
          </a:p>
          <a:p>
            <a:r>
              <a:rPr lang="en-US" sz="1200" kern="1200" dirty="0">
                <a:solidFill>
                  <a:schemeClr val="tx1"/>
                </a:solidFill>
                <a:effectLst/>
                <a:latin typeface="+mn-lt"/>
                <a:ea typeface="+mn-ea"/>
                <a:cs typeface="+mn-cs"/>
              </a:rPr>
              <a:t>Regional Case Studies (Bangladesh/India)       Underutilization of medical equipment; capability studies on local healthcare analytics frameworks</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7</a:t>
            </a:fld>
            <a:endParaRPr lang="en-US"/>
          </a:p>
        </p:txBody>
      </p:sp>
    </p:spTree>
    <p:extLst>
      <p:ext uri="{BB962C8B-B14F-4D97-AF65-F5344CB8AC3E}">
        <p14:creationId xmlns:p14="http://schemas.microsoft.com/office/powerpoint/2010/main" val="83790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9</a:t>
            </a:fld>
            <a:endParaRPr lang="en-US"/>
          </a:p>
        </p:txBody>
      </p:sp>
    </p:spTree>
    <p:extLst>
      <p:ext uri="{BB962C8B-B14F-4D97-AF65-F5344CB8AC3E}">
        <p14:creationId xmlns:p14="http://schemas.microsoft.com/office/powerpoint/2010/main" val="79229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11</a:t>
            </a:fld>
            <a:endParaRPr lang="en-US"/>
          </a:p>
        </p:txBody>
      </p:sp>
    </p:spTree>
    <p:extLst>
      <p:ext uri="{BB962C8B-B14F-4D97-AF65-F5344CB8AC3E}">
        <p14:creationId xmlns:p14="http://schemas.microsoft.com/office/powerpoint/2010/main" val="225540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18</a:t>
            </a:fld>
            <a:endParaRPr lang="en-US"/>
          </a:p>
        </p:txBody>
      </p:sp>
    </p:spTree>
    <p:extLst>
      <p:ext uri="{BB962C8B-B14F-4D97-AF65-F5344CB8AC3E}">
        <p14:creationId xmlns:p14="http://schemas.microsoft.com/office/powerpoint/2010/main" val="278011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074F477-5EEC-42AB-AB5D-80D2F45A2652}"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D5DFC3-B383-4B09-AD79-E076DA4B0D1B}"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C727AC-6C38-4178-843A-E84246A04FFF}"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8F7A9C-3CED-4417-B97B-738850A4C8F3}"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0B4457-0975-4A10-B6E1-8B28855E3EAA}" type="datetime1">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4E205D-81B6-446C-994C-F6CE759CD37B}"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F0626C0-935A-4EFF-B361-8C9053A32928}" type="datetime1">
              <a:rPr lang="en-US" smtClean="0"/>
              <a:t>10/25/2025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90E2B0-24F5-47FE-A443-A658901A3CFD}" type="datetime1">
              <a:rPr lang="en-US" smtClean="0"/>
              <a:t>10/25/2025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0CBA11-678E-4B2B-BFCB-74EB6A5010E1}" type="datetime1">
              <a:rPr lang="en-US" smtClean="0"/>
              <a:t>10/25/2025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65313C-9DE9-496B-BD79-959ADCB8C3B0}"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AE9E7B-C6B2-420B-833A-0F97D1A7A51B}" type="datetime1">
              <a:rPr lang="en-US" smtClean="0"/>
              <a:t>10/25/2025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30096F-E924-400D-8156-B185C965766B}" type="datetime1">
              <a:rPr lang="en-US" smtClean="0"/>
              <a:t>10/25/2025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healthcare.com/insights/article/beyond-downtime-redefining-predictive-medical-equipment-maintenance" TargetMode="Externa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imbo.ai/blog/exploring-predictive-maintenance-in-healthcare-how-ai-can-revolutionize-equipment-management-and-reliability-299646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jpe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BFA543F4-33DF-A83E-A1AC-9DD9B7440544}"/>
              </a:ext>
            </a:extLst>
          </p:cNvPr>
          <p:cNvPicPr>
            <a:picLocks noChangeAspect="1"/>
          </p:cNvPicPr>
          <p:nvPr/>
        </p:nvPicPr>
        <p:blipFill>
          <a:blip r:embed="rId2">
            <a:alphaModFix amt="50000"/>
          </a:blip>
          <a:srcRect l="4892" r="6107" b="-2"/>
          <a:stretch>
            <a:fillRect/>
          </a:stretch>
        </p:blipFill>
        <p:spPr>
          <a:xfrm>
            <a:off x="20" y="1"/>
            <a:ext cx="9143980" cy="6857999"/>
          </a:xfrm>
          <a:prstGeom prst="rect">
            <a:avLst/>
          </a:prstGeom>
        </p:spPr>
      </p:pic>
      <p:sp>
        <p:nvSpPr>
          <p:cNvPr id="2" name="Title 1"/>
          <p:cNvSpPr>
            <a:spLocks noGrp="1"/>
          </p:cNvSpPr>
          <p:nvPr>
            <p:ph type="ctrTitle"/>
          </p:nvPr>
        </p:nvSpPr>
        <p:spPr>
          <a:xfrm>
            <a:off x="1143000" y="1122362"/>
            <a:ext cx="6858000" cy="2900518"/>
          </a:xfrm>
        </p:spPr>
        <p:txBody>
          <a:bodyPr>
            <a:normAutofit/>
          </a:bodyPr>
          <a:lstStyle/>
          <a:p>
            <a:r>
              <a:rPr lang="en-US" dirty="0">
                <a:solidFill>
                  <a:srgbClr val="FFFFFF"/>
                </a:solidFill>
              </a:rPr>
              <a:t>Big Data Project</a:t>
            </a:r>
          </a:p>
        </p:txBody>
      </p:sp>
      <p:sp>
        <p:nvSpPr>
          <p:cNvPr id="3" name="Subtitle 2"/>
          <p:cNvSpPr>
            <a:spLocks noGrp="1"/>
          </p:cNvSpPr>
          <p:nvPr>
            <p:ph type="subTitle" idx="1"/>
          </p:nvPr>
        </p:nvSpPr>
        <p:spPr>
          <a:xfrm>
            <a:off x="1143000" y="4159404"/>
            <a:ext cx="6858000" cy="1098395"/>
          </a:xfrm>
        </p:spPr>
        <p:txBody>
          <a:bodyPr>
            <a:normAutofit lnSpcReduction="10000"/>
          </a:bodyPr>
          <a:lstStyle/>
          <a:p>
            <a:r>
              <a:rPr lang="en-US" dirty="0">
                <a:solidFill>
                  <a:srgbClr val="FFFFFF"/>
                </a:solidFill>
              </a:rPr>
              <a:t>Md Abdul Kader</a:t>
            </a:r>
          </a:p>
          <a:p>
            <a:r>
              <a:rPr lang="en-US" dirty="0">
                <a:solidFill>
                  <a:srgbClr val="FFFFFF"/>
                </a:solidFill>
              </a:rPr>
              <a:t>Md Ahsan  Kabir</a:t>
            </a:r>
          </a:p>
        </p:txBody>
      </p:sp>
      <p:sp>
        <p:nvSpPr>
          <p:cNvPr id="4" name="Slide Number Placeholder 3">
            <a:extLst>
              <a:ext uri="{FF2B5EF4-FFF2-40B4-BE49-F238E27FC236}">
                <a16:creationId xmlns:a16="http://schemas.microsoft.com/office/drawing/2014/main" id="{B081047E-7B3A-B16D-57D9-F59EE6D51BFE}"/>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an of a human brain in a neurology clinic">
            <a:extLst>
              <a:ext uri="{FF2B5EF4-FFF2-40B4-BE49-F238E27FC236}">
                <a16:creationId xmlns:a16="http://schemas.microsoft.com/office/drawing/2014/main" id="{81FD2640-7D76-A108-B7C7-37B6607BD42D}"/>
              </a:ext>
            </a:extLst>
          </p:cNvPr>
          <p:cNvPicPr>
            <a:picLocks noChangeAspect="1"/>
          </p:cNvPicPr>
          <p:nvPr/>
        </p:nvPicPr>
        <p:blipFill>
          <a:blip r:embed="rId2"/>
          <a:srcRect l="43749" r="2" b="2"/>
          <a:stretch>
            <a:fillRect/>
          </a:stretch>
        </p:blipFill>
        <p:spPr>
          <a:xfrm>
            <a:off x="379063" y="554151"/>
            <a:ext cx="4306642"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 name="TextBox 4">
            <a:extLst>
              <a:ext uri="{FF2B5EF4-FFF2-40B4-BE49-F238E27FC236}">
                <a16:creationId xmlns:a16="http://schemas.microsoft.com/office/drawing/2014/main" id="{7C6BD87A-AD38-BB43-2570-FB47C0BAF53A}"/>
              </a:ext>
            </a:extLst>
          </p:cNvPr>
          <p:cNvSpPr txBox="1"/>
          <p:nvPr/>
        </p:nvSpPr>
        <p:spPr>
          <a:xfrm>
            <a:off x="4572000" y="880157"/>
            <a:ext cx="4642454" cy="2913872"/>
          </a:xfrm>
          <a:prstGeom prst="rect">
            <a:avLst/>
          </a:prstGeom>
        </p:spPr>
        <p:txBody>
          <a:bodyPr vert="horz" lIns="91440" tIns="45720" rIns="91440" bIns="45720" rtlCol="0" anchor="t">
            <a:noAutofit/>
          </a:bodyPr>
          <a:lstStyle/>
          <a:p>
            <a:pPr marR="0" lvl="0" defTabSz="914400"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alpha val="80000"/>
                  </a:schemeClr>
                </a:solidFill>
                <a:effectLst/>
                <a:uLnTx/>
                <a:uFillTx/>
              </a:rPr>
              <a:t>GE Healthcare –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for MRI</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GE Healthcare’s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system uses digital twins and AI to:</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Increase MRI uptime by 4.5 days/year</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Reduce unplanned downtime by up to 40%</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Cut customer-initiated service requests by 35%</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This solution is already deployed in over 1,500 MRI installations and is expanding to other imaging modalities 4.</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lvl="0" indent="-228600" defTabSz="914400">
              <a:lnSpc>
                <a:spcPct val="90000"/>
              </a:lnSpc>
              <a:spcAft>
                <a:spcPts val="600"/>
              </a:spcAft>
              <a:buFont typeface="Arial" panose="020B0604020202020204" pitchFamily="34" charset="0"/>
              <a:buChar char="•"/>
              <a:defRPr/>
            </a:pPr>
            <a:r>
              <a:rPr kumimoji="0" lang="en-US" sz="2000" b="0" i="0" u="none" strike="noStrike" cap="none" spc="0" normalizeH="0" baseline="0" noProof="0" dirty="0">
                <a:ln>
                  <a:noFill/>
                </a:ln>
                <a:solidFill>
                  <a:schemeClr val="tx1">
                    <a:alpha val="80000"/>
                  </a:schemeClr>
                </a:solidFill>
                <a:effectLst/>
                <a:uLnTx/>
                <a:uFillTx/>
              </a:rPr>
              <a:t>🔗 Read GE Healthcare’s article-</a:t>
            </a:r>
            <a:r>
              <a:rPr lang="en-US" sz="2000" dirty="0">
                <a:solidFill>
                  <a:schemeClr val="tx1">
                    <a:alpha val="80000"/>
                  </a:schemeClr>
                </a:solidFill>
                <a:hlinkClick r:id="rId3"/>
              </a:rPr>
              <a:t>Title: Beyond Downtime: Redefining Predictive | GE HealthCare (United States)</a:t>
            </a: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p:txBody>
      </p:sp>
      <p:sp>
        <p:nvSpPr>
          <p:cNvPr id="2" name="Slide Number Placeholder 1">
            <a:extLst>
              <a:ext uri="{FF2B5EF4-FFF2-40B4-BE49-F238E27FC236}">
                <a16:creationId xmlns:a16="http://schemas.microsoft.com/office/drawing/2014/main" id="{A14EDB6C-A152-9DF7-9732-AE3EB30C6C41}"/>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defRPr/>
            </a:pPr>
            <a:fld id="{C1FF6DA9-008F-8B48-92A6-B652298478BF}" type="slidenum">
              <a:rPr lang="en-US">
                <a:solidFill>
                  <a:schemeClr val="tx1">
                    <a:alpha val="60000"/>
                  </a:schemeClr>
                </a:solidFill>
                <a:latin typeface="Calibri" panose="020F0502020204030204"/>
              </a:rPr>
              <a:pPr defTabSz="914400">
                <a:spcAft>
                  <a:spcPts val="600"/>
                </a:spcAft>
                <a:defRPr/>
              </a:pPr>
              <a:t>10</a:t>
            </a:fld>
            <a:endParaRPr lang="en-US">
              <a:solidFill>
                <a:schemeClr val="tx1">
                  <a:alpha val="60000"/>
                </a:schemeClr>
              </a:solidFill>
              <a:latin typeface="Calibri" panose="020F0502020204030204"/>
            </a:endParaRPr>
          </a:p>
        </p:txBody>
      </p:sp>
    </p:spTree>
    <p:extLst>
      <p:ext uri="{BB962C8B-B14F-4D97-AF65-F5344CB8AC3E}">
        <p14:creationId xmlns:p14="http://schemas.microsoft.com/office/powerpoint/2010/main" val="396287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62A45-0585-56AD-6365-B9C3F85121D9}"/>
              </a:ext>
            </a:extLst>
          </p:cNvPr>
          <p:cNvSpPr>
            <a:spLocks noGrp="1"/>
          </p:cNvSpPr>
          <p:nvPr>
            <p:ph type="title"/>
          </p:nvPr>
        </p:nvSpPr>
        <p:spPr>
          <a:xfrm>
            <a:off x="406400" y="233136"/>
            <a:ext cx="8515350" cy="774246"/>
          </a:xfrm>
        </p:spPr>
        <p:txBody>
          <a:bodyPr>
            <a:normAutofit fontScale="90000"/>
          </a:bodyPr>
          <a:lstStyle/>
          <a:p>
            <a:pPr>
              <a:lnSpc>
                <a:spcPct val="90000"/>
              </a:lnSpc>
            </a:pPr>
            <a:r>
              <a:rPr lang="en-US" sz="2800" b="1" dirty="0"/>
              <a:t>Proposed Methodology – Predictive Maintenance Framework</a:t>
            </a:r>
            <a:br>
              <a:rPr lang="en-US" sz="2800" dirty="0"/>
            </a:br>
            <a:endParaRPr lang="en-US" sz="2800" dirty="0"/>
          </a:p>
        </p:txBody>
      </p:sp>
      <p:sp>
        <p:nvSpPr>
          <p:cNvPr id="4" name="Slide Number Placeholder 3">
            <a:extLst>
              <a:ext uri="{FF2B5EF4-FFF2-40B4-BE49-F238E27FC236}">
                <a16:creationId xmlns:a16="http://schemas.microsoft.com/office/drawing/2014/main" id="{A6EF1B7F-CE5E-DBF6-E1BE-C521C634C0A2}"/>
              </a:ext>
            </a:extLst>
          </p:cNvPr>
          <p:cNvSpPr>
            <a:spLocks noGrp="1"/>
          </p:cNvSpPr>
          <p:nvPr>
            <p:ph type="sldNum" sz="quarter" idx="12"/>
          </p:nvPr>
        </p:nvSpPr>
        <p:spPr>
          <a:xfrm>
            <a:off x="6457950" y="6356350"/>
            <a:ext cx="2057400" cy="365125"/>
          </a:xfrm>
        </p:spPr>
        <p:txBody>
          <a:bodyPr>
            <a:normAutofit/>
          </a:bodyPr>
          <a:lstStyle/>
          <a:p>
            <a:pPr>
              <a:spcAft>
                <a:spcPts val="600"/>
              </a:spcAft>
            </a:pPr>
            <a:fld id="{C1FF6DA9-008F-8B48-92A6-B652298478BF}" type="slidenum">
              <a:rPr lang="en-US"/>
              <a:pPr>
                <a:spcAft>
                  <a:spcPts val="600"/>
                </a:spcAft>
              </a:pPr>
              <a:t>11</a:t>
            </a:fld>
            <a:endParaRPr lang="en-US"/>
          </a:p>
        </p:txBody>
      </p:sp>
      <p:graphicFrame>
        <p:nvGraphicFramePr>
          <p:cNvPr id="5" name="Diagram 4">
            <a:extLst>
              <a:ext uri="{FF2B5EF4-FFF2-40B4-BE49-F238E27FC236}">
                <a16:creationId xmlns:a16="http://schemas.microsoft.com/office/drawing/2014/main" id="{AB53D49A-2FB3-0E35-C43E-F1089A650851}"/>
              </a:ext>
            </a:extLst>
          </p:cNvPr>
          <p:cNvGraphicFramePr/>
          <p:nvPr>
            <p:extLst>
              <p:ext uri="{D42A27DB-BD31-4B8C-83A1-F6EECF244321}">
                <p14:modId xmlns:p14="http://schemas.microsoft.com/office/powerpoint/2010/main" val="806619773"/>
              </p:ext>
            </p:extLst>
          </p:nvPr>
        </p:nvGraphicFramePr>
        <p:xfrm>
          <a:off x="222250" y="620259"/>
          <a:ext cx="8699500" cy="5617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622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D7198-5DCE-029C-EBF7-509EEBD994D5}"/>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marL="0" marR="0" lvl="0" indent="0" algn="l" defTabSz="914400" fontAlgn="base">
              <a:lnSpc>
                <a:spcPct val="90000"/>
              </a:lnSpc>
              <a:spcAft>
                <a:spcPct val="0"/>
              </a:spcAft>
              <a:buClrTx/>
              <a:buSzTx/>
              <a:tabLst/>
            </a:pPr>
            <a:r>
              <a:rPr kumimoji="0" lang="en-US" altLang="en-US" sz="3500" b="1" i="0" u="none" strike="noStrike" kern="1200" cap="none" normalizeH="0" baseline="0">
                <a:ln>
                  <a:noFill/>
                </a:ln>
                <a:solidFill>
                  <a:srgbClr val="FFFFFF"/>
                </a:solidFill>
                <a:effectLst/>
                <a:latin typeface="+mj-lt"/>
                <a:ea typeface="+mj-ea"/>
                <a:cs typeface="+mj-cs"/>
              </a:rPr>
              <a:t>Experimental Setup</a:t>
            </a:r>
          </a:p>
          <a:p>
            <a:pPr marL="0" marR="0" lvl="0" indent="0" algn="l" defTabSz="914400" fontAlgn="base">
              <a:lnSpc>
                <a:spcPct val="90000"/>
              </a:lnSpc>
              <a:spcAft>
                <a:spcPct val="0"/>
              </a:spcAft>
              <a:buClrTx/>
              <a:buSzTx/>
              <a:tabLst/>
            </a:pPr>
            <a:endParaRPr kumimoji="0" lang="en-US" altLang="en-US" sz="3500" b="0" i="0" u="none" strike="noStrike" kern="1200" cap="none" normalizeH="0" baseline="0">
              <a:ln>
                <a:noFill/>
              </a:ln>
              <a:solidFill>
                <a:srgbClr val="FFFFFF"/>
              </a:solidFill>
              <a:effectLst/>
              <a:latin typeface="+mj-lt"/>
              <a:ea typeface="+mj-ea"/>
              <a:cs typeface="+mj-cs"/>
            </a:endParaRPr>
          </a:p>
        </p:txBody>
      </p:sp>
      <p:sp>
        <p:nvSpPr>
          <p:cNvPr id="4" name="Slide Number Placeholder 3">
            <a:extLst>
              <a:ext uri="{FF2B5EF4-FFF2-40B4-BE49-F238E27FC236}">
                <a16:creationId xmlns:a16="http://schemas.microsoft.com/office/drawing/2014/main" id="{AFA68922-25F8-1235-6EC8-B40D5304DACF}"/>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12</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95C3CA82-C6B6-4593-EE92-034907351354}"/>
              </a:ext>
            </a:extLst>
          </p:cNvPr>
          <p:cNvGraphicFramePr>
            <a:graphicFrameLocks noGrp="1"/>
          </p:cNvGraphicFramePr>
          <p:nvPr>
            <p:ph idx="1"/>
            <p:extLst>
              <p:ext uri="{D42A27DB-BD31-4B8C-83A1-F6EECF244321}">
                <p14:modId xmlns:p14="http://schemas.microsoft.com/office/powerpoint/2010/main" val="1802241167"/>
              </p:ext>
            </p:extLst>
          </p:nvPr>
        </p:nvGraphicFramePr>
        <p:xfrm>
          <a:off x="524784" y="1562530"/>
          <a:ext cx="8314416" cy="4651262"/>
        </p:xfrm>
        <a:graphic>
          <a:graphicData uri="http://schemas.openxmlformats.org/drawingml/2006/table">
            <a:tbl>
              <a:tblPr>
                <a:solidFill>
                  <a:srgbClr val="F2F2F2">
                    <a:alpha val="30196"/>
                  </a:srgbClr>
                </a:solidFill>
              </a:tblPr>
              <a:tblGrid>
                <a:gridCol w="1640030">
                  <a:extLst>
                    <a:ext uri="{9D8B030D-6E8A-4147-A177-3AD203B41FA5}">
                      <a16:colId xmlns:a16="http://schemas.microsoft.com/office/drawing/2014/main" val="1965786357"/>
                    </a:ext>
                  </a:extLst>
                </a:gridCol>
                <a:gridCol w="6674386">
                  <a:extLst>
                    <a:ext uri="{9D8B030D-6E8A-4147-A177-3AD203B41FA5}">
                      <a16:colId xmlns:a16="http://schemas.microsoft.com/office/drawing/2014/main" val="4076063270"/>
                    </a:ext>
                  </a:extLst>
                </a:gridCol>
              </a:tblGrid>
              <a:tr h="437801">
                <a:tc>
                  <a:txBody>
                    <a:bodyPr/>
                    <a:lstStyle/>
                    <a:p>
                      <a:r>
                        <a:rPr lang="en-US" sz="1600" cap="none" spc="0" dirty="0">
                          <a:solidFill>
                            <a:schemeClr val="tx1"/>
                          </a:solidFill>
                        </a:rPr>
                        <a:t>Parameter</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Description</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002086004"/>
                  </a:ext>
                </a:extLst>
              </a:tr>
              <a:tr h="905438">
                <a:tc>
                  <a:txBody>
                    <a:bodyPr/>
                    <a:lstStyle/>
                    <a:p>
                      <a:r>
                        <a:rPr lang="en-US" sz="1600" cap="none" spc="0" dirty="0">
                          <a:solidFill>
                            <a:schemeClr val="tx1"/>
                          </a:solidFill>
                        </a:rPr>
                        <a:t>Software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Python (pandas, </a:t>
                      </a:r>
                      <a:r>
                        <a:rPr kumimoji="0" lang="en-US" sz="1600" b="0" i="0" u="none" strike="noStrike" kern="1200" cap="none" spc="0" normalizeH="0" baseline="0" noProof="0" dirty="0" err="1">
                          <a:ln>
                            <a:noFill/>
                          </a:ln>
                          <a:solidFill>
                            <a:prstClr val="black"/>
                          </a:solidFill>
                          <a:effectLst/>
                          <a:uLnTx/>
                          <a:uFillTx/>
                          <a:latin typeface="+mn-lt"/>
                          <a:ea typeface="+mn-ea"/>
                          <a:cs typeface="+mn-cs"/>
                        </a:rPr>
                        <a:t>numpy</a:t>
                      </a:r>
                      <a:r>
                        <a:rPr kumimoji="0" lang="en-US" sz="1600" b="0" i="0" u="none" strike="noStrike" kern="1200" cap="none" spc="0" normalizeH="0" baseline="0" noProof="0" dirty="0">
                          <a:ln>
                            <a:noFill/>
                          </a:ln>
                          <a:solidFill>
                            <a:prstClr val="black"/>
                          </a:solidFill>
                          <a:effectLst/>
                          <a:uLnTx/>
                          <a:uFillTx/>
                          <a:latin typeface="+mn-lt"/>
                          <a:ea typeface="+mn-ea"/>
                          <a:cs typeface="+mn-cs"/>
                        </a:rPr>
                        <a:t>, scikit‑learn, </a:t>
                      </a:r>
                      <a:r>
                        <a:rPr kumimoji="0" lang="en-US" sz="1600" b="0" i="0" u="none" strike="noStrike" kern="1200" cap="none" spc="0" normalizeH="0" baseline="0" noProof="0" dirty="0" err="1">
                          <a:ln>
                            <a:noFill/>
                          </a:ln>
                          <a:solidFill>
                            <a:prstClr val="black"/>
                          </a:solidFill>
                          <a:effectLst/>
                          <a:uLnTx/>
                          <a:uFillTx/>
                          <a:latin typeface="+mn-lt"/>
                          <a:ea typeface="+mn-ea"/>
                          <a:cs typeface="+mn-cs"/>
                        </a:rPr>
                        <a:t>xgboost</a:t>
                      </a:r>
                      <a:r>
                        <a:rPr kumimoji="0" lang="en-US" sz="1600" b="0" i="0" u="none" strike="noStrike" kern="1200" cap="none" spc="0" normalizeH="0" baseline="0" noProof="0" dirty="0">
                          <a:ln>
                            <a:noFill/>
                          </a:ln>
                          <a:solidFill>
                            <a:prstClr val="black"/>
                          </a:solidFill>
                          <a:effectLst/>
                          <a:uLnTx/>
                          <a:uFillTx/>
                          <a:latin typeface="+mn-lt"/>
                          <a:ea typeface="+mn-ea"/>
                          <a:cs typeface="+mn-cs"/>
                        </a:rPr>
                        <a:t>), Matplotlib; Kaggle runtime.</a:t>
                      </a:r>
                    </a:p>
                    <a:p>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80177719"/>
                  </a:ext>
                </a:extLst>
              </a:tr>
              <a:tr h="437801">
                <a:tc>
                  <a:txBody>
                    <a:bodyPr/>
                    <a:lstStyle/>
                    <a:p>
                      <a:r>
                        <a:rPr lang="en-US" sz="1600" cap="none" spc="0">
                          <a:solidFill>
                            <a:schemeClr val="tx1"/>
                          </a:solidFill>
                        </a:rPr>
                        <a:t>Data Split</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80% Train / 20% Test</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194543193"/>
                  </a:ext>
                </a:extLst>
              </a:tr>
              <a:tr h="437801">
                <a:tc>
                  <a:txBody>
                    <a:bodyPr/>
                    <a:lstStyle/>
                    <a:p>
                      <a:r>
                        <a:rPr lang="en-US" sz="1600" cap="none" spc="0">
                          <a:solidFill>
                            <a:schemeClr val="tx1"/>
                          </a:solidFill>
                        </a:rPr>
                        <a:t>Model Type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Random Forest ,</a:t>
                      </a:r>
                      <a:r>
                        <a:rPr lang="en-US" sz="1600" cap="none" spc="0" dirty="0" err="1">
                          <a:solidFill>
                            <a:schemeClr val="tx1"/>
                          </a:solidFill>
                        </a:rPr>
                        <a:t>Xgboost</a:t>
                      </a:r>
                      <a:r>
                        <a:rPr lang="en-US" sz="1600" cap="none" spc="0" dirty="0">
                          <a:solidFill>
                            <a:schemeClr val="tx1"/>
                          </a:solidFill>
                        </a:rPr>
                        <a:t>, </a:t>
                      </a:r>
                      <a:r>
                        <a:rPr lang="en-US" sz="1600" cap="none" spc="0" dirty="0" err="1">
                          <a:solidFill>
                            <a:schemeClr val="tx1"/>
                          </a:solidFill>
                        </a:rPr>
                        <a:t>Gradientboost</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096044771"/>
                  </a:ext>
                </a:extLst>
              </a:tr>
              <a:tr h="437801">
                <a:tc>
                  <a:txBody>
                    <a:bodyPr/>
                    <a:lstStyle/>
                    <a:p>
                      <a:r>
                        <a:rPr lang="en-US" sz="1600" cap="none" spc="0">
                          <a:solidFill>
                            <a:schemeClr val="tx1"/>
                          </a:solidFill>
                        </a:rPr>
                        <a:t>Hardware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Intel i7, 16GB RAM</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994974573"/>
                  </a:ext>
                </a:extLst>
              </a:tr>
              <a:tr h="905438">
                <a:tc>
                  <a:txBody>
                    <a:bodyPr/>
                    <a:lstStyle/>
                    <a:p>
                      <a:r>
                        <a:rPr lang="en-US" sz="1600" cap="none" spc="0" dirty="0">
                          <a:solidFill>
                            <a:schemeClr val="tx1"/>
                          </a:solidFill>
                        </a:rPr>
                        <a:t>Data Clean up</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MTBF: 135 systems with ≥2 failures; 121 systems used for accuracy back‑test. TTR: 1,430 rows → IQR outlier removal → 1,207 clean rows; train/test split with modality </a:t>
                      </a:r>
                    </a:p>
                  </a:txBody>
                  <a:tcPr marL="168053" marR="129272" marT="129272" marB="129272" anchor="ctr">
                    <a:lnL w="6350" cap="flat" cmpd="sng" algn="ctr">
                      <a:solidFill>
                        <a:schemeClr val="tx1">
                          <a:lumMod val="75000"/>
                          <a:lumOff val="25000"/>
                        </a:schemeClr>
                      </a:solidFill>
                      <a:prstDash val="solid"/>
                      <a:round/>
                      <a:headEnd type="none" w="med" len="med"/>
                      <a:tailEnd type="none" w="med" len="me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1402987340"/>
                  </a:ext>
                </a:extLst>
              </a:tr>
              <a:tr h="670151">
                <a:tc>
                  <a:txBody>
                    <a:bodyPr/>
                    <a:lstStyle/>
                    <a:p>
                      <a:r>
                        <a:rPr lang="en-US" sz="1600" cap="none" spc="0">
                          <a:solidFill>
                            <a:schemeClr val="tx1"/>
                          </a:solidFill>
                        </a:rPr>
                        <a:t>Evaluation</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600" cap="none" spc="0" dirty="0">
                          <a:solidFill>
                            <a:schemeClr val="tx1"/>
                          </a:solidFill>
                        </a:rPr>
                        <a:t>MAE, RMSE, R², Downtime % Reduction,</a:t>
                      </a:r>
                      <a:r>
                        <a:rPr kumimoji="0" lang="en-US" sz="1600" b="0" i="0" u="none" strike="noStrike" kern="1200" cap="none" spc="0" normalizeH="0" baseline="0" noProof="0" dirty="0">
                          <a:ln>
                            <a:noFill/>
                          </a:ln>
                          <a:solidFill>
                            <a:prstClr val="black"/>
                          </a:solidFill>
                          <a:effectLst/>
                          <a:uLnTx/>
                          <a:uFillTx/>
                          <a:latin typeface="+mn-lt"/>
                          <a:ea typeface="+mn-ea"/>
                          <a:cs typeface="+mn-cs"/>
                        </a:rPr>
                        <a:t> accuracy within 2 hours/4 hours; MTBF prediction error &amp; risk distribution</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88126037"/>
                  </a:ext>
                </a:extLst>
              </a:tr>
            </a:tbl>
          </a:graphicData>
        </a:graphic>
      </p:graphicFrame>
    </p:spTree>
    <p:extLst>
      <p:ext uri="{BB962C8B-B14F-4D97-AF65-F5344CB8AC3E}">
        <p14:creationId xmlns:p14="http://schemas.microsoft.com/office/powerpoint/2010/main" val="81470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Benchmark Comparison</a:t>
            </a:r>
          </a:p>
        </p:txBody>
      </p:sp>
      <p:sp>
        <p:nvSpPr>
          <p:cNvPr id="3" name="Content Placeholder 2"/>
          <p:cNvSpPr>
            <a:spLocks noGrp="1"/>
          </p:cNvSpPr>
          <p:nvPr>
            <p:ph idx="1"/>
          </p:nvPr>
        </p:nvSpPr>
        <p:spPr>
          <a:xfrm>
            <a:off x="651179" y="1802587"/>
            <a:ext cx="4000647" cy="3769835"/>
          </a:xfrm>
        </p:spPr>
        <p:txBody>
          <a:bodyPr anchor="ctr">
            <a:normAutofit/>
          </a:bodyPr>
          <a:lstStyle/>
          <a:p>
            <a:r>
              <a:rPr lang="en-US" sz="1700" dirty="0"/>
              <a:t>Traditional: Static MTBF tables, no TTR forecasting, reactive risk handling.</a:t>
            </a:r>
          </a:p>
          <a:p>
            <a:r>
              <a:rPr lang="en-US" sz="1700" dirty="0"/>
              <a:t>Proposed: Automated MTBF, next‑failure window estimation, fleet‑level risk scoring; TTR model baselines established.</a:t>
            </a:r>
          </a:p>
          <a:p>
            <a:r>
              <a:rPr lang="en-US" sz="1700" dirty="0"/>
              <a:t>Governance: Exported Excel (MTBF_Analysis_Results.xlsx) + visuals (PNG) for monthly QBRs.</a:t>
            </a:r>
          </a:p>
        </p:txBody>
      </p:sp>
      <p:pic>
        <p:nvPicPr>
          <p:cNvPr id="14" name="Picture 13" descr="Magnifying glass showing decling performance">
            <a:extLst>
              <a:ext uri="{FF2B5EF4-FFF2-40B4-BE49-F238E27FC236}">
                <a16:creationId xmlns:a16="http://schemas.microsoft.com/office/drawing/2014/main" id="{85336545-D39B-D28E-26D2-60CF471AB1DB}"/>
              </a:ext>
            </a:extLst>
          </p:cNvPr>
          <p:cNvPicPr>
            <a:picLocks noChangeAspect="1"/>
          </p:cNvPicPr>
          <p:nvPr/>
        </p:nvPicPr>
        <p:blipFill>
          <a:blip r:embed="rId2"/>
          <a:srcRect l="24001" r="37122" b="-1"/>
          <a:stretch>
            <a:fillRect/>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
        <p:nvSpPr>
          <p:cNvPr id="4" name="Slide Number Placeholder 3">
            <a:extLst>
              <a:ext uri="{FF2B5EF4-FFF2-40B4-BE49-F238E27FC236}">
                <a16:creationId xmlns:a16="http://schemas.microsoft.com/office/drawing/2014/main" id="{C721CA02-6510-9EFD-ECAE-83BF32192967}"/>
              </a:ext>
            </a:extLst>
          </p:cNvPr>
          <p:cNvSpPr>
            <a:spLocks noGrp="1"/>
          </p:cNvSpPr>
          <p:nvPr>
            <p:ph type="sldNum" sz="quarter" idx="12"/>
          </p:nvPr>
        </p:nvSpPr>
        <p:spPr/>
        <p:txBody>
          <a:bodyPr/>
          <a:lstStyle/>
          <a:p>
            <a:fld id="{C1FF6DA9-008F-8B48-92A6-B652298478BF}"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 </a:t>
            </a:r>
            <a:r>
              <a:rPr lang="en-US" dirty="0"/>
              <a:t>TTR </a:t>
            </a:r>
            <a:r>
              <a:rPr dirty="0"/>
              <a:t> — Actual vs Predicted &amp; Error Distribution</a:t>
            </a:r>
          </a:p>
        </p:txBody>
      </p:sp>
      <p:pic>
        <p:nvPicPr>
          <p:cNvPr id="3" name="Picture 2" descr="Screenshot 2025-10-23 212013.png"/>
          <p:cNvPicPr>
            <a:picLocks noChangeAspect="1"/>
          </p:cNvPicPr>
          <p:nvPr/>
        </p:nvPicPr>
        <p:blipFill>
          <a:blip r:embed="rId2"/>
          <a:stretch>
            <a:fillRect/>
          </a:stretch>
        </p:blipFill>
        <p:spPr>
          <a:xfrm>
            <a:off x="457200" y="1809714"/>
            <a:ext cx="8412480" cy="3238571"/>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Predictions correlate with low‑range TTR; error distribution centered near 0 after outlier removal.</a:t>
            </a:r>
          </a:p>
        </p:txBody>
      </p:sp>
      <p:sp>
        <p:nvSpPr>
          <p:cNvPr id="5" name="Slide Number Placeholder 4">
            <a:extLst>
              <a:ext uri="{FF2B5EF4-FFF2-40B4-BE49-F238E27FC236}">
                <a16:creationId xmlns:a16="http://schemas.microsoft.com/office/drawing/2014/main" id="{9F6A912D-4C4B-3C23-D365-3557FBBD87E8}"/>
              </a:ext>
            </a:extLst>
          </p:cNvPr>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TTR Outlier Cleaning &amp; Modality Summary</a:t>
            </a:r>
          </a:p>
        </p:txBody>
      </p:sp>
      <p:pic>
        <p:nvPicPr>
          <p:cNvPr id="3" name="Picture 2" descr="Screenshot 2025-10-23 211911.png"/>
          <p:cNvPicPr>
            <a:picLocks noChangeAspect="1"/>
          </p:cNvPicPr>
          <p:nvPr/>
        </p:nvPicPr>
        <p:blipFill>
          <a:blip r:embed="rId2"/>
          <a:stretch>
            <a:fillRect/>
          </a:stretch>
        </p:blipFill>
        <p:spPr>
          <a:xfrm>
            <a:off x="766354" y="1543594"/>
            <a:ext cx="7354389" cy="4762842"/>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IQR method removed ~15.6% outliers → 1,207 points; filtered mean TTR ≈ 6.6h; modality means shown.</a:t>
            </a:r>
          </a:p>
        </p:txBody>
      </p:sp>
      <p:sp>
        <p:nvSpPr>
          <p:cNvPr id="5" name="Slide Number Placeholder 4">
            <a:extLst>
              <a:ext uri="{FF2B5EF4-FFF2-40B4-BE49-F238E27FC236}">
                <a16:creationId xmlns:a16="http://schemas.microsoft.com/office/drawing/2014/main" id="{56B6725B-FA13-26BA-124D-E2C973A31B5B}"/>
              </a:ext>
            </a:extLst>
          </p:cNvPr>
          <p:cNvSpPr>
            <a:spLocks noGrp="1"/>
          </p:cNvSpPr>
          <p:nvPr>
            <p:ph type="sldNum" sz="quarter" idx="12"/>
          </p:nvPr>
        </p:nvSpPr>
        <p:spPr/>
        <p:txBody>
          <a:bodyPr/>
          <a:lstStyle/>
          <a:p>
            <a:fld id="{C1FF6DA9-008F-8B48-92A6-B652298478BF}"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Model Quality (R² &amp; Accuracy≤2h)</a:t>
            </a:r>
          </a:p>
        </p:txBody>
      </p:sp>
      <p:pic>
        <p:nvPicPr>
          <p:cNvPr id="3" name="Picture 2" descr="Screenshot 2025-10-23 212045.png"/>
          <p:cNvPicPr>
            <a:picLocks noChangeAspect="1"/>
          </p:cNvPicPr>
          <p:nvPr/>
        </p:nvPicPr>
        <p:blipFill>
          <a:blip r:embed="rId2"/>
          <a:stretch>
            <a:fillRect/>
          </a:stretch>
        </p:blipFill>
        <p:spPr>
          <a:xfrm>
            <a:off x="457200" y="2059577"/>
            <a:ext cx="8412480" cy="3425026"/>
          </a:xfrm>
          <a:prstGeom prst="rect">
            <a:avLst/>
          </a:prstGeom>
        </p:spPr>
      </p:pic>
      <p:sp>
        <p:nvSpPr>
          <p:cNvPr id="4" name="TextBox 3"/>
          <p:cNvSpPr txBox="1"/>
          <p:nvPr/>
        </p:nvSpPr>
        <p:spPr>
          <a:xfrm>
            <a:off x="457200" y="5990272"/>
            <a:ext cx="8412480" cy="548640"/>
          </a:xfrm>
          <a:prstGeom prst="rect">
            <a:avLst/>
          </a:prstGeom>
          <a:noFill/>
        </p:spPr>
        <p:txBody>
          <a:bodyPr wrap="none">
            <a:spAutoFit/>
          </a:bodyPr>
          <a:lstStyle/>
          <a:p>
            <a:pPr>
              <a:defRPr sz="1400">
                <a:solidFill>
                  <a:srgbClr val="505050"/>
                </a:solidFill>
              </a:defRPr>
            </a:pPr>
            <a:r>
              <a:rPr dirty="0"/>
              <a:t>Random Forest best R² (−0.097), accuracy≤2h: XGB 31.8%, RF 23.1%, GBR 31.0%. (Room to improve features)</a:t>
            </a:r>
          </a:p>
        </p:txBody>
      </p:sp>
      <p:sp>
        <p:nvSpPr>
          <p:cNvPr id="5" name="Slide Number Placeholder 4">
            <a:extLst>
              <a:ext uri="{FF2B5EF4-FFF2-40B4-BE49-F238E27FC236}">
                <a16:creationId xmlns:a16="http://schemas.microsoft.com/office/drawing/2014/main" id="{F0B8EBB5-8269-666A-DFB2-D333E3A7CF9E}"/>
              </a:ext>
            </a:extLst>
          </p:cNvPr>
          <p:cNvSpPr>
            <a:spLocks noGrp="1"/>
          </p:cNvSpPr>
          <p:nvPr>
            <p:ph type="sldNum" sz="quarter" idx="12"/>
          </p:nvPr>
        </p:nvSpPr>
        <p:spPr/>
        <p:txBody>
          <a:bodyPr/>
          <a:lstStyle/>
          <a:p>
            <a:fld id="{C1FF6DA9-008F-8B48-92A6-B652298478BF}"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MTBF Reliability &amp; Risk</a:t>
            </a:r>
          </a:p>
        </p:txBody>
      </p:sp>
      <p:pic>
        <p:nvPicPr>
          <p:cNvPr id="3" name="Picture 2" descr="MTBF_Analysis_Visualizations.png"/>
          <p:cNvPicPr>
            <a:picLocks noChangeAspect="1"/>
          </p:cNvPicPr>
          <p:nvPr/>
        </p:nvPicPr>
        <p:blipFill>
          <a:blip r:embed="rId2"/>
          <a:stretch>
            <a:fillRect/>
          </a:stretch>
        </p:blipFill>
        <p:spPr>
          <a:xfrm>
            <a:off x="548640" y="1188721"/>
            <a:ext cx="7412446" cy="4827450"/>
          </a:xfrm>
          <a:prstGeom prst="rect">
            <a:avLst/>
          </a:prstGeom>
        </p:spPr>
      </p:pic>
      <p:sp>
        <p:nvSpPr>
          <p:cNvPr id="4" name="TextBox 3"/>
          <p:cNvSpPr txBox="1"/>
          <p:nvPr/>
        </p:nvSpPr>
        <p:spPr>
          <a:xfrm>
            <a:off x="167640" y="6155153"/>
            <a:ext cx="8976360" cy="307777"/>
          </a:xfrm>
          <a:prstGeom prst="rect">
            <a:avLst/>
          </a:prstGeom>
          <a:noFill/>
        </p:spPr>
        <p:txBody>
          <a:bodyPr wrap="square">
            <a:spAutoFit/>
          </a:bodyPr>
          <a:lstStyle/>
          <a:p>
            <a:pPr>
              <a:defRPr sz="1400">
                <a:solidFill>
                  <a:srgbClr val="505050"/>
                </a:solidFill>
              </a:defRPr>
            </a:pPr>
            <a:r>
              <a:rPr dirty="0"/>
              <a:t>Avg MTBF 2,482h (median 2,101h). Risk distribution: HIGH=90, MEDIUM=17, LOW=38. Mean prediction accuracy ~72%.</a:t>
            </a:r>
          </a:p>
        </p:txBody>
      </p:sp>
      <p:sp>
        <p:nvSpPr>
          <p:cNvPr id="5" name="Slide Number Placeholder 4">
            <a:extLst>
              <a:ext uri="{FF2B5EF4-FFF2-40B4-BE49-F238E27FC236}">
                <a16:creationId xmlns:a16="http://schemas.microsoft.com/office/drawing/2014/main" id="{836DE28D-E50E-0DE9-119A-B2C5C8D57B9B}"/>
              </a:ext>
            </a:extLst>
          </p:cNvPr>
          <p:cNvSpPr>
            <a:spLocks noGrp="1"/>
          </p:cNvSpPr>
          <p:nvPr>
            <p:ph type="sldNum" sz="quarter" idx="12"/>
          </p:nvPr>
        </p:nvSpPr>
        <p:spPr/>
        <p:txBody>
          <a:bodyPr/>
          <a:lstStyle/>
          <a:p>
            <a:fld id="{C1FF6DA9-008F-8B48-92A6-B652298478BF}"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29D617-D0AA-4525-55D0-95DD49754EEE}"/>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Suggested PM Interval </a:t>
            </a:r>
          </a:p>
        </p:txBody>
      </p:sp>
      <p:pic>
        <p:nvPicPr>
          <p:cNvPr id="7170" name="Picture 2">
            <a:extLst>
              <a:ext uri="{FF2B5EF4-FFF2-40B4-BE49-F238E27FC236}">
                <a16:creationId xmlns:a16="http://schemas.microsoft.com/office/drawing/2014/main" id="{DA75B1E0-7003-0455-A11F-02406363DE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81080" y="123371"/>
            <a:ext cx="5889192" cy="51090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3CCC98D-B295-A062-9D49-E55DD5401F49}"/>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18</a:t>
            </a:fld>
            <a:endParaRPr lang="en-US" sz="1000">
              <a:solidFill>
                <a:schemeClr val="tx1">
                  <a:lumMod val="50000"/>
                  <a:lumOff val="50000"/>
                </a:schemeClr>
              </a:solidFill>
            </a:endParaRPr>
          </a:p>
        </p:txBody>
      </p:sp>
    </p:spTree>
    <p:extLst>
      <p:ext uri="{BB962C8B-B14F-4D97-AF65-F5344CB8AC3E}">
        <p14:creationId xmlns:p14="http://schemas.microsoft.com/office/powerpoint/2010/main" val="366099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 Conclusion &amp; Future Work</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Conclusion: MTBF pipeline and risk scoring provide actionable fleet prioritization; TTR models usable for ETA guidance.</a:t>
            </a:r>
          </a:p>
          <a:p>
            <a:r>
              <a:rPr lang="en-US" sz="1700"/>
              <a:t>Future: Add PM delay/QARA linkage, richer telemetry (usage hours/alerts), site logistics features, and spare SLA signals.</a:t>
            </a:r>
          </a:p>
          <a:p>
            <a:r>
              <a:rPr lang="en-US" sz="1700"/>
              <a:t>Modeling: Calibrate per‑modality models, quantile regression for SLA bands, and SHAP for explainability.</a:t>
            </a:r>
          </a:p>
          <a:p>
            <a:r>
              <a:rPr lang="en-US" sz="1700"/>
              <a:t>Delivery: Publish PowerBI/Tableau dashboard; schedule weekly refresh from ProServ360.</a:t>
            </a:r>
          </a:p>
        </p:txBody>
      </p:sp>
      <p:sp>
        <p:nvSpPr>
          <p:cNvPr id="4" name="Slide Number Placeholder 3">
            <a:extLst>
              <a:ext uri="{FF2B5EF4-FFF2-40B4-BE49-F238E27FC236}">
                <a16:creationId xmlns:a16="http://schemas.microsoft.com/office/drawing/2014/main" id="{767E1B2B-D59A-ECF6-5075-2C839B372F58}"/>
              </a:ext>
            </a:extLst>
          </p:cNvPr>
          <p:cNvSpPr>
            <a:spLocks noGrp="1"/>
          </p:cNvSpPr>
          <p:nvPr>
            <p:ph type="sldNum" sz="quarter" idx="12"/>
          </p:nvPr>
        </p:nvSpPr>
        <p:spPr/>
        <p:txBody>
          <a:bodyPr/>
          <a:lstStyle/>
          <a:p>
            <a:fld id="{C1FF6DA9-008F-8B48-92A6-B652298478BF}"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dirty="0">
                <a:solidFill>
                  <a:srgbClr val="FFFFFF"/>
                </a:solidFill>
              </a:rPr>
              <a:t>Big Data Project Topic</a:t>
            </a:r>
          </a:p>
        </p:txBody>
      </p:sp>
      <p:graphicFrame>
        <p:nvGraphicFramePr>
          <p:cNvPr id="5" name="Content Placeholder 2">
            <a:extLst>
              <a:ext uri="{FF2B5EF4-FFF2-40B4-BE49-F238E27FC236}">
                <a16:creationId xmlns:a16="http://schemas.microsoft.com/office/drawing/2014/main" id="{E15F6944-D44A-BD9E-00B7-2369299DE5E8}"/>
              </a:ext>
            </a:extLst>
          </p:cNvPr>
          <p:cNvGraphicFramePr>
            <a:graphicFrameLocks noGrp="1"/>
          </p:cNvGraphicFramePr>
          <p:nvPr>
            <p:ph idx="1"/>
            <p:extLst>
              <p:ext uri="{D42A27DB-BD31-4B8C-83A1-F6EECF244321}">
                <p14:modId xmlns:p14="http://schemas.microsoft.com/office/powerpoint/2010/main" val="1985374053"/>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6D1588D-086B-FD99-31A0-024C5BBFE517}"/>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References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ProServ360 Service Logs (2023–2025), internal extracts.</a:t>
            </a:r>
          </a:p>
          <a:p>
            <a:r>
              <a:rPr lang="en-US" sz="1700"/>
              <a:t>Niyonambaza et al., Future Internet (2020) — IoT‑based PdM in hospitals.</a:t>
            </a:r>
          </a:p>
          <a:p>
            <a:r>
              <a:rPr lang="en-US" sz="1700"/>
              <a:t>scikit‑learn &amp; xgboost docs; pandas/Matplotlib docs.</a:t>
            </a:r>
          </a:p>
          <a:p>
            <a:r>
              <a:rPr lang="en-US" sz="1700"/>
              <a:t>Kurose &amp; Ross (for method presentation structure).</a:t>
            </a:r>
          </a:p>
        </p:txBody>
      </p:sp>
      <p:sp>
        <p:nvSpPr>
          <p:cNvPr id="4" name="Slide Number Placeholder 3">
            <a:extLst>
              <a:ext uri="{FF2B5EF4-FFF2-40B4-BE49-F238E27FC236}">
                <a16:creationId xmlns:a16="http://schemas.microsoft.com/office/drawing/2014/main" id="{2F6E24BD-9118-4CAB-01E2-5F2EDCB20048}"/>
              </a:ext>
            </a:extLst>
          </p:cNvPr>
          <p:cNvSpPr>
            <a:spLocks noGrp="1"/>
          </p:cNvSpPr>
          <p:nvPr>
            <p:ph type="sldNum" sz="quarter" idx="12"/>
          </p:nvPr>
        </p:nvSpPr>
        <p:spPr/>
        <p:txBody>
          <a:bodyPr/>
          <a:lstStyle/>
          <a:p>
            <a:fld id="{C1FF6DA9-008F-8B48-92A6-B652298478BF}" type="slidenum">
              <a:rPr lang="en-US" smtClean="0"/>
              <a:t>20</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Problem Statement</a:t>
            </a:r>
          </a:p>
        </p:txBody>
      </p:sp>
      <p:graphicFrame>
        <p:nvGraphicFramePr>
          <p:cNvPr id="5" name="Content Placeholder 2">
            <a:extLst>
              <a:ext uri="{FF2B5EF4-FFF2-40B4-BE49-F238E27FC236}">
                <a16:creationId xmlns:a16="http://schemas.microsoft.com/office/drawing/2014/main" id="{983AED18-D12A-A9AF-4C16-158915990CF7}"/>
              </a:ext>
            </a:extLst>
          </p:cNvPr>
          <p:cNvGraphicFramePr>
            <a:graphicFrameLocks noGrp="1"/>
          </p:cNvGraphicFramePr>
          <p:nvPr>
            <p:ph idx="1"/>
            <p:extLst>
              <p:ext uri="{D42A27DB-BD31-4B8C-83A1-F6EECF244321}">
                <p14:modId xmlns:p14="http://schemas.microsoft.com/office/powerpoint/2010/main" val="3181606655"/>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DD28987-599D-7C24-5BBA-60D29B21E1E6}"/>
              </a:ext>
            </a:extLst>
          </p:cNvPr>
          <p:cNvSpPr>
            <a:spLocks noGrp="1"/>
          </p:cNvSpPr>
          <p:nvPr>
            <p:ph type="sldNum" sz="quarter" idx="12"/>
          </p:nvPr>
        </p:nvSpPr>
        <p:spPr/>
        <p:txBody>
          <a:bodyPr/>
          <a:lstStyle/>
          <a:p>
            <a:fld id="{C1FF6DA9-008F-8B48-92A6-B652298478BF}" type="slidenum">
              <a:rPr lang="en-US" smtClean="0"/>
              <a:t>3</a:t>
            </a:fld>
            <a:endParaRPr lang="en-US"/>
          </a:p>
        </p:txBody>
      </p:sp>
      <p:pic>
        <p:nvPicPr>
          <p:cNvPr id="4" name="Picture 3">
            <a:extLst>
              <a:ext uri="{FF2B5EF4-FFF2-40B4-BE49-F238E27FC236}">
                <a16:creationId xmlns:a16="http://schemas.microsoft.com/office/drawing/2014/main" id="{B1B5F9C0-2AE5-D68C-6B31-59DA9F26FDD2}"/>
              </a:ext>
            </a:extLst>
          </p:cNvPr>
          <p:cNvPicPr>
            <a:picLocks noChangeAspect="1"/>
          </p:cNvPicPr>
          <p:nvPr/>
        </p:nvPicPr>
        <p:blipFill>
          <a:blip r:embed="rId8"/>
          <a:stretch>
            <a:fillRect/>
          </a:stretch>
        </p:blipFill>
        <p:spPr>
          <a:xfrm>
            <a:off x="3271556" y="1692277"/>
            <a:ext cx="2549037" cy="140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187F64-E9F2-51F1-3836-8D1DFD147C41}"/>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227534-9960-D695-7225-EA26617ED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CA790B-12B3-AF71-FB1A-990126CEF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8B38C46-2C4A-6507-728B-4314D82CF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F3BA3-0EF2-67B0-931B-4B8D82916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D0665D-DF65-6033-509F-B165E87C9BBB}"/>
              </a:ext>
            </a:extLst>
          </p:cNvPr>
          <p:cNvSpPr>
            <a:spLocks noGrp="1"/>
          </p:cNvSpPr>
          <p:nvPr>
            <p:ph type="title"/>
          </p:nvPr>
        </p:nvSpPr>
        <p:spPr>
          <a:xfrm>
            <a:off x="1037673" y="348865"/>
            <a:ext cx="7288583" cy="1576446"/>
          </a:xfrm>
        </p:spPr>
        <p:txBody>
          <a:bodyPr anchor="ctr">
            <a:normAutofit/>
          </a:bodyPr>
          <a:lstStyle/>
          <a:p>
            <a:r>
              <a:rPr lang="en-US" sz="3500" dirty="0">
                <a:solidFill>
                  <a:srgbClr val="FFFFFF"/>
                </a:solidFill>
              </a:rPr>
              <a:t>Scope of Work</a:t>
            </a:r>
          </a:p>
        </p:txBody>
      </p:sp>
      <p:sp>
        <p:nvSpPr>
          <p:cNvPr id="3" name="Slide Number Placeholder 2">
            <a:extLst>
              <a:ext uri="{FF2B5EF4-FFF2-40B4-BE49-F238E27FC236}">
                <a16:creationId xmlns:a16="http://schemas.microsoft.com/office/drawing/2014/main" id="{8CD7AB20-7CD1-2108-FC56-26A6BC2DF180}"/>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7" name="Content Placeholder 6">
            <a:extLst>
              <a:ext uri="{FF2B5EF4-FFF2-40B4-BE49-F238E27FC236}">
                <a16:creationId xmlns:a16="http://schemas.microsoft.com/office/drawing/2014/main" id="{45B4B09A-0511-F5CD-0CFE-BC30DEB0DE5A}"/>
              </a:ext>
            </a:extLst>
          </p:cNvPr>
          <p:cNvSpPr>
            <a:spLocks noGrp="1"/>
          </p:cNvSpPr>
          <p:nvPr>
            <p:ph idx="1"/>
          </p:nvPr>
        </p:nvSpPr>
        <p:spPr>
          <a:xfrm>
            <a:off x="457200" y="2660617"/>
            <a:ext cx="8229600" cy="4525963"/>
          </a:xfrm>
        </p:spPr>
        <p:txBody>
          <a:bodyPr>
            <a:normAutofit/>
          </a:bodyPr>
          <a:lstStyle/>
          <a:p>
            <a:r>
              <a:rPr lang="en-US" sz="2400" dirty="0"/>
              <a:t>Frequent Corrective Repairs and inconsistent PM windows cause avoidable downtime and customer impact.</a:t>
            </a:r>
          </a:p>
          <a:p>
            <a:r>
              <a:rPr lang="en-US" sz="2400" dirty="0"/>
              <a:t>Goal: Build a data-driven framework to quantify reliability (MTBF), predict TTR, and prioritize high‑risk assets.</a:t>
            </a:r>
          </a:p>
          <a:p>
            <a:r>
              <a:rPr lang="en-US" sz="2400" dirty="0"/>
              <a:t>Scope: 3,119 SRs → 1,621 Corrective Repairs across 157 systems; MTBF + TTR models &amp; dashboards.</a:t>
            </a:r>
          </a:p>
          <a:p>
            <a:pPr marL="0" indent="0">
              <a:buNone/>
            </a:pPr>
            <a:endParaRPr lang="en-US" sz="2400" dirty="0"/>
          </a:p>
        </p:txBody>
      </p:sp>
    </p:spTree>
    <p:extLst>
      <p:ext uri="{BB962C8B-B14F-4D97-AF65-F5344CB8AC3E}">
        <p14:creationId xmlns:p14="http://schemas.microsoft.com/office/powerpoint/2010/main" val="220370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475ECE-6A76-94ED-B05B-6D5E6E7E89C5}"/>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Terminologies</a:t>
            </a:r>
          </a:p>
        </p:txBody>
      </p:sp>
      <p:sp>
        <p:nvSpPr>
          <p:cNvPr id="4" name="Slide Number Placeholder 3">
            <a:extLst>
              <a:ext uri="{FF2B5EF4-FFF2-40B4-BE49-F238E27FC236}">
                <a16:creationId xmlns:a16="http://schemas.microsoft.com/office/drawing/2014/main" id="{E3D164B4-79B2-8375-7C0A-CC482F672FCF}"/>
              </a:ext>
            </a:extLst>
          </p:cNvPr>
          <p:cNvSpPr>
            <a:spLocks noGrp="1"/>
          </p:cNvSpPr>
          <p:nvPr>
            <p:ph type="sldNum" sz="quarter" idx="12"/>
          </p:nvPr>
        </p:nvSpPr>
        <p:spPr>
          <a:xfrm>
            <a:off x="8778240" y="6455664"/>
            <a:ext cx="336042" cy="365125"/>
          </a:xfrm>
        </p:spPr>
        <p:txBody>
          <a:bodyPr>
            <a:normAutofit/>
          </a:bodyPr>
          <a:lstStyle/>
          <a:p>
            <a:pPr>
              <a:spcAft>
                <a:spcPts val="600"/>
              </a:spcAft>
            </a:pPr>
            <a:fld id="{C1FF6DA9-008F-8B48-92A6-B652298478BF}" type="slidenum">
              <a:rPr lang="en-US" sz="1000">
                <a:solidFill>
                  <a:schemeClr val="tx1">
                    <a:lumMod val="50000"/>
                    <a:lumOff val="50000"/>
                  </a:schemeClr>
                </a:solidFill>
              </a:rPr>
              <a:pPr>
                <a:spcAft>
                  <a:spcPts val="600"/>
                </a:spcAft>
              </a:pPr>
              <a:t>5</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0F86FB3B-5E00-F7EF-10BE-5A8E913494C0}"/>
              </a:ext>
            </a:extLst>
          </p:cNvPr>
          <p:cNvGraphicFramePr>
            <a:graphicFrameLocks noGrp="1"/>
          </p:cNvGraphicFramePr>
          <p:nvPr>
            <p:ph idx="1"/>
            <p:extLst>
              <p:ext uri="{D42A27DB-BD31-4B8C-83A1-F6EECF244321}">
                <p14:modId xmlns:p14="http://schemas.microsoft.com/office/powerpoint/2010/main" val="4293559447"/>
              </p:ext>
            </p:extLst>
          </p:nvPr>
        </p:nvGraphicFramePr>
        <p:xfrm>
          <a:off x="474064" y="1682803"/>
          <a:ext cx="8195872" cy="3035564"/>
        </p:xfrm>
        <a:graphic>
          <a:graphicData uri="http://schemas.openxmlformats.org/drawingml/2006/table">
            <a:tbl>
              <a:tblPr>
                <a:tableStyleId>{775DCB02-9BB8-47FD-8907-85C794F793BA}</a:tableStyleId>
              </a:tblPr>
              <a:tblGrid>
                <a:gridCol w="4044705">
                  <a:extLst>
                    <a:ext uri="{9D8B030D-6E8A-4147-A177-3AD203B41FA5}">
                      <a16:colId xmlns:a16="http://schemas.microsoft.com/office/drawing/2014/main" val="951641824"/>
                    </a:ext>
                  </a:extLst>
                </a:gridCol>
                <a:gridCol w="4151167">
                  <a:extLst>
                    <a:ext uri="{9D8B030D-6E8A-4147-A177-3AD203B41FA5}">
                      <a16:colId xmlns:a16="http://schemas.microsoft.com/office/drawing/2014/main" val="2867496559"/>
                    </a:ext>
                  </a:extLst>
                </a:gridCol>
              </a:tblGrid>
              <a:tr h="277004">
                <a:tc>
                  <a:txBody>
                    <a:bodyPr/>
                    <a:lstStyle/>
                    <a:p>
                      <a:r>
                        <a:rPr lang="en-US" sz="1200" b="1" dirty="0"/>
                        <a:t>Term</a:t>
                      </a:r>
                    </a:p>
                  </a:txBody>
                  <a:tcPr marL="60507" marR="60507" marT="30254" marB="30254" anchor="ctr"/>
                </a:tc>
                <a:tc>
                  <a:txBody>
                    <a:bodyPr/>
                    <a:lstStyle/>
                    <a:p>
                      <a:r>
                        <a:rPr lang="en-US" sz="1200" b="1" dirty="0"/>
                        <a:t>Description</a:t>
                      </a:r>
                    </a:p>
                  </a:txBody>
                  <a:tcPr marL="60507" marR="60507" marT="30254" marB="30254" anchor="ctr"/>
                </a:tc>
                <a:extLst>
                  <a:ext uri="{0D108BD9-81ED-4DB2-BD59-A6C34878D82A}">
                    <a16:rowId xmlns:a16="http://schemas.microsoft.com/office/drawing/2014/main" val="2387580727"/>
                  </a:ext>
                </a:extLst>
              </a:tr>
              <a:tr h="459760">
                <a:tc>
                  <a:txBody>
                    <a:bodyPr/>
                    <a:lstStyle/>
                    <a:p>
                      <a:r>
                        <a:rPr lang="en-US" sz="1200" b="1" dirty="0"/>
                        <a:t>MTBF (Mean Time Between Failure)</a:t>
                      </a:r>
                      <a:endParaRPr lang="en-US" sz="1200" dirty="0"/>
                    </a:p>
                  </a:txBody>
                  <a:tcPr marL="60507" marR="60507" marT="30254" marB="30254" anchor="ctr"/>
                </a:tc>
                <a:tc>
                  <a:txBody>
                    <a:bodyPr/>
                    <a:lstStyle/>
                    <a:p>
                      <a:r>
                        <a:rPr lang="en-US" sz="1200"/>
                        <a:t>Average elapsed time (in days/hours) between two consecutive corrective failures of an equipment.</a:t>
                      </a:r>
                    </a:p>
                  </a:txBody>
                  <a:tcPr marL="60507" marR="60507" marT="30254" marB="30254" anchor="ctr"/>
                </a:tc>
                <a:extLst>
                  <a:ext uri="{0D108BD9-81ED-4DB2-BD59-A6C34878D82A}">
                    <a16:rowId xmlns:a16="http://schemas.microsoft.com/office/drawing/2014/main" val="3831280966"/>
                  </a:ext>
                </a:extLst>
              </a:tr>
              <a:tr h="459760">
                <a:tc>
                  <a:txBody>
                    <a:bodyPr/>
                    <a:lstStyle/>
                    <a:p>
                      <a:r>
                        <a:rPr lang="en-US" sz="1200" b="1"/>
                        <a:t>System ID / Asset_System_ID</a:t>
                      </a:r>
                      <a:endParaRPr lang="en-US" sz="1200"/>
                    </a:p>
                  </a:txBody>
                  <a:tcPr marL="60507" marR="60507" marT="30254" marB="30254" anchor="ctr"/>
                </a:tc>
                <a:tc>
                  <a:txBody>
                    <a:bodyPr/>
                    <a:lstStyle/>
                    <a:p>
                      <a:r>
                        <a:rPr lang="en-US" sz="1200"/>
                        <a:t>Unique identifier assigned to each installed medical system (CT, MRI, US, etc.). Serves as the model input X.</a:t>
                      </a:r>
                    </a:p>
                  </a:txBody>
                  <a:tcPr marL="60507" marR="60507" marT="30254" marB="30254" anchor="ctr"/>
                </a:tc>
                <a:extLst>
                  <a:ext uri="{0D108BD9-81ED-4DB2-BD59-A6C34878D82A}">
                    <a16:rowId xmlns:a16="http://schemas.microsoft.com/office/drawing/2014/main" val="2737652941"/>
                  </a:ext>
                </a:extLst>
              </a:tr>
              <a:tr h="459760">
                <a:tc>
                  <a:txBody>
                    <a:bodyPr/>
                    <a:lstStyle/>
                    <a:p>
                      <a:r>
                        <a:rPr lang="en-US" sz="1200" b="1"/>
                        <a:t>SR (Service Request)</a:t>
                      </a:r>
                      <a:endParaRPr lang="en-US" sz="1200"/>
                    </a:p>
                  </a:txBody>
                  <a:tcPr marL="60507" marR="60507" marT="30254" marB="30254" anchor="ctr"/>
                </a:tc>
                <a:tc>
                  <a:txBody>
                    <a:bodyPr/>
                    <a:lstStyle/>
                    <a:p>
                      <a:r>
                        <a:rPr lang="en-US" sz="1200"/>
                        <a:t>A logged maintenance event—corrective, preventive, or installation activity.</a:t>
                      </a:r>
                    </a:p>
                  </a:txBody>
                  <a:tcPr marL="60507" marR="60507" marT="30254" marB="30254" anchor="ctr"/>
                </a:tc>
                <a:extLst>
                  <a:ext uri="{0D108BD9-81ED-4DB2-BD59-A6C34878D82A}">
                    <a16:rowId xmlns:a16="http://schemas.microsoft.com/office/drawing/2014/main" val="2524075007"/>
                  </a:ext>
                </a:extLst>
              </a:tr>
              <a:tr h="459760">
                <a:tc>
                  <a:txBody>
                    <a:bodyPr/>
                    <a:lstStyle/>
                    <a:p>
                      <a:r>
                        <a:rPr lang="en-US" sz="1200" b="1" dirty="0"/>
                        <a:t>TTR (Time To Repair)</a:t>
                      </a:r>
                      <a:endParaRPr lang="en-US" sz="1200" dirty="0"/>
                    </a:p>
                  </a:txBody>
                  <a:tcPr marL="60507" marR="60507" marT="30254" marB="30254" anchor="ctr"/>
                </a:tc>
                <a:tc>
                  <a:txBody>
                    <a:bodyPr/>
                    <a:lstStyle/>
                    <a:p>
                      <a:r>
                        <a:rPr lang="en-US" sz="1200" dirty="0"/>
                        <a:t>Duration between opening and closing a service request, measuring downtime impact.</a:t>
                      </a:r>
                    </a:p>
                  </a:txBody>
                  <a:tcPr marL="60507" marR="60507" marT="30254" marB="30254" anchor="ctr"/>
                </a:tc>
                <a:extLst>
                  <a:ext uri="{0D108BD9-81ED-4DB2-BD59-A6C34878D82A}">
                    <a16:rowId xmlns:a16="http://schemas.microsoft.com/office/drawing/2014/main" val="4131679168"/>
                  </a:ext>
                </a:extLst>
              </a:tr>
              <a:tr h="459760">
                <a:tc>
                  <a:txBody>
                    <a:bodyPr/>
                    <a:lstStyle/>
                    <a:p>
                      <a:r>
                        <a:rPr lang="en-US" sz="1200" dirty="0"/>
                        <a:t>Reliability Category:</a:t>
                      </a:r>
                    </a:p>
                  </a:txBody>
                  <a:tcPr marL="60507" marR="60507" marT="30254" marB="30254" anchor="ctr"/>
                </a:tc>
                <a:tc>
                  <a:txBody>
                    <a:bodyPr/>
                    <a:lstStyle/>
                    <a:p>
                      <a:r>
                        <a:rPr lang="en-US" sz="1200" dirty="0"/>
                        <a:t>High / Medium / Low via MTBF quartiles; </a:t>
                      </a:r>
                    </a:p>
                  </a:txBody>
                  <a:tcPr marL="60507" marR="60507" marT="30254" marB="30254" anchor="ctr"/>
                </a:tc>
                <a:extLst>
                  <a:ext uri="{0D108BD9-81ED-4DB2-BD59-A6C34878D82A}">
                    <a16:rowId xmlns:a16="http://schemas.microsoft.com/office/drawing/2014/main" val="2376489286"/>
                  </a:ext>
                </a:extLst>
              </a:tr>
              <a:tr h="459760">
                <a:tc>
                  <a:txBody>
                    <a:bodyPr/>
                    <a:lstStyle/>
                    <a:p>
                      <a:r>
                        <a:rPr lang="en-US" sz="1200" dirty="0"/>
                        <a:t>Risk Level:</a:t>
                      </a:r>
                    </a:p>
                  </a:txBody>
                  <a:tcPr marL="60507" marR="60507" marT="30254" marB="30254" anchor="ctr"/>
                </a:tc>
                <a:tc>
                  <a:txBody>
                    <a:bodyPr/>
                    <a:lstStyle/>
                    <a:p>
                      <a:r>
                        <a:rPr lang="en-US" sz="1200" dirty="0"/>
                        <a:t>LOW / MEDIUM / HIGH vs time since last failure.</a:t>
                      </a:r>
                    </a:p>
                  </a:txBody>
                  <a:tcPr marL="60507" marR="60507" marT="30254" marB="30254" anchor="ctr"/>
                </a:tc>
                <a:extLst>
                  <a:ext uri="{0D108BD9-81ED-4DB2-BD59-A6C34878D82A}">
                    <a16:rowId xmlns:a16="http://schemas.microsoft.com/office/drawing/2014/main" val="991527010"/>
                  </a:ext>
                </a:extLst>
              </a:tr>
            </a:tbl>
          </a:graphicData>
        </a:graphic>
      </p:graphicFrame>
    </p:spTree>
    <p:extLst>
      <p:ext uri="{BB962C8B-B14F-4D97-AF65-F5344CB8AC3E}">
        <p14:creationId xmlns:p14="http://schemas.microsoft.com/office/powerpoint/2010/main" val="39933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5"/>
            <a:ext cx="5098906" cy="434516"/>
          </a:xfrm>
        </p:spPr>
        <p:txBody>
          <a:bodyPr anchor="b">
            <a:normAutofit fontScale="90000"/>
          </a:bodyPr>
          <a:lstStyle/>
          <a:p>
            <a:r>
              <a:rPr lang="en-US" sz="3500" dirty="0"/>
              <a:t>Gap Analysis</a:t>
            </a:r>
          </a:p>
        </p:txBody>
      </p:sp>
      <p:pic>
        <p:nvPicPr>
          <p:cNvPr id="6" name="Picture 5">
            <a:extLst>
              <a:ext uri="{FF2B5EF4-FFF2-40B4-BE49-F238E27FC236}">
                <a16:creationId xmlns:a16="http://schemas.microsoft.com/office/drawing/2014/main" id="{E2A25239-21CF-184F-9077-48352242518D}"/>
              </a:ext>
            </a:extLst>
          </p:cNvPr>
          <p:cNvPicPr>
            <a:picLocks noChangeAspect="1"/>
          </p:cNvPicPr>
          <p:nvPr/>
        </p:nvPicPr>
        <p:blipFill>
          <a:blip r:embed="rId2"/>
          <a:srcRect l="18133" r="51233" b="-1"/>
          <a:stretch>
            <a:fillRect/>
          </a:stretch>
        </p:blipFill>
        <p:spPr>
          <a:xfrm>
            <a:off x="20" y="10"/>
            <a:ext cx="3147352" cy="6857990"/>
          </a:xfrm>
          <a:prstGeom prst="rect">
            <a:avLst/>
          </a:prstGeom>
          <a:effectLst/>
        </p:spPr>
      </p:pic>
      <p:graphicFrame>
        <p:nvGraphicFramePr>
          <p:cNvPr id="5" name="Content Placeholder 2">
            <a:extLst>
              <a:ext uri="{FF2B5EF4-FFF2-40B4-BE49-F238E27FC236}">
                <a16:creationId xmlns:a16="http://schemas.microsoft.com/office/drawing/2014/main" id="{CC2A6E31-D735-0661-9681-54522D928AF0}"/>
              </a:ext>
            </a:extLst>
          </p:cNvPr>
          <p:cNvGraphicFramePr>
            <a:graphicFrameLocks noGrp="1"/>
          </p:cNvGraphicFramePr>
          <p:nvPr>
            <p:ph idx="1"/>
            <p:extLst>
              <p:ext uri="{D42A27DB-BD31-4B8C-83A1-F6EECF244321}">
                <p14:modId xmlns:p14="http://schemas.microsoft.com/office/powerpoint/2010/main" val="1168473786"/>
              </p:ext>
            </p:extLst>
          </p:nvPr>
        </p:nvGraphicFramePr>
        <p:xfrm>
          <a:off x="3415300" y="1303020"/>
          <a:ext cx="5098904" cy="4812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E89DB7E-0C21-BC09-A7C9-9F105F446417}"/>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Previous Works</a:t>
            </a:r>
          </a:p>
        </p:txBody>
      </p:sp>
      <p:graphicFrame>
        <p:nvGraphicFramePr>
          <p:cNvPr id="5" name="Content Placeholder 2">
            <a:extLst>
              <a:ext uri="{FF2B5EF4-FFF2-40B4-BE49-F238E27FC236}">
                <a16:creationId xmlns:a16="http://schemas.microsoft.com/office/drawing/2014/main" id="{A8B91F7F-D0F1-A15C-789C-8F0F01FA1590}"/>
              </a:ext>
            </a:extLst>
          </p:cNvPr>
          <p:cNvGraphicFramePr>
            <a:graphicFrameLocks noGrp="1"/>
          </p:cNvGraphicFramePr>
          <p:nvPr>
            <p:ph idx="1"/>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D1E8997-64E7-BADD-E339-2D0ADBA855C3}"/>
              </a:ext>
            </a:extLst>
          </p:cNvPr>
          <p:cNvSpPr>
            <a:spLocks noGrp="1"/>
          </p:cNvSpPr>
          <p:nvPr>
            <p:ph type="sldNum" sz="quarter" idx="12"/>
          </p:nvPr>
        </p:nvSpPr>
        <p:spPr/>
        <p:txBody>
          <a:bodyPr/>
          <a:lstStyle/>
          <a:p>
            <a:fld id="{C1FF6DA9-008F-8B48-92A6-B652298478BF}" type="slidenum">
              <a:rPr lang="en-US" smtClean="0"/>
              <a:t>7</a:t>
            </a:fld>
            <a:endParaRPr lang="en-US"/>
          </a:p>
        </p:txBody>
      </p:sp>
    </p:spTree>
    <p:extLst>
      <p:ext uri="{BB962C8B-B14F-4D97-AF65-F5344CB8AC3E}">
        <p14:creationId xmlns:p14="http://schemas.microsoft.com/office/powerpoint/2010/main" val="213660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2901-C89B-0D41-4489-EC537A090C34}"/>
              </a:ext>
            </a:extLst>
          </p:cNvPr>
          <p:cNvSpPr>
            <a:spLocks noGrp="1"/>
          </p:cNvSpPr>
          <p:nvPr>
            <p:ph type="title"/>
          </p:nvPr>
        </p:nvSpPr>
        <p:spPr>
          <a:xfrm>
            <a:off x="891051" y="381935"/>
            <a:ext cx="3006438" cy="5974414"/>
          </a:xfrm>
        </p:spPr>
        <p:txBody>
          <a:bodyPr anchor="ctr">
            <a:normAutofit/>
          </a:bodyPr>
          <a:lstStyle/>
          <a:p>
            <a:pPr>
              <a:lnSpc>
                <a:spcPct val="90000"/>
              </a:lnSpc>
            </a:pPr>
            <a:r>
              <a:rPr lang="en-US" sz="2400" dirty="0"/>
              <a:t>Simbo.ai – AI-Driven Predictive Maintenance in Healthcare</a:t>
            </a:r>
            <a:br>
              <a:rPr lang="en-US" sz="2400" dirty="0"/>
            </a:br>
            <a:r>
              <a:rPr lang="en-US" sz="2400" dirty="0" err="1"/>
              <a:t>Simbo.ai’s</a:t>
            </a:r>
            <a:r>
              <a:rPr lang="en-US" sz="2400" dirty="0"/>
              <a:t> blog and research highlight:</a:t>
            </a:r>
            <a:br>
              <a:rPr lang="en-US" sz="2400" dirty="0"/>
            </a:br>
            <a:endParaRPr lang="en-US" sz="2400" dirty="0"/>
          </a:p>
        </p:txBody>
      </p:sp>
      <p:sp>
        <p:nvSpPr>
          <p:cNvPr id="3" name="Content Placeholder 2">
            <a:extLst>
              <a:ext uri="{FF2B5EF4-FFF2-40B4-BE49-F238E27FC236}">
                <a16:creationId xmlns:a16="http://schemas.microsoft.com/office/drawing/2014/main" id="{3F171525-C2FA-118E-57A5-C085ED12E0B7}"/>
              </a:ext>
            </a:extLst>
          </p:cNvPr>
          <p:cNvSpPr>
            <a:spLocks noGrp="1"/>
          </p:cNvSpPr>
          <p:nvPr>
            <p:ph idx="1"/>
          </p:nvPr>
        </p:nvSpPr>
        <p:spPr>
          <a:xfrm>
            <a:off x="5049495" y="-301658"/>
            <a:ext cx="3578706" cy="5837949"/>
          </a:xfrm>
        </p:spPr>
        <p:txBody>
          <a:bodyPr anchor="ctr">
            <a:normAutofit/>
          </a:bodyPr>
          <a:lstStyle/>
          <a:p>
            <a:pPr>
              <a:lnSpc>
                <a:spcPct val="90000"/>
              </a:lnSpc>
            </a:pPr>
            <a:endParaRPr lang="en-US" sz="1700" dirty="0">
              <a:solidFill>
                <a:schemeClr val="tx1">
                  <a:alpha val="80000"/>
                </a:schemeClr>
              </a:solidFill>
            </a:endParaRPr>
          </a:p>
          <a:p>
            <a:pPr marL="0" indent="0">
              <a:lnSpc>
                <a:spcPct val="90000"/>
              </a:lnSpc>
              <a:buNone/>
            </a:pPr>
            <a:endParaRPr lang="en-US" sz="1700" dirty="0">
              <a:solidFill>
                <a:schemeClr val="tx1">
                  <a:alpha val="80000"/>
                </a:schemeClr>
              </a:solidFill>
            </a:endParaRPr>
          </a:p>
          <a:p>
            <a:pPr>
              <a:lnSpc>
                <a:spcPct val="90000"/>
              </a:lnSpc>
            </a:pPr>
            <a:r>
              <a:rPr lang="en-US" sz="1700" dirty="0">
                <a:solidFill>
                  <a:schemeClr val="tx1">
                    <a:alpha val="80000"/>
                  </a:schemeClr>
                </a:solidFill>
              </a:rPr>
              <a:t>70% fewer equipment breakdowns</a:t>
            </a:r>
          </a:p>
          <a:p>
            <a:pPr>
              <a:lnSpc>
                <a:spcPct val="90000"/>
              </a:lnSpc>
            </a:pPr>
            <a:r>
              <a:rPr lang="en-US" sz="1700" dirty="0">
                <a:solidFill>
                  <a:schemeClr val="tx1">
                    <a:alpha val="80000"/>
                  </a:schemeClr>
                </a:solidFill>
              </a:rPr>
              <a:t>30–50% reduction in unplanned downtime</a:t>
            </a:r>
          </a:p>
          <a:p>
            <a:pPr>
              <a:lnSpc>
                <a:spcPct val="90000"/>
              </a:lnSpc>
            </a:pPr>
            <a:r>
              <a:rPr lang="en-US" sz="1700" dirty="0">
                <a:solidFill>
                  <a:schemeClr val="tx1">
                    <a:alpha val="80000"/>
                  </a:schemeClr>
                </a:solidFill>
              </a:rPr>
              <a:t>20–40% longer equipment lifespan</a:t>
            </a:r>
          </a:p>
          <a:p>
            <a:pPr>
              <a:lnSpc>
                <a:spcPct val="90000"/>
              </a:lnSpc>
            </a:pPr>
            <a:r>
              <a:rPr lang="en-US" sz="1700" dirty="0">
                <a:solidFill>
                  <a:schemeClr val="tx1">
                    <a:alpha val="80000"/>
                  </a:schemeClr>
                </a:solidFill>
              </a:rPr>
              <a:t>25% lower maintenance costs</a:t>
            </a:r>
          </a:p>
          <a:p>
            <a:pPr>
              <a:lnSpc>
                <a:spcPct val="90000"/>
              </a:lnSpc>
            </a:pPr>
            <a:r>
              <a:rPr lang="en-US" sz="1700" dirty="0">
                <a:solidFill>
                  <a:schemeClr val="tx1">
                    <a:alpha val="80000"/>
                  </a:schemeClr>
                </a:solidFill>
              </a:rPr>
              <a:t>Their AI models use real-time sensor data and historical maintenance logs to predict failures with over 85% accuracy, enabling condition-based maintenance 2.</a:t>
            </a:r>
          </a:p>
          <a:p>
            <a:pPr>
              <a:lnSpc>
                <a:spcPct val="90000"/>
              </a:lnSpc>
            </a:pPr>
            <a:endParaRPr lang="en-US" sz="1700" dirty="0">
              <a:solidFill>
                <a:schemeClr val="tx1">
                  <a:alpha val="80000"/>
                </a:schemeClr>
              </a:solidFill>
            </a:endParaRPr>
          </a:p>
          <a:p>
            <a:pPr>
              <a:lnSpc>
                <a:spcPct val="90000"/>
              </a:lnSpc>
            </a:pPr>
            <a:r>
              <a:rPr lang="en-US" sz="1700" dirty="0">
                <a:solidFill>
                  <a:schemeClr val="tx1">
                    <a:alpha val="80000"/>
                  </a:schemeClr>
                </a:solidFill>
              </a:rPr>
              <a:t>🔗 Explore </a:t>
            </a:r>
            <a:r>
              <a:rPr lang="en-US" sz="1700" dirty="0" err="1">
                <a:solidFill>
                  <a:schemeClr val="tx1">
                    <a:alpha val="80000"/>
                  </a:schemeClr>
                </a:solidFill>
              </a:rPr>
              <a:t>Simbo.ai’s</a:t>
            </a:r>
            <a:r>
              <a:rPr lang="en-US" sz="1700" dirty="0">
                <a:solidFill>
                  <a:schemeClr val="tx1">
                    <a:alpha val="80000"/>
                  </a:schemeClr>
                </a:solidFill>
              </a:rPr>
              <a:t> insights-</a:t>
            </a:r>
            <a:r>
              <a:rPr lang="en-US" sz="1700" dirty="0">
                <a:solidFill>
                  <a:schemeClr val="tx1">
                    <a:alpha val="80000"/>
                  </a:schemeClr>
                </a:solidFill>
                <a:hlinkClick r:id="rId2"/>
              </a:rPr>
              <a:t>Exploring Predictive Maintenance in Healthcare: How AI Can Revolutionize Equipment Management and Reliability | Simbo AI - Blogs</a:t>
            </a:r>
            <a:endParaRPr lang="en-US" sz="1700" dirty="0">
              <a:solidFill>
                <a:schemeClr val="tx1">
                  <a:alpha val="80000"/>
                </a:schemeClr>
              </a:solidFill>
            </a:endParaRPr>
          </a:p>
          <a:p>
            <a:pPr>
              <a:lnSpc>
                <a:spcPct val="90000"/>
              </a:lnSpc>
            </a:pPr>
            <a:endParaRPr lang="en-US" sz="1700" dirty="0">
              <a:solidFill>
                <a:schemeClr val="tx1">
                  <a:alpha val="80000"/>
                </a:schemeClr>
              </a:solidFill>
            </a:endParaRPr>
          </a:p>
        </p:txBody>
      </p:sp>
      <p:sp>
        <p:nvSpPr>
          <p:cNvPr id="4" name="Slide Number Placeholder 3">
            <a:extLst>
              <a:ext uri="{FF2B5EF4-FFF2-40B4-BE49-F238E27FC236}">
                <a16:creationId xmlns:a16="http://schemas.microsoft.com/office/drawing/2014/main" id="{64F95C51-D5CD-E88B-38E9-75750BDD49C0}"/>
              </a:ext>
            </a:extLst>
          </p:cNvPr>
          <p:cNvSpPr>
            <a:spLocks noGrp="1"/>
          </p:cNvSpPr>
          <p:nvPr>
            <p:ph type="sldNum" sz="quarter" idx="12"/>
          </p:nvPr>
        </p:nvSpPr>
        <p:spPr>
          <a:xfrm>
            <a:off x="6457950" y="6356350"/>
            <a:ext cx="2057400" cy="365125"/>
          </a:xfrm>
        </p:spPr>
        <p:txBody>
          <a:bodyPr>
            <a:normAutofit/>
          </a:bodyPr>
          <a:lstStyle/>
          <a:p>
            <a:pPr>
              <a:spcAft>
                <a:spcPts val="600"/>
              </a:spcAft>
            </a:pPr>
            <a:fld id="{C1FF6DA9-008F-8B48-92A6-B652298478BF}" type="slidenum">
              <a:rPr lang="en-US">
                <a:solidFill>
                  <a:schemeClr val="tx1">
                    <a:alpha val="60000"/>
                  </a:schemeClr>
                </a:solidFill>
              </a:rPr>
              <a:pPr>
                <a:spcAft>
                  <a:spcPts val="600"/>
                </a:spcAft>
              </a:pPr>
              <a:t>8</a:t>
            </a:fld>
            <a:endParaRPr lang="en-US">
              <a:solidFill>
                <a:schemeClr val="tx1">
                  <a:alpha val="60000"/>
                </a:schemeClr>
              </a:solidFill>
            </a:endParaRPr>
          </a:p>
        </p:txBody>
      </p:sp>
    </p:spTree>
    <p:extLst>
      <p:ext uri="{BB962C8B-B14F-4D97-AF65-F5344CB8AC3E}">
        <p14:creationId xmlns:p14="http://schemas.microsoft.com/office/powerpoint/2010/main" val="152042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23CC-0E5F-250F-D499-28E57B4CA6C0}"/>
              </a:ext>
            </a:extLst>
          </p:cNvPr>
          <p:cNvSpPr>
            <a:spLocks noGrp="1"/>
          </p:cNvSpPr>
          <p:nvPr>
            <p:ph type="title"/>
          </p:nvPr>
        </p:nvSpPr>
        <p:spPr>
          <a:xfrm>
            <a:off x="3416444" y="0"/>
            <a:ext cx="5098906" cy="1675623"/>
          </a:xfrm>
        </p:spPr>
        <p:txBody>
          <a:bodyPr anchor="b">
            <a:normAutofit/>
          </a:bodyPr>
          <a:lstStyle/>
          <a:p>
            <a:pPr>
              <a:lnSpc>
                <a:spcPct val="90000"/>
              </a:lnSpc>
            </a:pPr>
            <a:r>
              <a:rPr lang="en-US" sz="2700" dirty="0"/>
              <a:t>Deloitte – Predictive Maintenance in Healthcare and Industry</a:t>
            </a:r>
            <a:br>
              <a:rPr lang="en-US" sz="2700" dirty="0"/>
            </a:br>
            <a:endParaRPr lang="en-US" sz="2700" dirty="0"/>
          </a:p>
        </p:txBody>
      </p:sp>
      <p:pic>
        <p:nvPicPr>
          <p:cNvPr id="7" name="Picture 6">
            <a:extLst>
              <a:ext uri="{FF2B5EF4-FFF2-40B4-BE49-F238E27FC236}">
                <a16:creationId xmlns:a16="http://schemas.microsoft.com/office/drawing/2014/main" id="{0B14DBD9-816E-EDB9-2D5C-299C72C4F5E1}"/>
              </a:ext>
            </a:extLst>
          </p:cNvPr>
          <p:cNvPicPr>
            <a:picLocks noChangeAspect="1"/>
          </p:cNvPicPr>
          <p:nvPr/>
        </p:nvPicPr>
        <p:blipFill>
          <a:blip r:embed="rId3"/>
          <a:srcRect l="34661" r="34705" b="-1"/>
          <a:stretch>
            <a:fillRect/>
          </a:stretch>
        </p:blipFill>
        <p:spPr>
          <a:xfrm>
            <a:off x="20" y="10"/>
            <a:ext cx="3147352" cy="6857990"/>
          </a:xfrm>
          <a:prstGeom prst="rect">
            <a:avLst/>
          </a:prstGeom>
          <a:effectLst/>
        </p:spPr>
      </p:pic>
      <p:sp>
        <p:nvSpPr>
          <p:cNvPr id="4" name="Slide Number Placeholder 3">
            <a:extLst>
              <a:ext uri="{FF2B5EF4-FFF2-40B4-BE49-F238E27FC236}">
                <a16:creationId xmlns:a16="http://schemas.microsoft.com/office/drawing/2014/main" id="{8E97B421-2881-C2B6-6FC4-5857B4FE82FC}"/>
              </a:ext>
            </a:extLst>
          </p:cNvPr>
          <p:cNvSpPr>
            <a:spLocks noGrp="1"/>
          </p:cNvSpPr>
          <p:nvPr>
            <p:ph type="sldNum" sz="quarter" idx="12"/>
          </p:nvPr>
        </p:nvSpPr>
        <p:spPr>
          <a:xfrm>
            <a:off x="6895264" y="6356350"/>
            <a:ext cx="1620086" cy="365125"/>
          </a:xfrm>
        </p:spPr>
        <p:txBody>
          <a:bodyPr>
            <a:normAutofit/>
          </a:bodyPr>
          <a:lstStyle/>
          <a:p>
            <a:pPr>
              <a:spcAft>
                <a:spcPts val="600"/>
              </a:spcAft>
            </a:pPr>
            <a:fld id="{C1FF6DA9-008F-8B48-92A6-B652298478BF}" type="slidenum">
              <a:rPr lang="en-US"/>
              <a:pPr>
                <a:spcAft>
                  <a:spcPts val="600"/>
                </a:spcAft>
              </a:pPr>
              <a:t>9</a:t>
            </a:fld>
            <a:endParaRPr lang="en-US"/>
          </a:p>
        </p:txBody>
      </p:sp>
      <p:graphicFrame>
        <p:nvGraphicFramePr>
          <p:cNvPr id="6" name="Content Placeholder 2">
            <a:extLst>
              <a:ext uri="{FF2B5EF4-FFF2-40B4-BE49-F238E27FC236}">
                <a16:creationId xmlns:a16="http://schemas.microsoft.com/office/drawing/2014/main" id="{46458F6D-0A6A-239D-9A01-13297EDB6B3F}"/>
              </a:ext>
            </a:extLst>
          </p:cNvPr>
          <p:cNvGraphicFramePr>
            <a:graphicFrameLocks noGrp="1"/>
          </p:cNvGraphicFramePr>
          <p:nvPr>
            <p:ph idx="1"/>
          </p:nvPr>
        </p:nvGraphicFramePr>
        <p:xfrm>
          <a:off x="3416446" y="1576391"/>
          <a:ext cx="5098904" cy="3705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708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6432</TotalTime>
  <Words>1905</Words>
  <Application>Microsoft Office PowerPoint</Application>
  <PresentationFormat>On-screen Show (4:3)</PresentationFormat>
  <Paragraphs>207</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Calibri</vt:lpstr>
      <vt:lpstr>Office Theme</vt:lpstr>
      <vt:lpstr>Big Data Project</vt:lpstr>
      <vt:lpstr>Big Data Project Topic</vt:lpstr>
      <vt:lpstr>Problem Statement</vt:lpstr>
      <vt:lpstr>Scope of Work</vt:lpstr>
      <vt:lpstr>Terminologies</vt:lpstr>
      <vt:lpstr>Gap Analysis</vt:lpstr>
      <vt:lpstr>Previous Works</vt:lpstr>
      <vt:lpstr>Simbo.ai – AI-Driven Predictive Maintenance in Healthcare Simbo.ai’s blog and research highlight: </vt:lpstr>
      <vt:lpstr>Deloitte – Predictive Maintenance in Healthcare and Industry </vt:lpstr>
      <vt:lpstr>PowerPoint Presentation</vt:lpstr>
      <vt:lpstr>Proposed Methodology – Predictive Maintenance Framework </vt:lpstr>
      <vt:lpstr>Experimental Setup </vt:lpstr>
      <vt:lpstr>Benchmark Comparison</vt:lpstr>
      <vt:lpstr> TTR  — Actual vs Predicted &amp; Error Distribution</vt:lpstr>
      <vt:lpstr>TTR Outlier Cleaning &amp; Modality Summary</vt:lpstr>
      <vt:lpstr>Model Quality (R² &amp; Accuracy≤2h)</vt:lpstr>
      <vt:lpstr>MTBF Reliability &amp; Risk</vt:lpstr>
      <vt:lpstr>Suggested PM Interval </vt:lpstr>
      <vt:lpstr> Conclusion &amp; Future Work</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Kader, Md</dc:creator>
  <cp:keywords/>
  <dc:description>generated using python-pptx</dc:description>
  <cp:lastModifiedBy>Sadia Arfin</cp:lastModifiedBy>
  <cp:revision>42</cp:revision>
  <dcterms:created xsi:type="dcterms:W3CDTF">2013-01-27T09:14:16Z</dcterms:created>
  <dcterms:modified xsi:type="dcterms:W3CDTF">2025-10-25T08:22:51Z</dcterms:modified>
  <cp:category/>
</cp:coreProperties>
</file>