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bb56cd204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bb56cd20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9cb4d6ba3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9cb4d6ba3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bb56cd204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8bb56cd204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bb56cd204_1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8bb56cd204_1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bb56cd204_1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8bb56cd204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8bb56cd204_1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8bb56cd204_1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bb56cd204_1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8bb56cd204_1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bb56cd204_1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8bb56cd204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bb56cd204_1_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8bb56cd20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bb56cd204_1_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8bb56cd204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bb56cd204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8bb56cd204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bb56cd204_1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8bb56cd204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cb4d6b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cb4d6b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bb56cd204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8bb56cd204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9cb4d6ba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9cb4d6ba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bb56cd204_1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8bb56cd204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203200" y="0"/>
            <a:ext cx="3778250" cy="5143501"/>
            <a:chOff x="203200" y="0"/>
            <a:chExt cx="3778250" cy="6858001"/>
          </a:xfrm>
        </p:grpSpPr>
        <p:sp>
          <p:nvSpPr>
            <p:cNvPr id="65" name="Google Shape;65;p14"/>
            <p:cNvSpPr/>
            <p:nvPr/>
          </p:nvSpPr>
          <p:spPr>
            <a:xfrm>
              <a:off x="641350" y="0"/>
              <a:ext cx="1365250" cy="3971925"/>
            </a:xfrm>
            <a:custGeom>
              <a:rect b="b" l="l" r="r" t="t"/>
              <a:pathLst>
                <a:path extrusionOk="0" h="2502" w="860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" name="Google Shape;66;p14"/>
            <p:cNvSpPr/>
            <p:nvPr/>
          </p:nvSpPr>
          <p:spPr>
            <a:xfrm>
              <a:off x="203200" y="0"/>
              <a:ext cx="1336675" cy="3862388"/>
            </a:xfrm>
            <a:custGeom>
              <a:rect b="b" l="l" r="r" t="t"/>
              <a:pathLst>
                <a:path extrusionOk="0" h="2433" w="842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7" name="Google Shape;67;p14"/>
            <p:cNvSpPr/>
            <p:nvPr/>
          </p:nvSpPr>
          <p:spPr>
            <a:xfrm>
              <a:off x="207963" y="3776663"/>
              <a:ext cx="1936750" cy="3081338"/>
            </a:xfrm>
            <a:custGeom>
              <a:rect b="b" l="l" r="r" t="t"/>
              <a:pathLst>
                <a:path extrusionOk="0" h="1941" w="1220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8" name="Google Shape;68;p14"/>
            <p:cNvSpPr/>
            <p:nvPr/>
          </p:nvSpPr>
          <p:spPr>
            <a:xfrm>
              <a:off x="646113" y="3886200"/>
              <a:ext cx="2373313" cy="2971800"/>
            </a:xfrm>
            <a:custGeom>
              <a:rect b="b" l="l" r="r" t="t"/>
              <a:pathLst>
                <a:path extrusionOk="0" h="1872" w="1495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69" name="Google Shape;69;p14"/>
            <p:cNvSpPr/>
            <p:nvPr/>
          </p:nvSpPr>
          <p:spPr>
            <a:xfrm>
              <a:off x="641350" y="3881438"/>
              <a:ext cx="3340100" cy="2976563"/>
            </a:xfrm>
            <a:custGeom>
              <a:rect b="b" l="l" r="r" t="t"/>
              <a:pathLst>
                <a:path extrusionOk="0" h="1875" w="2104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70" name="Google Shape;70;p14"/>
            <p:cNvSpPr/>
            <p:nvPr/>
          </p:nvSpPr>
          <p:spPr>
            <a:xfrm>
              <a:off x="203200" y="3771900"/>
              <a:ext cx="2660650" cy="3086100"/>
            </a:xfrm>
            <a:custGeom>
              <a:rect b="b" l="l" r="r" t="t"/>
              <a:pathLst>
                <a:path extrusionOk="0" h="1944" w="1676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71" name="Google Shape;71;p14"/>
          <p:cNvSpPr txBox="1"/>
          <p:nvPr>
            <p:ph type="ctrTitle"/>
          </p:nvPr>
        </p:nvSpPr>
        <p:spPr>
          <a:xfrm>
            <a:off x="1739673" y="685801"/>
            <a:ext cx="6947127" cy="2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924238" y="3302000"/>
            <a:ext cx="5762563" cy="102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10" type="dt"/>
          </p:nvPr>
        </p:nvSpPr>
        <p:spPr>
          <a:xfrm>
            <a:off x="7325773" y="458800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623733" y="4588002"/>
            <a:ext cx="36094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275320" y="4588002"/>
            <a:ext cx="4114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203200" y="2828925"/>
            <a:ext cx="361950" cy="67866"/>
          </a:xfrm>
          <a:custGeom>
            <a:rect b="b" l="l" r="r" t="t"/>
            <a:pathLst>
              <a:path extrusionOk="0" h="57" w="228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77" name="Google Shape;77;p14"/>
          <p:cNvSpPr/>
          <p:nvPr/>
        </p:nvSpPr>
        <p:spPr>
          <a:xfrm>
            <a:off x="560388" y="2900363"/>
            <a:ext cx="61913" cy="60722"/>
          </a:xfrm>
          <a:custGeom>
            <a:rect b="b" l="l" r="r" t="t"/>
            <a:pathLst>
              <a:path extrusionOk="0" h="51" w="39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344329" y="4581130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972647" y="4581130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986995" y="2000249"/>
            <a:ext cx="6699805" cy="17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86998" y="3770302"/>
            <a:ext cx="6699802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82133" y="514351"/>
            <a:ext cx="7704667" cy="1314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82133" y="2000250"/>
            <a:ext cx="3739896" cy="2526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946904" y="2000250"/>
            <a:ext cx="3739896" cy="2510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329481" y="1993900"/>
            <a:ext cx="345629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1113523" y="2501502"/>
            <a:ext cx="3672248" cy="199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5161710" y="2000250"/>
            <a:ext cx="3467806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102" name="Google Shape;102;p18"/>
          <p:cNvSpPr txBox="1"/>
          <p:nvPr>
            <p:ph idx="4" type="body"/>
          </p:nvPr>
        </p:nvSpPr>
        <p:spPr>
          <a:xfrm>
            <a:off x="4957266" y="2501502"/>
            <a:ext cx="3672248" cy="1998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113524" y="1200150"/>
            <a:ext cx="26625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947553" y="514350"/>
            <a:ext cx="4681962" cy="3829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1113524" y="2228850"/>
            <a:ext cx="266253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1112332" y="1314449"/>
            <a:ext cx="4070679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/>
          <p:nvPr>
            <p:ph idx="2" type="pic"/>
          </p:nvPr>
        </p:nvSpPr>
        <p:spPr>
          <a:xfrm>
            <a:off x="5697495" y="685800"/>
            <a:ext cx="2461371" cy="3429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1112332" y="2343149"/>
            <a:ext cx="40706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26" name="Google Shape;126;p22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1113523" y="3549649"/>
            <a:ext cx="7515991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/>
          <p:nvPr>
            <p:ph idx="2" type="pic"/>
          </p:nvPr>
        </p:nvSpPr>
        <p:spPr>
          <a:xfrm>
            <a:off x="1789975" y="699084"/>
            <a:ext cx="6171065" cy="2373732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113523" y="3974702"/>
            <a:ext cx="7515991" cy="370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133" name="Google Shape;133;p23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113524" y="514350"/>
            <a:ext cx="7515991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1113524" y="3257550"/>
            <a:ext cx="751599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/>
        </p:nvSpPr>
        <p:spPr>
          <a:xfrm>
            <a:off x="969421" y="64726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8172197" y="2114549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45" name="Google Shape;145;p25"/>
          <p:cNvSpPr txBox="1"/>
          <p:nvPr>
            <p:ph type="title"/>
          </p:nvPr>
        </p:nvSpPr>
        <p:spPr>
          <a:xfrm>
            <a:off x="1426741" y="514351"/>
            <a:ext cx="6974115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1598235" y="2571749"/>
            <a:ext cx="6631128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2" type="body"/>
          </p:nvPr>
        </p:nvSpPr>
        <p:spPr>
          <a:xfrm>
            <a:off x="1113523" y="3257550"/>
            <a:ext cx="7515991" cy="1085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1113525" y="2481436"/>
            <a:ext cx="7515989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1113524" y="3583036"/>
            <a:ext cx="751599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969421" y="647267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8172197" y="2114549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1426741" y="514351"/>
            <a:ext cx="6974115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113525" y="2914650"/>
            <a:ext cx="7515990" cy="6667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2" type="body"/>
          </p:nvPr>
        </p:nvSpPr>
        <p:spPr>
          <a:xfrm>
            <a:off x="1113524" y="3581400"/>
            <a:ext cx="751599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1113525" y="514351"/>
            <a:ext cx="7515991" cy="2045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1113524" y="2628900"/>
            <a:ext cx="7515992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2" type="body"/>
          </p:nvPr>
        </p:nvSpPr>
        <p:spPr>
          <a:xfrm>
            <a:off x="1113524" y="3257550"/>
            <a:ext cx="7515992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 rot="5400000">
            <a:off x="3575594" y="-593210"/>
            <a:ext cx="2517746" cy="770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 rot="5400000">
            <a:off x="6050929" y="1764813"/>
            <a:ext cx="3829050" cy="1328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 rot="5400000">
            <a:off x="2207186" y="-579312"/>
            <a:ext cx="3829050" cy="6016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0" y="0"/>
            <a:ext cx="2132013" cy="5143501"/>
            <a:chOff x="0" y="0"/>
            <a:chExt cx="2132013" cy="6858001"/>
          </a:xfrm>
        </p:grpSpPr>
        <p:sp>
          <p:nvSpPr>
            <p:cNvPr id="52" name="Google Shape;52;p13"/>
            <p:cNvSpPr/>
            <p:nvPr/>
          </p:nvSpPr>
          <p:spPr>
            <a:xfrm>
              <a:off x="0" y="0"/>
              <a:ext cx="1073150" cy="5291138"/>
            </a:xfrm>
            <a:custGeom>
              <a:rect b="b" l="l" r="r" t="t"/>
              <a:pathLst>
                <a:path extrusionOk="0" h="3333" w="676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3" name="Google Shape;53;p13"/>
            <p:cNvSpPr/>
            <p:nvPr/>
          </p:nvSpPr>
          <p:spPr>
            <a:xfrm>
              <a:off x="0" y="0"/>
              <a:ext cx="758825" cy="4624388"/>
            </a:xfrm>
            <a:custGeom>
              <a:rect b="b" l="l" r="r" t="t"/>
              <a:pathLst>
                <a:path extrusionOk="0" h="2913" w="478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54" name="Google Shape;54;p13"/>
            <p:cNvSpPr/>
            <p:nvPr/>
          </p:nvSpPr>
          <p:spPr>
            <a:xfrm>
              <a:off x="0" y="5662613"/>
              <a:ext cx="906463" cy="1195388"/>
            </a:xfrm>
            <a:custGeom>
              <a:rect b="b" l="l" r="r" t="t"/>
              <a:pathLst>
                <a:path extrusionOk="0" h="753" w="571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0" y="5295900"/>
              <a:ext cx="1487488" cy="1562100"/>
            </a:xfrm>
            <a:custGeom>
              <a:rect b="b" l="l" r="r" t="t"/>
              <a:pathLst>
                <a:path extrusionOk="0" h="984" w="937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56" name="Google Shape;56;p13"/>
            <p:cNvSpPr/>
            <p:nvPr/>
          </p:nvSpPr>
          <p:spPr>
            <a:xfrm>
              <a:off x="0" y="5257800"/>
              <a:ext cx="2132013" cy="1600200"/>
            </a:xfrm>
            <a:custGeom>
              <a:rect b="b" l="l" r="r" t="t"/>
              <a:pathLst>
                <a:path extrusionOk="0" h="1008" w="1343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57" name="Google Shape;57;p13"/>
            <p:cNvSpPr/>
            <p:nvPr/>
          </p:nvSpPr>
          <p:spPr>
            <a:xfrm>
              <a:off x="0" y="5357813"/>
              <a:ext cx="1377950" cy="1500188"/>
            </a:xfrm>
            <a:custGeom>
              <a:rect b="b" l="l" r="r" t="t"/>
              <a:pathLst>
                <a:path extrusionOk="0" h="945" w="868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58" name="Google Shape;58;p1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982134" y="2000250"/>
            <a:ext cx="7704666" cy="2517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358679" y="4587052"/>
            <a:ext cx="85747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1986997" y="4587052"/>
            <a:ext cx="531451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273317" y="4587052"/>
            <a:ext cx="41348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982125" y="168375"/>
            <a:ext cx="77046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" sz="3700" u="sng"/>
              <a:t>Project Final: </a:t>
            </a:r>
            <a:br>
              <a:rPr b="1" lang="en" sz="3700"/>
            </a:br>
            <a:r>
              <a:rPr b="1" lang="en" sz="3700"/>
              <a:t>Exploring Assistive Technology for Older Adults</a:t>
            </a:r>
            <a:endParaRPr b="1" sz="3700"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" sz="2200"/>
              <a:t>Presented</a:t>
            </a:r>
            <a:r>
              <a:rPr lang="en" sz="2200">
                <a:latin typeface="Corbel"/>
                <a:ea typeface="Corbel"/>
                <a:cs typeface="Corbel"/>
                <a:sym typeface="Corbel"/>
              </a:rPr>
              <a:t> by: Md. Ahsan Kabir (0122520016) 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&amp; Efat Jahan Ema (0122520030) 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Date: </a:t>
            </a:r>
            <a:r>
              <a:rPr lang="en" sz="2200"/>
              <a:t>25</a:t>
            </a:r>
            <a:r>
              <a:rPr baseline="30000" lang="en" sz="2200"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lang="en" sz="2200">
                <a:latin typeface="Corbel"/>
                <a:ea typeface="Corbel"/>
                <a:cs typeface="Corbel"/>
                <a:sym typeface="Corbel"/>
              </a:rPr>
              <a:t> October 2025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United International University (UIU)</a:t>
            </a:r>
            <a:endParaRPr sz="2200"/>
          </a:p>
          <a:p>
            <a:pPr indent="0" lvl="0" marL="0" rtl="0" algn="r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rPr lang="en" sz="2200">
                <a:latin typeface="Corbel"/>
                <a:ea typeface="Corbel"/>
                <a:cs typeface="Corbel"/>
                <a:sym typeface="Corbel"/>
              </a:rPr>
              <a:t>Course: Human-Computer Interaction (HCI)</a:t>
            </a:r>
            <a:endParaRPr sz="2200"/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/>
              <a:t>Key Findings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(Usability Challenges) (2/2)</a:t>
            </a:r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121" y="1828800"/>
            <a:ext cx="3277525" cy="322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525" y="1845125"/>
            <a:ext cx="4017625" cy="31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Findings (Accessibility Preferences)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3602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Preference for large fonts, Medium size text. For color, there is no preference.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Both Voice and Picture based applications are preferable.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Learning tool like how to send photo/file to other, suggest islamic content playlist etc. One user suggested if possible offline application as internet is still not cheap or available sometimes.</a:t>
            </a:r>
            <a:endParaRPr/>
          </a:p>
          <a:p>
            <a:pPr indent="-236029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Simple layouts improve navigation to avoid confusion.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 Implications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982125" y="1554800"/>
            <a:ext cx="7704600" cy="31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Prioritize clarity through minimal layouts and large, simple buttons/icons.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Enable easy customization of text size, contrast, and brightness.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Offer voice and gesture-based alternatives to typing.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Maintain consistency between app updates and provide offline capabilities where possible.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Avoid too much advertising.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Add a sensitive information check before upload, or give a proper alert to the user.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Provide the onboarding content for how to use this application.</a:t>
            </a:r>
            <a:endParaRPr/>
          </a:p>
          <a:p>
            <a:pPr indent="-448056" lvl="0" marL="514350" rtl="0" algn="l">
              <a:spcBef>
                <a:spcPts val="0"/>
              </a:spcBef>
              <a:spcAft>
                <a:spcPts val="0"/>
              </a:spcAft>
              <a:buSzPct val="145000"/>
              <a:buFont typeface="Corbel"/>
              <a:buAutoNum type="arabicPeriod"/>
            </a:pPr>
            <a:r>
              <a:rPr lang="en"/>
              <a:t>Provide the common troubleshooting content or make a helpdesk.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Prototype Vision (Future Work)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Develop and test adaptive interface prototype.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Integrate findings into accessible design toolkit.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Conduct user testing and iteration.</a:t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Contributions and Reflection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Ahsan Kabir: Interview and Survey design, data collection, analysis and Contextual enquiry data collection, analysis.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Efat Jahan: Contextual enquiry design, Survey data collection, and Thematic analysis.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Both: Writing and presentation development.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Acknowledgment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Thanks to participants for their valuable input.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Guidance by course instructors and mentors.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Q&amp;A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Thank you for your attention!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Questions and feedback welcome.</a:t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Rapid increase in older adult population using digital technology.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Many face visual, motor, and cognitive barriers.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Current apps designed mainly for younger users.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Goal: Create inclusive and assistive mobile technology.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Objectives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Understand older adults’ interaction with mobile apps.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Identify usability and accessibility challenges.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Explore preferences for assistive features (voice, font size, contrast).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Propose design guidelines for inclusive technologies.</a:t>
            </a:r>
            <a:endParaRPr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Research Questions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What primary challenges faced by older adults can be alleviated through mobile app technology?</a:t>
            </a:r>
            <a:endParaRPr>
              <a:solidFill>
                <a:srgbClr val="1B1C1D"/>
              </a:solidFill>
            </a:endParaRPr>
          </a:p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How do older adults interact with current technologies, and what are their preferences?</a:t>
            </a:r>
            <a:endParaRPr>
              <a:solidFill>
                <a:srgbClr val="1B1C1D"/>
              </a:solidFill>
            </a:endParaRPr>
          </a:p>
          <a:p>
            <a:pPr indent="-272415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rbel"/>
              <a:buAutoNum type="arabicPeriod"/>
            </a:pPr>
            <a:r>
              <a:rPr lang="en">
                <a:solidFill>
                  <a:srgbClr val="1B1C1D"/>
                </a:solidFill>
              </a:rPr>
              <a:t>What features most effectively increase usability of tech products for older adults?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Methodology Overview (1/2)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Mixed Methods Approach: Interviews, Contextual Enquiries, Surveys.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14 participants aged 50–74 from Dhaka, Bangladesh (mainly relative and parents).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"/>
              <a:t>Data triangulated for comprehensive insights.</a:t>
            </a:r>
            <a:endParaRPr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982133" y="225476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Overview (2/2)</a:t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875" y="1502575"/>
            <a:ext cx="3828251" cy="36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982133" y="342901"/>
            <a:ext cx="7704667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Collection Methods (1/2)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69176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Interviews (2</a:t>
            </a:r>
            <a:r>
              <a:rPr lang="en"/>
              <a:t>0-30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mins each): Usage experiences, frustrations, needs.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Contextual Enquiry (Observation): Real-life app use, </a:t>
            </a:r>
            <a:r>
              <a:rPr lang="en"/>
              <a:t>gestures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/>
          </a:p>
          <a:p>
            <a:pPr indent="-269176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Survey (1</a:t>
            </a:r>
            <a:r>
              <a:rPr lang="en"/>
              <a:t>6</a:t>
            </a:r>
            <a:r>
              <a:rPr lang="en" sz="24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Qs): Demographics, confidence, device habits, feature preferences.</a:t>
            </a:r>
            <a:endParaRPr/>
          </a:p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982133" y="342901"/>
            <a:ext cx="7704600" cy="1485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Methods (2/2)</a:t>
            </a:r>
            <a:endParaRPr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258967" y="4581130"/>
            <a:ext cx="4278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50" y="1934475"/>
            <a:ext cx="3952525" cy="31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982125" y="342900"/>
            <a:ext cx="78393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Key Findings 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(Usability Challenges)</a:t>
            </a:r>
            <a:r>
              <a:rPr lang="en"/>
              <a:t> </a:t>
            </a:r>
            <a:r>
              <a:rPr lang="en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(1/2)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982133" y="2000250"/>
            <a:ext cx="7704667" cy="2499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Small icons and text cause frequent errors.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Unwanted advertisements/adult contents cause pain to use.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Shorts video not properly complete makes </a:t>
            </a:r>
            <a:r>
              <a:rPr lang="en"/>
              <a:t>frustration</a:t>
            </a:r>
            <a:r>
              <a:rPr lang="en"/>
              <a:t>.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Sensitive info sometimes goes to the story!</a:t>
            </a:r>
            <a:endParaRPr/>
          </a:p>
          <a:p>
            <a:pPr indent="-252603" lvl="0" marL="285750" rtl="0" algn="l"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"/>
              <a:t>Users rely on relatives for troubleshooting.</a:t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258967" y="4581130"/>
            <a:ext cx="42783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