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ebo Bold" panose="020B0604020202020204" charset="-79"/>
      <p:regular r:id="rId15"/>
    </p:embeddedFont>
    <p:embeddedFont>
      <p:font typeface="Heebo Bold Bold" panose="020B0604020202020204" charset="-79"/>
      <p:regular r:id="rId16"/>
    </p:embeddedFont>
    <p:embeddedFont>
      <p:font typeface="Heebo Regular" panose="020B0604020202020204" charset="-79"/>
      <p:regular r:id="rId17"/>
    </p:embeddedFont>
    <p:embeddedFont>
      <p:font typeface="Heebo Regular Bold" panose="020B0604020202020204" charset="-79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predicting attacked sentences, the BERT</a:t>
            </a:r>
          </a:p>
          <a:p>
            <a:pPr lvl="0"/>
            <a:r>
              <a:rPr lang="en-US"/>
              <a:t>model’s top 1 decisions match the gold standard 50% of the time; its decisions match 78% of the time when three sentences are chosen. The BERT model’s top 1 decisions match the gold standard 28% of the time—a 27% and 10% boost from random and length-based performance, respectively.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For predicting attacked sentences, the BERT</a:t>
            </a:r>
          </a:p>
          <a:p>
            <a:pPr lvl="0"/>
            <a:r>
              <a:rPr lang="en-US"/>
              <a:t>model’s top 1 decisions match the gold standard 50% of the time; its decisions match 78% of the time when three sentences are chosen. The BERT model’s top 1 decisions match the gold standard 28% of the time—a 27% and 10% boost from random and length-based performance, respectively.</a:t>
            </a:r>
          </a:p>
          <a:p>
            <a:pPr lvl="0"/>
            <a:r>
              <a:rPr lang="en-US"/>
              <a:t>Figure 2 illustrates how LR allows us to interpret the contribution of different features to attackability, by visualizing a post with important features highlighted. For instance, external knowledge plays a crucial role in this post; all successfully attacked sentences match substantially more Kialo statements than other sentences. The attackability scores of these sentences are also increased by the use of hypotheticals and certain n-grams like could. These features align well with the actual attacks by</a:t>
            </a:r>
          </a:p>
          <a:p>
            <a:pPr lvl="0"/>
            <a:r>
              <a:rPr lang="en-US"/>
              <a:t>successful challengers.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15.11.2021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This was a study on how to detect attackable sentences in</a:t>
            </a:r>
          </a:p>
          <a:p>
            <a:pPr lvl="0"/>
            <a:r>
              <a:rPr lang="en-US"/>
              <a:t>arguments for successful persuasion. Using online arguments, it is demonstrated that a sentence’s attack ability is associated with many of its characteristics regarding its content, proposition types,</a:t>
            </a:r>
          </a:p>
          <a:p>
            <a:pPr lvl="0"/>
            <a:r>
              <a:rPr lang="en-US"/>
              <a:t>and tone. Based on these findings, machine learning models can automatically detect attackable sentences, comparably well to laypeople.</a:t>
            </a:r>
          </a:p>
          <a:p>
            <a:pPr lvl="0"/>
            <a:r>
              <a:rPr lang="en-US"/>
              <a:t>This paper paves the way towards answering the causal question: would attacking a certain type of sentence in an</a:t>
            </a:r>
          </a:p>
          <a:p>
            <a:pPr lvl="0"/>
            <a:r>
              <a:rPr lang="en-US"/>
              <a:t>argument increase the probability of persuading</a:t>
            </a:r>
          </a:p>
          <a:p>
            <a:pPr lvl="0"/>
            <a:r>
              <a:rPr lang="en-US"/>
              <a:t>the opinion holder? This paper suggests initial hypotheses about the characteristics of sentences that can be successfully attacked.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4188" y="794979"/>
            <a:ext cx="16419623" cy="8697043"/>
            <a:chOff x="0" y="0"/>
            <a:chExt cx="63915348" cy="33854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915348" cy="33854281"/>
            </a:xfrm>
            <a:custGeom>
              <a:avLst/>
              <a:gdLst/>
              <a:ahLst/>
              <a:cxnLst/>
              <a:rect l="l" t="t" r="r" b="b"/>
              <a:pathLst>
                <a:path w="63915348" h="33854281">
                  <a:moveTo>
                    <a:pt x="63790891" y="59690"/>
                  </a:moveTo>
                  <a:cubicBezTo>
                    <a:pt x="63826448" y="59690"/>
                    <a:pt x="63855656" y="88900"/>
                    <a:pt x="63855656" y="124460"/>
                  </a:cubicBezTo>
                  <a:lnTo>
                    <a:pt x="63855656" y="33729820"/>
                  </a:lnTo>
                  <a:cubicBezTo>
                    <a:pt x="63855656" y="33765381"/>
                    <a:pt x="63826448" y="33794591"/>
                    <a:pt x="63790891" y="33794591"/>
                  </a:cubicBezTo>
                  <a:lnTo>
                    <a:pt x="124460" y="33794591"/>
                  </a:lnTo>
                  <a:cubicBezTo>
                    <a:pt x="88900" y="33794591"/>
                    <a:pt x="59690" y="33765381"/>
                    <a:pt x="59690" y="3372982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3790891" y="59690"/>
                  </a:lnTo>
                  <a:moveTo>
                    <a:pt x="637908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3729820"/>
                  </a:lnTo>
                  <a:cubicBezTo>
                    <a:pt x="0" y="33798399"/>
                    <a:pt x="55880" y="33854281"/>
                    <a:pt x="124460" y="33854281"/>
                  </a:cubicBezTo>
                  <a:lnTo>
                    <a:pt x="63790891" y="33854281"/>
                  </a:lnTo>
                  <a:cubicBezTo>
                    <a:pt x="63859470" y="33854281"/>
                    <a:pt x="63915348" y="33798399"/>
                    <a:pt x="63915348" y="33729820"/>
                  </a:cubicBezTo>
                  <a:lnTo>
                    <a:pt x="63915348" y="124460"/>
                  </a:lnTo>
                  <a:cubicBezTo>
                    <a:pt x="63915348" y="55880"/>
                    <a:pt x="63859470" y="0"/>
                    <a:pt x="63790891" y="0"/>
                  </a:cubicBezTo>
                  <a:close/>
                </a:path>
              </a:pathLst>
            </a:custGeom>
            <a:solidFill>
              <a:srgbClr val="64E688">
                <a:alpha val="49804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713587">
            <a:off x="14568945" y="80742"/>
            <a:ext cx="1569750" cy="142847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478310">
            <a:off x="12014704" y="7015656"/>
            <a:ext cx="5448196" cy="50191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68029" y="1351669"/>
            <a:ext cx="14602328" cy="3718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26"/>
              </a:lnSpc>
            </a:pPr>
            <a:r>
              <a:rPr lang="en-US" sz="6072" dirty="0">
                <a:solidFill>
                  <a:srgbClr val="7BFFA0"/>
                </a:solidFill>
                <a:latin typeface="Heebo Bold"/>
              </a:rPr>
              <a:t>Paper Presentation</a:t>
            </a:r>
          </a:p>
          <a:p>
            <a:pPr>
              <a:lnSpc>
                <a:spcPts val="5526"/>
              </a:lnSpc>
            </a:pPr>
            <a:endParaRPr lang="en-US" sz="6072" dirty="0">
              <a:solidFill>
                <a:srgbClr val="7BFFA0"/>
              </a:solidFill>
              <a:latin typeface="Heebo Bold"/>
            </a:endParaRPr>
          </a:p>
          <a:p>
            <a:pPr>
              <a:lnSpc>
                <a:spcPts val="8256"/>
              </a:lnSpc>
            </a:pPr>
            <a:r>
              <a:rPr lang="en-US" sz="9072" dirty="0">
                <a:solidFill>
                  <a:srgbClr val="7BFFA0"/>
                </a:solidFill>
                <a:latin typeface="Heebo Bold"/>
              </a:rPr>
              <a:t>CSE 712</a:t>
            </a:r>
          </a:p>
          <a:p>
            <a:pPr>
              <a:lnSpc>
                <a:spcPts val="9687"/>
              </a:lnSpc>
            </a:pPr>
            <a:r>
              <a:rPr lang="en-US" sz="8000" dirty="0">
                <a:solidFill>
                  <a:srgbClr val="7BFFA0"/>
                </a:solidFill>
                <a:latin typeface="Heebo Bold"/>
              </a:rPr>
              <a:t>Symbolic Machine Learning - 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1428" y="5953125"/>
            <a:ext cx="11885415" cy="433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7"/>
              </a:lnSpc>
            </a:pPr>
            <a:r>
              <a:rPr lang="en-US" sz="4572">
                <a:solidFill>
                  <a:srgbClr val="FFFFFF"/>
                </a:solidFill>
                <a:latin typeface="Heebo Bold"/>
              </a:rPr>
              <a:t>Group 3</a:t>
            </a:r>
          </a:p>
          <a:p>
            <a:pPr>
              <a:lnSpc>
                <a:spcPts val="5487"/>
              </a:lnSpc>
            </a:pPr>
            <a:r>
              <a:rPr lang="en-US" sz="4572">
                <a:solidFill>
                  <a:srgbClr val="FFFFFF"/>
                </a:solidFill>
                <a:latin typeface="Heebo Bold"/>
              </a:rPr>
              <a:t>Members:</a:t>
            </a:r>
          </a:p>
          <a:p>
            <a:pPr>
              <a:lnSpc>
                <a:spcPts val="4887"/>
              </a:lnSpc>
            </a:pPr>
            <a:r>
              <a:rPr lang="en-US" sz="4072">
                <a:solidFill>
                  <a:srgbClr val="FFFFFF"/>
                </a:solidFill>
                <a:latin typeface="Heebo Bold"/>
              </a:rPr>
              <a:t>Auninda Alam-21166050</a:t>
            </a:r>
          </a:p>
          <a:p>
            <a:pPr>
              <a:lnSpc>
                <a:spcPts val="4887"/>
              </a:lnSpc>
            </a:pPr>
            <a:r>
              <a:rPr lang="en-US" sz="4072">
                <a:solidFill>
                  <a:srgbClr val="FFFFFF"/>
                </a:solidFill>
                <a:latin typeface="Heebo Bold"/>
              </a:rPr>
              <a:t>Marjan Tahreen-21166049</a:t>
            </a:r>
          </a:p>
          <a:p>
            <a:pPr>
              <a:lnSpc>
                <a:spcPts val="4887"/>
              </a:lnSpc>
            </a:pPr>
            <a:r>
              <a:rPr lang="en-US" sz="4072">
                <a:solidFill>
                  <a:srgbClr val="FFFFFF"/>
                </a:solidFill>
                <a:latin typeface="Heebo Bold"/>
              </a:rPr>
              <a:t>Shohag Rana-21366015</a:t>
            </a:r>
          </a:p>
          <a:p>
            <a:pPr>
              <a:lnSpc>
                <a:spcPts val="8607"/>
              </a:lnSpc>
            </a:pPr>
            <a:endParaRPr lang="en-US" sz="4072">
              <a:solidFill>
                <a:srgbClr val="FFFFFF"/>
              </a:solidFill>
              <a:latin typeface="Heebo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47950"/>
            <a:ext cx="15516346" cy="6313648"/>
            <a:chOff x="0" y="0"/>
            <a:chExt cx="20688461" cy="841819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0688461" cy="6726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240"/>
                </a:lnSpc>
              </a:pPr>
              <a:r>
                <a:rPr lang="en-US" sz="11033">
                  <a:solidFill>
                    <a:srgbClr val="FFFFFF"/>
                  </a:solidFill>
                  <a:latin typeface="Heebo Bold Bold"/>
                </a:rPr>
                <a:t>Detecting Attackable Sentences in Arguments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441623"/>
              <a:ext cx="20688461" cy="976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20"/>
                </a:lnSpc>
              </a:pPr>
              <a:r>
                <a:rPr lang="en-US" sz="4213">
                  <a:solidFill>
                    <a:srgbClr val="64E688"/>
                  </a:solidFill>
                  <a:latin typeface="Heebo Regular"/>
                </a:rPr>
                <a:t>Yohan Jo, Seojin Bang, Emaad Manzoor, Eduard Hovy, Chris Reed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826"/>
            <a:ext cx="15516346" cy="98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5786">
                <a:solidFill>
                  <a:srgbClr val="64E688"/>
                </a:solidFill>
                <a:latin typeface="Heebo Regular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84630" y="1341912"/>
            <a:ext cx="1351874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64E688"/>
                </a:solidFill>
                <a:latin typeface="Heebo Regular Bold"/>
              </a:rPr>
              <a:t>CONTRIBUTIONS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1716" y="3256163"/>
            <a:ext cx="16444567" cy="66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2"/>
              </a:lnSpc>
            </a:pPr>
            <a:r>
              <a:rPr lang="en-US" sz="3901">
                <a:solidFill>
                  <a:srgbClr val="FFFFFF"/>
                </a:solidFill>
                <a:latin typeface="Heebo Regular"/>
              </a:rPr>
              <a:t> Introduced the problem of detecting attackable sentences in arguments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2493" y="4886570"/>
            <a:ext cx="15003014" cy="1366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3950">
                <a:solidFill>
                  <a:srgbClr val="FFFFFF"/>
                </a:solidFill>
                <a:latin typeface="Heebo Regular"/>
              </a:rPr>
              <a:t>Analyzed driving reasons for attacks in arguments and the effects of sentence characteristics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1118" y="7086973"/>
            <a:ext cx="16685764" cy="138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3975">
                <a:solidFill>
                  <a:srgbClr val="FFFFFF"/>
                </a:solidFill>
                <a:latin typeface="Heebo Regular"/>
              </a:rPr>
              <a:t>The performance of machine learning models for detecting attackable sentences</a:t>
            </a:r>
          </a:p>
        </p:txBody>
      </p:sp>
      <p:sp>
        <p:nvSpPr>
          <p:cNvPr id="6" name="AutoShape 6"/>
          <p:cNvSpPr/>
          <p:nvPr/>
        </p:nvSpPr>
        <p:spPr>
          <a:xfrm>
            <a:off x="3340112" y="4616922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3784612" y="6546245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84630" y="923925"/>
            <a:ext cx="13518740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64E688"/>
                </a:solidFill>
                <a:latin typeface="Heebo Regular Bold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1716" y="2234418"/>
            <a:ext cx="16444567" cy="66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2"/>
              </a:lnSpc>
            </a:pPr>
            <a:r>
              <a:rPr lang="en-US" sz="3901">
                <a:solidFill>
                  <a:srgbClr val="FFFFFF"/>
                </a:solidFill>
                <a:latin typeface="Heebo Regular"/>
              </a:rPr>
              <a:t> Aristotle (2007) suggested three aspects of argument persuasiveness.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2493" y="3585246"/>
            <a:ext cx="15003014" cy="1366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</a:pPr>
            <a:r>
              <a:rPr lang="en-US" sz="3950">
                <a:solidFill>
                  <a:srgbClr val="FFFFFF"/>
                </a:solidFill>
                <a:latin typeface="Heebo Regular"/>
              </a:rPr>
              <a:t>Wachsmuth et al. (2017b) summarized various aspects of argument quality studied in argumentation theory and NLP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3536" y="5434145"/>
            <a:ext cx="16685764" cy="208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5"/>
              </a:lnSpc>
            </a:pPr>
            <a:r>
              <a:rPr lang="en-US" sz="3975">
                <a:solidFill>
                  <a:srgbClr val="FFFFFF"/>
                </a:solidFill>
                <a:latin typeface="Heebo Regular"/>
              </a:rPr>
              <a:t>Some research took empirical approaches and collected argument evaluation criteria from human evaluators (Habernal and Gurevych, 2016a; Wachsmuth et al., 2017a)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2700" y="8074328"/>
            <a:ext cx="16230600" cy="142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2"/>
              </a:lnSpc>
            </a:pPr>
            <a:r>
              <a:rPr lang="en-US" sz="4073">
                <a:solidFill>
                  <a:srgbClr val="FFFFFF"/>
                </a:solidFill>
                <a:latin typeface="Heebo Regular"/>
              </a:rPr>
              <a:t>Some studies aimed to model the salience of individual sentences in attacked arguments (Jo et al., 2018; Ji et al., 2018)</a:t>
            </a:r>
          </a:p>
        </p:txBody>
      </p:sp>
      <p:sp>
        <p:nvSpPr>
          <p:cNvPr id="7" name="AutoShape 7"/>
          <p:cNvSpPr/>
          <p:nvPr/>
        </p:nvSpPr>
        <p:spPr>
          <a:xfrm>
            <a:off x="3340112" y="3293298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3784612" y="5292285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3340112" y="7845728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3340112" y="9744490"/>
            <a:ext cx="11607776" cy="0"/>
          </a:xfrm>
          <a:prstGeom prst="line">
            <a:avLst/>
          </a:prstGeom>
          <a:ln w="19050" cap="rnd">
            <a:solidFill>
              <a:srgbClr val="64E688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49545" y="1027786"/>
            <a:ext cx="8909755" cy="8990142"/>
            <a:chOff x="0" y="0"/>
            <a:chExt cx="11879674" cy="11986856"/>
          </a:xfrm>
        </p:grpSpPr>
        <p:sp>
          <p:nvSpPr>
            <p:cNvPr id="3" name="AutoShape 3"/>
            <p:cNvSpPr/>
            <p:nvPr/>
          </p:nvSpPr>
          <p:spPr>
            <a:xfrm>
              <a:off x="41" y="3081542"/>
              <a:ext cx="11879591" cy="0"/>
            </a:xfrm>
            <a:prstGeom prst="line">
              <a:avLst/>
            </a:prstGeom>
            <a:ln w="29334" cap="rnd">
              <a:solidFill>
                <a:srgbClr val="64E68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82" y="7691065"/>
              <a:ext cx="11879591" cy="0"/>
            </a:xfrm>
            <a:prstGeom prst="line">
              <a:avLst/>
            </a:prstGeom>
            <a:ln w="29334" cap="rnd">
              <a:solidFill>
                <a:srgbClr val="64E68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41" y="-57150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Source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1" y="1019974"/>
              <a:ext cx="11879632" cy="1164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7"/>
                </a:lnSpc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The Dataset was formed using the online discussions from the "Change My View (CMV)" subreddit.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" y="3951030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Labelling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1" y="5028154"/>
              <a:ext cx="11879632" cy="1765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7"/>
                </a:lnSpc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Each sentence in a post was labelled into three categories, i.e. successfully attacked, un-successfully attacked and unattacked.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560553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Feature Extraction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637677"/>
              <a:ext cx="11879632" cy="2349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content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external knowledge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proposition types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tone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9702" y="1027786"/>
            <a:ext cx="7302513" cy="472131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9702" y="6189779"/>
            <a:ext cx="7302513" cy="361004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652604" y="41960"/>
            <a:ext cx="6606696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>
                <a:solidFill>
                  <a:srgbClr val="64E688"/>
                </a:solidFill>
                <a:latin typeface="Heebo Bold Bold"/>
              </a:rPr>
              <a:t>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75451" y="1691039"/>
            <a:ext cx="8909755" cy="8078133"/>
            <a:chOff x="0" y="0"/>
            <a:chExt cx="11879674" cy="10770845"/>
          </a:xfrm>
        </p:grpSpPr>
        <p:sp>
          <p:nvSpPr>
            <p:cNvPr id="3" name="AutoShape 3"/>
            <p:cNvSpPr/>
            <p:nvPr/>
          </p:nvSpPr>
          <p:spPr>
            <a:xfrm>
              <a:off x="41" y="3669557"/>
              <a:ext cx="11879591" cy="0"/>
            </a:xfrm>
            <a:prstGeom prst="line">
              <a:avLst/>
            </a:prstGeom>
            <a:ln w="29334" cap="rnd">
              <a:solidFill>
                <a:srgbClr val="64E68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82" y="7668853"/>
              <a:ext cx="11879591" cy="0"/>
            </a:xfrm>
            <a:prstGeom prst="line">
              <a:avLst/>
            </a:prstGeom>
            <a:ln w="29334" cap="rnd">
              <a:solidFill>
                <a:srgbClr val="64E688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41" y="-57150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Problem Formulation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1" y="1019974"/>
              <a:ext cx="11879632" cy="1752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P@1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A@3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AUC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1" y="4539046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ML Models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1" y="5616170"/>
              <a:ext cx="11879632" cy="1155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Logistic Regression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BERT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538342"/>
              <a:ext cx="11879632" cy="684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65"/>
                </a:lnSpc>
              </a:pPr>
              <a:r>
                <a:rPr lang="en-US" sz="3118">
                  <a:solidFill>
                    <a:srgbClr val="FFFFFF"/>
                  </a:solidFill>
                  <a:latin typeface="Heebo Regular Bold"/>
                </a:rPr>
                <a:t>Baseline Models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615465"/>
              <a:ext cx="11879632" cy="11553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Random</a:t>
              </a:r>
            </a:p>
            <a:p>
              <a:pPr marL="548542" lvl="1" indent="-274271">
                <a:lnSpc>
                  <a:spcPts val="3557"/>
                </a:lnSpc>
                <a:buFont typeface="Arial"/>
                <a:buChar char="•"/>
              </a:pPr>
              <a:r>
                <a:rPr lang="en-US" sz="2540">
                  <a:solidFill>
                    <a:srgbClr val="FFFFFF"/>
                  </a:solidFill>
                  <a:latin typeface="Heebo Regular"/>
                </a:rPr>
                <a:t>Length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4765" y="2659787"/>
            <a:ext cx="9670968" cy="614063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587369" y="423897"/>
            <a:ext cx="660669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83"/>
              </a:lnSpc>
            </a:pPr>
            <a:r>
              <a:rPr lang="en-US" sz="5236">
                <a:solidFill>
                  <a:srgbClr val="64E688"/>
                </a:solidFill>
                <a:latin typeface="Heebo Bold Bold"/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81690" y="3339857"/>
            <a:ext cx="8909694" cy="0"/>
          </a:xfrm>
          <a:prstGeom prst="line">
            <a:avLst/>
          </a:prstGeom>
          <a:ln w="19050" cap="rnd">
            <a:solidFill>
              <a:srgbClr val="64E68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8681690" y="971550"/>
            <a:ext cx="8909724" cy="527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5"/>
              </a:lnSpc>
            </a:pPr>
            <a:r>
              <a:rPr lang="en-US" sz="3118">
                <a:solidFill>
                  <a:srgbClr val="FFFFFF"/>
                </a:solidFill>
                <a:latin typeface="Heebo Regular Bold"/>
              </a:rPr>
              <a:t>LR and BERT Outperform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81690" y="1781774"/>
            <a:ext cx="8909724" cy="88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7"/>
              </a:lnSpc>
            </a:pPr>
            <a:r>
              <a:rPr lang="en-US" sz="2540">
                <a:solidFill>
                  <a:srgbClr val="FFFFFF"/>
                </a:solidFill>
                <a:latin typeface="Heebo Regular"/>
              </a:rPr>
              <a:t>Both the LR and BERT models significantly outperform the baselines, while the BERT model performs best.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2214206"/>
            <a:ext cx="5757043" cy="789321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0"/>
            <a:ext cx="6606696" cy="9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3"/>
              </a:lnSpc>
            </a:pPr>
            <a:r>
              <a:rPr lang="en-US" sz="6536">
                <a:solidFill>
                  <a:srgbClr val="FFFFFF"/>
                </a:solidFill>
                <a:latin typeface="Heebo Bold Bold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28700"/>
            <a:ext cx="6606696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19"/>
              </a:lnSpc>
            </a:pPr>
            <a:r>
              <a:rPr lang="en-US" sz="3099">
                <a:solidFill>
                  <a:srgbClr val="64E688"/>
                </a:solidFill>
                <a:latin typeface="Heebo Regular"/>
              </a:rPr>
              <a:t>Based on the Computational Model run 10 times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20416" y="3634005"/>
            <a:ext cx="9670968" cy="61406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7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9126">
            <a:off x="13838744" y="6189726"/>
            <a:ext cx="4928314" cy="529215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703919" y="2520193"/>
            <a:ext cx="10624757" cy="5246614"/>
            <a:chOff x="0" y="0"/>
            <a:chExt cx="41358138" cy="204230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358139" cy="20423074"/>
            </a:xfrm>
            <a:custGeom>
              <a:avLst/>
              <a:gdLst/>
              <a:ahLst/>
              <a:cxnLst/>
              <a:rect l="l" t="t" r="r" b="b"/>
              <a:pathLst>
                <a:path w="41358139" h="20423074">
                  <a:moveTo>
                    <a:pt x="41233678" y="59690"/>
                  </a:moveTo>
                  <a:cubicBezTo>
                    <a:pt x="41269239" y="59690"/>
                    <a:pt x="41298447" y="88900"/>
                    <a:pt x="41298447" y="124460"/>
                  </a:cubicBezTo>
                  <a:lnTo>
                    <a:pt x="41298447" y="20298614"/>
                  </a:lnTo>
                  <a:cubicBezTo>
                    <a:pt x="41298447" y="20334174"/>
                    <a:pt x="41269239" y="20363385"/>
                    <a:pt x="41233678" y="20363385"/>
                  </a:cubicBezTo>
                  <a:lnTo>
                    <a:pt x="124460" y="20363385"/>
                  </a:lnTo>
                  <a:cubicBezTo>
                    <a:pt x="88900" y="20363385"/>
                    <a:pt x="59690" y="20334174"/>
                    <a:pt x="59690" y="2029861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233678" y="59690"/>
                  </a:lnTo>
                  <a:moveTo>
                    <a:pt x="4123367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298614"/>
                  </a:lnTo>
                  <a:cubicBezTo>
                    <a:pt x="0" y="20367194"/>
                    <a:pt x="55880" y="20423074"/>
                    <a:pt x="124460" y="20423074"/>
                  </a:cubicBezTo>
                  <a:lnTo>
                    <a:pt x="41233678" y="20423074"/>
                  </a:lnTo>
                  <a:cubicBezTo>
                    <a:pt x="41302257" y="20423074"/>
                    <a:pt x="41358139" y="20367194"/>
                    <a:pt x="41358139" y="20298614"/>
                  </a:cubicBezTo>
                  <a:lnTo>
                    <a:pt x="41358139" y="124460"/>
                  </a:lnTo>
                  <a:cubicBezTo>
                    <a:pt x="41358139" y="55880"/>
                    <a:pt x="41302257" y="0"/>
                    <a:pt x="41233678" y="0"/>
                  </a:cubicBezTo>
                  <a:close/>
                </a:path>
              </a:pathLst>
            </a:custGeom>
            <a:solidFill>
              <a:srgbClr val="64E688">
                <a:alpha val="49804"/>
              </a:srgbClr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107189" y="1597022"/>
            <a:ext cx="3549227" cy="36449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-9993454">
            <a:off x="15479967" y="-294242"/>
            <a:ext cx="1540669" cy="173596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595904" y="4370390"/>
            <a:ext cx="8036328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19"/>
              </a:lnSpc>
            </a:pPr>
            <a:r>
              <a:rPr lang="en-US" sz="11349">
                <a:solidFill>
                  <a:srgbClr val="64E688"/>
                </a:solidFill>
                <a:latin typeface="Heebo Bold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Custom</PresentationFormat>
  <Paragraphs>67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Heebo Bold</vt:lpstr>
      <vt:lpstr>Heebo Bold Bold</vt:lpstr>
      <vt:lpstr>Heebo Regular</vt:lpstr>
      <vt:lpstr>Arial</vt:lpstr>
      <vt:lpstr>Heebo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Presentation</dc:title>
  <cp:lastModifiedBy>Md. Mahbub Alam</cp:lastModifiedBy>
  <cp:revision>2</cp:revision>
  <dcterms:created xsi:type="dcterms:W3CDTF">2006-08-16T00:00:00Z</dcterms:created>
  <dcterms:modified xsi:type="dcterms:W3CDTF">2021-11-15T05:42:52Z</dcterms:modified>
  <dc:identifier>DAEviHs6pPA</dc:identifier>
</cp:coreProperties>
</file>