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B7490C-B969-49ED-9D16-EAB6F5321213}">
  <a:tblStyle styleId="{67B7490C-B969-49ED-9D16-EAB6F53212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a725adc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aa725adc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aa725adc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aa725adc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aa725adc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aa725adc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a725adc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aa725adc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62dbc80a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62dbc80a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62dbc80a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62dbc80a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754fbc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754fbc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5754fbc2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5754fbc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aa725adc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aa725adc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62dbc80a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62dbc80a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62dbc8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62dbc8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62dbc80a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62dbc80a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62dbc80a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62dbc80a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aa725ad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aa725ad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aa725adc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aa725adc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a725adc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a725adc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62dbc80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62dbc80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62dbc80a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62dbc80a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62dbc80a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62dbc80a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ub.docker.com" TargetMode="External"/><Relationship Id="rId4" Type="http://schemas.openxmlformats.org/officeDocument/2006/relationships/hyperlink" Target="https://hub.docker.com" TargetMode="External"/><Relationship Id="rId5" Type="http://schemas.openxmlformats.org/officeDocument/2006/relationships/hyperlink" Target="https://hub.docker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docker.com/engine/reference/commandline/ps/#size" TargetMode="External"/><Relationship Id="rId10" Type="http://schemas.openxmlformats.org/officeDocument/2006/relationships/hyperlink" Target="https://docs.docker.com/engine/reference/commandline/ps/#no-trunc" TargetMode="External"/><Relationship Id="rId13" Type="http://schemas.openxmlformats.org/officeDocument/2006/relationships/hyperlink" Target="https://docs.docker.com/engine/reference/commandline/ps/#size" TargetMode="External"/><Relationship Id="rId12" Type="http://schemas.openxmlformats.org/officeDocument/2006/relationships/hyperlink" Target="https://docs.docker.com/engine/reference/commandline/ps/#siz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docker.com/engine/reference/commandline/ps/#all" TargetMode="External"/><Relationship Id="rId4" Type="http://schemas.openxmlformats.org/officeDocument/2006/relationships/hyperlink" Target="https://docs.docker.com/engine/reference/commandline/ps/#all" TargetMode="External"/><Relationship Id="rId9" Type="http://schemas.openxmlformats.org/officeDocument/2006/relationships/hyperlink" Target="https://docs.docker.com/engine/reference/commandline/ps/#format" TargetMode="External"/><Relationship Id="rId5" Type="http://schemas.openxmlformats.org/officeDocument/2006/relationships/hyperlink" Target="https://docs.docker.com/engine/reference/commandline/ps/#all" TargetMode="External"/><Relationship Id="rId6" Type="http://schemas.openxmlformats.org/officeDocument/2006/relationships/hyperlink" Target="https://docs.docker.com/engine/reference/commandline/ps/#filter" TargetMode="External"/><Relationship Id="rId7" Type="http://schemas.openxmlformats.org/officeDocument/2006/relationships/hyperlink" Target="https://docs.docker.com/engine/reference/commandline/ps/#filter" TargetMode="External"/><Relationship Id="rId8" Type="http://schemas.openxmlformats.org/officeDocument/2006/relationships/hyperlink" Target="https://docs.docker.com/engine/reference/commandline/ps/#filt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docker.com/get-started/02_our_app/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Cgroups" TargetMode="External"/><Relationship Id="rId10" Type="http://schemas.openxmlformats.org/officeDocument/2006/relationships/hyperlink" Target="https://en.wikipedia.org/wiki/Linux_kernel" TargetMode="External"/><Relationship Id="rId13" Type="http://schemas.openxmlformats.org/officeDocument/2006/relationships/hyperlink" Target="https://en.wikipedia.org/wiki/Union_mount" TargetMode="External"/><Relationship Id="rId12" Type="http://schemas.openxmlformats.org/officeDocument/2006/relationships/hyperlink" Target="https://en.wikipedia.org/wiki/Linux_namespace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On-premises_software" TargetMode="External"/><Relationship Id="rId4" Type="http://schemas.openxmlformats.org/officeDocument/2006/relationships/hyperlink" Target="https://en.wikipedia.org/wiki/Public_cloud" TargetMode="External"/><Relationship Id="rId9" Type="http://schemas.openxmlformats.org/officeDocument/2006/relationships/hyperlink" Target="https://en.wikipedia.org/wiki/Docker_(software)#cite_note-Linux-10" TargetMode="External"/><Relationship Id="rId15" Type="http://schemas.openxmlformats.org/officeDocument/2006/relationships/hyperlink" Target="https://en.wikipedia.org/wiki/Docker_(software)#cite_note-select-storage-driver-11" TargetMode="External"/><Relationship Id="rId14" Type="http://schemas.openxmlformats.org/officeDocument/2006/relationships/hyperlink" Target="https://en.wikipedia.org/wiki/OverlayFS" TargetMode="External"/><Relationship Id="rId17" Type="http://schemas.openxmlformats.org/officeDocument/2006/relationships/hyperlink" Target="https://en.wikipedia.org/wiki/Docker_(software)#cite_note-kernel-requirements-12" TargetMode="External"/><Relationship Id="rId16" Type="http://schemas.openxmlformats.org/officeDocument/2006/relationships/hyperlink" Target="https://en.wikipedia.org/wiki/Virtual_machine" TargetMode="External"/><Relationship Id="rId5" Type="http://schemas.openxmlformats.org/officeDocument/2006/relationships/hyperlink" Target="https://en.wikipedia.org/wiki/Decentralized_computing" TargetMode="External"/><Relationship Id="rId19" Type="http://schemas.openxmlformats.org/officeDocument/2006/relationships/hyperlink" Target="https://en.wikipedia.org/wiki/Virtual_machine" TargetMode="External"/><Relationship Id="rId6" Type="http://schemas.openxmlformats.org/officeDocument/2006/relationships/hyperlink" Target="https://en.wikipedia.org/wiki/Distributed_computing" TargetMode="External"/><Relationship Id="rId18" Type="http://schemas.openxmlformats.org/officeDocument/2006/relationships/hyperlink" Target="https://en.wikipedia.org/wiki/MacOS" TargetMode="External"/><Relationship Id="rId7" Type="http://schemas.openxmlformats.org/officeDocument/2006/relationships/hyperlink" Target="https://en.wikipedia.org/wiki/Cloud_computing" TargetMode="External"/><Relationship Id="rId8" Type="http://schemas.openxmlformats.org/officeDocument/2006/relationships/hyperlink" Target="https://en.wikipedia.org/wiki/Private_clou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dium.com/@saschagrunert/demystifying-containers-part-i-kernel-space-2c53d697950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wnload.docker.com/linux/ubunt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Pull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75650" y="1244275"/>
            <a:ext cx="79320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Most of your images will be created on top of a base image from the</a:t>
            </a:r>
            <a:r>
              <a:rPr b="1" lang="en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b="1" lang="en" sz="17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Docker Hub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registry.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Docker Hub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contains many pre-built images that you can pull and try without needing to define and configure your own.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To download a particular image, or set of images (i.e., a repository), use docker pull.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sudo docker pull hello-world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109525" y="1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{67B7490C-B969-49ED-9D16-EAB6F5321213}</a:tableStyleId>
              </a:tblPr>
              <a:tblGrid>
                <a:gridCol w="4057650"/>
                <a:gridCol w="48672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Command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Explanation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 build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Builds an image from a Dockerfile in the current directory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 build https://github.com/docker/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rootfs.git#container:docker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Builds an image from a remote GIT repository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 build -t imagename/tag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Builds and tags an image for easier tracking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 build https://yourserver/file.tar.gz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Builds an image from a remote tar archive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 build -t image:1.0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-&lt;&lt;EOFFROM busyboxRUN echo “hello world”EOF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Builds an image via a Dockerfile that is passed through STDIN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run</a:t>
            </a:r>
            <a:r>
              <a:rPr lang="en" sz="1100">
                <a:solidFill>
                  <a:schemeClr val="dk1"/>
                </a:solidFill>
              </a:rPr>
              <a:t> command runs a command in a new container, pulling the image if needed and starting the container.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You can restart a stopped container with all its previous changes intact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start</a:t>
            </a:r>
            <a:r>
              <a:rPr lang="en" sz="1100">
                <a:solidFill>
                  <a:schemeClr val="dk1"/>
                </a:solidFill>
              </a:rPr>
              <a:t>. 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 ps -a</a:t>
            </a:r>
            <a:r>
              <a:rPr lang="en" sz="1100">
                <a:solidFill>
                  <a:schemeClr val="dk1"/>
                </a:solidFill>
              </a:rPr>
              <a:t> to view a list of all containers, including those that are stopped.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docker run --name test -it debian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 docker run --name hello hello-world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980000"/>
                </a:solidFill>
              </a:rPr>
              <a:t>-i option keeps the STDIN interactive and -t option open a pseudo terminal for the container.</a:t>
            </a:r>
            <a:endParaRPr sz="15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355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63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'</a:t>
            </a: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ps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is a Docker </a:t>
            </a: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list the running containers by default; however, we can use different flags to get the list of others.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docker ps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311700" y="166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{67B7490C-B969-49ED-9D16-EAB6F5321213}</a:tableStyleId>
              </a:tblPr>
              <a:tblGrid>
                <a:gridCol w="1637275"/>
                <a:gridCol w="405100"/>
                <a:gridCol w="6789950"/>
              </a:tblGrid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3"/>
                        </a:rPr>
                        <a:t>--all</a:t>
                      </a:r>
                      <a:r>
                        <a:rPr b="1" lang="en" sz="1200"/>
                        <a:t> ,</a:t>
                      </a:r>
                      <a:r>
                        <a:rPr b="1" lang="en" sz="1200">
                          <a:uFill>
                            <a:noFill/>
                          </a:uFill>
                          <a:hlinkClick r:id="rId4"/>
                        </a:rPr>
                        <a:t> </a:t>
                      </a:r>
                      <a:r>
                        <a:rPr b="1" lang="en" sz="1200" u="sng"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5"/>
                        </a:rPr>
                        <a:t>-a</a:t>
                      </a:r>
                      <a:endParaRPr b="1" sz="1200" u="sng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Show all containers (default shows just running)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6"/>
                        </a:rPr>
                        <a:t>--filter</a:t>
                      </a:r>
                      <a:r>
                        <a:rPr b="1" lang="en" sz="1200"/>
                        <a:t> ,</a:t>
                      </a:r>
                      <a:r>
                        <a:rPr b="1" lang="en" sz="1200">
                          <a:uFill>
                            <a:noFill/>
                          </a:uFill>
                          <a:hlinkClick r:id="rId7"/>
                        </a:rPr>
                        <a:t> </a:t>
                      </a:r>
                      <a:r>
                        <a:rPr b="1" lang="en" sz="1200" u="sng"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8"/>
                        </a:rPr>
                        <a:t>-f</a:t>
                      </a:r>
                      <a:endParaRPr b="1" sz="1200" u="sng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Filter output based on conditions provided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9"/>
                        </a:rPr>
                        <a:t>--format</a:t>
                      </a:r>
                      <a:endParaRPr b="1" sz="1200" u="sng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Format output using a custom template: ‘table’: Print output in table format with column headers (default) ‘table TEMPLATE’: Print output in table format using the given Go template ‘json’: Print in JSON format ‘TEMPLATE’: Print output using the given Go template. Refer to https://docs.docker.com/go/formatting/ for more information about formatting output with templates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--last</a:t>
                      </a:r>
                      <a:r>
                        <a:rPr b="1" lang="en" sz="1200"/>
                        <a:t> , 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-n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</a:t>
                      </a:r>
                      <a:endParaRPr b="1" sz="7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Show n last created containers (includes all states)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--latest</a:t>
                      </a:r>
                      <a:r>
                        <a:rPr b="1" lang="en" sz="1200"/>
                        <a:t> , 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-l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Show the latest created container (includes all states)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0"/>
                        </a:rPr>
                        <a:t>--no-trunc</a:t>
                      </a:r>
                      <a:endParaRPr b="1" sz="1200" u="sng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Don’t truncate output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--quiet</a:t>
                      </a:r>
                      <a:r>
                        <a:rPr b="1" lang="en" sz="1200"/>
                        <a:t> , 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-q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Only display container IDs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1"/>
                        </a:rPr>
                        <a:t>--size</a:t>
                      </a:r>
                      <a:r>
                        <a:rPr b="1" lang="en" sz="1200"/>
                        <a:t> ,</a:t>
                      </a:r>
                      <a:r>
                        <a:rPr b="1" lang="en" sz="1200">
                          <a:uFill>
                            <a:noFill/>
                          </a:uFill>
                          <a:hlinkClick r:id="rId12"/>
                        </a:rPr>
                        <a:t> </a:t>
                      </a:r>
                      <a:r>
                        <a:rPr b="1" lang="en" sz="1200" u="sng"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3"/>
                        </a:rPr>
                        <a:t>-s</a:t>
                      </a:r>
                      <a:endParaRPr b="1" sz="1200" u="sng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Display total file sizes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an Existing Container Image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run command is used to run a container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1000" lvl="0" marL="76200" marR="76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run --name mynginx1 -p 80:80 -d nginx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command starts an nginx container which can be verified using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ps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ps command lists the running containers on the docker engine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Hub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123300" y="1316150"/>
            <a:ext cx="91440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Hub is a hosted repository service provided by Docker for finding and sharing container images with your team. Key features include:</a:t>
            </a:r>
            <a:endParaRPr b="1"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Private Repositories: Push and pull container images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Automated Builds: Automatically build container images from GitHub and Bitbucket and push them to Docker Hub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Teams &amp; Organizations: Manage access to private repositories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Official Images: Pull and use high-quality container images provided by Docker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Publisher Images: Pull and use high-quality container images provided by external vendors. Certified images also include support and guarantee compatibility with Docker Enterprise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Webhooks: Trigger actions after a successful push to a repository to integrate Docker Hub with other services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Docker Image from App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48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1.  Mkdir java-app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Create a .java file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Create a .java file save it as Hello.java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Create a dockerfile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$touch dockerfile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build the dockerfile inside java-app folder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sudo docker build -t java-app . 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run the docker image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sudo docker run java-app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4771800" y="1003650"/>
            <a:ext cx="44907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Class Hello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{ 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		public static void main(String[] args)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{ 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			System.out.println("Hello World"); 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		}	 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	} </a:t>
            </a:r>
            <a:endParaRPr sz="1800"/>
          </a:p>
        </p:txBody>
      </p:sp>
      <p:sp>
        <p:nvSpPr>
          <p:cNvPr id="156" name="Google Shape;156;p28"/>
          <p:cNvSpPr txBox="1"/>
          <p:nvPr/>
        </p:nvSpPr>
        <p:spPr>
          <a:xfrm>
            <a:off x="5363950" y="36925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openjdk:17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. /tmp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WORKDIR /tmp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javac Hello.java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["java", "Hello"]</a:t>
            </a:r>
            <a:endParaRPr/>
          </a:p>
        </p:txBody>
      </p:sp>
      <p:cxnSp>
        <p:nvCxnSpPr>
          <p:cNvPr id="157" name="Google Shape;157;p28"/>
          <p:cNvCxnSpPr/>
          <p:nvPr/>
        </p:nvCxnSpPr>
        <p:spPr>
          <a:xfrm>
            <a:off x="5172400" y="3713150"/>
            <a:ext cx="39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Your Custom Image to the Hub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Upload the image created in the previous slide and add it to docker hub. Create another instance and pull and run the image in the new instance.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Pull and run the hello-world image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Pull and run the nginx image, check if the webpage is actively hosted.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Pull and run mysql container from hub. Can you log into the tty provided using -it option.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Pull the nginx image from docker hub, rename the image to mynginx and upload it to docker hub.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Containerize an Application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528425" y="144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https://docs.docker.com/get-started/02_our_app/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is a set of platform as a service products that use OS-level virtualization to deliver software in packages called containers. The service has both free and premium tiers. The software that hosts the containers is called Docker Engine.</a:t>
            </a:r>
            <a:endParaRPr b="1"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can package an application and its dependencies in a virtual container that can run on any Linux, Windows, or macOS computer. This enables the application to run in a variety of locations, such as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on-premises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in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(see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decentralized computing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distributed computing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 computing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or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private cloud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baseline="30000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[10]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When running on Linux, 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uses the resource isolation features of the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kernel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(such as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cgroups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kernel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namespaces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and a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union-capable file system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(such as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OverlayFS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baseline="30000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[11]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allow containers to run within a single Linux instance, avoiding the overhead of starting and maintaining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machines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baseline="30000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[12]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Docker on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macOS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uses a Linux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machine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run the containers.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Ec2 instance and then install docker in it. Run the getting started app and create a container out of. Upload your container image to docker hub. Can you run the container created by you in any other system that runs docker engine.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Container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Simply put, a container is a sandboxed process on your machine that is isolated from all other processes on the host machine. That isolation leverages </a:t>
            </a:r>
            <a:r>
              <a:rPr b="1" lang="en" sz="135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kernel namespaces and cgroups</a:t>
            </a:r>
            <a:r>
              <a:rPr b="1" lang="en" sz="13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features that have been in Linux for a long time. Docker has worked to make these capabilities approachable and easy to use. To summarize, a container:</a:t>
            </a:r>
            <a:endParaRPr b="1" sz="13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●"/>
            </a:pPr>
            <a:r>
              <a:rPr b="1" lang="en" sz="13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 a runnable instance of an image. You can create, start, stop, move, or delete a container using the DockerAPI or CLI.</a:t>
            </a:r>
            <a:endParaRPr b="1" sz="13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●"/>
            </a:pPr>
            <a:r>
              <a:rPr b="1" lang="en" sz="13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 be run on local machines, virtual machines or deployed to the cloud.</a:t>
            </a:r>
            <a:endParaRPr b="1" sz="13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●"/>
            </a:pPr>
            <a:r>
              <a:rPr b="1" lang="en" sz="13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 portable (can be run on any OS).</a:t>
            </a:r>
            <a:endParaRPr b="1" sz="13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●"/>
            </a:pPr>
            <a:r>
              <a:rPr b="1" lang="en" sz="135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 isolated from other containers and runs its own software, binaries, and configurations.</a:t>
            </a:r>
            <a:endParaRPr b="1" sz="135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vs VMs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" y="995650"/>
            <a:ext cx="7821773" cy="39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343025"/>
            <a:ext cx="48672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5375" y="1343025"/>
            <a:ext cx="204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Docker image</a:t>
            </a:r>
            <a:r>
              <a:rPr lang="en" sz="1100">
                <a:solidFill>
                  <a:schemeClr val="dk1"/>
                </a:solidFill>
              </a:rPr>
              <a:t> is an immutable (unchangeable) file that contains the source code, libraries, dependencies, tools, and other files needed for an application to run.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5375" y="2741350"/>
            <a:ext cx="2049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You can create an unlimited number of Docker images from one </a:t>
            </a:r>
            <a:r>
              <a:rPr b="1" lang="en" sz="1100">
                <a:solidFill>
                  <a:schemeClr val="dk1"/>
                </a:solidFill>
              </a:rPr>
              <a:t>image base</a:t>
            </a:r>
            <a:r>
              <a:rPr lang="en" sz="1100">
                <a:solidFill>
                  <a:schemeClr val="dk1"/>
                </a:solidFill>
              </a:rPr>
              <a:t>. Each time you change the initial state of an image and save the existing state, you create a new template with an additional layer on top of it.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371300" y="69225"/>
            <a:ext cx="531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can exist without containers, whereas a container needs to run an image to exist. Therefore, containers are dependent on images and use them to construct a run-time environment and run an application. A container is a running Image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 Dockerfile is a script that contains instructions for building a customized docker image. Each instruction in a Dockerfile creates a new layer in the image, and the final image is composed of all the layers stacked on top of each other.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It includes instructions for installing dependencies, copying files, setting environment variables, and configuring the container.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Dockerfile uses a simple, easy-to-read syntax that can be created and edited with any text editor. Once a Dockerfile has been created, it can be used to build an image using the docker build command.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Docker on Ubuntu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sudo apt-get update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sudo apt-get install ca-certificates curl gnupg lsb-release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sudo mkdir -p /etc/apt/keyrings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curl -fsSL https://download.docker.com/linux/ubuntu/gpg | sudo gpg --dearmor -o /etc/apt/keyrings/docker.gpg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echo \  "deb [arch=$(dpkg --print-architecture) signed-by=/etc/apt/keyrings/docker.gpg] </a:t>
            </a:r>
            <a:r>
              <a:rPr b="1" lang="en" sz="1200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https://download.docker.com/linux/ubuntu</a:t>
            </a:r>
            <a:r>
              <a:rPr b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$(lsb_release -cs) stable" | sudo tee </a:t>
            </a:r>
            <a:r>
              <a:rPr b="1"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/etc/apt/sources.list.d/docker.list &gt; /dev/null</a:t>
            </a:r>
            <a:endParaRPr b="1"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sudo apt-get update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sudo chmod a+r /etc/apt/keyrings/docker.gpg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sudo apt-get update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Docker on Ubuntu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sudo apt-get install docker-ce docker-ce-cli containerd.io docker-buildx-plugin docker-compose-plugin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sudo docker run hello-world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69425"/>
            <a:ext cx="83715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build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run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ps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create 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kill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push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pull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rm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