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301" r:id="rId2"/>
    <p:sldId id="302" r:id="rId3"/>
    <p:sldId id="303" r:id="rId4"/>
    <p:sldId id="304" r:id="rId5"/>
    <p:sldId id="305" r:id="rId6"/>
    <p:sldId id="306" r:id="rId7"/>
    <p:sldId id="333" r:id="rId8"/>
    <p:sldId id="308" r:id="rId9"/>
    <p:sldId id="309" r:id="rId10"/>
    <p:sldId id="310" r:id="rId11"/>
    <p:sldId id="311" r:id="rId12"/>
    <p:sldId id="312" r:id="rId13"/>
    <p:sldId id="331" r:id="rId14"/>
    <p:sldId id="314" r:id="rId15"/>
    <p:sldId id="316" r:id="rId16"/>
    <p:sldId id="330" r:id="rId17"/>
    <p:sldId id="317" r:id="rId18"/>
    <p:sldId id="318" r:id="rId19"/>
    <p:sldId id="328" r:id="rId20"/>
    <p:sldId id="332" r:id="rId21"/>
    <p:sldId id="329" r:id="rId22"/>
    <p:sldId id="319" r:id="rId23"/>
    <p:sldId id="320" r:id="rId24"/>
    <p:sldId id="321" r:id="rId25"/>
    <p:sldId id="322" r:id="rId26"/>
    <p:sldId id="326" r:id="rId27"/>
    <p:sldId id="32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8"/>
  <c:clrMapOvr bg1="lt1" tx1="dk1" bg2="lt2" tx2="dk2" accent1="accent1" accent2="accent2" accent3="accent3" accent4="accent4" accent5="accent5" accent6="accent6" hlink="hlink" folHlink="folHlink"/>
  <c:chart>
    <c:plotArea>
      <c:layout/>
      <c:scatterChart>
        <c:scatterStyle val="smoothMarker"/>
        <c:ser>
          <c:idx val="0"/>
          <c:order val="0"/>
          <c:marker>
            <c:symbol val="none"/>
          </c:marker>
          <c:xVal>
            <c:numRef>
              <c:f>Sheet1!$B$7:$F$7</c:f>
              <c:numCache>
                <c:formatCode>General</c:formatCode>
                <c:ptCount val="5"/>
                <c:pt idx="0">
                  <c:v>700</c:v>
                </c:pt>
                <c:pt idx="1">
                  <c:v>560</c:v>
                </c:pt>
                <c:pt idx="2">
                  <c:v>350</c:v>
                </c:pt>
                <c:pt idx="3">
                  <c:v>140</c:v>
                </c:pt>
                <c:pt idx="4">
                  <c:v>0</c:v>
                </c:pt>
              </c:numCache>
            </c:numRef>
          </c:xVal>
          <c:yVal>
            <c:numRef>
              <c:f>Sheet1!$B$8:$F$8</c:f>
              <c:numCache>
                <c:formatCode>General</c:formatCode>
                <c:ptCount val="5"/>
                <c:pt idx="0">
                  <c:v>0</c:v>
                </c:pt>
                <c:pt idx="1">
                  <c:v>1400</c:v>
                </c:pt>
                <c:pt idx="2">
                  <c:v>3500</c:v>
                </c:pt>
                <c:pt idx="3">
                  <c:v>5600</c:v>
                </c:pt>
                <c:pt idx="4">
                  <c:v>7000</c:v>
                </c:pt>
              </c:numCache>
            </c:numRef>
          </c:yVal>
          <c:smooth val="1"/>
        </c:ser>
        <c:axId val="52541312"/>
        <c:axId val="52542848"/>
      </c:scatterChart>
      <c:valAx>
        <c:axId val="52541312"/>
        <c:scaling>
          <c:orientation val="minMax"/>
        </c:scaling>
        <c:axPos val="b"/>
        <c:numFmt formatCode="General" sourceLinked="1"/>
        <c:tickLblPos val="nextTo"/>
        <c:txPr>
          <a:bodyPr/>
          <a:lstStyle/>
          <a:p>
            <a:pPr>
              <a:defRPr lang="en-IN" sz="1200" b="1">
                <a:latin typeface="Verdana" pitchFamily="34" charset="0"/>
                <a:ea typeface="Verdana" pitchFamily="34" charset="0"/>
                <a:cs typeface="Verdana" pitchFamily="34" charset="0"/>
              </a:defRPr>
            </a:pPr>
            <a:endParaRPr lang="en-US"/>
          </a:p>
        </c:txPr>
        <c:crossAx val="52542848"/>
        <c:crosses val="autoZero"/>
        <c:crossBetween val="midCat"/>
      </c:valAx>
      <c:valAx>
        <c:axId val="52542848"/>
        <c:scaling>
          <c:orientation val="minMax"/>
        </c:scaling>
        <c:axPos val="l"/>
        <c:majorGridlines/>
        <c:numFmt formatCode="General" sourceLinked="1"/>
        <c:tickLblPos val="nextTo"/>
        <c:txPr>
          <a:bodyPr/>
          <a:lstStyle/>
          <a:p>
            <a:pPr>
              <a:defRPr lang="en-IN" sz="1200" b="1">
                <a:latin typeface="Verdana" pitchFamily="34" charset="0"/>
                <a:ea typeface="Verdana" pitchFamily="34" charset="0"/>
                <a:cs typeface="Verdana" pitchFamily="34" charset="0"/>
              </a:defRPr>
            </a:pPr>
            <a:endParaRPr lang="en-US"/>
          </a:p>
        </c:txPr>
        <c:crossAx val="52541312"/>
        <c:crosses val="autoZero"/>
        <c:crossBetween val="midCat"/>
      </c:valAx>
      <c:spPr>
        <a:solidFill>
          <a:sysClr val="window" lastClr="FFFFFF"/>
        </a:solidFill>
      </c:spPr>
    </c:plotArea>
    <c:plotVisOnly val="1"/>
    <c:dispBlanksAs val="gap"/>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8"/>
  <c:clrMapOvr bg1="lt1" tx1="dk1" bg2="lt2" tx2="dk2" accent1="accent1" accent2="accent2" accent3="accent3" accent4="accent4" accent5="accent5" accent6="accent6" hlink="hlink" folHlink="folHlink"/>
  <c:chart>
    <c:plotArea>
      <c:layout/>
      <c:scatterChart>
        <c:scatterStyle val="smoothMarker"/>
        <c:axId val="63851136"/>
        <c:axId val="63873408"/>
      </c:scatterChart>
      <c:valAx>
        <c:axId val="63851136"/>
        <c:scaling>
          <c:orientation val="minMax"/>
        </c:scaling>
        <c:axPos val="b"/>
        <c:numFmt formatCode="General" sourceLinked="1"/>
        <c:tickLblPos val="nextTo"/>
        <c:txPr>
          <a:bodyPr/>
          <a:lstStyle/>
          <a:p>
            <a:pPr>
              <a:defRPr lang="en-IN" sz="1200" b="1">
                <a:latin typeface="Verdana" pitchFamily="34" charset="0"/>
                <a:ea typeface="Verdana" pitchFamily="34" charset="0"/>
                <a:cs typeface="Verdana" pitchFamily="34" charset="0"/>
              </a:defRPr>
            </a:pPr>
            <a:endParaRPr lang="en-US"/>
          </a:p>
        </c:txPr>
        <c:crossAx val="63873408"/>
        <c:crosses val="autoZero"/>
        <c:crossBetween val="midCat"/>
      </c:valAx>
      <c:valAx>
        <c:axId val="63873408"/>
        <c:scaling>
          <c:orientation val="minMax"/>
        </c:scaling>
        <c:axPos val="l"/>
        <c:majorGridlines/>
        <c:numFmt formatCode="General" sourceLinked="1"/>
        <c:tickLblPos val="nextTo"/>
        <c:txPr>
          <a:bodyPr/>
          <a:lstStyle/>
          <a:p>
            <a:pPr>
              <a:defRPr lang="en-IN" sz="1200" b="1">
                <a:latin typeface="Verdana" pitchFamily="34" charset="0"/>
                <a:ea typeface="Verdana" pitchFamily="34" charset="0"/>
                <a:cs typeface="Verdana" pitchFamily="34" charset="0"/>
              </a:defRPr>
            </a:pPr>
            <a:endParaRPr lang="en-US"/>
          </a:p>
        </c:txPr>
        <c:crossAx val="63851136"/>
        <c:crosses val="autoZero"/>
        <c:crossBetween val="midCat"/>
      </c:valAx>
    </c:plotArea>
    <c:plotVisOnly val="1"/>
    <c:dispBlanksAs val="gap"/>
  </c:chart>
  <c:spPr>
    <a:solidFill>
      <a:srgbClr val="009DD9">
        <a:lumMod val="60000"/>
        <a:lumOff val="40000"/>
      </a:srgbClr>
    </a:solidFill>
  </c:spPr>
  <c:externalData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65604C-5F70-4D98-AE16-A72A69927C86}" type="datetimeFigureOut">
              <a:rPr lang="en-US" smtClean="0"/>
              <a:pPr/>
              <a:t>12/18/2020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DDA86D-B3B7-45D8-8575-1E953B076D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4294967295"/>
          </p:nvPr>
        </p:nvSpPr>
        <p:spPr bwMode="auto">
          <a:xfrm>
            <a:off x="3886200" y="8686800"/>
            <a:ext cx="2971800" cy="457200"/>
          </a:xfrm>
          <a:prstGeom prst="rect">
            <a:avLst/>
          </a:prstGeom>
          <a:noFill/>
          <a:ln w="12700">
            <a:miter lim="800000"/>
            <a:headEnd type="none" w="sm" len="sm"/>
            <a:tailEnd type="none" w="sm" len="sm"/>
          </a:ln>
        </p:spPr>
        <p:txBody>
          <a:bodyPr/>
          <a:lstStyle/>
          <a:p>
            <a:fld id="{E55F4DCB-1799-4FEE-A8E5-9FC7F56D04CA}" type="slidenum">
              <a:rPr lang="en-US" altLang="en-US"/>
              <a:pPr/>
              <a:t>11</a:t>
            </a:fld>
            <a:endParaRPr lang="en-US" altLang="en-US"/>
          </a:p>
        </p:txBody>
      </p:sp>
      <p:sp>
        <p:nvSpPr>
          <p:cNvPr id="51203" name="Rectangle 2"/>
          <p:cNvSpPr>
            <a:spLocks noChangeArrowheads="1"/>
          </p:cNvSpPr>
          <p:nvPr/>
        </p:nvSpPr>
        <p:spPr bwMode="auto">
          <a:xfrm>
            <a:off x="3884613" y="0"/>
            <a:ext cx="2973387" cy="455613"/>
          </a:xfrm>
          <a:prstGeom prst="rect">
            <a:avLst/>
          </a:prstGeom>
          <a:noFill/>
          <a:ln w="9525">
            <a:noFill/>
            <a:miter lim="800000"/>
            <a:headEnd/>
            <a:tailEnd/>
          </a:ln>
        </p:spPr>
        <p:txBody>
          <a:bodyPr wrap="none" anchor="ctr"/>
          <a:lstStyle/>
          <a:p>
            <a:endParaRPr lang="en-IN"/>
          </a:p>
        </p:txBody>
      </p:sp>
      <p:sp>
        <p:nvSpPr>
          <p:cNvPr id="51204" name="Rectangle 3"/>
          <p:cNvSpPr>
            <a:spLocks noChangeArrowheads="1"/>
          </p:cNvSpPr>
          <p:nvPr/>
        </p:nvSpPr>
        <p:spPr bwMode="auto">
          <a:xfrm>
            <a:off x="3884613" y="8685213"/>
            <a:ext cx="2973387" cy="458787"/>
          </a:xfrm>
          <a:prstGeom prst="rect">
            <a:avLst/>
          </a:prstGeom>
          <a:noFill/>
          <a:ln w="9525">
            <a:noFill/>
            <a:miter lim="800000"/>
            <a:headEnd/>
            <a:tailEnd/>
          </a:ln>
        </p:spPr>
        <p:txBody>
          <a:bodyPr lIns="19049" tIns="0" rIns="19049" bIns="0" anchor="b"/>
          <a:lstStyle/>
          <a:p>
            <a:pPr algn="r"/>
            <a:r>
              <a:rPr lang="en-US" altLang="en-US" sz="1000">
                <a:latin typeface="Times New Roman" pitchFamily="18" charset="0"/>
              </a:rPr>
              <a:t>14</a:t>
            </a:r>
          </a:p>
        </p:txBody>
      </p:sp>
      <p:sp>
        <p:nvSpPr>
          <p:cNvPr id="51205" name="Rectangle 4"/>
          <p:cNvSpPr>
            <a:spLocks noChangeArrowheads="1"/>
          </p:cNvSpPr>
          <p:nvPr/>
        </p:nvSpPr>
        <p:spPr bwMode="auto">
          <a:xfrm>
            <a:off x="-1588" y="8685213"/>
            <a:ext cx="2971801" cy="458787"/>
          </a:xfrm>
          <a:prstGeom prst="rect">
            <a:avLst/>
          </a:prstGeom>
          <a:noFill/>
          <a:ln w="9525">
            <a:noFill/>
            <a:miter lim="800000"/>
            <a:headEnd/>
            <a:tailEnd/>
          </a:ln>
        </p:spPr>
        <p:txBody>
          <a:bodyPr wrap="none" anchor="ctr"/>
          <a:lstStyle/>
          <a:p>
            <a:endParaRPr lang="en-IN"/>
          </a:p>
        </p:txBody>
      </p:sp>
      <p:sp>
        <p:nvSpPr>
          <p:cNvPr id="51206" name="Rectangle 5"/>
          <p:cNvSpPr>
            <a:spLocks noChangeArrowheads="1"/>
          </p:cNvSpPr>
          <p:nvPr/>
        </p:nvSpPr>
        <p:spPr bwMode="auto">
          <a:xfrm>
            <a:off x="-1588" y="0"/>
            <a:ext cx="2971801" cy="455613"/>
          </a:xfrm>
          <a:prstGeom prst="rect">
            <a:avLst/>
          </a:prstGeom>
          <a:noFill/>
          <a:ln w="9525">
            <a:noFill/>
            <a:miter lim="800000"/>
            <a:headEnd/>
            <a:tailEnd/>
          </a:ln>
        </p:spPr>
        <p:txBody>
          <a:bodyPr wrap="none" anchor="ctr"/>
          <a:lstStyle/>
          <a:p>
            <a:endParaRPr lang="en-IN"/>
          </a:p>
        </p:txBody>
      </p:sp>
      <p:sp>
        <p:nvSpPr>
          <p:cNvPr id="51207" name="Rectangle 6"/>
          <p:cNvSpPr>
            <a:spLocks noGrp="1" noRot="1" noChangeAspect="1" noChangeArrowheads="1" noTextEdit="1"/>
          </p:cNvSpPr>
          <p:nvPr>
            <p:ph type="sldImg"/>
          </p:nvPr>
        </p:nvSpPr>
        <p:spPr>
          <a:xfrm>
            <a:off x="1152525" y="692150"/>
            <a:ext cx="4554538" cy="3416300"/>
          </a:xfrm>
          <a:solidFill>
            <a:srgbClr val="FFFFFF"/>
          </a:solidFill>
          <a:ln w="12700" cap="flat"/>
        </p:spPr>
      </p:sp>
      <p:sp>
        <p:nvSpPr>
          <p:cNvPr id="51208" name="Rectangle 7"/>
          <p:cNvSpPr>
            <a:spLocks noGrp="1" noChangeArrowheads="1"/>
          </p:cNvSpPr>
          <p:nvPr>
            <p:ph type="body" idx="1"/>
          </p:nvPr>
        </p:nvSpPr>
        <p:spPr>
          <a:noFill/>
        </p:spPr>
        <p:txBody>
          <a:bodyPr lIns="92066" tIns="46033" rIns="92066" bIns="46033"/>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6E0921C-FC23-4507-A2B2-A7B2757A254D}" type="slidenum">
              <a:rPr lang="en-US"/>
              <a:pPr/>
              <a:t>21</a:t>
            </a:fld>
            <a:endParaRPr lang="en-US"/>
          </a:p>
        </p:txBody>
      </p:sp>
      <p:sp>
        <p:nvSpPr>
          <p:cNvPr id="962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DB034FC6-8FF8-4507-8BFA-0BEEF6CCFA6B}" type="slidenum">
              <a:rPr lang="en-US" sz="1200">
                <a:cs typeface="Arial" charset="0"/>
              </a:rPr>
              <a:pPr algn="r"/>
              <a:t>21</a:t>
            </a:fld>
            <a:endParaRPr lang="en-US" sz="1200" dirty="0">
              <a:cs typeface="Arial" charset="0"/>
            </a:endParaRPr>
          </a:p>
        </p:txBody>
      </p:sp>
      <p:sp>
        <p:nvSpPr>
          <p:cNvPr id="96259" name="Rectangle 2"/>
          <p:cNvSpPr>
            <a:spLocks noGrp="1" noRot="1" noChangeAspect="1" noChangeArrowheads="1" noTextEdit="1"/>
          </p:cNvSpPr>
          <p:nvPr>
            <p:ph type="sldImg"/>
          </p:nvPr>
        </p:nvSpPr>
        <p:spPr>
          <a:xfrm>
            <a:off x="1143000" y="534988"/>
            <a:ext cx="4572000" cy="3429000"/>
          </a:xfrm>
          <a:ln/>
        </p:spPr>
      </p:sp>
      <p:sp>
        <p:nvSpPr>
          <p:cNvPr id="96260" name="Rectangle 3"/>
          <p:cNvSpPr>
            <a:spLocks noGrp="1" noChangeArrowheads="1"/>
          </p:cNvSpPr>
          <p:nvPr>
            <p:ph type="body" idx="1"/>
          </p:nvPr>
        </p:nvSpPr>
        <p:spPr>
          <a:xfrm>
            <a:off x="685800" y="4248150"/>
            <a:ext cx="5486400" cy="421005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2413CFE-B4E6-420D-8534-A12CCCFD9468}" type="slidenum">
              <a:rPr lang="en-US"/>
              <a:pPr/>
              <a:t>25</a:t>
            </a:fld>
            <a:endParaRPr lang="en-US"/>
          </a:p>
        </p:txBody>
      </p:sp>
      <p:sp>
        <p:nvSpPr>
          <p:cNvPr id="9216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4AD7A6D2-AF62-486D-862B-83B785C32878}" type="slidenum">
              <a:rPr lang="en-US" sz="1200">
                <a:cs typeface="Arial" charset="0"/>
              </a:rPr>
              <a:pPr algn="r"/>
              <a:t>25</a:t>
            </a:fld>
            <a:endParaRPr lang="en-US" sz="1200" dirty="0">
              <a:cs typeface="Arial" charset="0"/>
            </a:endParaRPr>
          </a:p>
        </p:txBody>
      </p:sp>
      <p:sp>
        <p:nvSpPr>
          <p:cNvPr id="92163" name="Rectangle 2"/>
          <p:cNvSpPr>
            <a:spLocks noGrp="1" noRot="1" noChangeAspect="1" noChangeArrowheads="1" noTextEdit="1"/>
          </p:cNvSpPr>
          <p:nvPr>
            <p:ph type="sldImg"/>
          </p:nvPr>
        </p:nvSpPr>
        <p:spPr>
          <a:xfrm>
            <a:off x="1144588" y="685800"/>
            <a:ext cx="4572000" cy="3429000"/>
          </a:xfrm>
          <a:ln/>
        </p:spPr>
      </p:sp>
      <p:sp>
        <p:nvSpPr>
          <p:cNvPr id="92164" name="Rectangle 3"/>
          <p:cNvSpPr>
            <a:spLocks noGrp="1" noChangeArrowheads="1"/>
          </p:cNvSpPr>
          <p:nvPr>
            <p:ph type="body" idx="1"/>
          </p:nvPr>
        </p:nvSpPr>
        <p:spPr/>
        <p:txBody>
          <a:bodyPr/>
          <a:lstStyle/>
          <a:p>
            <a:r>
              <a:rPr lang="en-US" sz="1100" dirty="0"/>
              <a:t>The </a:t>
            </a:r>
            <a:r>
              <a:rPr lang="en-US" sz="1100" dirty="0" err="1"/>
              <a:t>PPF</a:t>
            </a:r>
            <a:r>
              <a:rPr lang="en-US" sz="1100" dirty="0"/>
              <a:t> shows the tradeoff between the outputs of different goods at a given time, but the tradeoff can change over time.  </a:t>
            </a:r>
          </a:p>
          <a:p>
            <a:endParaRPr lang="en-US" sz="1100" dirty="0"/>
          </a:p>
          <a:p>
            <a:r>
              <a:rPr lang="en-US" sz="1100" dirty="0"/>
              <a:t>For example, over time, the economy might get more workers (or more factories or more land).  Or, a more efficient technology might be invented.  Both events – an increase in the economy’s resources or an improvement in technology – cause an expansion in the set of opportunities.  That is, both allow the economy to produce more of one or both goods.  </a:t>
            </a:r>
          </a:p>
          <a:p>
            <a:endParaRPr lang="en-US" sz="1100" dirty="0"/>
          </a:p>
          <a:p>
            <a:r>
              <a:rPr lang="en-US" sz="1100" dirty="0"/>
              <a:t>This is a simple example of economic growth, an important subject that gets its own chapter in the macroeconomics portion of the textbook.  </a:t>
            </a:r>
          </a:p>
          <a:p>
            <a:endParaRPr lang="en-US" sz="1100" dirty="0"/>
          </a:p>
          <a:p>
            <a:r>
              <a:rPr lang="en-US" sz="1100" dirty="0"/>
              <a:t>In the example shown on this slide, economic growth causes a parallel outward shift of the </a:t>
            </a:r>
            <a:r>
              <a:rPr lang="en-US" sz="1100" dirty="0" err="1"/>
              <a:t>PPF</a:t>
            </a:r>
            <a:r>
              <a:rPr lang="en-US" sz="1100" dirty="0"/>
              <a:t>.  Since the new </a:t>
            </a:r>
            <a:r>
              <a:rPr lang="en-US" sz="1100" dirty="0" err="1"/>
              <a:t>PPF</a:t>
            </a:r>
            <a:r>
              <a:rPr lang="en-US" sz="1100" dirty="0"/>
              <a:t> is parallel to the old one, the tradeoff between the two goods is the same.  However, this need not always be the case.  For example, if a new technology had more impact on the computer industry than on the wheat industry, then the horizontal (computer) intercept would increase more than the vertical (wheat) intercept, and the </a:t>
            </a:r>
            <a:r>
              <a:rPr lang="en-US" sz="1100" dirty="0" err="1"/>
              <a:t>PPF</a:t>
            </a:r>
            <a:r>
              <a:rPr lang="en-US" sz="1100" dirty="0"/>
              <a:t> would become flatter:  the opportunity cost of computers would fall, because the technology has made them relatively cheaper (relative to wheat).  Going into more detail here is probably beyond the scope of this chapter.  </a:t>
            </a:r>
          </a:p>
          <a:p>
            <a:endParaRPr lang="en-US" sz="11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E22B06-27F6-47C1-83CC-AD18B661C035}" type="slidenum">
              <a:rPr lang="en-US"/>
              <a:pPr/>
              <a:t>26</a:t>
            </a:fld>
            <a:endParaRPr lang="en-US"/>
          </a:p>
        </p:txBody>
      </p:sp>
      <p:sp>
        <p:nvSpPr>
          <p:cNvPr id="1044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F1C811F1-E020-4186-A131-9176789112C4}" type="slidenum">
              <a:rPr lang="en-US" sz="1200">
                <a:cs typeface="Arial" charset="0"/>
              </a:rPr>
              <a:pPr algn="r"/>
              <a:t>26</a:t>
            </a:fld>
            <a:endParaRPr lang="en-US" sz="1200" dirty="0">
              <a:cs typeface="Arial" charset="0"/>
            </a:endParaRPr>
          </a:p>
        </p:txBody>
      </p:sp>
      <p:sp>
        <p:nvSpPr>
          <p:cNvPr id="104451" name="Rectangle 2"/>
          <p:cNvSpPr>
            <a:spLocks noGrp="1" noRot="1" noChangeAspect="1" noChangeArrowheads="1" noTextEdit="1"/>
          </p:cNvSpPr>
          <p:nvPr>
            <p:ph type="sldImg"/>
          </p:nvPr>
        </p:nvSpPr>
        <p:spPr>
          <a:xfrm>
            <a:off x="1143000" y="534988"/>
            <a:ext cx="4572000" cy="3429000"/>
          </a:xfrm>
          <a:ln/>
        </p:spPr>
      </p:sp>
      <p:sp>
        <p:nvSpPr>
          <p:cNvPr id="104452" name="Rectangle 3"/>
          <p:cNvSpPr>
            <a:spLocks noGrp="1" noChangeArrowheads="1"/>
          </p:cNvSpPr>
          <p:nvPr>
            <p:ph type="body" idx="1"/>
          </p:nvPr>
        </p:nvSpPr>
        <p:spPr>
          <a:xfrm>
            <a:off x="685800" y="4248150"/>
            <a:ext cx="5486400" cy="421005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06D72EB-7B5E-415F-A224-93A8DD31F510}" type="slidenum">
              <a:rPr lang="en-US"/>
              <a:pPr/>
              <a:t>12</a:t>
            </a:fld>
            <a:endParaRPr lang="en-US"/>
          </a:p>
        </p:txBody>
      </p:sp>
      <p:sp>
        <p:nvSpPr>
          <p:cNvPr id="6963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E3FE298F-5904-4AAF-B873-A65F27B0A676}" type="slidenum">
              <a:rPr lang="en-US" sz="1200">
                <a:cs typeface="Arial" charset="0"/>
              </a:rPr>
              <a:pPr algn="r"/>
              <a:t>12</a:t>
            </a:fld>
            <a:endParaRPr lang="en-US" sz="1200" dirty="0">
              <a:cs typeface="Arial" charset="0"/>
            </a:endParaRPr>
          </a:p>
        </p:txBody>
      </p:sp>
      <p:sp>
        <p:nvSpPr>
          <p:cNvPr id="69635" name="Rectangle 2"/>
          <p:cNvSpPr>
            <a:spLocks noGrp="1" noRot="1" noChangeAspect="1" noChangeArrowheads="1" noTextEdit="1"/>
          </p:cNvSpPr>
          <p:nvPr>
            <p:ph type="sldImg"/>
          </p:nvPr>
        </p:nvSpPr>
        <p:spPr>
          <a:xfrm>
            <a:off x="1143000" y="534988"/>
            <a:ext cx="4572000" cy="3429000"/>
          </a:xfrm>
          <a:ln/>
        </p:spPr>
      </p:sp>
      <p:sp>
        <p:nvSpPr>
          <p:cNvPr id="69636" name="Rectangle 3"/>
          <p:cNvSpPr>
            <a:spLocks noGrp="1" noChangeArrowheads="1"/>
          </p:cNvSpPr>
          <p:nvPr>
            <p:ph type="body" idx="1"/>
          </p:nvPr>
        </p:nvSpPr>
        <p:spPr>
          <a:xfrm>
            <a:off x="685800" y="4248150"/>
            <a:ext cx="5486400" cy="421005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CC16FDE-564C-4B46-A916-A7EC9A04ADB9}" type="slidenum">
              <a:rPr lang="en-US"/>
              <a:pPr/>
              <a:t>14</a:t>
            </a:fld>
            <a:endParaRPr lang="en-US"/>
          </a:p>
        </p:txBody>
      </p:sp>
      <p:sp>
        <p:nvSpPr>
          <p:cNvPr id="737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919E395E-1D28-48D4-884F-9EEE69015C43}" type="slidenum">
              <a:rPr lang="en-US" sz="1200">
                <a:cs typeface="Arial" charset="0"/>
              </a:rPr>
              <a:pPr algn="r"/>
              <a:t>14</a:t>
            </a:fld>
            <a:endParaRPr lang="en-US" sz="1200" dirty="0">
              <a:cs typeface="Arial" charset="0"/>
            </a:endParaRPr>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4294967295"/>
          </p:nvPr>
        </p:nvSpPr>
        <p:spPr bwMode="auto">
          <a:xfrm>
            <a:off x="3886200" y="8686800"/>
            <a:ext cx="2971800" cy="457200"/>
          </a:xfrm>
          <a:prstGeom prst="rect">
            <a:avLst/>
          </a:prstGeom>
          <a:noFill/>
          <a:ln>
            <a:miter lim="800000"/>
            <a:headEnd/>
            <a:tailEnd/>
          </a:ln>
        </p:spPr>
        <p:txBody>
          <a:bodyPr/>
          <a:lstStyle/>
          <a:p>
            <a:fld id="{EC402CD1-6594-4AB2-AE9B-1DD5D18E0A56}" type="slidenum">
              <a:rPr lang="en-US"/>
              <a:pPr/>
              <a:t>15</a:t>
            </a:fld>
            <a:endParaRPr lang="en-US"/>
          </a:p>
        </p:txBody>
      </p:sp>
      <p:sp>
        <p:nvSpPr>
          <p:cNvPr id="542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FB80546-FF31-4EE1-9C5C-0C01A8F77A4D}" type="slidenum">
              <a:rPr lang="en-US" sz="1200">
                <a:cs typeface="Arial" charset="0"/>
              </a:rPr>
              <a:pPr algn="r"/>
              <a:t>15</a:t>
            </a:fld>
            <a:endParaRPr lang="en-US" sz="1200">
              <a:cs typeface="Arial" charset="0"/>
            </a:endParaRPr>
          </a:p>
        </p:txBody>
      </p:sp>
      <p:sp>
        <p:nvSpPr>
          <p:cNvPr id="54276" name="Rectangle 2"/>
          <p:cNvSpPr>
            <a:spLocks noGrp="1" noRot="1" noChangeAspect="1" noChangeArrowheads="1" noTextEdit="1"/>
          </p:cNvSpPr>
          <p:nvPr>
            <p:ph type="sldImg"/>
          </p:nvPr>
        </p:nvSpPr>
        <p:spPr>
          <a:xfrm>
            <a:off x="1144588" y="685800"/>
            <a:ext cx="4572000" cy="3429000"/>
          </a:xfrm>
          <a:ln/>
        </p:spPr>
      </p:sp>
      <p:sp>
        <p:nvSpPr>
          <p:cNvPr id="5427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4294967295"/>
          </p:nvPr>
        </p:nvSpPr>
        <p:spPr bwMode="auto">
          <a:xfrm>
            <a:off x="3886200" y="8686800"/>
            <a:ext cx="2971800" cy="457200"/>
          </a:xfrm>
          <a:prstGeom prst="rect">
            <a:avLst/>
          </a:prstGeom>
          <a:noFill/>
          <a:ln>
            <a:miter lim="800000"/>
            <a:headEnd/>
            <a:tailEnd/>
          </a:ln>
        </p:spPr>
        <p:txBody>
          <a:bodyPr/>
          <a:lstStyle/>
          <a:p>
            <a:fld id="{EC402CD1-6594-4AB2-AE9B-1DD5D18E0A56}" type="slidenum">
              <a:rPr lang="en-US"/>
              <a:pPr/>
              <a:t>16</a:t>
            </a:fld>
            <a:endParaRPr lang="en-US"/>
          </a:p>
        </p:txBody>
      </p:sp>
      <p:sp>
        <p:nvSpPr>
          <p:cNvPr id="5427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BFB80546-FF31-4EE1-9C5C-0C01A8F77A4D}" type="slidenum">
              <a:rPr lang="en-US" sz="1200">
                <a:cs typeface="Arial" charset="0"/>
              </a:rPr>
              <a:pPr algn="r"/>
              <a:t>16</a:t>
            </a:fld>
            <a:endParaRPr lang="en-US" sz="1200">
              <a:cs typeface="Arial" charset="0"/>
            </a:endParaRPr>
          </a:p>
        </p:txBody>
      </p:sp>
      <p:sp>
        <p:nvSpPr>
          <p:cNvPr id="54276" name="Rectangle 2"/>
          <p:cNvSpPr>
            <a:spLocks noGrp="1" noRot="1" noChangeAspect="1" noChangeArrowheads="1" noTextEdit="1"/>
          </p:cNvSpPr>
          <p:nvPr>
            <p:ph type="sldImg"/>
          </p:nvPr>
        </p:nvSpPr>
        <p:spPr>
          <a:xfrm>
            <a:off x="1144588" y="685800"/>
            <a:ext cx="4572000" cy="3429000"/>
          </a:xfrm>
          <a:ln/>
        </p:spPr>
      </p:sp>
      <p:sp>
        <p:nvSpPr>
          <p:cNvPr id="54277"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D6625DA-6E05-4D92-A7EC-43201965B9E9}" type="slidenum">
              <a:rPr lang="en-US"/>
              <a:pPr/>
              <a:t>17</a:t>
            </a:fld>
            <a:endParaRPr lang="en-US"/>
          </a:p>
        </p:txBody>
      </p:sp>
      <p:sp>
        <p:nvSpPr>
          <p:cNvPr id="819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3291006F-50C4-4B6D-8ACC-6C33B2F73DB2}" type="slidenum">
              <a:rPr lang="en-US" sz="1200">
                <a:cs typeface="Arial" charset="0"/>
              </a:rPr>
              <a:pPr algn="r"/>
              <a:t>17</a:t>
            </a:fld>
            <a:endParaRPr lang="en-US" sz="1200" dirty="0">
              <a:cs typeface="Arial" charset="0"/>
            </a:endParaRPr>
          </a:p>
        </p:txBody>
      </p:sp>
      <p:sp>
        <p:nvSpPr>
          <p:cNvPr id="81923" name="Rectangle 2"/>
          <p:cNvSpPr>
            <a:spLocks noGrp="1" noRot="1" noChangeAspect="1" noChangeArrowheads="1" noTextEdit="1"/>
          </p:cNvSpPr>
          <p:nvPr>
            <p:ph type="sldImg"/>
          </p:nvPr>
        </p:nvSpPr>
        <p:spPr>
          <a:xfrm>
            <a:off x="1143000" y="534988"/>
            <a:ext cx="4572000" cy="3429000"/>
          </a:xfrm>
          <a:ln/>
        </p:spPr>
      </p:sp>
      <p:sp>
        <p:nvSpPr>
          <p:cNvPr id="81924" name="Rectangle 3"/>
          <p:cNvSpPr>
            <a:spLocks noGrp="1" noChangeArrowheads="1"/>
          </p:cNvSpPr>
          <p:nvPr>
            <p:ph type="body" idx="1"/>
          </p:nvPr>
        </p:nvSpPr>
        <p:spPr>
          <a:xfrm>
            <a:off x="685800" y="4248150"/>
            <a:ext cx="5486400" cy="421005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DE97BA2-FB81-4939-9F24-D0B78752080E}" type="slidenum">
              <a:rPr lang="en-US"/>
              <a:pPr/>
              <a:t>18</a:t>
            </a:fld>
            <a:endParaRPr lang="en-US"/>
          </a:p>
        </p:txBody>
      </p:sp>
      <p:sp>
        <p:nvSpPr>
          <p:cNvPr id="839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30C5D34D-A1BB-437D-B56F-7AEEDF768892}" type="slidenum">
              <a:rPr lang="en-US" sz="1200">
                <a:cs typeface="Arial" charset="0"/>
              </a:rPr>
              <a:pPr algn="r"/>
              <a:t>18</a:t>
            </a:fld>
            <a:endParaRPr lang="en-US" sz="1200" dirty="0">
              <a:cs typeface="Arial" charset="0"/>
            </a:endParaRPr>
          </a:p>
        </p:txBody>
      </p:sp>
      <p:sp>
        <p:nvSpPr>
          <p:cNvPr id="83971" name="Rectangle 2"/>
          <p:cNvSpPr>
            <a:spLocks noGrp="1" noRot="1" noChangeAspect="1" noChangeArrowheads="1" noTextEdit="1"/>
          </p:cNvSpPr>
          <p:nvPr>
            <p:ph type="sldImg"/>
          </p:nvPr>
        </p:nvSpPr>
        <p:spPr>
          <a:xfrm>
            <a:off x="1144588" y="685800"/>
            <a:ext cx="4572000" cy="3429000"/>
          </a:xfrm>
          <a:ln/>
        </p:spPr>
      </p:sp>
      <p:sp>
        <p:nvSpPr>
          <p:cNvPr id="83972"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C456BD7-80AE-40B6-A08A-B3682622BDE3}" type="slidenum">
              <a:rPr lang="en-US"/>
              <a:pPr/>
              <a:t>19</a:t>
            </a:fld>
            <a:endParaRPr lang="en-US"/>
          </a:p>
        </p:txBody>
      </p:sp>
      <p:sp>
        <p:nvSpPr>
          <p:cNvPr id="9421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7AF5BEB1-541F-4193-836B-70AF25C1AAE7}" type="slidenum">
              <a:rPr lang="en-US" sz="1200">
                <a:cs typeface="Arial" charset="0"/>
              </a:rPr>
              <a:pPr algn="r"/>
              <a:t>19</a:t>
            </a:fld>
            <a:endParaRPr lang="en-US" sz="1200" dirty="0">
              <a:cs typeface="Arial" charset="0"/>
            </a:endParaRPr>
          </a:p>
        </p:txBody>
      </p:sp>
      <p:sp>
        <p:nvSpPr>
          <p:cNvPr id="94211" name="Rectangle 2"/>
          <p:cNvSpPr>
            <a:spLocks noGrp="1" noRot="1" noChangeAspect="1" noChangeArrowheads="1" noTextEdit="1"/>
          </p:cNvSpPr>
          <p:nvPr>
            <p:ph type="sldImg"/>
          </p:nvPr>
        </p:nvSpPr>
        <p:spPr>
          <a:xfrm>
            <a:off x="1143000" y="534988"/>
            <a:ext cx="4572000" cy="3429000"/>
          </a:xfrm>
          <a:ln/>
        </p:spPr>
      </p:sp>
      <p:sp>
        <p:nvSpPr>
          <p:cNvPr id="94212" name="Rectangle 3"/>
          <p:cNvSpPr>
            <a:spLocks noGrp="1" noChangeArrowheads="1"/>
          </p:cNvSpPr>
          <p:nvPr>
            <p:ph type="body" idx="1"/>
          </p:nvPr>
        </p:nvSpPr>
        <p:spPr>
          <a:xfrm>
            <a:off x="685800" y="4248150"/>
            <a:ext cx="5486400" cy="421005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8A6205A-613D-461A-BB2F-31C8014830AE}" type="slidenum">
              <a:rPr lang="en-US"/>
              <a:pPr/>
              <a:t>20</a:t>
            </a:fld>
            <a:endParaRPr lang="en-US"/>
          </a:p>
        </p:txBody>
      </p:sp>
      <p:sp>
        <p:nvSpPr>
          <p:cNvPr id="1024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35" tIns="45718" rIns="91435" bIns="45718" anchor="b"/>
          <a:lstStyle/>
          <a:p>
            <a:pPr algn="r"/>
            <a:fld id="{3C20CCE0-53B4-403B-B8E7-FBC2909FC2B0}" type="slidenum">
              <a:rPr lang="en-US" sz="1200">
                <a:cs typeface="Arial" charset="0"/>
              </a:rPr>
              <a:pPr algn="r"/>
              <a:t>20</a:t>
            </a:fld>
            <a:endParaRPr lang="en-US" sz="1200" dirty="0">
              <a:cs typeface="Arial" charset="0"/>
            </a:endParaRPr>
          </a:p>
        </p:txBody>
      </p:sp>
      <p:sp>
        <p:nvSpPr>
          <p:cNvPr id="102403" name="Rectangle 2"/>
          <p:cNvSpPr>
            <a:spLocks noGrp="1" noRot="1" noChangeAspect="1" noChangeArrowheads="1" noTextEdit="1"/>
          </p:cNvSpPr>
          <p:nvPr>
            <p:ph type="sldImg"/>
          </p:nvPr>
        </p:nvSpPr>
        <p:spPr>
          <a:xfrm>
            <a:off x="1143000" y="534988"/>
            <a:ext cx="4572000" cy="3429000"/>
          </a:xfrm>
          <a:ln/>
        </p:spPr>
      </p:sp>
      <p:sp>
        <p:nvSpPr>
          <p:cNvPr id="102404" name="Rectangle 3"/>
          <p:cNvSpPr>
            <a:spLocks noGrp="1" noChangeArrowheads="1"/>
          </p:cNvSpPr>
          <p:nvPr>
            <p:ph type="body" idx="1"/>
          </p:nvPr>
        </p:nvSpPr>
        <p:spPr>
          <a:xfrm>
            <a:off x="685800" y="4248150"/>
            <a:ext cx="5486400" cy="4210050"/>
          </a:xfrm>
        </p:spPr>
        <p:txBody>
          <a:bodyPr/>
          <a:lstStyle/>
          <a:p>
            <a:r>
              <a:rPr lang="en-US"/>
              <a:t>The bow-shaped PPF is more realistic.  However, the linear PPF is simpler to work with, and we can learn a lot about how the economy works using the linear PPF.  In Chapter 3, we will use a linear PPF to show how trade can make two countries (or two individuals) better off. </a:t>
            </a:r>
          </a:p>
          <a:p>
            <a:endParaRPr lang="en-US"/>
          </a:p>
          <a:p>
            <a:r>
              <a:rPr lang="en-US"/>
              <a:t>Note:  In the “Problems and Applications” at the end of the chapter, problem 4 asks students to construct a PPF for an economy with three different workers (Larry, Moe, and Curly), each with a different opportunity cost.  The PPF ends up having three line segments (one for each worker), which--very roughly--approximates a bow-shape.  After students work through and understand this problem, it should not be hard for them to understand the following:  the more different kinds of workers (or, more generally, resources) there are, the closer the PPF will resemble a smooth bow shape.  In an actual economy like the U.S., there are millions of different workers with different opportunity costs, so a smooth bow-shaped PPF is a nearly perfect approximation to the actual PPF.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E58DE6A-AE51-4534-997A-984F719826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8DE6A-AE51-4534-997A-984F719826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8DE6A-AE51-4534-997A-984F7198262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8DE6A-AE51-4534-997A-984F719826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58DE6A-AE51-4534-997A-984F719826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8DE6A-AE51-4534-997A-984F719826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58DE6A-AE51-4534-997A-984F719826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58DE6A-AE51-4534-997A-984F719826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58DE6A-AE51-4534-997A-984F719826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58DE6A-AE51-4534-997A-984F719826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65BC59-0F4A-4876-A2A8-A9490F9D9267}" type="datetimeFigureOut">
              <a:rPr lang="en-US" smtClean="0"/>
              <a:pPr/>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E58DE6A-AE51-4534-997A-984F7198262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65BC59-0F4A-4876-A2A8-A9490F9D9267}" type="datetimeFigureOut">
              <a:rPr lang="en-US" smtClean="0"/>
              <a:pPr/>
              <a:t>12/18/2020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E58DE6A-AE51-4534-997A-984F7198262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Microsoft_Office_Excel_97-2003_Worksheet2.xls"/></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Microsoft_Office_Excel_97-2003_Worksheet3.xls"/></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Microsoft_Office_Excel_97-2003_Worksheet4.xls"/></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1"/>
          <p:cNvSpPr>
            <a:spLocks noGrp="1"/>
          </p:cNvSpPr>
          <p:nvPr>
            <p:ph type="dt" sz="quarter" idx="4294967295"/>
          </p:nvPr>
        </p:nvSpPr>
        <p:spPr bwMode="auto">
          <a:xfrm>
            <a:off x="457200" y="6356350"/>
            <a:ext cx="4752975" cy="365125"/>
          </a:xfrm>
          <a:prstGeom prst="rect">
            <a:avLst/>
          </a:prstGeom>
          <a:noFill/>
          <a:ln>
            <a:miter lim="800000"/>
            <a:headEnd/>
            <a:tailEnd/>
          </a:ln>
        </p:spPr>
        <p:txBody>
          <a:bodyPr/>
          <a:lstStyle/>
          <a:p>
            <a:fld id="{17BC0719-0DA1-4EC8-ADDC-D0ED0DE53683}" type="datetime8">
              <a:rPr lang="en-US" sz="1800"/>
              <a:pPr/>
              <a:t>12/18/2020 2:05 PM</a:t>
            </a:fld>
            <a:endParaRPr lang="en-IN" sz="1800"/>
          </a:p>
        </p:txBody>
      </p:sp>
      <p:sp>
        <p:nvSpPr>
          <p:cNvPr id="4099" name="Slide Number Placeholder 2"/>
          <p:cNvSpPr>
            <a:spLocks noGrp="1"/>
          </p:cNvSpPr>
          <p:nvPr>
            <p:ph type="sldNum" sz="quarter" idx="4294967295"/>
          </p:nvPr>
        </p:nvSpPr>
        <p:spPr bwMode="auto">
          <a:xfrm>
            <a:off x="7794625" y="6356350"/>
            <a:ext cx="361950" cy="365125"/>
          </a:xfrm>
          <a:prstGeom prst="rect">
            <a:avLst/>
          </a:prstGeom>
          <a:noFill/>
          <a:ln>
            <a:miter lim="800000"/>
            <a:headEnd/>
            <a:tailEnd/>
          </a:ln>
        </p:spPr>
        <p:txBody>
          <a:bodyPr/>
          <a:lstStyle/>
          <a:p>
            <a:fld id="{697A7A12-297A-4B6C-A447-63DF5D65050C}" type="slidenum">
              <a:rPr lang="en-IN" sz="1600" b="1"/>
              <a:pPr/>
              <a:t>1</a:t>
            </a:fld>
            <a:endParaRPr lang="en-IN" sz="1600" b="1"/>
          </a:p>
        </p:txBody>
      </p:sp>
      <p:sp>
        <p:nvSpPr>
          <p:cNvPr id="4" name="Rectangle 3"/>
          <p:cNvSpPr/>
          <p:nvPr/>
        </p:nvSpPr>
        <p:spPr>
          <a:xfrm>
            <a:off x="0" y="0"/>
            <a:ext cx="9144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C00000"/>
              </a:solidFill>
            </a:endParaRPr>
          </a:p>
        </p:txBody>
      </p:sp>
      <p:grpSp>
        <p:nvGrpSpPr>
          <p:cNvPr id="2" name="Group 14"/>
          <p:cNvGrpSpPr>
            <a:grpSpLocks/>
          </p:cNvGrpSpPr>
          <p:nvPr/>
        </p:nvGrpSpPr>
        <p:grpSpPr bwMode="auto">
          <a:xfrm>
            <a:off x="188913" y="342900"/>
            <a:ext cx="5132387" cy="914400"/>
            <a:chOff x="-1" y="4495799"/>
            <a:chExt cx="2785878" cy="914401"/>
          </a:xfrm>
        </p:grpSpPr>
        <p:sp>
          <p:nvSpPr>
            <p:cNvPr id="6" name="TextBox 5"/>
            <p:cNvSpPr txBox="1"/>
            <p:nvPr/>
          </p:nvSpPr>
          <p:spPr>
            <a:xfrm>
              <a:off x="616977" y="4495799"/>
              <a:ext cx="2168900" cy="914401"/>
            </a:xfrm>
            <a:prstGeom prst="rect">
              <a:avLst/>
            </a:prstGeom>
            <a:solidFill>
              <a:srgbClr val="4D4D4D"/>
            </a:solidFill>
          </p:spPr>
          <p:txBody>
            <a:bodyPr lIns="0" tIns="0" rIns="0" bIns="0" anchor="ctr"/>
            <a:lstStyle/>
            <a:p>
              <a:pPr algn="ctr">
                <a:defRPr/>
              </a:pPr>
              <a:r>
                <a:rPr lang="en-US" sz="4400" b="1"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rPr>
                <a:t>CHAPTER - 2</a:t>
              </a:r>
              <a:endParaRPr lang="en-US" sz="8800" b="1" dirty="0">
                <a:solidFill>
                  <a:prstClr val="white"/>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110" name="Picture 16"/>
            <p:cNvPicPr>
              <a:picLocks noChangeAspect="1" noChangeArrowheads="1"/>
            </p:cNvPicPr>
            <p:nvPr/>
          </p:nvPicPr>
          <p:blipFill>
            <a:blip r:embed="rId2">
              <a:lum bright="4000"/>
            </a:blip>
            <a:srcRect l="7649" t="59241" r="7649" b="1518"/>
            <a:stretch>
              <a:fillRect/>
            </a:stretch>
          </p:blipFill>
          <p:spPr bwMode="auto">
            <a:xfrm rot="10800000">
              <a:off x="-1" y="4495799"/>
              <a:ext cx="616758" cy="914399"/>
            </a:xfrm>
            <a:prstGeom prst="rect">
              <a:avLst/>
            </a:prstGeom>
            <a:noFill/>
            <a:ln w="9525">
              <a:noFill/>
              <a:miter lim="800000"/>
              <a:headEnd/>
              <a:tailEnd/>
            </a:ln>
          </p:spPr>
        </p:pic>
      </p:grpSp>
      <p:pic>
        <p:nvPicPr>
          <p:cNvPr id="8" name="Picture 7"/>
          <p:cNvPicPr>
            <a:picLocks noChangeAspect="1" noChangeArrowheads="1"/>
          </p:cNvPicPr>
          <p:nvPr/>
        </p:nvPicPr>
        <p:blipFill>
          <a:blip r:embed="rId3">
            <a:lum bright="8000" contrast="-10000"/>
          </a:blip>
          <a:srcRect l="8980" t="18131" r="48163" b="12406"/>
          <a:stretch>
            <a:fillRect/>
          </a:stretch>
        </p:blipFill>
        <p:spPr bwMode="auto">
          <a:xfrm>
            <a:off x="6196013" y="336550"/>
            <a:ext cx="2733675" cy="4521200"/>
          </a:xfrm>
          <a:prstGeom prst="rect">
            <a:avLst/>
          </a:prstGeom>
          <a:noFill/>
          <a:ln w="9525">
            <a:noFill/>
            <a:miter lim="800000"/>
            <a:headEnd/>
            <a:tailEnd/>
          </a:ln>
          <a:effectLst>
            <a:outerShdw blurRad="25400" dist="76200" dir="2700000" algn="tl" rotWithShape="0">
              <a:prstClr val="black">
                <a:alpha val="40000"/>
              </a:prstClr>
            </a:outerShdw>
          </a:effectLst>
        </p:spPr>
      </p:pic>
      <p:grpSp>
        <p:nvGrpSpPr>
          <p:cNvPr id="3" name="Group 12"/>
          <p:cNvGrpSpPr>
            <a:grpSpLocks/>
          </p:cNvGrpSpPr>
          <p:nvPr/>
        </p:nvGrpSpPr>
        <p:grpSpPr bwMode="auto">
          <a:xfrm>
            <a:off x="-71438" y="1785938"/>
            <a:ext cx="6707188" cy="1836737"/>
            <a:chOff x="-4860" y="1751754"/>
            <a:chExt cx="6707248" cy="1837326"/>
          </a:xfrm>
        </p:grpSpPr>
        <p:sp>
          <p:nvSpPr>
            <p:cNvPr id="10" name="TextBox 9"/>
            <p:cNvSpPr txBox="1">
              <a:spLocks noChangeArrowheads="1"/>
            </p:cNvSpPr>
            <p:nvPr/>
          </p:nvSpPr>
          <p:spPr bwMode="auto">
            <a:xfrm>
              <a:off x="-4860" y="2137640"/>
              <a:ext cx="6707248" cy="922634"/>
            </a:xfrm>
            <a:prstGeom prst="rect">
              <a:avLst/>
            </a:prstGeom>
            <a:noFill/>
            <a:ln w="9525">
              <a:noFill/>
              <a:miter lim="800000"/>
              <a:headEnd/>
              <a:tailEnd/>
            </a:ln>
          </p:spPr>
          <p:txBody>
            <a:bodyPr>
              <a:spAutoFit/>
            </a:bodyPr>
            <a:lstStyle/>
            <a:p>
              <a:pPr>
                <a:defRPr/>
              </a:pPr>
              <a:r>
                <a:rPr lang="en-US" sz="5400" dirty="0">
                  <a:solidFill>
                    <a:prstClr val="black"/>
                  </a:solidFill>
                  <a:effectLst>
                    <a:outerShdw blurRad="38100" dist="38100" dir="2700000" algn="tl">
                      <a:srgbClr val="000000">
                        <a:alpha val="43137"/>
                      </a:srgbClr>
                    </a:outerShdw>
                  </a:effectLst>
                  <a:latin typeface="Algerian" pitchFamily="82" charset="0"/>
                </a:rPr>
                <a:t>   </a:t>
              </a:r>
              <a:r>
                <a:rPr lang="en-US" sz="5400" dirty="0" err="1">
                  <a:solidFill>
                    <a:prstClr val="black"/>
                  </a:solidFill>
                  <a:effectLst>
                    <a:outerShdw blurRad="38100" dist="38100" dir="2700000" algn="tl">
                      <a:srgbClr val="000000">
                        <a:alpha val="43137"/>
                      </a:srgbClr>
                    </a:outerShdw>
                  </a:effectLst>
                  <a:latin typeface="Algerian" pitchFamily="82" charset="0"/>
                </a:rPr>
                <a:t>MICROeconomics</a:t>
              </a:r>
              <a:endParaRPr lang="en-US" sz="5400" dirty="0">
                <a:solidFill>
                  <a:prstClr val="black"/>
                </a:solidFill>
                <a:effectLst>
                  <a:outerShdw blurRad="38100" dist="38100" dir="2700000" algn="tl">
                    <a:srgbClr val="000000">
                      <a:alpha val="43137"/>
                    </a:srgbClr>
                  </a:outerShdw>
                </a:effectLst>
                <a:latin typeface="Algerian" pitchFamily="82" charset="0"/>
              </a:endParaRPr>
            </a:p>
          </p:txBody>
        </p:sp>
        <p:sp>
          <p:nvSpPr>
            <p:cNvPr id="4107" name="TextBox 10"/>
            <p:cNvSpPr txBox="1">
              <a:spLocks noChangeArrowheads="1"/>
            </p:cNvSpPr>
            <p:nvPr/>
          </p:nvSpPr>
          <p:spPr bwMode="auto">
            <a:xfrm>
              <a:off x="706865" y="1751754"/>
              <a:ext cx="4681579" cy="584205"/>
            </a:xfrm>
            <a:prstGeom prst="rect">
              <a:avLst/>
            </a:prstGeom>
            <a:noFill/>
            <a:ln w="9525">
              <a:noFill/>
              <a:miter lim="800000"/>
              <a:headEnd/>
              <a:tailEnd/>
            </a:ln>
          </p:spPr>
          <p:txBody>
            <a:bodyPr>
              <a:spAutoFit/>
            </a:bodyPr>
            <a:lstStyle/>
            <a:p>
              <a:pPr eaLnBrk="1" hangingPunct="1"/>
              <a:r>
                <a:rPr lang="en-US" sz="3100">
                  <a:solidFill>
                    <a:srgbClr val="5F5F5F"/>
                  </a:solidFill>
                  <a:latin typeface="Segoe UI Semibold" pitchFamily="34" charset="0"/>
                  <a:cs typeface="Arial" charset="0"/>
                </a:rPr>
                <a:t>Principles of</a:t>
              </a:r>
            </a:p>
          </p:txBody>
        </p:sp>
        <p:sp>
          <p:nvSpPr>
            <p:cNvPr id="4108" name="TextBox 11"/>
            <p:cNvSpPr txBox="1">
              <a:spLocks noChangeArrowheads="1"/>
            </p:cNvSpPr>
            <p:nvPr/>
          </p:nvSpPr>
          <p:spPr bwMode="auto">
            <a:xfrm>
              <a:off x="2638370" y="3004301"/>
              <a:ext cx="3024217" cy="584779"/>
            </a:xfrm>
            <a:prstGeom prst="rect">
              <a:avLst/>
            </a:prstGeom>
            <a:noFill/>
            <a:ln w="9525">
              <a:noFill/>
              <a:miter lim="800000"/>
              <a:headEnd/>
              <a:tailEnd/>
            </a:ln>
          </p:spPr>
          <p:txBody>
            <a:bodyPr>
              <a:spAutoFit/>
            </a:bodyPr>
            <a:lstStyle/>
            <a:p>
              <a:pPr algn="r" eaLnBrk="1" hangingPunct="1"/>
              <a:r>
                <a:rPr lang="en-US" sz="3200" b="1">
                  <a:solidFill>
                    <a:srgbClr val="C00000"/>
                  </a:solidFill>
                  <a:latin typeface="Arial Black" pitchFamily="34" charset="0"/>
                  <a:cs typeface="Times New Roman" pitchFamily="18" charset="0"/>
                </a:rPr>
                <a:t>(HSS – 1021)</a:t>
              </a:r>
            </a:p>
          </p:txBody>
        </p:sp>
      </p:grpSp>
      <p:sp>
        <p:nvSpPr>
          <p:cNvPr id="13" name="TextBox 12"/>
          <p:cNvSpPr txBox="1"/>
          <p:nvPr/>
        </p:nvSpPr>
        <p:spPr>
          <a:xfrm>
            <a:off x="0" y="5857875"/>
            <a:ext cx="9144000" cy="554038"/>
          </a:xfrm>
          <a:prstGeom prst="rect">
            <a:avLst/>
          </a:prstGeom>
          <a:solidFill>
            <a:schemeClr val="accent2"/>
          </a:solidFill>
        </p:spPr>
        <p:txBody>
          <a:bodyPr>
            <a:spAutoFit/>
          </a:bodyPr>
          <a:lstStyle/>
          <a:p>
            <a:pPr algn="r">
              <a:defRPr/>
            </a:pPr>
            <a:r>
              <a:rPr lang="en-US" sz="3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 Gregory Mankiw</a:t>
            </a:r>
          </a:p>
        </p:txBody>
      </p:sp>
      <p:sp>
        <p:nvSpPr>
          <p:cNvPr id="4105" name="Rectangle 2"/>
          <p:cNvSpPr txBox="1">
            <a:spLocks noChangeArrowheads="1"/>
          </p:cNvSpPr>
          <p:nvPr/>
        </p:nvSpPr>
        <p:spPr bwMode="auto">
          <a:xfrm>
            <a:off x="395288" y="5027613"/>
            <a:ext cx="7858125" cy="735012"/>
          </a:xfrm>
          <a:prstGeom prst="rect">
            <a:avLst/>
          </a:prstGeom>
          <a:noFill/>
          <a:ln w="9525">
            <a:noFill/>
            <a:miter lim="800000"/>
            <a:headEnd/>
            <a:tailEnd/>
          </a:ln>
        </p:spPr>
        <p:txBody>
          <a:bodyPr/>
          <a:lstStyle/>
          <a:p>
            <a:pPr eaLnBrk="1" hangingPunct="1">
              <a:lnSpc>
                <a:spcPct val="90000"/>
              </a:lnSpc>
            </a:pPr>
            <a:r>
              <a:rPr lang="en-US" altLang="en-US" sz="4400" b="1">
                <a:solidFill>
                  <a:srgbClr val="C00000"/>
                </a:solidFill>
              </a:rPr>
              <a:t>Thinking Like an Economist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Mankiw\Mankiw PPT\narrow aqua button bckgrd.jpg"/>
          <p:cNvPicPr>
            <a:picLocks noChangeAspect="1" noChangeArrowheads="1"/>
          </p:cNvPicPr>
          <p:nvPr/>
        </p:nvPicPr>
        <p:blipFill>
          <a:blip r:embed="rId2"/>
          <a:srcRect r="1688"/>
          <a:stretch>
            <a:fillRect/>
          </a:stretch>
        </p:blipFill>
        <p:spPr bwMode="auto">
          <a:xfrm>
            <a:off x="0" y="0"/>
            <a:ext cx="9144000" cy="6858000"/>
          </a:xfrm>
          <a:prstGeom prst="rect">
            <a:avLst/>
          </a:prstGeom>
          <a:noFill/>
          <a:ln w="9525">
            <a:noFill/>
            <a:miter lim="800000"/>
            <a:headEnd/>
            <a:tailEnd/>
          </a:ln>
        </p:spPr>
      </p:pic>
      <p:sp>
        <p:nvSpPr>
          <p:cNvPr id="9219" name="Rectangle 3"/>
          <p:cNvSpPr>
            <a:spLocks noGrp="1" noChangeArrowheads="1"/>
          </p:cNvSpPr>
          <p:nvPr>
            <p:ph type="title"/>
          </p:nvPr>
        </p:nvSpPr>
        <p:spPr>
          <a:xfrm>
            <a:off x="0" y="50800"/>
            <a:ext cx="9144000" cy="877888"/>
          </a:xfrm>
          <a:solidFill>
            <a:schemeClr val="bg1"/>
          </a:solidFill>
        </p:spPr>
        <p:txBody>
          <a:bodyPr/>
          <a:lstStyle/>
          <a:p>
            <a:pPr>
              <a:lnSpc>
                <a:spcPct val="80000"/>
              </a:lnSpc>
              <a:defRPr/>
            </a:pPr>
            <a:r>
              <a:rPr lang="en-US" sz="4800" b="1" dirty="0" smtClean="0">
                <a:solidFill>
                  <a:srgbClr val="C00000"/>
                </a:solidFill>
              </a:rPr>
              <a:t>The Circular Flow - Answer</a:t>
            </a:r>
          </a:p>
        </p:txBody>
      </p:sp>
      <p:sp>
        <p:nvSpPr>
          <p:cNvPr id="2" name="Rectangle 43"/>
          <p:cNvSpPr>
            <a:spLocks noChangeArrowheads="1"/>
          </p:cNvSpPr>
          <p:nvPr/>
        </p:nvSpPr>
        <p:spPr bwMode="auto">
          <a:xfrm>
            <a:off x="250825" y="990600"/>
            <a:ext cx="8642350" cy="5029200"/>
          </a:xfrm>
          <a:prstGeom prst="rect">
            <a:avLst/>
          </a:prstGeom>
          <a:solidFill>
            <a:schemeClr val="bg1"/>
          </a:solidFill>
          <a:ln>
            <a:noFill/>
          </a:ln>
          <a:effectLst/>
        </p:spPr>
        <p:txBody>
          <a:bodyPr wrap="square" anchor="ctr">
            <a:spAutoFit/>
          </a:bodyPr>
          <a:lstStyle/>
          <a:p>
            <a:pPr marL="441325" indent="-441325" algn="just">
              <a:buFont typeface="+mj-lt"/>
              <a:buAutoNum type="romanLcPeriod" startAt="2"/>
              <a:defRPr/>
            </a:pPr>
            <a:r>
              <a:rPr lang="en-US" sz="2400" b="1" dirty="0" smtClean="0">
                <a:solidFill>
                  <a:schemeClr val="accent1">
                    <a:lumMod val="50000"/>
                  </a:schemeClr>
                </a:solidFill>
                <a:latin typeface="Times New Roman" pitchFamily="18" charset="0"/>
                <a:cs typeface="Times New Roman" pitchFamily="18" charset="0"/>
              </a:rPr>
              <a:t>J.K. </a:t>
            </a:r>
            <a:r>
              <a:rPr lang="en-US" sz="2400" b="1" dirty="0" err="1" smtClean="0">
                <a:solidFill>
                  <a:schemeClr val="accent1">
                    <a:lumMod val="50000"/>
                  </a:schemeClr>
                </a:solidFill>
                <a:latin typeface="Times New Roman" pitchFamily="18" charset="0"/>
                <a:cs typeface="Times New Roman" pitchFamily="18" charset="0"/>
              </a:rPr>
              <a:t>Agri</a:t>
            </a:r>
            <a:r>
              <a:rPr lang="en-US" sz="2400" b="1" dirty="0" smtClean="0">
                <a:solidFill>
                  <a:schemeClr val="accent1">
                    <a:lumMod val="50000"/>
                  </a:schemeClr>
                </a:solidFill>
                <a:latin typeface="Times New Roman" pitchFamily="18" charset="0"/>
                <a:cs typeface="Times New Roman" pitchFamily="18" charset="0"/>
              </a:rPr>
              <a:t> Genetics Ltd.</a:t>
            </a:r>
            <a:r>
              <a:rPr lang="en-IN" sz="2400" b="1" i="0" dirty="0" smtClean="0">
                <a:solidFill>
                  <a:schemeClr val="accent1">
                    <a:lumMod val="50000"/>
                  </a:schemeClr>
                </a:solidFill>
              </a:rPr>
              <a:t> </a:t>
            </a:r>
            <a:r>
              <a:rPr lang="en-IN" sz="2400" b="1" i="0" dirty="0">
                <a:solidFill>
                  <a:schemeClr val="accent1">
                    <a:lumMod val="50000"/>
                  </a:schemeClr>
                </a:solidFill>
              </a:rPr>
              <a:t>is earning a revenue of Rs. </a:t>
            </a:r>
            <a:r>
              <a:rPr lang="en-IN" sz="2400" b="1" dirty="0" smtClean="0">
                <a:solidFill>
                  <a:schemeClr val="accent1">
                    <a:lumMod val="50000"/>
                  </a:schemeClr>
                </a:solidFill>
              </a:rPr>
              <a:t>36</a:t>
            </a:r>
            <a:r>
              <a:rPr lang="en-IN" sz="2400" b="1" i="0" dirty="0" smtClean="0">
                <a:solidFill>
                  <a:schemeClr val="accent1">
                    <a:lumMod val="50000"/>
                  </a:schemeClr>
                </a:solidFill>
              </a:rPr>
              <a:t>,00,000 (The total production of Rice is 80,000 Kg and the selling price is Rs. 45 per Kg so 80,000*45=36,00,000)</a:t>
            </a:r>
            <a:endParaRPr lang="en-IN" sz="2400" b="1" i="0" dirty="0">
              <a:solidFill>
                <a:schemeClr val="accent1">
                  <a:lumMod val="50000"/>
                </a:schemeClr>
              </a:solidFill>
            </a:endParaRPr>
          </a:p>
          <a:p>
            <a:pPr marL="441325" indent="-441325" algn="just">
              <a:buFont typeface="+mj-lt"/>
              <a:buAutoNum type="romanLcPeriod" startAt="2"/>
              <a:defRPr/>
            </a:pPr>
            <a:r>
              <a:rPr lang="en-IN" sz="2400" b="1" i="0" dirty="0">
                <a:solidFill>
                  <a:schemeClr val="accent1">
                    <a:lumMod val="50000"/>
                  </a:schemeClr>
                </a:solidFill>
              </a:rPr>
              <a:t>Sum of all factor incomes flowing </a:t>
            </a:r>
            <a:r>
              <a:rPr lang="en-IN" sz="2400" b="1" i="0" dirty="0" smtClean="0">
                <a:solidFill>
                  <a:schemeClr val="accent1">
                    <a:lumMod val="50000"/>
                  </a:schemeClr>
                </a:solidFill>
              </a:rPr>
              <a:t>from </a:t>
            </a:r>
            <a:r>
              <a:rPr lang="en-US" sz="2400" b="1" dirty="0" smtClean="0">
                <a:solidFill>
                  <a:schemeClr val="accent1">
                    <a:lumMod val="50000"/>
                  </a:schemeClr>
                </a:solidFill>
                <a:latin typeface="Times New Roman" pitchFamily="18" charset="0"/>
                <a:cs typeface="Times New Roman" pitchFamily="18" charset="0"/>
              </a:rPr>
              <a:t>J.K. </a:t>
            </a:r>
            <a:r>
              <a:rPr lang="en-US" sz="2400" b="1" dirty="0" err="1" smtClean="0">
                <a:solidFill>
                  <a:schemeClr val="accent1">
                    <a:lumMod val="50000"/>
                  </a:schemeClr>
                </a:solidFill>
                <a:latin typeface="Times New Roman" pitchFamily="18" charset="0"/>
                <a:cs typeface="Times New Roman" pitchFamily="18" charset="0"/>
              </a:rPr>
              <a:t>Agri</a:t>
            </a:r>
            <a:r>
              <a:rPr lang="en-US" sz="2400" b="1" dirty="0" smtClean="0">
                <a:solidFill>
                  <a:schemeClr val="accent1">
                    <a:lumMod val="50000"/>
                  </a:schemeClr>
                </a:solidFill>
                <a:latin typeface="Times New Roman" pitchFamily="18" charset="0"/>
                <a:cs typeface="Times New Roman" pitchFamily="18" charset="0"/>
              </a:rPr>
              <a:t> Genetics Ltd.</a:t>
            </a:r>
            <a:r>
              <a:rPr lang="en-IN" sz="2400" b="1" i="0" dirty="0" smtClean="0">
                <a:solidFill>
                  <a:schemeClr val="accent1">
                    <a:lumMod val="50000"/>
                  </a:schemeClr>
                </a:solidFill>
              </a:rPr>
              <a:t> to </a:t>
            </a:r>
            <a:r>
              <a:rPr lang="en-IN" sz="2400" b="1" i="0" dirty="0">
                <a:solidFill>
                  <a:schemeClr val="accent1">
                    <a:lumMod val="50000"/>
                  </a:schemeClr>
                </a:solidFill>
              </a:rPr>
              <a:t>household in a year is </a:t>
            </a:r>
            <a:r>
              <a:rPr lang="en-IN" sz="2400" b="1" i="0" dirty="0" smtClean="0">
                <a:solidFill>
                  <a:schemeClr val="accent1">
                    <a:lumMod val="50000"/>
                  </a:schemeClr>
                </a:solidFill>
              </a:rPr>
              <a:t>the total </a:t>
            </a:r>
            <a:r>
              <a:rPr lang="en-IN" sz="2400" b="1" i="0" dirty="0">
                <a:solidFill>
                  <a:schemeClr val="accent1">
                    <a:lumMod val="50000"/>
                  </a:schemeClr>
                </a:solidFill>
              </a:rPr>
              <a:t>income of the household for that year. </a:t>
            </a:r>
            <a:r>
              <a:rPr lang="en-IN" sz="2400" b="1" i="0" dirty="0" smtClean="0">
                <a:solidFill>
                  <a:schemeClr val="accent1">
                    <a:lumMod val="50000"/>
                  </a:schemeClr>
                </a:solidFill>
              </a:rPr>
              <a:t>This </a:t>
            </a:r>
            <a:r>
              <a:rPr lang="en-IN" sz="2400" b="1" i="0" dirty="0">
                <a:solidFill>
                  <a:schemeClr val="accent1">
                    <a:lumMod val="50000"/>
                  </a:schemeClr>
                </a:solidFill>
              </a:rPr>
              <a:t>includes </a:t>
            </a:r>
            <a:r>
              <a:rPr lang="en-IN" sz="2400" b="1" i="0" dirty="0" smtClean="0">
                <a:solidFill>
                  <a:schemeClr val="accent1">
                    <a:lumMod val="50000"/>
                  </a:schemeClr>
                </a:solidFill>
              </a:rPr>
              <a:t>Rent amount paid by the firm is Rs</a:t>
            </a:r>
            <a:r>
              <a:rPr lang="en-IN" sz="2400" b="1" i="0" dirty="0">
                <a:solidFill>
                  <a:schemeClr val="accent1">
                    <a:lumMod val="50000"/>
                  </a:schemeClr>
                </a:solidFill>
              </a:rPr>
              <a:t>. </a:t>
            </a:r>
            <a:r>
              <a:rPr lang="en-IN" sz="2400" b="1" i="0" dirty="0" smtClean="0">
                <a:solidFill>
                  <a:schemeClr val="accent1">
                    <a:lumMod val="50000"/>
                  </a:schemeClr>
                </a:solidFill>
              </a:rPr>
              <a:t>2,80,000 per annum, Wages paid to the labourers is Rs</a:t>
            </a:r>
            <a:r>
              <a:rPr lang="en-IN" sz="2400" b="1" i="0" dirty="0">
                <a:solidFill>
                  <a:schemeClr val="accent1">
                    <a:lumMod val="50000"/>
                  </a:schemeClr>
                </a:solidFill>
              </a:rPr>
              <a:t>. </a:t>
            </a:r>
            <a:r>
              <a:rPr lang="en-IN" sz="2400" b="1" i="0" dirty="0" smtClean="0">
                <a:solidFill>
                  <a:schemeClr val="accent1">
                    <a:lumMod val="50000"/>
                  </a:schemeClr>
                </a:solidFill>
              </a:rPr>
              <a:t>400  per day, the firm has employed 20 labourers(400*20* </a:t>
            </a:r>
            <a:r>
              <a:rPr lang="en-IN" sz="2400" b="1" i="0" dirty="0">
                <a:solidFill>
                  <a:schemeClr val="accent1">
                    <a:lumMod val="50000"/>
                  </a:schemeClr>
                </a:solidFill>
              </a:rPr>
              <a:t>365 </a:t>
            </a:r>
            <a:r>
              <a:rPr lang="en-IN" sz="2400" b="1" i="0" dirty="0" smtClean="0">
                <a:solidFill>
                  <a:schemeClr val="accent1">
                    <a:lumMod val="50000"/>
                  </a:schemeClr>
                </a:solidFill>
              </a:rPr>
              <a:t> </a:t>
            </a:r>
            <a:r>
              <a:rPr lang="en-IN" sz="2400" b="1" i="0" dirty="0">
                <a:solidFill>
                  <a:schemeClr val="accent1">
                    <a:lumMod val="50000"/>
                  </a:schemeClr>
                </a:solidFill>
              </a:rPr>
              <a:t>= Rs. </a:t>
            </a:r>
            <a:r>
              <a:rPr lang="en-IN" sz="2400" b="1" dirty="0" smtClean="0">
                <a:solidFill>
                  <a:schemeClr val="accent1">
                    <a:lumMod val="50000"/>
                  </a:schemeClr>
                </a:solidFill>
              </a:rPr>
              <a:t>29</a:t>
            </a:r>
            <a:r>
              <a:rPr lang="en-IN" sz="2400" b="1" i="0" dirty="0" smtClean="0">
                <a:solidFill>
                  <a:schemeClr val="accent1">
                    <a:lumMod val="50000"/>
                  </a:schemeClr>
                </a:solidFill>
              </a:rPr>
              <a:t>,20,000</a:t>
            </a:r>
            <a:r>
              <a:rPr lang="en-IN" sz="2400" b="1" i="0" dirty="0">
                <a:solidFill>
                  <a:schemeClr val="accent1">
                    <a:lumMod val="50000"/>
                  </a:schemeClr>
                </a:solidFill>
              </a:rPr>
              <a:t>) and </a:t>
            </a:r>
            <a:r>
              <a:rPr lang="en-IN" sz="2400" b="1" i="0" dirty="0" smtClean="0">
                <a:solidFill>
                  <a:schemeClr val="accent1">
                    <a:lumMod val="50000"/>
                  </a:schemeClr>
                </a:solidFill>
              </a:rPr>
              <a:t>borrowed 40 lakhs so it has to pay the interest  @10% (so the interest amount is = </a:t>
            </a:r>
            <a:r>
              <a:rPr lang="en-IN" sz="2400" b="1" i="0" dirty="0">
                <a:solidFill>
                  <a:schemeClr val="accent1">
                    <a:lumMod val="50000"/>
                  </a:schemeClr>
                </a:solidFill>
              </a:rPr>
              <a:t>Rs. </a:t>
            </a:r>
            <a:r>
              <a:rPr lang="en-IN" sz="2400" b="1" i="0" dirty="0" smtClean="0">
                <a:solidFill>
                  <a:schemeClr val="accent1">
                    <a:lumMod val="50000"/>
                  </a:schemeClr>
                </a:solidFill>
              </a:rPr>
              <a:t>4,00,000</a:t>
            </a:r>
            <a:r>
              <a:rPr lang="en-IN" sz="2400" b="1" i="0" dirty="0">
                <a:solidFill>
                  <a:schemeClr val="accent1">
                    <a:lumMod val="50000"/>
                  </a:schemeClr>
                </a:solidFill>
              </a:rPr>
              <a:t>). Thus, the income of the household is Rs. </a:t>
            </a:r>
            <a:r>
              <a:rPr lang="en-IN" sz="2400" b="1" i="0" dirty="0" smtClean="0">
                <a:solidFill>
                  <a:schemeClr val="accent1">
                    <a:lumMod val="50000"/>
                  </a:schemeClr>
                </a:solidFill>
              </a:rPr>
              <a:t>2,80,000 </a:t>
            </a:r>
            <a:r>
              <a:rPr lang="en-IN" sz="2400" b="1" i="0" dirty="0">
                <a:solidFill>
                  <a:schemeClr val="accent1">
                    <a:lumMod val="50000"/>
                  </a:schemeClr>
                </a:solidFill>
              </a:rPr>
              <a:t>+ </a:t>
            </a:r>
            <a:r>
              <a:rPr lang="en-IN" sz="2400" b="1" i="0" dirty="0" smtClean="0">
                <a:solidFill>
                  <a:schemeClr val="accent1">
                    <a:lumMod val="50000"/>
                  </a:schemeClr>
                </a:solidFill>
              </a:rPr>
              <a:t>Rs.29,20,000 </a:t>
            </a:r>
            <a:r>
              <a:rPr lang="en-IN" sz="2400" b="1" i="0" dirty="0">
                <a:solidFill>
                  <a:schemeClr val="accent1">
                    <a:lumMod val="50000"/>
                  </a:schemeClr>
                </a:solidFill>
              </a:rPr>
              <a:t>+ Rs. </a:t>
            </a:r>
            <a:r>
              <a:rPr lang="en-IN" sz="2400" b="1" i="0" dirty="0" smtClean="0">
                <a:solidFill>
                  <a:schemeClr val="accent1">
                    <a:lumMod val="50000"/>
                  </a:schemeClr>
                </a:solidFill>
              </a:rPr>
              <a:t>4,00,000 </a:t>
            </a:r>
            <a:r>
              <a:rPr lang="en-IN" sz="2400" b="1" i="0" dirty="0">
                <a:solidFill>
                  <a:schemeClr val="accent1">
                    <a:lumMod val="50000"/>
                  </a:schemeClr>
                </a:solidFill>
              </a:rPr>
              <a:t>=    Rs. </a:t>
            </a:r>
            <a:r>
              <a:rPr lang="en-IN" sz="2400" b="1" dirty="0" smtClean="0">
                <a:solidFill>
                  <a:schemeClr val="accent1">
                    <a:lumMod val="50000"/>
                  </a:schemeClr>
                </a:solidFill>
              </a:rPr>
              <a:t>36</a:t>
            </a:r>
            <a:r>
              <a:rPr lang="en-IN" sz="2400" b="1" i="0" dirty="0" smtClean="0">
                <a:solidFill>
                  <a:schemeClr val="accent1">
                    <a:lumMod val="50000"/>
                  </a:schemeClr>
                </a:solidFill>
              </a:rPr>
              <a:t>,00,000</a:t>
            </a:r>
            <a:endParaRPr lang="en-IN" sz="2400" b="1" i="0" dirty="0">
              <a:solidFill>
                <a:schemeClr val="accent1">
                  <a:lumMod val="50000"/>
                </a:schemeClr>
              </a:solidFill>
            </a:endParaRPr>
          </a:p>
        </p:txBody>
      </p:sp>
      <p:sp>
        <p:nvSpPr>
          <p:cNvPr id="11269" name="Rectangle 44"/>
          <p:cNvSpPr>
            <a:spLocks noChangeArrowheads="1"/>
          </p:cNvSpPr>
          <p:nvPr/>
        </p:nvSpPr>
        <p:spPr bwMode="auto">
          <a:xfrm>
            <a:off x="630238" y="457200"/>
            <a:ext cx="9144000" cy="45720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w="9525">
            <a:noFill/>
            <a:miter lim="800000"/>
            <a:headEnd/>
            <a:tailEnd/>
          </a:ln>
        </p:spPr>
        <p:txBody>
          <a:bodyPr wrap="none" anchor="ctr"/>
          <a:lstStyle/>
          <a:p>
            <a:endParaRPr lang="en-IN"/>
          </a:p>
        </p:txBody>
      </p:sp>
      <p:sp>
        <p:nvSpPr>
          <p:cNvPr id="13315" name="Rectangle 3"/>
          <p:cNvSpPr>
            <a:spLocks noChangeArrowheads="1"/>
          </p:cNvSpPr>
          <p:nvPr/>
        </p:nvSpPr>
        <p:spPr bwMode="auto">
          <a:xfrm>
            <a:off x="3124200" y="6248400"/>
            <a:ext cx="2895600" cy="457200"/>
          </a:xfrm>
          <a:prstGeom prst="rect">
            <a:avLst/>
          </a:prstGeom>
          <a:noFill/>
          <a:ln w="9525">
            <a:noFill/>
            <a:miter lim="800000"/>
            <a:headEnd/>
            <a:tailEnd/>
          </a:ln>
        </p:spPr>
        <p:txBody>
          <a:bodyPr wrap="none" anchor="ctr"/>
          <a:lstStyle/>
          <a:p>
            <a:endParaRPr lang="en-IN"/>
          </a:p>
        </p:txBody>
      </p:sp>
      <p:sp>
        <p:nvSpPr>
          <p:cNvPr id="11268" name="Rectangle 6"/>
          <p:cNvSpPr>
            <a:spLocks noGrp="1" noChangeArrowheads="1"/>
          </p:cNvSpPr>
          <p:nvPr>
            <p:ph type="title"/>
          </p:nvPr>
        </p:nvSpPr>
        <p:spPr>
          <a:xfrm>
            <a:off x="457200" y="457200"/>
            <a:ext cx="8229600" cy="1143000"/>
          </a:xfrm>
          <a:solidFill>
            <a:schemeClr val="bg1"/>
          </a:solidFill>
        </p:spPr>
        <p:txBody>
          <a:bodyPr>
            <a:normAutofit/>
          </a:bodyPr>
          <a:lstStyle/>
          <a:p>
            <a:pPr algn="l">
              <a:defRPr/>
            </a:pPr>
            <a:r>
              <a:rPr lang="en-US" altLang="en-US" sz="3200" b="1" dirty="0" smtClean="0">
                <a:solidFill>
                  <a:srgbClr val="C00000"/>
                </a:solidFill>
              </a:rPr>
              <a:t>Our Second Model: </a:t>
            </a:r>
            <a:br>
              <a:rPr lang="en-US" altLang="en-US" sz="3200" b="1" dirty="0" smtClean="0">
                <a:solidFill>
                  <a:srgbClr val="C00000"/>
                </a:solidFill>
              </a:rPr>
            </a:br>
            <a:r>
              <a:rPr lang="en-US" altLang="en-US" sz="3200" b="1" dirty="0" smtClean="0">
                <a:solidFill>
                  <a:srgbClr val="C00000"/>
                </a:solidFill>
              </a:rPr>
              <a:t>The Production Possibilities Frontier</a:t>
            </a:r>
          </a:p>
        </p:txBody>
      </p:sp>
      <p:sp>
        <p:nvSpPr>
          <p:cNvPr id="267271" name="Rectangle 7"/>
          <p:cNvSpPr>
            <a:spLocks noGrp="1" noChangeArrowheads="1"/>
          </p:cNvSpPr>
          <p:nvPr>
            <p:ph type="body" idx="4294967295"/>
          </p:nvPr>
        </p:nvSpPr>
        <p:spPr>
          <a:xfrm>
            <a:off x="457200" y="1600200"/>
            <a:ext cx="8229600" cy="4389120"/>
          </a:xfrm>
        </p:spPr>
        <p:txBody>
          <a:bodyPr>
            <a:normAutofit lnSpcReduction="10000"/>
          </a:bodyPr>
          <a:lstStyle/>
          <a:p>
            <a:pPr>
              <a:defRPr/>
            </a:pPr>
            <a:r>
              <a:rPr lang="en-US" altLang="en-US" dirty="0" smtClean="0"/>
              <a:t>The </a:t>
            </a:r>
            <a:r>
              <a:rPr lang="en-US" altLang="en-US" sz="2800" b="1" i="1" dirty="0" smtClean="0">
                <a:solidFill>
                  <a:srgbClr val="00B050"/>
                </a:solidFill>
              </a:rPr>
              <a:t>production possibilities frontier</a:t>
            </a:r>
            <a:r>
              <a:rPr lang="en-US" altLang="en-US" b="1" dirty="0" smtClean="0">
                <a:solidFill>
                  <a:srgbClr val="00B050"/>
                </a:solidFill>
              </a:rPr>
              <a:t> (PPF) </a:t>
            </a:r>
            <a:r>
              <a:rPr lang="en-US" altLang="en-US" dirty="0" smtClean="0"/>
              <a:t>is a graph that shows the </a:t>
            </a:r>
            <a:r>
              <a:rPr lang="en-US" altLang="en-US" dirty="0" smtClean="0">
                <a:solidFill>
                  <a:srgbClr val="0000FF"/>
                </a:solidFill>
              </a:rPr>
              <a:t>combinations of output </a:t>
            </a:r>
            <a:r>
              <a:rPr lang="en-US" altLang="en-US" dirty="0" smtClean="0"/>
              <a:t>that the economy can possibly produce given the available factors of production </a:t>
            </a:r>
            <a:r>
              <a:rPr lang="en-US" altLang="en-US" dirty="0" smtClean="0">
                <a:solidFill>
                  <a:srgbClr val="0000FF"/>
                </a:solidFill>
              </a:rPr>
              <a:t>(Resources) </a:t>
            </a:r>
            <a:r>
              <a:rPr lang="en-US" altLang="en-US" dirty="0" smtClean="0"/>
              <a:t>and the available production technology.</a:t>
            </a:r>
          </a:p>
          <a:p>
            <a:pPr>
              <a:defRPr/>
            </a:pPr>
            <a:r>
              <a:rPr lang="en-US" altLang="en-US" dirty="0" smtClean="0"/>
              <a:t> It is feasible to produce any combination of output on or inside the frontier  and the points outside the frontier are not feasible within  the existing resources . That is why it is called a frontier.</a:t>
            </a:r>
            <a:endParaRPr lang="en-US" altLang="en-US" dirty="0" smtClean="0"/>
          </a:p>
          <a:p>
            <a:pPr>
              <a:defRPr/>
            </a:pPr>
            <a:r>
              <a:rPr lang="en-US" altLang="en-US" dirty="0" smtClean="0"/>
              <a:t>This model graphically demonstrates </a:t>
            </a:r>
            <a:r>
              <a:rPr lang="en-US" altLang="en-US" dirty="0" smtClean="0">
                <a:solidFill>
                  <a:srgbClr val="C00000"/>
                </a:solidFill>
              </a:rPr>
              <a:t>trade-offs</a:t>
            </a:r>
            <a:r>
              <a:rPr lang="en-US" altLang="en-US" dirty="0" smtClean="0"/>
              <a:t>, </a:t>
            </a:r>
            <a:r>
              <a:rPr lang="en-US" altLang="en-US" dirty="0" smtClean="0">
                <a:solidFill>
                  <a:srgbClr val="C00000"/>
                </a:solidFill>
              </a:rPr>
              <a:t>opportunity costs</a:t>
            </a:r>
            <a:r>
              <a:rPr lang="en-US" altLang="en-US" dirty="0" smtClean="0"/>
              <a:t>, and </a:t>
            </a:r>
            <a:r>
              <a:rPr lang="en-US" altLang="en-US" dirty="0" smtClean="0">
                <a:solidFill>
                  <a:srgbClr val="C00000"/>
                </a:solidFill>
              </a:rPr>
              <a:t>efficiency</a:t>
            </a:r>
            <a:r>
              <a:rPr lang="en-US" altLang="en-US" dirty="0" smtClean="0"/>
              <a:t>.</a:t>
            </a:r>
          </a:p>
          <a:p>
            <a:pPr>
              <a:defRPr/>
            </a:pPr>
            <a:endParaRPr lang="en-US" altLang="en-US" dirty="0" smtClean="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839AF679-40A6-4E20-B8E6-494C990F9668}" type="slidenum">
              <a:rPr lang="en-US"/>
              <a:pPr/>
              <a:t>12</a:t>
            </a:fld>
            <a:endParaRPr lang="en-US"/>
          </a:p>
        </p:txBody>
      </p:sp>
      <p:sp>
        <p:nvSpPr>
          <p:cNvPr id="68610" name="Rectangle 2"/>
          <p:cNvSpPr>
            <a:spLocks noGrp="1" noChangeArrowheads="1"/>
          </p:cNvSpPr>
          <p:nvPr>
            <p:ph type="title" idx="4294967295"/>
          </p:nvPr>
        </p:nvSpPr>
        <p:spPr>
          <a:xfrm>
            <a:off x="762000" y="381000"/>
            <a:ext cx="8305800" cy="1295400"/>
          </a:xfrm>
        </p:spPr>
        <p:txBody>
          <a:bodyPr>
            <a:normAutofit fontScale="90000"/>
          </a:bodyPr>
          <a:lstStyle/>
          <a:p>
            <a:pPr algn="l">
              <a:tabLst>
                <a:tab pos="4114800" algn="ctr"/>
              </a:tabLst>
            </a:pP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r>
              <a:rPr lang="en-US" sz="3000" dirty="0" smtClean="0"/>
              <a:t/>
            </a:r>
            <a:br>
              <a:rPr lang="en-US" sz="3000" dirty="0" smtClean="0"/>
            </a:br>
            <a:endParaRPr lang="en-US" sz="3600" dirty="0"/>
          </a:p>
        </p:txBody>
      </p:sp>
      <p:sp>
        <p:nvSpPr>
          <p:cNvPr id="68611" name="Rectangle 3"/>
          <p:cNvSpPr>
            <a:spLocks noGrp="1" noChangeArrowheads="1"/>
          </p:cNvSpPr>
          <p:nvPr>
            <p:ph type="body" idx="4294967295"/>
          </p:nvPr>
        </p:nvSpPr>
        <p:spPr>
          <a:xfrm>
            <a:off x="457200" y="838201"/>
            <a:ext cx="8229600" cy="5638800"/>
          </a:xfrm>
        </p:spPr>
        <p:txBody>
          <a:bodyPr>
            <a:normAutofit lnSpcReduction="10000"/>
          </a:bodyPr>
          <a:lstStyle/>
          <a:p>
            <a:pPr>
              <a:spcBef>
                <a:spcPts val="0"/>
              </a:spcBef>
              <a:buNone/>
              <a:defRPr/>
            </a:pPr>
            <a:r>
              <a:rPr lang="en-US" sz="3200" b="1" dirty="0" smtClean="0">
                <a:solidFill>
                  <a:srgbClr val="C00000"/>
                </a:solidFill>
              </a:rPr>
              <a:t>4 Key Assumptions</a:t>
            </a:r>
            <a:endParaRPr lang="en-US" sz="2800" b="1" dirty="0" smtClean="0">
              <a:solidFill>
                <a:srgbClr val="C00000"/>
              </a:solidFill>
            </a:endParaRPr>
          </a:p>
          <a:p>
            <a:pPr lvl="1">
              <a:spcBef>
                <a:spcPts val="0"/>
              </a:spcBef>
              <a:defRPr/>
            </a:pPr>
            <a:r>
              <a:rPr lang="en-US" sz="2800" dirty="0" smtClean="0"/>
              <a:t>Only two goods can be produced</a:t>
            </a:r>
          </a:p>
          <a:p>
            <a:pPr lvl="1">
              <a:spcBef>
                <a:spcPts val="0"/>
              </a:spcBef>
              <a:defRPr/>
            </a:pPr>
            <a:r>
              <a:rPr lang="en-US" sz="2800" dirty="0" smtClean="0"/>
              <a:t>Full employment of resources</a:t>
            </a:r>
          </a:p>
          <a:p>
            <a:pPr lvl="1">
              <a:spcBef>
                <a:spcPts val="0"/>
              </a:spcBef>
              <a:defRPr/>
            </a:pPr>
            <a:r>
              <a:rPr lang="en-US" sz="2800" dirty="0" smtClean="0"/>
              <a:t>Fixed resources (Ceteris Paribus)</a:t>
            </a:r>
          </a:p>
          <a:p>
            <a:pPr lvl="1">
              <a:spcBef>
                <a:spcPts val="0"/>
              </a:spcBef>
              <a:defRPr/>
            </a:pPr>
            <a:r>
              <a:rPr lang="en-US" sz="2800" dirty="0" smtClean="0"/>
              <a:t>Fixed technology</a:t>
            </a:r>
          </a:p>
          <a:p>
            <a:pPr lvl="1">
              <a:spcBef>
                <a:spcPts val="0"/>
              </a:spcBef>
              <a:buNone/>
              <a:defRPr/>
            </a:pPr>
            <a:endParaRPr lang="en-US" sz="2800" dirty="0" smtClean="0"/>
          </a:p>
          <a:p>
            <a:pPr>
              <a:buNone/>
            </a:pPr>
            <a:r>
              <a:rPr lang="en-US" sz="2800" b="1" dirty="0" smtClean="0">
                <a:solidFill>
                  <a:srgbClr val="C00000"/>
                </a:solidFill>
              </a:rPr>
              <a:t>Example</a:t>
            </a:r>
            <a:r>
              <a:rPr lang="en-US" sz="2800" b="1" dirty="0">
                <a:solidFill>
                  <a:srgbClr val="C00000"/>
                </a:solidFill>
              </a:rPr>
              <a:t>:  </a:t>
            </a:r>
          </a:p>
          <a:p>
            <a:pPr lvl="1">
              <a:lnSpc>
                <a:spcPct val="105000"/>
              </a:lnSpc>
              <a:buNone/>
            </a:pPr>
            <a:r>
              <a:rPr lang="en-US" sz="2800" dirty="0" smtClean="0"/>
              <a:t>   </a:t>
            </a:r>
            <a:r>
              <a:rPr lang="en-US" sz="2600" dirty="0" smtClean="0"/>
              <a:t>Two </a:t>
            </a:r>
            <a:r>
              <a:rPr lang="en-US" sz="2600" dirty="0"/>
              <a:t>goods:  </a:t>
            </a:r>
            <a:r>
              <a:rPr lang="en-US" sz="2600" dirty="0" smtClean="0"/>
              <a:t>laptop </a:t>
            </a:r>
            <a:r>
              <a:rPr lang="en-US" sz="2600" dirty="0"/>
              <a:t>and </a:t>
            </a:r>
            <a:r>
              <a:rPr lang="en-US" sz="2600" dirty="0" smtClean="0"/>
              <a:t>mobile</a:t>
            </a:r>
            <a:endParaRPr lang="en-US" sz="2600" dirty="0"/>
          </a:p>
          <a:p>
            <a:pPr lvl="1">
              <a:lnSpc>
                <a:spcPct val="105000"/>
              </a:lnSpc>
              <a:buNone/>
            </a:pPr>
            <a:r>
              <a:rPr lang="en-US" sz="2600" dirty="0" smtClean="0"/>
              <a:t>   One </a:t>
            </a:r>
            <a:r>
              <a:rPr lang="en-US" sz="2600" dirty="0"/>
              <a:t>resource:  </a:t>
            </a:r>
            <a:r>
              <a:rPr lang="en-US" sz="2600" dirty="0" smtClean="0"/>
              <a:t>labour </a:t>
            </a:r>
            <a:r>
              <a:rPr lang="en-US" sz="2600" dirty="0"/>
              <a:t>(measured </a:t>
            </a:r>
            <a:r>
              <a:rPr lang="en-US" sz="2600" dirty="0" smtClean="0"/>
              <a:t>in terms of </a:t>
            </a:r>
            <a:r>
              <a:rPr lang="en-US" sz="2600" dirty="0"/>
              <a:t>hours)</a:t>
            </a:r>
          </a:p>
          <a:p>
            <a:pPr lvl="1">
              <a:lnSpc>
                <a:spcPct val="105000"/>
              </a:lnSpc>
              <a:buNone/>
            </a:pPr>
            <a:r>
              <a:rPr lang="en-US" sz="2600" dirty="0" smtClean="0"/>
              <a:t>   Economy </a:t>
            </a:r>
            <a:r>
              <a:rPr lang="en-US" sz="2600" dirty="0"/>
              <a:t>has </a:t>
            </a:r>
            <a:r>
              <a:rPr lang="en-US" sz="2600" dirty="0" smtClean="0"/>
              <a:t>50,000 labour </a:t>
            </a:r>
            <a:r>
              <a:rPr lang="en-US" sz="2600" dirty="0"/>
              <a:t>hours per month </a:t>
            </a:r>
            <a:r>
              <a:rPr lang="en-US" sz="2600" dirty="0" smtClean="0"/>
              <a:t>  available </a:t>
            </a:r>
            <a:r>
              <a:rPr lang="en-US" sz="2600" dirty="0"/>
              <a:t>for production</a:t>
            </a:r>
            <a:r>
              <a:rPr lang="en-US" sz="2600" dirty="0" smtClean="0"/>
              <a:t>.</a:t>
            </a:r>
          </a:p>
          <a:p>
            <a:pPr marL="285750" indent="-285750">
              <a:buNone/>
            </a:pPr>
            <a:r>
              <a:rPr lang="en-US" dirty="0" smtClean="0"/>
              <a:t>	    Producing one laptop it requires 100 hours of labour.</a:t>
            </a:r>
          </a:p>
          <a:p>
            <a:pPr marL="285750" indent="-285750">
              <a:buNone/>
            </a:pPr>
            <a:r>
              <a:rPr lang="en-US" dirty="0" smtClean="0"/>
              <a:t>	    Producing one mobile it requires 10 hours of labour.</a:t>
            </a:r>
          </a:p>
          <a:p>
            <a:pPr lvl="1">
              <a:lnSpc>
                <a:spcPct val="105000"/>
              </a:lnSpc>
              <a:buNone/>
            </a:pPr>
            <a:endParaRPr lang="en-US" sz="2800" dirty="0"/>
          </a:p>
        </p:txBody>
      </p:sp>
      <p:sp>
        <p:nvSpPr>
          <p:cNvPr id="6861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cSld>
  <p:clrMapOvr>
    <a:masterClrMapping/>
  </p:clrMapOvr>
  <p:transition>
    <p:checke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295400"/>
          <a:ext cx="7772400" cy="4887248"/>
        </p:xfrm>
        <a:graphic>
          <a:graphicData uri="http://schemas.openxmlformats.org/drawingml/2006/table">
            <a:tbl>
              <a:tblPr firstRow="1" bandRow="1">
                <a:tableStyleId>{5C22544A-7EE6-4342-B048-85BDC9FD1C3A}</a:tableStyleId>
              </a:tblPr>
              <a:tblGrid>
                <a:gridCol w="1143000"/>
                <a:gridCol w="1219200"/>
                <a:gridCol w="1252871"/>
                <a:gridCol w="903767"/>
                <a:gridCol w="953565"/>
                <a:gridCol w="1125099"/>
                <a:gridCol w="1174898"/>
              </a:tblGrid>
              <a:tr h="617220">
                <a:tc rowSpan="2">
                  <a:txBody>
                    <a:bodyPr/>
                    <a:lstStyle/>
                    <a:p>
                      <a:r>
                        <a:rPr lang="en-US" sz="1400" dirty="0" smtClean="0">
                          <a:solidFill>
                            <a:schemeClr val="tx1"/>
                          </a:solidFill>
                        </a:rPr>
                        <a:t>Production Possibilities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dirty="0" smtClean="0">
                          <a:solidFill>
                            <a:schemeClr val="tx1"/>
                          </a:solidFill>
                        </a:rPr>
                        <a:t>Employment of Resources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dirty="0" smtClean="0">
                          <a:solidFill>
                            <a:schemeClr val="tx1"/>
                          </a:solidFill>
                        </a:rPr>
                        <a:t>Production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dirty="0" smtClean="0">
                          <a:solidFill>
                            <a:schemeClr val="tx1"/>
                          </a:solidFill>
                        </a:rPr>
                        <a:t>Unit Opportunity Cost (Sacrifice/</a:t>
                      </a:r>
                      <a:r>
                        <a:rPr lang="en-US" baseline="0" dirty="0" smtClean="0">
                          <a:solidFill>
                            <a:schemeClr val="tx1"/>
                          </a:solidFill>
                        </a:rPr>
                        <a:t> Gain</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r>
              <a:tr h="579120">
                <a:tc v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cs typeface="Arial" charset="0"/>
                        </a:rPr>
                        <a:t>laptop</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cs typeface="Arial" charset="0"/>
                        </a:rPr>
                        <a:t>mobile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cs typeface="Arial" charset="0"/>
                        </a:rPr>
                        <a:t>laptop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cs typeface="Arial" charset="0"/>
                        </a:rPr>
                        <a:t>mobile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cs typeface="Arial" charset="0"/>
                        </a:rPr>
                        <a:t>laptop</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cs typeface="Arial" charset="0"/>
                        </a:rPr>
                        <a:t>mobile</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50000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200" u="none" strike="noStrike" dirty="0" smtClean="0">
                          <a:effectLst/>
                        </a:rPr>
                        <a:t>1000/100=10</a:t>
                      </a:r>
                      <a:endParaRPr lang="en-IN" sz="2200" b="0" i="0" u="none" strike="noStrike" dirty="0">
                        <a:solidFill>
                          <a:srgbClr val="000000"/>
                        </a:solidFill>
                        <a:effectLst/>
                        <a:latin typeface="Calibri"/>
                      </a:endParaRPr>
                    </a:p>
                  </a:txBody>
                  <a:tcPr marL="8189" marR="8189" marT="81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000" u="none" strike="noStrike" dirty="0">
                          <a:effectLst/>
                        </a:rPr>
                        <a:t>-</a:t>
                      </a:r>
                      <a:endParaRPr lang="en-IN" sz="2000" b="0" i="0" u="none" strike="noStrike" dirty="0">
                        <a:solidFill>
                          <a:srgbClr val="000000"/>
                        </a:solidFill>
                        <a:effectLst/>
                        <a:latin typeface="Calibri"/>
                      </a:endParaRPr>
                    </a:p>
                  </a:txBody>
                  <a:tcPr marL="8189" marR="8189" marT="81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40000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200" u="none" strike="noStrike" dirty="0" smtClean="0">
                          <a:effectLst/>
                        </a:rPr>
                        <a:t>1500/150=10</a:t>
                      </a:r>
                      <a:endParaRPr lang="en-IN" sz="2200" b="0" i="0" u="none" strike="noStrike" dirty="0">
                        <a:solidFill>
                          <a:srgbClr val="000000"/>
                        </a:solidFill>
                        <a:effectLst/>
                        <a:latin typeface="Calibri"/>
                      </a:endParaRPr>
                    </a:p>
                  </a:txBody>
                  <a:tcPr marL="8189" marR="8189" marT="81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000" u="none" strike="noStrike" dirty="0" smtClean="0">
                          <a:effectLst/>
                        </a:rPr>
                        <a:t>100/1000=0.1</a:t>
                      </a:r>
                      <a:endParaRPr lang="en-IN" sz="2000" b="0" i="0" u="none" strike="noStrike" dirty="0">
                        <a:solidFill>
                          <a:srgbClr val="000000"/>
                        </a:solidFill>
                        <a:effectLst/>
                        <a:latin typeface="Calibri"/>
                      </a:endParaRPr>
                    </a:p>
                  </a:txBody>
                  <a:tcPr marL="8189" marR="8189" marT="81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2500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200" u="none" strike="noStrike" dirty="0" smtClean="0">
                          <a:effectLst/>
                        </a:rPr>
                        <a:t>1500/150=10</a:t>
                      </a:r>
                      <a:endParaRPr lang="en-IN" sz="2200" b="0" i="0" u="none" strike="noStrike" dirty="0">
                        <a:solidFill>
                          <a:srgbClr val="000000"/>
                        </a:solidFill>
                        <a:effectLst/>
                        <a:latin typeface="Calibri"/>
                      </a:endParaRPr>
                    </a:p>
                  </a:txBody>
                  <a:tcPr marL="8189" marR="8189" marT="81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000" u="none" strike="noStrike" dirty="0" smtClean="0">
                          <a:effectLst/>
                        </a:rPr>
                        <a:t>150/1500=0.1</a:t>
                      </a:r>
                      <a:endParaRPr lang="en-IN" sz="2000" b="0" i="0" u="none" strike="noStrike" dirty="0">
                        <a:solidFill>
                          <a:srgbClr val="000000"/>
                        </a:solidFill>
                        <a:effectLst/>
                        <a:latin typeface="Calibri"/>
                      </a:endParaRPr>
                    </a:p>
                  </a:txBody>
                  <a:tcPr marL="8189" marR="8189" marT="81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40000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4000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200" u="none" strike="noStrike" dirty="0" smtClean="0">
                          <a:effectLst/>
                        </a:rPr>
                        <a:t>1000/100=10</a:t>
                      </a:r>
                      <a:endParaRPr lang="en-IN" sz="2200" b="0" i="0" u="none" strike="noStrike" dirty="0">
                        <a:solidFill>
                          <a:srgbClr val="000000"/>
                        </a:solidFill>
                        <a:effectLst/>
                        <a:latin typeface="Calibri"/>
                      </a:endParaRPr>
                    </a:p>
                  </a:txBody>
                  <a:tcPr marL="8189" marR="8189" marT="81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000" u="none" strike="noStrike" dirty="0" smtClean="0">
                          <a:effectLst/>
                        </a:rPr>
                        <a:t>150/1500=0.1</a:t>
                      </a:r>
                      <a:endParaRPr lang="en-IN" sz="2000" b="0" i="0" u="none" strike="noStrike" dirty="0">
                        <a:solidFill>
                          <a:srgbClr val="000000"/>
                        </a:solidFill>
                        <a:effectLst/>
                        <a:latin typeface="Calibri"/>
                      </a:endParaRPr>
                    </a:p>
                  </a:txBody>
                  <a:tcPr marL="8189" marR="8189" marT="81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50000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200" u="none" strike="noStrike" dirty="0">
                          <a:effectLst/>
                        </a:rPr>
                        <a:t>-</a:t>
                      </a:r>
                      <a:endParaRPr lang="en-IN" sz="2200" b="0" i="0" u="none" strike="noStrike" dirty="0">
                        <a:solidFill>
                          <a:srgbClr val="000000"/>
                        </a:solidFill>
                        <a:effectLst/>
                        <a:latin typeface="Calibri"/>
                      </a:endParaRPr>
                    </a:p>
                  </a:txBody>
                  <a:tcPr marL="8189" marR="8189" marT="81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spcBef>
                          <a:spcPts val="300"/>
                        </a:spcBef>
                        <a:spcAft>
                          <a:spcPts val="300"/>
                        </a:spcAft>
                      </a:pPr>
                      <a:r>
                        <a:rPr lang="en-IN" sz="2000" u="none" strike="noStrike" dirty="0" smtClean="0">
                          <a:effectLst/>
                        </a:rPr>
                        <a:t>100/1000=0.1</a:t>
                      </a:r>
                      <a:endParaRPr lang="en-IN" sz="2000" b="0" i="0" u="none" strike="noStrike" dirty="0">
                        <a:solidFill>
                          <a:srgbClr val="000000"/>
                        </a:solidFill>
                        <a:effectLst/>
                        <a:latin typeface="Calibri"/>
                      </a:endParaRPr>
                    </a:p>
                  </a:txBody>
                  <a:tcPr marL="8189" marR="8189" marT="8188"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Rectangle 2"/>
          <p:cNvSpPr/>
          <p:nvPr/>
        </p:nvSpPr>
        <p:spPr>
          <a:xfrm>
            <a:off x="762000" y="685800"/>
            <a:ext cx="3010882" cy="461665"/>
          </a:xfrm>
          <a:prstGeom prst="rect">
            <a:avLst/>
          </a:prstGeom>
        </p:spPr>
        <p:txBody>
          <a:bodyPr wrap="square">
            <a:spAutoFit/>
          </a:bodyPr>
          <a:lstStyle/>
          <a:p>
            <a:r>
              <a:rPr lang="en-US" sz="2400" b="1" dirty="0" smtClean="0"/>
              <a:t>PPF Example</a:t>
            </a: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Footer Placeholder 1"/>
          <p:cNvSpPr>
            <a:spLocks noGrp="1"/>
          </p:cNvSpPr>
          <p:nvPr>
            <p:ph type="ftr" sz="quarter" idx="10"/>
          </p:nvPr>
        </p:nvSpPr>
        <p:spPr/>
        <p:txBody>
          <a:bodyPr/>
          <a:lstStyle/>
          <a:p>
            <a:r>
              <a:rPr lang="en-US"/>
              <a:t>THINKING LIKE AN ECONOMIST</a:t>
            </a:r>
          </a:p>
        </p:txBody>
      </p:sp>
      <p:sp>
        <p:nvSpPr>
          <p:cNvPr id="34" name="Slide Number Placeholder 2"/>
          <p:cNvSpPr>
            <a:spLocks noGrp="1"/>
          </p:cNvSpPr>
          <p:nvPr>
            <p:ph type="sldNum" sz="quarter" idx="11"/>
          </p:nvPr>
        </p:nvSpPr>
        <p:spPr/>
        <p:txBody>
          <a:bodyPr/>
          <a:lstStyle/>
          <a:p>
            <a:fld id="{699DE8B6-3CD3-4DF4-8545-FE146BCF52C5}" type="slidenum">
              <a:rPr lang="en-US"/>
              <a:pPr/>
              <a:t>14</a:t>
            </a:fld>
            <a:endParaRPr lang="en-US"/>
          </a:p>
        </p:txBody>
      </p:sp>
      <p:sp>
        <p:nvSpPr>
          <p:cNvPr id="83970" name="Rectangle 2"/>
          <p:cNvSpPr>
            <a:spLocks noChangeArrowheads="1"/>
          </p:cNvSpPr>
          <p:nvPr/>
        </p:nvSpPr>
        <p:spPr bwMode="auto">
          <a:xfrm>
            <a:off x="476250" y="3263900"/>
            <a:ext cx="403225" cy="373063"/>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sp>
        <p:nvSpPr>
          <p:cNvPr id="83971" name="Rectangle 3"/>
          <p:cNvSpPr>
            <a:spLocks noChangeArrowheads="1"/>
          </p:cNvSpPr>
          <p:nvPr/>
        </p:nvSpPr>
        <p:spPr bwMode="auto">
          <a:xfrm>
            <a:off x="477838" y="3779838"/>
            <a:ext cx="403225" cy="373062"/>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sp>
        <p:nvSpPr>
          <p:cNvPr id="83972" name="Rectangle 4"/>
          <p:cNvSpPr>
            <a:spLocks noChangeArrowheads="1"/>
          </p:cNvSpPr>
          <p:nvPr/>
        </p:nvSpPr>
        <p:spPr bwMode="auto">
          <a:xfrm>
            <a:off x="474663" y="4308475"/>
            <a:ext cx="403225" cy="373063"/>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sp>
        <p:nvSpPr>
          <p:cNvPr id="83973" name="Rectangle 5"/>
          <p:cNvSpPr>
            <a:spLocks noChangeArrowheads="1"/>
          </p:cNvSpPr>
          <p:nvPr/>
        </p:nvSpPr>
        <p:spPr bwMode="auto">
          <a:xfrm>
            <a:off x="477838" y="4824413"/>
            <a:ext cx="403225" cy="373062"/>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sp>
        <p:nvSpPr>
          <p:cNvPr id="83974" name="Rectangle 6"/>
          <p:cNvSpPr>
            <a:spLocks noChangeArrowheads="1"/>
          </p:cNvSpPr>
          <p:nvPr/>
        </p:nvSpPr>
        <p:spPr bwMode="auto">
          <a:xfrm>
            <a:off x="479425" y="2755900"/>
            <a:ext cx="403225" cy="373063"/>
          </a:xfrm>
          <a:prstGeom prst="rect">
            <a:avLst/>
          </a:prstGeom>
          <a:solidFill>
            <a:srgbClr val="FFFF99"/>
          </a:solidFill>
          <a:ln w="9525">
            <a:solidFill>
              <a:srgbClr val="0000FF"/>
            </a:solidFill>
            <a:miter lim="800000"/>
            <a:headEnd/>
            <a:tailEnd/>
          </a:ln>
        </p:spPr>
        <p:txBody>
          <a:bodyPr wrap="none" anchor="ctr"/>
          <a:lstStyle/>
          <a:p>
            <a:endParaRPr lang="en-US">
              <a:cs typeface="Arial" charset="0"/>
            </a:endParaRPr>
          </a:p>
        </p:txBody>
      </p:sp>
      <p:graphicFrame>
        <p:nvGraphicFramePr>
          <p:cNvPr id="84047" name="Group 79"/>
          <p:cNvGraphicFramePr>
            <a:graphicFrameLocks noGrp="1"/>
          </p:cNvGraphicFramePr>
          <p:nvPr>
            <p:ph sz="half" idx="4294967295"/>
          </p:nvPr>
        </p:nvGraphicFramePr>
        <p:xfrm>
          <a:off x="195263" y="1323975"/>
          <a:ext cx="3041650" cy="3916364"/>
        </p:xfrm>
        <a:graphic>
          <a:graphicData uri="http://schemas.openxmlformats.org/drawingml/2006/table">
            <a:tbl>
              <a:tblPr/>
              <a:tblGrid>
                <a:gridCol w="987425"/>
                <a:gridCol w="1011237"/>
                <a:gridCol w="1042988"/>
              </a:tblGrid>
              <a:tr h="531813">
                <a:tc row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smtClean="0">
                          <a:ln>
                            <a:noFill/>
                          </a:ln>
                          <a:solidFill>
                            <a:schemeClr val="tx1"/>
                          </a:solidFill>
                          <a:effectLst/>
                          <a:latin typeface="Arial" charset="0"/>
                        </a:rPr>
                        <a:t>Point on graph</a:t>
                      </a:r>
                    </a:p>
                  </a:txBody>
                  <a:tcPr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Production</a:t>
                      </a:r>
                    </a:p>
                  </a:txBody>
                  <a:tcPr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815975">
                <a:tc vMerge="1">
                  <a:txBody>
                    <a:bodyPr/>
                    <a:lstStyle/>
                    <a:p>
                      <a:endParaRPr lang="en-US"/>
                    </a:p>
                  </a:txBody>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smtClean="0">
                          <a:ln>
                            <a:noFill/>
                          </a:ln>
                          <a:solidFill>
                            <a:schemeClr val="tx1"/>
                          </a:solidFill>
                          <a:effectLst/>
                          <a:latin typeface="Arial" charset="0"/>
                        </a:rPr>
                        <a:t>laptop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smtClean="0">
                          <a:ln>
                            <a:noFill/>
                          </a:ln>
                          <a:solidFill>
                            <a:schemeClr val="tx1"/>
                          </a:solidFill>
                          <a:effectLst/>
                          <a:latin typeface="Arial" charset="0"/>
                        </a:rPr>
                        <a:t>mobile</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1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smtClean="0">
                          <a:ln>
                            <a:noFill/>
                          </a:ln>
                          <a:solidFill>
                            <a:schemeClr val="tx1"/>
                          </a:solidFill>
                          <a:effectLst/>
                          <a:latin typeface="Arial" charset="0"/>
                        </a:rPr>
                        <a:t>A</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500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76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B</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400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1,000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C</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250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2,500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D</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100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4,000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smtClean="0">
                          <a:ln>
                            <a:noFill/>
                          </a:ln>
                          <a:solidFill>
                            <a:schemeClr val="tx1"/>
                          </a:solidFill>
                          <a:effectLst/>
                          <a:latin typeface="Arial" charset="0"/>
                        </a:rPr>
                        <a:t>E</a:t>
                      </a:r>
                    </a:p>
                  </a:txBody>
                  <a:tcPr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smtClean="0">
                          <a:ln>
                            <a:noFill/>
                          </a:ln>
                          <a:solidFill>
                            <a:schemeClr val="tx1"/>
                          </a:solidFill>
                          <a:effectLst/>
                          <a:latin typeface="Arial" charset="0"/>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300" b="0" i="0" u="none" strike="noStrike" cap="none" normalizeH="0" baseline="0" dirty="0" smtClean="0">
                          <a:ln>
                            <a:noFill/>
                          </a:ln>
                          <a:solidFill>
                            <a:schemeClr val="tx1"/>
                          </a:solidFill>
                          <a:effectLst/>
                          <a:latin typeface="Arial" charset="0"/>
                        </a:rPr>
                        <a:t>5,000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84021" name="Object 53"/>
          <p:cNvGraphicFramePr>
            <a:graphicFrameLocks noChangeAspect="1"/>
          </p:cNvGraphicFramePr>
          <p:nvPr>
            <p:ph sz="half" idx="4294967295"/>
          </p:nvPr>
        </p:nvGraphicFramePr>
        <p:xfrm>
          <a:off x="3421062" y="1295400"/>
          <a:ext cx="5494338" cy="4824413"/>
        </p:xfrm>
        <a:graphic>
          <a:graphicData uri="http://schemas.openxmlformats.org/presentationml/2006/ole">
            <p:oleObj spid="_x0000_s58370" name="Worksheet" r:id="rId4" imgW="4610050" imgH="4048194" progId="Excel.Sheet.8">
              <p:embed/>
            </p:oleObj>
          </a:graphicData>
        </a:graphic>
      </p:graphicFrame>
      <p:sp>
        <p:nvSpPr>
          <p:cNvPr id="84022" name="Text Box 54"/>
          <p:cNvSpPr txBox="1">
            <a:spLocks noChangeArrowheads="1"/>
          </p:cNvSpPr>
          <p:nvPr/>
        </p:nvSpPr>
        <p:spPr bwMode="auto">
          <a:xfrm>
            <a:off x="7529513" y="4775200"/>
            <a:ext cx="379412" cy="457200"/>
          </a:xfrm>
          <a:prstGeom prst="rect">
            <a:avLst/>
          </a:prstGeom>
          <a:noFill/>
          <a:ln w="9525">
            <a:noFill/>
            <a:miter lim="800000"/>
            <a:headEnd/>
            <a:tailEnd/>
          </a:ln>
        </p:spPr>
        <p:txBody>
          <a:bodyPr anchor="ctr" anchorCtr="1">
            <a:spAutoFit/>
          </a:bodyPr>
          <a:lstStyle/>
          <a:p>
            <a:pPr>
              <a:spcBef>
                <a:spcPct val="50000"/>
              </a:spcBef>
            </a:pPr>
            <a:r>
              <a:rPr lang="en-US" sz="2400" b="1" dirty="0">
                <a:cs typeface="Arial" charset="0"/>
              </a:rPr>
              <a:t>A</a:t>
            </a:r>
          </a:p>
        </p:txBody>
      </p:sp>
      <p:sp>
        <p:nvSpPr>
          <p:cNvPr id="84023" name="Text Box 55"/>
          <p:cNvSpPr txBox="1">
            <a:spLocks noChangeArrowheads="1"/>
          </p:cNvSpPr>
          <p:nvPr/>
        </p:nvSpPr>
        <p:spPr bwMode="auto">
          <a:xfrm>
            <a:off x="6929438" y="4283075"/>
            <a:ext cx="379412" cy="457200"/>
          </a:xfrm>
          <a:prstGeom prst="rect">
            <a:avLst/>
          </a:prstGeom>
          <a:noFill/>
          <a:ln w="9525">
            <a:noFill/>
            <a:miter lim="800000"/>
            <a:headEnd/>
            <a:tailEnd/>
          </a:ln>
        </p:spPr>
        <p:txBody>
          <a:bodyPr anchor="ctr" anchorCtr="1">
            <a:spAutoFit/>
          </a:bodyPr>
          <a:lstStyle/>
          <a:p>
            <a:pPr>
              <a:spcBef>
                <a:spcPct val="50000"/>
              </a:spcBef>
            </a:pPr>
            <a:r>
              <a:rPr lang="en-US" sz="2400" b="1" dirty="0">
                <a:cs typeface="Arial" charset="0"/>
              </a:rPr>
              <a:t>B</a:t>
            </a:r>
          </a:p>
        </p:txBody>
      </p:sp>
      <p:sp>
        <p:nvSpPr>
          <p:cNvPr id="84024" name="Text Box 56"/>
          <p:cNvSpPr txBox="1">
            <a:spLocks noChangeArrowheads="1"/>
          </p:cNvSpPr>
          <p:nvPr/>
        </p:nvSpPr>
        <p:spPr bwMode="auto">
          <a:xfrm>
            <a:off x="6043613" y="3527425"/>
            <a:ext cx="379412" cy="457200"/>
          </a:xfrm>
          <a:prstGeom prst="rect">
            <a:avLst/>
          </a:prstGeom>
          <a:noFill/>
          <a:ln w="9525">
            <a:noFill/>
            <a:miter lim="800000"/>
            <a:headEnd/>
            <a:tailEnd/>
          </a:ln>
        </p:spPr>
        <p:txBody>
          <a:bodyPr anchor="ctr" anchorCtr="1">
            <a:spAutoFit/>
          </a:bodyPr>
          <a:lstStyle/>
          <a:p>
            <a:pPr>
              <a:spcBef>
                <a:spcPct val="50000"/>
              </a:spcBef>
            </a:pPr>
            <a:r>
              <a:rPr lang="en-US" sz="2400" b="1" dirty="0">
                <a:cs typeface="Arial" charset="0"/>
              </a:rPr>
              <a:t>C</a:t>
            </a:r>
          </a:p>
        </p:txBody>
      </p:sp>
      <p:sp>
        <p:nvSpPr>
          <p:cNvPr id="84025" name="Text Box 57"/>
          <p:cNvSpPr txBox="1">
            <a:spLocks noChangeArrowheads="1"/>
          </p:cNvSpPr>
          <p:nvPr/>
        </p:nvSpPr>
        <p:spPr bwMode="auto">
          <a:xfrm>
            <a:off x="5207000" y="2790825"/>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D</a:t>
            </a:r>
          </a:p>
        </p:txBody>
      </p:sp>
      <p:sp>
        <p:nvSpPr>
          <p:cNvPr id="84026" name="Text Box 58"/>
          <p:cNvSpPr txBox="1">
            <a:spLocks noChangeArrowheads="1"/>
          </p:cNvSpPr>
          <p:nvPr/>
        </p:nvSpPr>
        <p:spPr bwMode="auto">
          <a:xfrm>
            <a:off x="4584700" y="2252663"/>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E</a:t>
            </a:r>
          </a:p>
        </p:txBody>
      </p:sp>
      <p:sp>
        <p:nvSpPr>
          <p:cNvPr id="72745" name="Rectangle 59"/>
          <p:cNvSpPr>
            <a:spLocks noGrp="1" noChangeArrowheads="1"/>
          </p:cNvSpPr>
          <p:nvPr>
            <p:ph type="title" idx="4294967295"/>
          </p:nvPr>
        </p:nvSpPr>
        <p:spPr>
          <a:xfrm>
            <a:off x="457200" y="457200"/>
            <a:ext cx="8229600" cy="762000"/>
          </a:xfrm>
        </p:spPr>
        <p:txBody>
          <a:bodyPr/>
          <a:lstStyle/>
          <a:p>
            <a:r>
              <a:rPr lang="en-US" sz="3400" dirty="0"/>
              <a:t>PPF Example</a:t>
            </a:r>
          </a:p>
        </p:txBody>
      </p:sp>
      <p:sp>
        <p:nvSpPr>
          <p:cNvPr id="84028" name="Line 60"/>
          <p:cNvSpPr>
            <a:spLocks noChangeShapeType="1"/>
          </p:cNvSpPr>
          <p:nvPr/>
        </p:nvSpPr>
        <p:spPr bwMode="auto">
          <a:xfrm>
            <a:off x="4724400" y="2743200"/>
            <a:ext cx="2590800" cy="2209800"/>
          </a:xfrm>
          <a:prstGeom prst="line">
            <a:avLst/>
          </a:prstGeom>
          <a:noFill/>
          <a:ln w="50800">
            <a:solidFill>
              <a:srgbClr val="0033CC"/>
            </a:solidFill>
            <a:round/>
            <a:headEnd/>
            <a:tailEnd/>
          </a:ln>
        </p:spPr>
        <p:txBody>
          <a:bodyPr/>
          <a:lstStyle/>
          <a:p>
            <a:endParaRPr lang="en-US"/>
          </a:p>
        </p:txBody>
      </p:sp>
      <p:grpSp>
        <p:nvGrpSpPr>
          <p:cNvPr id="2" name="Group 61"/>
          <p:cNvGrpSpPr>
            <a:grpSpLocks/>
          </p:cNvGrpSpPr>
          <p:nvPr/>
        </p:nvGrpSpPr>
        <p:grpSpPr bwMode="auto">
          <a:xfrm>
            <a:off x="4602163" y="3138488"/>
            <a:ext cx="731837" cy="2044700"/>
            <a:chOff x="2899" y="1872"/>
            <a:chExt cx="461" cy="1288"/>
          </a:xfrm>
        </p:grpSpPr>
        <p:grpSp>
          <p:nvGrpSpPr>
            <p:cNvPr id="3" name="Group 62"/>
            <p:cNvGrpSpPr>
              <a:grpSpLocks/>
            </p:cNvGrpSpPr>
            <p:nvPr/>
          </p:nvGrpSpPr>
          <p:grpSpPr bwMode="auto">
            <a:xfrm>
              <a:off x="2899" y="1896"/>
              <a:ext cx="366" cy="1264"/>
              <a:chOff x="357" y="2450"/>
              <a:chExt cx="795" cy="646"/>
            </a:xfrm>
          </p:grpSpPr>
          <p:sp>
            <p:nvSpPr>
              <p:cNvPr id="72749" name="Line 6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72750" name="Line 6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72751" name="Oval 65"/>
            <p:cNvSpPr>
              <a:spLocks noChangeArrowheads="1"/>
            </p:cNvSpPr>
            <p:nvPr/>
          </p:nvSpPr>
          <p:spPr bwMode="auto">
            <a:xfrm>
              <a:off x="3271" y="1872"/>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grpSp>
        <p:nvGrpSpPr>
          <p:cNvPr id="4" name="Group 66"/>
          <p:cNvGrpSpPr>
            <a:grpSpLocks/>
          </p:cNvGrpSpPr>
          <p:nvPr/>
        </p:nvGrpSpPr>
        <p:grpSpPr bwMode="auto">
          <a:xfrm>
            <a:off x="4606925" y="3810000"/>
            <a:ext cx="1565275" cy="1377950"/>
            <a:chOff x="2902" y="2295"/>
            <a:chExt cx="986" cy="868"/>
          </a:xfrm>
        </p:grpSpPr>
        <p:grpSp>
          <p:nvGrpSpPr>
            <p:cNvPr id="5" name="Group 67"/>
            <p:cNvGrpSpPr>
              <a:grpSpLocks/>
            </p:cNvGrpSpPr>
            <p:nvPr/>
          </p:nvGrpSpPr>
          <p:grpSpPr bwMode="auto">
            <a:xfrm>
              <a:off x="2902" y="2359"/>
              <a:ext cx="908" cy="804"/>
              <a:chOff x="357" y="2450"/>
              <a:chExt cx="795" cy="646"/>
            </a:xfrm>
          </p:grpSpPr>
          <p:sp>
            <p:nvSpPr>
              <p:cNvPr id="72754" name="Line 6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72755" name="Line 6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72756" name="Oval 70"/>
            <p:cNvSpPr>
              <a:spLocks noChangeArrowheads="1"/>
            </p:cNvSpPr>
            <p:nvPr/>
          </p:nvSpPr>
          <p:spPr bwMode="auto">
            <a:xfrm>
              <a:off x="3799" y="2295"/>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grpSp>
        <p:nvGrpSpPr>
          <p:cNvPr id="6" name="Group 71"/>
          <p:cNvGrpSpPr>
            <a:grpSpLocks/>
          </p:cNvGrpSpPr>
          <p:nvPr/>
        </p:nvGrpSpPr>
        <p:grpSpPr bwMode="auto">
          <a:xfrm>
            <a:off x="4572001" y="4343400"/>
            <a:ext cx="2328863" cy="696913"/>
            <a:chOff x="2900" y="2727"/>
            <a:chExt cx="1467" cy="439"/>
          </a:xfrm>
        </p:grpSpPr>
        <p:grpSp>
          <p:nvGrpSpPr>
            <p:cNvPr id="7" name="Group 72"/>
            <p:cNvGrpSpPr>
              <a:grpSpLocks/>
            </p:cNvGrpSpPr>
            <p:nvPr/>
          </p:nvGrpSpPr>
          <p:grpSpPr bwMode="auto">
            <a:xfrm>
              <a:off x="2900" y="2823"/>
              <a:ext cx="1467" cy="343"/>
              <a:chOff x="357" y="2410"/>
              <a:chExt cx="795" cy="686"/>
            </a:xfrm>
          </p:grpSpPr>
          <p:sp>
            <p:nvSpPr>
              <p:cNvPr id="72759" name="Line 73"/>
              <p:cNvSpPr>
                <a:spLocks noChangeShapeType="1"/>
              </p:cNvSpPr>
              <p:nvPr/>
            </p:nvSpPr>
            <p:spPr bwMode="auto">
              <a:xfrm>
                <a:off x="357" y="2410"/>
                <a:ext cx="795" cy="0"/>
              </a:xfrm>
              <a:prstGeom prst="line">
                <a:avLst/>
              </a:prstGeom>
              <a:noFill/>
              <a:ln w="9525">
                <a:solidFill>
                  <a:srgbClr val="969696"/>
                </a:solidFill>
                <a:prstDash val="lgDash"/>
                <a:round/>
                <a:headEnd/>
                <a:tailEnd/>
              </a:ln>
            </p:spPr>
            <p:txBody>
              <a:bodyPr/>
              <a:lstStyle/>
              <a:p>
                <a:endParaRPr lang="en-US"/>
              </a:p>
            </p:txBody>
          </p:sp>
          <p:sp>
            <p:nvSpPr>
              <p:cNvPr id="72760" name="Line 74"/>
              <p:cNvSpPr>
                <a:spLocks noChangeShapeType="1"/>
              </p:cNvSpPr>
              <p:nvPr/>
            </p:nvSpPr>
            <p:spPr bwMode="auto">
              <a:xfrm>
                <a:off x="1137" y="2451"/>
                <a:ext cx="0" cy="645"/>
              </a:xfrm>
              <a:prstGeom prst="line">
                <a:avLst/>
              </a:prstGeom>
              <a:noFill/>
              <a:ln w="9525">
                <a:solidFill>
                  <a:srgbClr val="969696"/>
                </a:solidFill>
                <a:prstDash val="lgDash"/>
                <a:round/>
                <a:headEnd/>
                <a:tailEnd/>
              </a:ln>
            </p:spPr>
            <p:txBody>
              <a:bodyPr/>
              <a:lstStyle/>
              <a:p>
                <a:endParaRPr lang="en-US"/>
              </a:p>
            </p:txBody>
          </p:sp>
        </p:grpSp>
        <p:sp>
          <p:nvSpPr>
            <p:cNvPr id="72761" name="Oval 75"/>
            <p:cNvSpPr>
              <a:spLocks noChangeArrowheads="1"/>
            </p:cNvSpPr>
            <p:nvPr/>
          </p:nvSpPr>
          <p:spPr bwMode="auto">
            <a:xfrm>
              <a:off x="4244" y="2727"/>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sp>
        <p:nvSpPr>
          <p:cNvPr id="84044" name="Oval 76"/>
          <p:cNvSpPr>
            <a:spLocks noChangeArrowheads="1"/>
          </p:cNvSpPr>
          <p:nvPr/>
        </p:nvSpPr>
        <p:spPr bwMode="auto">
          <a:xfrm>
            <a:off x="7239000" y="4876800"/>
            <a:ext cx="141287" cy="138113"/>
          </a:xfrm>
          <a:prstGeom prst="ellipse">
            <a:avLst/>
          </a:prstGeom>
          <a:solidFill>
            <a:srgbClr val="0033CC"/>
          </a:solidFill>
          <a:ln w="9525">
            <a:noFill/>
            <a:round/>
            <a:headEnd/>
            <a:tailEnd/>
          </a:ln>
        </p:spPr>
        <p:txBody>
          <a:bodyPr wrap="none" anchor="ctr"/>
          <a:lstStyle/>
          <a:p>
            <a:endParaRPr lang="en-US">
              <a:cs typeface="Arial" charset="0"/>
            </a:endParaRPr>
          </a:p>
        </p:txBody>
      </p:sp>
      <p:sp>
        <p:nvSpPr>
          <p:cNvPr id="84045" name="Oval 77"/>
          <p:cNvSpPr>
            <a:spLocks noChangeArrowheads="1"/>
          </p:cNvSpPr>
          <p:nvPr/>
        </p:nvSpPr>
        <p:spPr bwMode="auto">
          <a:xfrm>
            <a:off x="4676774" y="2676525"/>
            <a:ext cx="123826" cy="142875"/>
          </a:xfrm>
          <a:prstGeom prst="ellipse">
            <a:avLst/>
          </a:prstGeom>
          <a:solidFill>
            <a:srgbClr val="0033CC"/>
          </a:solidFill>
          <a:ln w="9525">
            <a:noFill/>
            <a:round/>
            <a:headEnd/>
            <a:tailEnd/>
          </a:ln>
        </p:spPr>
        <p:txBody>
          <a:bodyPr wrap="none" anchor="ctr"/>
          <a:lstStyle/>
          <a:p>
            <a:endParaRPr lang="en-US">
              <a:cs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021"/>
                                        </p:tgtEl>
                                        <p:attrNameLst>
                                          <p:attrName>style.visibility</p:attrName>
                                        </p:attrNameLst>
                                      </p:cBhvr>
                                      <p:to>
                                        <p:strVal val="visible"/>
                                      </p:to>
                                    </p:set>
                                    <p:animEffect transition="in" filter="dissolve">
                                      <p:cBhvr>
                                        <p:cTn id="7" dur="500"/>
                                        <p:tgtEl>
                                          <p:spTgt spid="840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044"/>
                                        </p:tgtEl>
                                        <p:attrNameLst>
                                          <p:attrName>style.visibility</p:attrName>
                                        </p:attrNameLst>
                                      </p:cBhvr>
                                      <p:to>
                                        <p:strVal val="visible"/>
                                      </p:to>
                                    </p:set>
                                    <p:animEffect transition="in" filter="dissolve">
                                      <p:cBhvr>
                                        <p:cTn id="12" dur="500"/>
                                        <p:tgtEl>
                                          <p:spTgt spid="8404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4022"/>
                                        </p:tgtEl>
                                        <p:attrNameLst>
                                          <p:attrName>style.visibility</p:attrName>
                                        </p:attrNameLst>
                                      </p:cBhvr>
                                      <p:to>
                                        <p:strVal val="visible"/>
                                      </p:to>
                                    </p:set>
                                    <p:animEffect transition="in" filter="dissolve">
                                      <p:cBhvr>
                                        <p:cTn id="15" dur="500"/>
                                        <p:tgtEl>
                                          <p:spTgt spid="84022"/>
                                        </p:tgtEl>
                                      </p:cBhvr>
                                    </p:animEffect>
                                  </p:childTnLst>
                                  <p:subTnLst>
                                    <p:animClr>
                                      <p:cBhvr override="childStyle">
                                        <p:cTn dur="1" fill="hold" display="0" masterRel="nextClick" afterEffect="1"/>
                                        <p:tgtEl>
                                          <p:spTgt spid="84022"/>
                                        </p:tgtEl>
                                        <p:attrNameLst>
                                          <p:attrName>ppt_c</p:attrName>
                                        </p:attrNameLst>
                                      </p:cBhvr>
                                      <p:to>
                                        <a:schemeClr val="bg1"/>
                                      </p:to>
                                    </p:animClr>
                                  </p:subTnLst>
                                </p:cTn>
                              </p:par>
                              <p:par>
                                <p:cTn id="16" presetID="9" presetClass="entr" presetSubtype="0" fill="hold" grpId="0" nodeType="withEffect">
                                  <p:stCondLst>
                                    <p:cond delay="0"/>
                                  </p:stCondLst>
                                  <p:childTnLst>
                                    <p:set>
                                      <p:cBhvr>
                                        <p:cTn id="17" dur="1" fill="hold">
                                          <p:stCondLst>
                                            <p:cond delay="0"/>
                                          </p:stCondLst>
                                        </p:cTn>
                                        <p:tgtEl>
                                          <p:spTgt spid="83974"/>
                                        </p:tgtEl>
                                        <p:attrNameLst>
                                          <p:attrName>style.visibility</p:attrName>
                                        </p:attrNameLst>
                                      </p:cBhvr>
                                      <p:to>
                                        <p:strVal val="visible"/>
                                      </p:to>
                                    </p:set>
                                    <p:animEffect transition="in" filter="dissolve">
                                      <p:cBhvr>
                                        <p:cTn id="18" dur="500"/>
                                        <p:tgtEl>
                                          <p:spTgt spid="83974"/>
                                        </p:tgtEl>
                                      </p:cBhvr>
                                    </p:animEffect>
                                  </p:childTnLst>
                                  <p:subTnLst>
                                    <p:animClr>
                                      <p:cBhvr override="childStyle">
                                        <p:cTn dur="1" fill="hold" display="0" masterRel="nextClick" afterEffect="1"/>
                                        <p:tgtEl>
                                          <p:spTgt spid="83974"/>
                                        </p:tgtEl>
                                        <p:attrNameLst>
                                          <p:attrName>ppt_c</p:attrName>
                                        </p:attrNameLst>
                                      </p:cBhvr>
                                      <p:to>
                                        <a:schemeClr val="bg1"/>
                                      </p:to>
                                    </p:animClr>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upRight)">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4023"/>
                                        </p:tgtEl>
                                        <p:attrNameLst>
                                          <p:attrName>style.visibility</p:attrName>
                                        </p:attrNameLst>
                                      </p:cBhvr>
                                      <p:to>
                                        <p:strVal val="visible"/>
                                      </p:to>
                                    </p:set>
                                    <p:animEffect transition="in" filter="dissolve">
                                      <p:cBhvr>
                                        <p:cTn id="26" dur="500"/>
                                        <p:tgtEl>
                                          <p:spTgt spid="84023"/>
                                        </p:tgtEl>
                                      </p:cBhvr>
                                    </p:animEffect>
                                  </p:childTnLst>
                                  <p:subTnLst>
                                    <p:animClr>
                                      <p:cBhvr override="childStyle">
                                        <p:cTn dur="1" fill="hold" display="0" masterRel="nextClick" afterEffect="1"/>
                                        <p:tgtEl>
                                          <p:spTgt spid="84023"/>
                                        </p:tgtEl>
                                        <p:attrNameLst>
                                          <p:attrName>ppt_c</p:attrName>
                                        </p:attrNameLst>
                                      </p:cBhvr>
                                      <p:to>
                                        <a:schemeClr val="bg1"/>
                                      </p:to>
                                    </p:animClr>
                                  </p:subTnLst>
                                </p:cTn>
                              </p:par>
                              <p:par>
                                <p:cTn id="27" presetID="9" presetClass="entr" presetSubtype="0" fill="hold" grpId="0" nodeType="withEffect">
                                  <p:stCondLst>
                                    <p:cond delay="0"/>
                                  </p:stCondLst>
                                  <p:childTnLst>
                                    <p:set>
                                      <p:cBhvr>
                                        <p:cTn id="28" dur="1" fill="hold">
                                          <p:stCondLst>
                                            <p:cond delay="0"/>
                                          </p:stCondLst>
                                        </p:cTn>
                                        <p:tgtEl>
                                          <p:spTgt spid="83970"/>
                                        </p:tgtEl>
                                        <p:attrNameLst>
                                          <p:attrName>style.visibility</p:attrName>
                                        </p:attrNameLst>
                                      </p:cBhvr>
                                      <p:to>
                                        <p:strVal val="visible"/>
                                      </p:to>
                                    </p:set>
                                    <p:animEffect transition="in" filter="dissolve">
                                      <p:cBhvr>
                                        <p:cTn id="29" dur="500"/>
                                        <p:tgtEl>
                                          <p:spTgt spid="83970"/>
                                        </p:tgtEl>
                                      </p:cBhvr>
                                    </p:animEffect>
                                  </p:childTnLst>
                                  <p:subTnLst>
                                    <p:animClr>
                                      <p:cBhvr override="childStyle">
                                        <p:cTn dur="1" fill="hold" display="0" masterRel="nextClick" afterEffect="1"/>
                                        <p:tgtEl>
                                          <p:spTgt spid="83970"/>
                                        </p:tgtEl>
                                        <p:attrNameLst>
                                          <p:attrName>ppt_c</p:attrName>
                                        </p:attrNameLst>
                                      </p:cBhvr>
                                      <p:to>
                                        <a:schemeClr val="bg1"/>
                                      </p:to>
                                    </p:animClr>
                                  </p:subTnLst>
                                </p:cTn>
                              </p:par>
                            </p:childTnLst>
                          </p:cTn>
                        </p:par>
                      </p:childTnLst>
                    </p:cTn>
                  </p:par>
                  <p:par>
                    <p:cTn id="30" fill="hold">
                      <p:stCondLst>
                        <p:cond delay="indefinite"/>
                      </p:stCondLst>
                      <p:childTnLst>
                        <p:par>
                          <p:cTn id="31" fill="hold">
                            <p:stCondLst>
                              <p:cond delay="0"/>
                            </p:stCondLst>
                            <p:childTnLst>
                              <p:par>
                                <p:cTn id="32" presetID="18" presetClass="entr" presetSubtype="3"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strips(upRight)">
                                      <p:cBhvr>
                                        <p:cTn id="34" dur="500"/>
                                        <p:tgtEl>
                                          <p:spTgt spid="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3971"/>
                                        </p:tgtEl>
                                        <p:attrNameLst>
                                          <p:attrName>style.visibility</p:attrName>
                                        </p:attrNameLst>
                                      </p:cBhvr>
                                      <p:to>
                                        <p:strVal val="visible"/>
                                      </p:to>
                                    </p:set>
                                    <p:animEffect transition="in" filter="dissolve">
                                      <p:cBhvr>
                                        <p:cTn id="37" dur="500"/>
                                        <p:tgtEl>
                                          <p:spTgt spid="83971"/>
                                        </p:tgtEl>
                                      </p:cBhvr>
                                    </p:animEffect>
                                  </p:childTnLst>
                                  <p:subTnLst>
                                    <p:animClr>
                                      <p:cBhvr override="childStyle">
                                        <p:cTn dur="1" fill="hold" display="0" masterRel="nextClick" afterEffect="1"/>
                                        <p:tgtEl>
                                          <p:spTgt spid="83971"/>
                                        </p:tgtEl>
                                        <p:attrNameLst>
                                          <p:attrName>ppt_c</p:attrName>
                                        </p:attrNameLst>
                                      </p:cBhvr>
                                      <p:to>
                                        <a:schemeClr val="bg1"/>
                                      </p:to>
                                    </p:animClr>
                                  </p:subTnLst>
                                </p:cTn>
                              </p:par>
                              <p:par>
                                <p:cTn id="38" presetID="9" presetClass="entr" presetSubtype="0" fill="hold" grpId="0" nodeType="withEffect">
                                  <p:stCondLst>
                                    <p:cond delay="0"/>
                                  </p:stCondLst>
                                  <p:childTnLst>
                                    <p:set>
                                      <p:cBhvr>
                                        <p:cTn id="39" dur="1" fill="hold">
                                          <p:stCondLst>
                                            <p:cond delay="0"/>
                                          </p:stCondLst>
                                        </p:cTn>
                                        <p:tgtEl>
                                          <p:spTgt spid="84024"/>
                                        </p:tgtEl>
                                        <p:attrNameLst>
                                          <p:attrName>style.visibility</p:attrName>
                                        </p:attrNameLst>
                                      </p:cBhvr>
                                      <p:to>
                                        <p:strVal val="visible"/>
                                      </p:to>
                                    </p:set>
                                    <p:animEffect transition="in" filter="dissolve">
                                      <p:cBhvr>
                                        <p:cTn id="40" dur="500"/>
                                        <p:tgtEl>
                                          <p:spTgt spid="84024"/>
                                        </p:tgtEl>
                                      </p:cBhvr>
                                    </p:animEffect>
                                  </p:childTnLst>
                                  <p:subTnLst>
                                    <p:animClr>
                                      <p:cBhvr override="childStyle">
                                        <p:cTn dur="1" fill="hold" display="0" masterRel="nextClick" afterEffect="1"/>
                                        <p:tgtEl>
                                          <p:spTgt spid="84024"/>
                                        </p:tgtEl>
                                        <p:attrNameLst>
                                          <p:attrName>ppt_c</p:attrName>
                                        </p:attrNameLst>
                                      </p:cBhvr>
                                      <p:to>
                                        <a:schemeClr val="bg1"/>
                                      </p:to>
                                    </p:animClr>
                                  </p:subTnLst>
                                </p:cTn>
                              </p:par>
                            </p:childTnLst>
                          </p:cTn>
                        </p:par>
                      </p:childTnLst>
                    </p:cTn>
                  </p:par>
                  <p:par>
                    <p:cTn id="41" fill="hold">
                      <p:stCondLst>
                        <p:cond delay="indefinite"/>
                      </p:stCondLst>
                      <p:childTnLst>
                        <p:par>
                          <p:cTn id="42" fill="hold">
                            <p:stCondLst>
                              <p:cond delay="0"/>
                            </p:stCondLst>
                            <p:childTnLst>
                              <p:par>
                                <p:cTn id="43" presetID="18" presetClass="entr" presetSubtype="3"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strips(upRight)">
                                      <p:cBhvr>
                                        <p:cTn id="45" dur="500"/>
                                        <p:tgtEl>
                                          <p:spTgt spid="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3972"/>
                                        </p:tgtEl>
                                        <p:attrNameLst>
                                          <p:attrName>style.visibility</p:attrName>
                                        </p:attrNameLst>
                                      </p:cBhvr>
                                      <p:to>
                                        <p:strVal val="visible"/>
                                      </p:to>
                                    </p:set>
                                    <p:animEffect transition="in" filter="dissolve">
                                      <p:cBhvr>
                                        <p:cTn id="48" dur="500"/>
                                        <p:tgtEl>
                                          <p:spTgt spid="83972"/>
                                        </p:tgtEl>
                                      </p:cBhvr>
                                    </p:animEffect>
                                  </p:childTnLst>
                                  <p:subTnLst>
                                    <p:animClr>
                                      <p:cBhvr override="childStyle">
                                        <p:cTn dur="1" fill="hold" display="0" masterRel="nextClick" afterEffect="1"/>
                                        <p:tgtEl>
                                          <p:spTgt spid="83972"/>
                                        </p:tgtEl>
                                        <p:attrNameLst>
                                          <p:attrName>ppt_c</p:attrName>
                                        </p:attrNameLst>
                                      </p:cBhvr>
                                      <p:to>
                                        <a:schemeClr val="bg1"/>
                                      </p:to>
                                    </p:animClr>
                                  </p:subTnLst>
                                </p:cTn>
                              </p:par>
                              <p:par>
                                <p:cTn id="49" presetID="9" presetClass="entr" presetSubtype="0" fill="hold" grpId="0" nodeType="withEffect">
                                  <p:stCondLst>
                                    <p:cond delay="0"/>
                                  </p:stCondLst>
                                  <p:childTnLst>
                                    <p:set>
                                      <p:cBhvr>
                                        <p:cTn id="50" dur="1" fill="hold">
                                          <p:stCondLst>
                                            <p:cond delay="0"/>
                                          </p:stCondLst>
                                        </p:cTn>
                                        <p:tgtEl>
                                          <p:spTgt spid="84025"/>
                                        </p:tgtEl>
                                        <p:attrNameLst>
                                          <p:attrName>style.visibility</p:attrName>
                                        </p:attrNameLst>
                                      </p:cBhvr>
                                      <p:to>
                                        <p:strVal val="visible"/>
                                      </p:to>
                                    </p:set>
                                    <p:animEffect transition="in" filter="dissolve">
                                      <p:cBhvr>
                                        <p:cTn id="51" dur="500"/>
                                        <p:tgtEl>
                                          <p:spTgt spid="84025"/>
                                        </p:tgtEl>
                                      </p:cBhvr>
                                    </p:animEffect>
                                  </p:childTnLst>
                                  <p:subTnLst>
                                    <p:animClr>
                                      <p:cBhvr override="childStyle">
                                        <p:cTn dur="1" fill="hold" display="0" masterRel="nextClick" afterEffect="1"/>
                                        <p:tgtEl>
                                          <p:spTgt spid="84025"/>
                                        </p:tgtEl>
                                        <p:attrNameLst>
                                          <p:attrName>ppt_c</p:attrName>
                                        </p:attrNameLst>
                                      </p:cBhvr>
                                      <p:to>
                                        <a:schemeClr val="bg1"/>
                                      </p:to>
                                    </p:animClr>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84045"/>
                                        </p:tgtEl>
                                        <p:attrNameLst>
                                          <p:attrName>style.visibility</p:attrName>
                                        </p:attrNameLst>
                                      </p:cBhvr>
                                      <p:to>
                                        <p:strVal val="visible"/>
                                      </p:to>
                                    </p:set>
                                    <p:animEffect transition="in" filter="dissolve">
                                      <p:cBhvr>
                                        <p:cTn id="56" dur="500"/>
                                        <p:tgtEl>
                                          <p:spTgt spid="8404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84026"/>
                                        </p:tgtEl>
                                        <p:attrNameLst>
                                          <p:attrName>style.visibility</p:attrName>
                                        </p:attrNameLst>
                                      </p:cBhvr>
                                      <p:to>
                                        <p:strVal val="visible"/>
                                      </p:to>
                                    </p:set>
                                    <p:animEffect transition="in" filter="dissolve">
                                      <p:cBhvr>
                                        <p:cTn id="59" dur="500"/>
                                        <p:tgtEl>
                                          <p:spTgt spid="84026"/>
                                        </p:tgtEl>
                                      </p:cBhvr>
                                    </p:animEffect>
                                  </p:childTnLst>
                                  <p:subTnLst>
                                    <p:animClr>
                                      <p:cBhvr override="childStyle">
                                        <p:cTn dur="1" fill="hold" display="0" masterRel="nextClick" afterEffect="1"/>
                                        <p:tgtEl>
                                          <p:spTgt spid="84026"/>
                                        </p:tgtEl>
                                        <p:attrNameLst>
                                          <p:attrName>ppt_c</p:attrName>
                                        </p:attrNameLst>
                                      </p:cBhvr>
                                      <p:to>
                                        <a:schemeClr val="bg1"/>
                                      </p:to>
                                    </p:animClr>
                                  </p:subTnLst>
                                </p:cTn>
                              </p:par>
                              <p:par>
                                <p:cTn id="60" presetID="9" presetClass="entr" presetSubtype="0" fill="hold" grpId="0" nodeType="withEffect">
                                  <p:stCondLst>
                                    <p:cond delay="0"/>
                                  </p:stCondLst>
                                  <p:childTnLst>
                                    <p:set>
                                      <p:cBhvr>
                                        <p:cTn id="61" dur="1" fill="hold">
                                          <p:stCondLst>
                                            <p:cond delay="0"/>
                                          </p:stCondLst>
                                        </p:cTn>
                                        <p:tgtEl>
                                          <p:spTgt spid="83973"/>
                                        </p:tgtEl>
                                        <p:attrNameLst>
                                          <p:attrName>style.visibility</p:attrName>
                                        </p:attrNameLst>
                                      </p:cBhvr>
                                      <p:to>
                                        <p:strVal val="visible"/>
                                      </p:to>
                                    </p:set>
                                    <p:animEffect transition="in" filter="dissolve">
                                      <p:cBhvr>
                                        <p:cTn id="62" dur="500"/>
                                        <p:tgtEl>
                                          <p:spTgt spid="83973"/>
                                        </p:tgtEl>
                                      </p:cBhvr>
                                    </p:animEffect>
                                  </p:childTnLst>
                                  <p:subTnLst>
                                    <p:animClr>
                                      <p:cBhvr override="childStyle">
                                        <p:cTn dur="1" fill="hold" display="0" masterRel="nextClick" afterEffect="1"/>
                                        <p:tgtEl>
                                          <p:spTgt spid="83973"/>
                                        </p:tgtEl>
                                        <p:attrNameLst>
                                          <p:attrName>ppt_c</p:attrName>
                                        </p:attrNameLst>
                                      </p:cBhvr>
                                      <p:to>
                                        <a:schemeClr val="bg1"/>
                                      </p:to>
                                    </p:animClr>
                                  </p:subTnLst>
                                </p:cTn>
                              </p:par>
                            </p:childTnLst>
                          </p:cTn>
                        </p:par>
                      </p:childTnLst>
                    </p:cTn>
                  </p:par>
                  <p:par>
                    <p:cTn id="63" fill="hold">
                      <p:stCondLst>
                        <p:cond delay="indefinite"/>
                      </p:stCondLst>
                      <p:childTnLst>
                        <p:par>
                          <p:cTn id="64" fill="hold">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84028"/>
                                        </p:tgtEl>
                                        <p:attrNameLst>
                                          <p:attrName>style.visibility</p:attrName>
                                        </p:attrNameLst>
                                      </p:cBhvr>
                                      <p:to>
                                        <p:strVal val="visible"/>
                                      </p:to>
                                    </p:set>
                                    <p:animEffect transition="in" filter="strips(downRight)">
                                      <p:cBhvr>
                                        <p:cTn id="67" dur="500"/>
                                        <p:tgtEl>
                                          <p:spTgt spid="8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nimBg="1"/>
      <p:bldP spid="83971" grpId="0" animBg="1"/>
      <p:bldP spid="83972" grpId="0" animBg="1"/>
      <p:bldP spid="83973" grpId="0" animBg="1"/>
      <p:bldP spid="83974" grpId="0" animBg="1"/>
      <p:bldOleChart spid="84021" grpId="0"/>
      <p:bldP spid="84022" grpId="0"/>
      <p:bldP spid="84023" grpId="0"/>
      <p:bldP spid="84024" grpId="0"/>
      <p:bldP spid="84025" grpId="0"/>
      <p:bldP spid="84026" grpId="0"/>
      <p:bldP spid="84028" grpId="0" animBg="1"/>
      <p:bldP spid="84044" grpId="0" animBg="1"/>
      <p:bldP spid="8404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2"/>
          <p:cNvSpPr>
            <a:spLocks noGrp="1"/>
          </p:cNvSpPr>
          <p:nvPr>
            <p:ph type="sldNum" sz="quarter" idx="4294967295"/>
          </p:nvPr>
        </p:nvSpPr>
        <p:spPr bwMode="auto">
          <a:xfrm>
            <a:off x="8302625" y="6215063"/>
            <a:ext cx="684213" cy="368300"/>
          </a:xfrm>
          <a:prstGeom prst="rect">
            <a:avLst/>
          </a:prstGeom>
          <a:noFill/>
          <a:ln>
            <a:miter lim="800000"/>
            <a:headEnd/>
            <a:tailEnd/>
          </a:ln>
        </p:spPr>
        <p:txBody>
          <a:bodyPr/>
          <a:lstStyle/>
          <a:p>
            <a:fld id="{90B52E09-1189-4E42-BECF-2F55C8CEEBFD}" type="slidenum">
              <a:rPr lang="en-US"/>
              <a:pPr/>
              <a:t>15</a:t>
            </a:fld>
            <a:endParaRPr lang="en-US"/>
          </a:p>
        </p:txBody>
      </p:sp>
      <p:graphicFrame>
        <p:nvGraphicFramePr>
          <p:cNvPr id="84047" name="Group 79"/>
          <p:cNvGraphicFramePr>
            <a:graphicFrameLocks noGrp="1"/>
          </p:cNvGraphicFramePr>
          <p:nvPr>
            <p:ph sz="half" idx="4294967295"/>
          </p:nvPr>
        </p:nvGraphicFramePr>
        <p:xfrm>
          <a:off x="457200" y="3240793"/>
          <a:ext cx="2971800" cy="3263906"/>
        </p:xfrm>
        <a:graphic>
          <a:graphicData uri="http://schemas.openxmlformats.org/drawingml/2006/table">
            <a:tbl>
              <a:tblPr/>
              <a:tblGrid>
                <a:gridCol w="894425"/>
                <a:gridCol w="1058339"/>
                <a:gridCol w="1019036"/>
              </a:tblGrid>
              <a:tr h="458060">
                <a:tc row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Point on graph</a:t>
                      </a:r>
                    </a:p>
                  </a:txBody>
                  <a:tcPr marT="45714" marB="45714"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smtClean="0">
                          <a:ln>
                            <a:noFill/>
                          </a:ln>
                          <a:solidFill>
                            <a:schemeClr val="tx1"/>
                          </a:solidFill>
                          <a:effectLst/>
                          <a:latin typeface="Arial" charset="0"/>
                        </a:rPr>
                        <a:t>Production</a:t>
                      </a:r>
                    </a:p>
                  </a:txBody>
                  <a:tcPr marT="45714" marB="45714"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535521">
                <a:tc vMerge="1">
                  <a:txBody>
                    <a:bodyPr/>
                    <a:lstStyle/>
                    <a:p>
                      <a:endParaRPr lang="en-US"/>
                    </a:p>
                  </a:txBody>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Laptop</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Mobile</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0283">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A</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smtClean="0">
                          <a:ln>
                            <a:noFill/>
                          </a:ln>
                          <a:solidFill>
                            <a:schemeClr val="tx1"/>
                          </a:solidFill>
                          <a:effectLst/>
                          <a:latin typeface="Arial" charset="0"/>
                        </a:rPr>
                        <a:t>500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smtClean="0">
                          <a:ln>
                            <a:noFill/>
                          </a:ln>
                          <a:solidFill>
                            <a:schemeClr val="tx1"/>
                          </a:solidFill>
                          <a:effectLst/>
                          <a:latin typeface="Arial" charset="0"/>
                        </a:rPr>
                        <a:t>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652">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B</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400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smtClean="0">
                          <a:ln>
                            <a:noFill/>
                          </a:ln>
                          <a:solidFill>
                            <a:schemeClr val="tx1"/>
                          </a:solidFill>
                          <a:effectLst/>
                          <a:latin typeface="Arial" charset="0"/>
                        </a:rPr>
                        <a:t>1,000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38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C</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250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smtClean="0">
                          <a:ln>
                            <a:noFill/>
                          </a:ln>
                          <a:solidFill>
                            <a:schemeClr val="tx1"/>
                          </a:solidFill>
                          <a:effectLst/>
                          <a:latin typeface="Arial" charset="0"/>
                        </a:rPr>
                        <a:t>2,500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019">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smtClean="0">
                          <a:ln>
                            <a:noFill/>
                          </a:ln>
                          <a:solidFill>
                            <a:schemeClr val="tx1"/>
                          </a:solidFill>
                          <a:effectLst/>
                          <a:latin typeface="Arial" charset="0"/>
                        </a:rPr>
                        <a:t>D</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100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smtClean="0">
                          <a:ln>
                            <a:noFill/>
                          </a:ln>
                          <a:solidFill>
                            <a:schemeClr val="tx1"/>
                          </a:solidFill>
                          <a:effectLst/>
                          <a:latin typeface="Arial" charset="0"/>
                        </a:rPr>
                        <a:t>4,000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019">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smtClean="0">
                          <a:ln>
                            <a:noFill/>
                          </a:ln>
                          <a:solidFill>
                            <a:schemeClr val="tx1"/>
                          </a:solidFill>
                          <a:effectLst/>
                          <a:latin typeface="Arial" charset="0"/>
                        </a:rPr>
                        <a:t>E</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000" b="1" i="0" u="none" strike="noStrike" cap="none" normalizeH="0" baseline="0" dirty="0" smtClean="0">
                          <a:ln>
                            <a:noFill/>
                          </a:ln>
                          <a:solidFill>
                            <a:schemeClr val="tx1"/>
                          </a:solidFill>
                          <a:effectLst/>
                          <a:latin typeface="Arial" charset="0"/>
                        </a:rPr>
                        <a:t>5,000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16420" name="Object 53"/>
          <p:cNvGraphicFramePr>
            <a:graphicFrameLocks noChangeAspect="1"/>
          </p:cNvGraphicFramePr>
          <p:nvPr>
            <p:ph sz="half" idx="4294967295"/>
          </p:nvPr>
        </p:nvGraphicFramePr>
        <p:xfrm>
          <a:off x="3810000" y="1143000"/>
          <a:ext cx="5105400" cy="5334000"/>
        </p:xfrm>
        <a:graphic>
          <a:graphicData uri="http://schemas.openxmlformats.org/presentationml/2006/ole">
            <p:oleObj spid="_x0000_s59394" name="Worksheet" r:id="rId4" imgW="4819524" imgH="4543522" progId="Excel.Sheet.8">
              <p:embed/>
            </p:oleObj>
          </a:graphicData>
        </a:graphic>
      </p:graphicFrame>
      <p:sp>
        <p:nvSpPr>
          <p:cNvPr id="16421" name="Text Box 54"/>
          <p:cNvSpPr txBox="1">
            <a:spLocks noChangeArrowheads="1"/>
          </p:cNvSpPr>
          <p:nvPr/>
        </p:nvSpPr>
        <p:spPr bwMode="auto">
          <a:xfrm>
            <a:off x="7500938" y="4143375"/>
            <a:ext cx="379412"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A</a:t>
            </a:r>
          </a:p>
        </p:txBody>
      </p:sp>
      <p:sp>
        <p:nvSpPr>
          <p:cNvPr id="16422" name="Text Box 55"/>
          <p:cNvSpPr txBox="1">
            <a:spLocks noChangeArrowheads="1"/>
          </p:cNvSpPr>
          <p:nvPr/>
        </p:nvSpPr>
        <p:spPr bwMode="auto">
          <a:xfrm>
            <a:off x="7092950" y="3786188"/>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B</a:t>
            </a:r>
          </a:p>
        </p:txBody>
      </p:sp>
      <p:sp>
        <p:nvSpPr>
          <p:cNvPr id="16423" name="Text Box 56"/>
          <p:cNvSpPr txBox="1">
            <a:spLocks noChangeArrowheads="1"/>
          </p:cNvSpPr>
          <p:nvPr/>
        </p:nvSpPr>
        <p:spPr bwMode="auto">
          <a:xfrm>
            <a:off x="6207125" y="3214688"/>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C</a:t>
            </a:r>
          </a:p>
        </p:txBody>
      </p:sp>
      <p:sp>
        <p:nvSpPr>
          <p:cNvPr id="16424" name="Text Box 57"/>
          <p:cNvSpPr txBox="1">
            <a:spLocks noChangeArrowheads="1"/>
          </p:cNvSpPr>
          <p:nvPr/>
        </p:nvSpPr>
        <p:spPr bwMode="auto">
          <a:xfrm>
            <a:off x="5549900" y="2686050"/>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D</a:t>
            </a:r>
          </a:p>
        </p:txBody>
      </p:sp>
      <p:sp>
        <p:nvSpPr>
          <p:cNvPr id="16425" name="Text Box 58"/>
          <p:cNvSpPr txBox="1">
            <a:spLocks noChangeArrowheads="1"/>
          </p:cNvSpPr>
          <p:nvPr/>
        </p:nvSpPr>
        <p:spPr bwMode="auto">
          <a:xfrm>
            <a:off x="4978400" y="2214563"/>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E</a:t>
            </a:r>
          </a:p>
        </p:txBody>
      </p:sp>
      <p:sp>
        <p:nvSpPr>
          <p:cNvPr id="2090" name="Rectangle 59"/>
          <p:cNvSpPr>
            <a:spLocks noGrp="1" noChangeArrowheads="1"/>
          </p:cNvSpPr>
          <p:nvPr>
            <p:ph type="title" idx="4294967295"/>
          </p:nvPr>
        </p:nvSpPr>
        <p:spPr>
          <a:xfrm>
            <a:off x="0" y="0"/>
            <a:ext cx="9144000" cy="609600"/>
          </a:xfrm>
          <a:solidFill>
            <a:schemeClr val="bg1">
              <a:lumMod val="85000"/>
            </a:schemeClr>
          </a:solidFill>
        </p:spPr>
        <p:txBody>
          <a:bodyPr>
            <a:noAutofit/>
          </a:bodyPr>
          <a:lstStyle/>
          <a:p>
            <a:pPr>
              <a:defRPr/>
            </a:pPr>
            <a:r>
              <a:rPr lang="en-US" sz="3200" b="1" dirty="0" smtClean="0">
                <a:solidFill>
                  <a:srgbClr val="339966"/>
                </a:solidFill>
                <a:effectLst>
                  <a:outerShdw blurRad="38100" dist="38100" dir="2700000" algn="tl">
                    <a:srgbClr val="C0C0C0"/>
                  </a:outerShdw>
                </a:effectLst>
                <a:latin typeface="Tahoma" pitchFamily="34" charset="0"/>
                <a:cs typeface="Arial" charset="0"/>
              </a:rPr>
              <a:t>Exercise:   </a:t>
            </a:r>
            <a:r>
              <a:rPr lang="en-US" sz="3200" b="1" dirty="0" smtClean="0">
                <a:solidFill>
                  <a:srgbClr val="339966"/>
                </a:solidFill>
                <a:effectLst>
                  <a:outerShdw blurRad="38100" dist="38100" dir="2700000" algn="tl">
                    <a:srgbClr val="C0C0C0"/>
                  </a:outerShdw>
                </a:effectLst>
                <a:cs typeface="Arial" charset="0"/>
              </a:rPr>
              <a:t>Points off the PPF</a:t>
            </a:r>
            <a:endParaRPr lang="en-US" sz="3200" b="1" dirty="0" smtClean="0">
              <a:solidFill>
                <a:srgbClr val="C00000"/>
              </a:solidFill>
            </a:endParaRPr>
          </a:p>
        </p:txBody>
      </p:sp>
      <p:sp>
        <p:nvSpPr>
          <p:cNvPr id="16427" name="Line 60"/>
          <p:cNvSpPr>
            <a:spLocks noChangeShapeType="1"/>
          </p:cNvSpPr>
          <p:nvPr/>
        </p:nvSpPr>
        <p:spPr bwMode="auto">
          <a:xfrm>
            <a:off x="5181600" y="2667000"/>
            <a:ext cx="2362200" cy="1828800"/>
          </a:xfrm>
          <a:prstGeom prst="line">
            <a:avLst/>
          </a:prstGeom>
          <a:noFill/>
          <a:ln w="50800">
            <a:solidFill>
              <a:srgbClr val="0033CC"/>
            </a:solidFill>
            <a:round/>
            <a:headEnd/>
            <a:tailEnd/>
          </a:ln>
        </p:spPr>
        <p:txBody>
          <a:bodyPr/>
          <a:lstStyle/>
          <a:p>
            <a:endParaRPr lang="en-US"/>
          </a:p>
        </p:txBody>
      </p:sp>
      <p:grpSp>
        <p:nvGrpSpPr>
          <p:cNvPr id="2" name="Group 61"/>
          <p:cNvGrpSpPr>
            <a:grpSpLocks/>
          </p:cNvGrpSpPr>
          <p:nvPr/>
        </p:nvGrpSpPr>
        <p:grpSpPr bwMode="auto">
          <a:xfrm>
            <a:off x="4929188" y="2928938"/>
            <a:ext cx="652462" cy="1500187"/>
            <a:chOff x="2899" y="1852"/>
            <a:chExt cx="411" cy="1308"/>
          </a:xfrm>
        </p:grpSpPr>
        <p:grpSp>
          <p:nvGrpSpPr>
            <p:cNvPr id="3" name="Group 62"/>
            <p:cNvGrpSpPr>
              <a:grpSpLocks/>
            </p:cNvGrpSpPr>
            <p:nvPr/>
          </p:nvGrpSpPr>
          <p:grpSpPr bwMode="auto">
            <a:xfrm>
              <a:off x="2899" y="1896"/>
              <a:ext cx="366" cy="1264"/>
              <a:chOff x="357" y="2450"/>
              <a:chExt cx="795" cy="646"/>
            </a:xfrm>
          </p:grpSpPr>
          <p:sp>
            <p:nvSpPr>
              <p:cNvPr id="16462" name="Line 6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6463" name="Line 6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6461" name="Oval 65"/>
            <p:cNvSpPr>
              <a:spLocks noChangeArrowheads="1"/>
            </p:cNvSpPr>
            <p:nvPr/>
          </p:nvSpPr>
          <p:spPr bwMode="auto">
            <a:xfrm>
              <a:off x="3221" y="1852"/>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grpSp>
        <p:nvGrpSpPr>
          <p:cNvPr id="4" name="Group 66"/>
          <p:cNvGrpSpPr>
            <a:grpSpLocks/>
          </p:cNvGrpSpPr>
          <p:nvPr/>
        </p:nvGrpSpPr>
        <p:grpSpPr bwMode="auto">
          <a:xfrm>
            <a:off x="5000625" y="3429541"/>
            <a:ext cx="1225550" cy="1071022"/>
            <a:chOff x="2902" y="2306"/>
            <a:chExt cx="952" cy="857"/>
          </a:xfrm>
        </p:grpSpPr>
        <p:grpSp>
          <p:nvGrpSpPr>
            <p:cNvPr id="5" name="Group 67"/>
            <p:cNvGrpSpPr>
              <a:grpSpLocks/>
            </p:cNvGrpSpPr>
            <p:nvPr/>
          </p:nvGrpSpPr>
          <p:grpSpPr bwMode="auto">
            <a:xfrm>
              <a:off x="2902" y="2359"/>
              <a:ext cx="908" cy="804"/>
              <a:chOff x="357" y="2450"/>
              <a:chExt cx="795" cy="646"/>
            </a:xfrm>
          </p:grpSpPr>
          <p:sp>
            <p:nvSpPr>
              <p:cNvPr id="16458" name="Line 6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6459" name="Line 6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6457" name="Oval 70"/>
            <p:cNvSpPr>
              <a:spLocks noChangeArrowheads="1"/>
            </p:cNvSpPr>
            <p:nvPr/>
          </p:nvSpPr>
          <p:spPr bwMode="auto">
            <a:xfrm>
              <a:off x="3765" y="2306"/>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grpSp>
        <p:nvGrpSpPr>
          <p:cNvPr id="6" name="Group 71"/>
          <p:cNvGrpSpPr>
            <a:grpSpLocks/>
          </p:cNvGrpSpPr>
          <p:nvPr/>
        </p:nvGrpSpPr>
        <p:grpSpPr bwMode="auto">
          <a:xfrm>
            <a:off x="5000625" y="4038604"/>
            <a:ext cx="2085444" cy="614363"/>
            <a:chOff x="2900" y="2779"/>
            <a:chExt cx="1516" cy="387"/>
          </a:xfrm>
        </p:grpSpPr>
        <p:grpSp>
          <p:nvGrpSpPr>
            <p:cNvPr id="7" name="Group 72"/>
            <p:cNvGrpSpPr>
              <a:grpSpLocks/>
            </p:cNvGrpSpPr>
            <p:nvPr/>
          </p:nvGrpSpPr>
          <p:grpSpPr bwMode="auto">
            <a:xfrm>
              <a:off x="2900" y="2843"/>
              <a:ext cx="1467" cy="323"/>
              <a:chOff x="357" y="2450"/>
              <a:chExt cx="795" cy="646"/>
            </a:xfrm>
          </p:grpSpPr>
          <p:sp>
            <p:nvSpPr>
              <p:cNvPr id="16454" name="Line 7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6455" name="Line 7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6453" name="Oval 75"/>
            <p:cNvSpPr>
              <a:spLocks noChangeArrowheads="1"/>
            </p:cNvSpPr>
            <p:nvPr/>
          </p:nvSpPr>
          <p:spPr bwMode="auto">
            <a:xfrm>
              <a:off x="4327" y="2779"/>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sp>
        <p:nvSpPr>
          <p:cNvPr id="16431" name="Oval 76"/>
          <p:cNvSpPr>
            <a:spLocks noChangeArrowheads="1"/>
          </p:cNvSpPr>
          <p:nvPr/>
        </p:nvSpPr>
        <p:spPr bwMode="auto">
          <a:xfrm flipH="1">
            <a:off x="7500938" y="4429125"/>
            <a:ext cx="168275" cy="142875"/>
          </a:xfrm>
          <a:prstGeom prst="ellipse">
            <a:avLst/>
          </a:prstGeom>
          <a:solidFill>
            <a:srgbClr val="0033CC"/>
          </a:solidFill>
          <a:ln w="9525">
            <a:noFill/>
            <a:round/>
            <a:headEnd/>
            <a:tailEnd/>
          </a:ln>
        </p:spPr>
        <p:txBody>
          <a:bodyPr wrap="none" anchor="ctr"/>
          <a:lstStyle/>
          <a:p>
            <a:endParaRPr lang="en-US">
              <a:cs typeface="Arial" charset="0"/>
            </a:endParaRPr>
          </a:p>
        </p:txBody>
      </p:sp>
      <p:grpSp>
        <p:nvGrpSpPr>
          <p:cNvPr id="8" name="Group 13"/>
          <p:cNvGrpSpPr>
            <a:grpSpLocks/>
          </p:cNvGrpSpPr>
          <p:nvPr/>
        </p:nvGrpSpPr>
        <p:grpSpPr bwMode="auto">
          <a:xfrm>
            <a:off x="5000625" y="3290892"/>
            <a:ext cx="704850" cy="519113"/>
            <a:chOff x="2902" y="2320"/>
            <a:chExt cx="479" cy="327"/>
          </a:xfrm>
        </p:grpSpPr>
        <p:grpSp>
          <p:nvGrpSpPr>
            <p:cNvPr id="9" name="Group 14"/>
            <p:cNvGrpSpPr>
              <a:grpSpLocks/>
            </p:cNvGrpSpPr>
            <p:nvPr/>
          </p:nvGrpSpPr>
          <p:grpSpPr bwMode="auto">
            <a:xfrm>
              <a:off x="2902" y="2320"/>
              <a:ext cx="412" cy="87"/>
              <a:chOff x="2902" y="2320"/>
              <a:chExt cx="412" cy="87"/>
            </a:xfrm>
          </p:grpSpPr>
          <p:sp>
            <p:nvSpPr>
              <p:cNvPr id="16450" name="Line 16"/>
              <p:cNvSpPr>
                <a:spLocks noChangeShapeType="1"/>
              </p:cNvSpPr>
              <p:nvPr/>
            </p:nvSpPr>
            <p:spPr bwMode="auto">
              <a:xfrm>
                <a:off x="2902" y="2359"/>
                <a:ext cx="368" cy="0"/>
              </a:xfrm>
              <a:prstGeom prst="line">
                <a:avLst/>
              </a:prstGeom>
              <a:noFill/>
              <a:ln w="9525">
                <a:solidFill>
                  <a:srgbClr val="969696"/>
                </a:solidFill>
                <a:prstDash val="lgDash"/>
                <a:round/>
                <a:headEnd/>
                <a:tailEnd/>
              </a:ln>
            </p:spPr>
            <p:txBody>
              <a:bodyPr/>
              <a:lstStyle/>
              <a:p>
                <a:endParaRPr lang="en-US"/>
              </a:p>
            </p:txBody>
          </p:sp>
          <p:sp>
            <p:nvSpPr>
              <p:cNvPr id="16451" name="Oval 18"/>
              <p:cNvSpPr>
                <a:spLocks noChangeArrowheads="1"/>
              </p:cNvSpPr>
              <p:nvPr/>
            </p:nvSpPr>
            <p:spPr bwMode="auto">
              <a:xfrm>
                <a:off x="3225" y="2320"/>
                <a:ext cx="89" cy="87"/>
              </a:xfrm>
              <a:prstGeom prst="ellipse">
                <a:avLst/>
              </a:prstGeom>
              <a:solidFill>
                <a:srgbClr val="006600"/>
              </a:solidFill>
              <a:ln w="9525">
                <a:noFill/>
                <a:round/>
                <a:headEnd/>
                <a:tailEnd/>
              </a:ln>
            </p:spPr>
            <p:txBody>
              <a:bodyPr wrap="none" anchor="ctr"/>
              <a:lstStyle/>
              <a:p>
                <a:endParaRPr lang="en-US">
                  <a:cs typeface="Arial" charset="0"/>
                </a:endParaRPr>
              </a:p>
            </p:txBody>
          </p:sp>
        </p:grpSp>
        <p:sp>
          <p:nvSpPr>
            <p:cNvPr id="16449" name="Text Box 19"/>
            <p:cNvSpPr txBox="1">
              <a:spLocks noChangeArrowheads="1"/>
            </p:cNvSpPr>
            <p:nvPr/>
          </p:nvSpPr>
          <p:spPr bwMode="auto">
            <a:xfrm>
              <a:off x="3142" y="2359"/>
              <a:ext cx="239" cy="288"/>
            </a:xfrm>
            <a:prstGeom prst="rect">
              <a:avLst/>
            </a:prstGeom>
            <a:noFill/>
            <a:ln w="9525">
              <a:noFill/>
              <a:miter lim="800000"/>
              <a:headEnd/>
              <a:tailEnd/>
            </a:ln>
          </p:spPr>
          <p:txBody>
            <a:bodyPr anchor="ctr" anchorCtr="1">
              <a:spAutoFit/>
            </a:bodyPr>
            <a:lstStyle/>
            <a:p>
              <a:pPr>
                <a:spcBef>
                  <a:spcPct val="50000"/>
                </a:spcBef>
              </a:pPr>
              <a:r>
                <a:rPr lang="en-US" sz="2400" b="1" dirty="0">
                  <a:solidFill>
                    <a:srgbClr val="FF0000"/>
                  </a:solidFill>
                  <a:cs typeface="Arial" charset="0"/>
                </a:rPr>
                <a:t>X</a:t>
              </a:r>
            </a:p>
          </p:txBody>
        </p:sp>
      </p:grpSp>
      <p:grpSp>
        <p:nvGrpSpPr>
          <p:cNvPr id="10" name="Group 13"/>
          <p:cNvGrpSpPr>
            <a:grpSpLocks/>
          </p:cNvGrpSpPr>
          <p:nvPr/>
        </p:nvGrpSpPr>
        <p:grpSpPr bwMode="auto">
          <a:xfrm>
            <a:off x="5029200" y="2666999"/>
            <a:ext cx="2025650" cy="533400"/>
            <a:chOff x="3043" y="2152"/>
            <a:chExt cx="1276" cy="336"/>
          </a:xfrm>
        </p:grpSpPr>
        <p:sp>
          <p:nvSpPr>
            <p:cNvPr id="16446" name="Line 16"/>
            <p:cNvSpPr>
              <a:spLocks noChangeShapeType="1"/>
            </p:cNvSpPr>
            <p:nvPr/>
          </p:nvSpPr>
          <p:spPr bwMode="auto">
            <a:xfrm>
              <a:off x="3043" y="2440"/>
              <a:ext cx="1104" cy="48"/>
            </a:xfrm>
            <a:prstGeom prst="line">
              <a:avLst/>
            </a:prstGeom>
            <a:noFill/>
            <a:ln w="9525">
              <a:solidFill>
                <a:srgbClr val="969696"/>
              </a:solidFill>
              <a:prstDash val="lgDash"/>
              <a:round/>
              <a:headEnd/>
              <a:tailEnd/>
            </a:ln>
          </p:spPr>
          <p:txBody>
            <a:bodyPr/>
            <a:lstStyle/>
            <a:p>
              <a:endParaRPr lang="en-US"/>
            </a:p>
          </p:txBody>
        </p:sp>
        <p:sp>
          <p:nvSpPr>
            <p:cNvPr id="16445" name="Text Box 19"/>
            <p:cNvSpPr txBox="1">
              <a:spLocks noChangeArrowheads="1"/>
            </p:cNvSpPr>
            <p:nvPr/>
          </p:nvSpPr>
          <p:spPr bwMode="auto">
            <a:xfrm>
              <a:off x="4080" y="2152"/>
              <a:ext cx="239" cy="288"/>
            </a:xfrm>
            <a:prstGeom prst="rect">
              <a:avLst/>
            </a:prstGeom>
            <a:noFill/>
            <a:ln w="9525">
              <a:noFill/>
              <a:miter lim="800000"/>
              <a:headEnd/>
              <a:tailEnd/>
            </a:ln>
          </p:spPr>
          <p:txBody>
            <a:bodyPr anchor="ctr" anchorCtr="1">
              <a:spAutoFit/>
            </a:bodyPr>
            <a:lstStyle/>
            <a:p>
              <a:pPr>
                <a:spcBef>
                  <a:spcPct val="50000"/>
                </a:spcBef>
              </a:pPr>
              <a:endParaRPr lang="en-US" sz="2400" b="1" dirty="0">
                <a:solidFill>
                  <a:srgbClr val="FF0000"/>
                </a:solidFill>
                <a:cs typeface="Arial" charset="0"/>
              </a:endParaRPr>
            </a:p>
          </p:txBody>
        </p:sp>
      </p:grpSp>
      <p:sp>
        <p:nvSpPr>
          <p:cNvPr id="16437" name="Rectangle 45"/>
          <p:cNvSpPr>
            <a:spLocks noChangeArrowheads="1"/>
          </p:cNvSpPr>
          <p:nvPr/>
        </p:nvSpPr>
        <p:spPr bwMode="auto">
          <a:xfrm>
            <a:off x="5038724" y="2895600"/>
            <a:ext cx="1971675" cy="1323439"/>
          </a:xfrm>
          <a:prstGeom prst="rect">
            <a:avLst/>
          </a:prstGeom>
          <a:noFill/>
          <a:ln w="9525">
            <a:noFill/>
            <a:miter lim="800000"/>
            <a:headEnd/>
            <a:tailEnd/>
          </a:ln>
        </p:spPr>
        <p:txBody>
          <a:bodyPr wrap="square">
            <a:spAutoFit/>
          </a:bodyPr>
          <a:lstStyle/>
          <a:p>
            <a:endParaRPr lang="en-US" sz="1600" b="1" dirty="0" smtClean="0">
              <a:solidFill>
                <a:srgbClr val="0000FF"/>
              </a:solidFill>
            </a:endParaRPr>
          </a:p>
          <a:p>
            <a:endParaRPr lang="en-US" sz="1600" b="1" dirty="0" smtClean="0">
              <a:solidFill>
                <a:srgbClr val="0000FF"/>
              </a:solidFill>
            </a:endParaRPr>
          </a:p>
          <a:p>
            <a:endParaRPr lang="en-US" sz="1600" b="1" dirty="0" smtClean="0">
              <a:solidFill>
                <a:srgbClr val="0000FF"/>
              </a:solidFill>
            </a:endParaRPr>
          </a:p>
          <a:p>
            <a:r>
              <a:rPr lang="en-US" sz="1600" b="1" dirty="0" smtClean="0">
                <a:solidFill>
                  <a:srgbClr val="0000FF"/>
                </a:solidFill>
              </a:rPr>
              <a:t>   Inefficient</a:t>
            </a:r>
            <a:endParaRPr lang="en-US" sz="1600" b="1" dirty="0">
              <a:solidFill>
                <a:srgbClr val="0000FF"/>
              </a:solidFill>
            </a:endParaRPr>
          </a:p>
          <a:p>
            <a:r>
              <a:rPr lang="en-US" sz="1600" b="1" dirty="0" smtClean="0">
                <a:solidFill>
                  <a:srgbClr val="0000FF"/>
                </a:solidFill>
              </a:rPr>
              <a:t>   Feasible</a:t>
            </a:r>
            <a:endParaRPr lang="en-US" sz="1600" dirty="0">
              <a:solidFill>
                <a:srgbClr val="0000FF"/>
              </a:solidFill>
            </a:endParaRPr>
          </a:p>
        </p:txBody>
      </p:sp>
      <p:sp>
        <p:nvSpPr>
          <p:cNvPr id="47" name="Rectangle 46"/>
          <p:cNvSpPr/>
          <p:nvPr/>
        </p:nvSpPr>
        <p:spPr>
          <a:xfrm>
            <a:off x="7478713" y="3429000"/>
            <a:ext cx="1630362" cy="646113"/>
          </a:xfrm>
          <a:prstGeom prst="rect">
            <a:avLst/>
          </a:prstGeom>
          <a:solidFill>
            <a:schemeClr val="bg1"/>
          </a:solidFill>
          <a:ln>
            <a:solidFill>
              <a:srgbClr val="FF0000"/>
            </a:solidFill>
          </a:ln>
        </p:spPr>
        <p:txBody>
          <a:bodyPr wrap="none">
            <a:spAutoFit/>
          </a:bodyPr>
          <a:lstStyle/>
          <a:p>
            <a:pPr>
              <a:defRPr/>
            </a:pPr>
            <a:r>
              <a:rPr lang="en-US" sz="1800" b="1" dirty="0">
                <a:solidFill>
                  <a:srgbClr val="006600"/>
                </a:solidFill>
              </a:rPr>
              <a:t>Efficient and </a:t>
            </a:r>
          </a:p>
          <a:p>
            <a:pPr>
              <a:defRPr/>
            </a:pPr>
            <a:r>
              <a:rPr lang="en-US" sz="1800" b="1" dirty="0">
                <a:solidFill>
                  <a:srgbClr val="006600"/>
                </a:solidFill>
              </a:rPr>
              <a:t>Feasible</a:t>
            </a:r>
            <a:endParaRPr lang="en-US" sz="1800" dirty="0">
              <a:solidFill>
                <a:srgbClr val="006600"/>
              </a:solidFill>
            </a:endParaRPr>
          </a:p>
        </p:txBody>
      </p:sp>
      <p:cxnSp>
        <p:nvCxnSpPr>
          <p:cNvPr id="16439" name="Straight Arrow Connector 4"/>
          <p:cNvCxnSpPr>
            <a:cxnSpLocks noChangeShapeType="1"/>
            <a:stCxn id="16425" idx="2"/>
          </p:cNvCxnSpPr>
          <p:nvPr/>
        </p:nvCxnSpPr>
        <p:spPr bwMode="auto">
          <a:xfrm rot="16200000" flipH="1">
            <a:off x="5894785" y="1945084"/>
            <a:ext cx="1019175" cy="2472531"/>
          </a:xfrm>
          <a:prstGeom prst="straightConnector1">
            <a:avLst/>
          </a:prstGeom>
          <a:noFill/>
          <a:ln w="12700" algn="ctr">
            <a:solidFill>
              <a:schemeClr val="tx1"/>
            </a:solidFill>
            <a:round/>
            <a:headEnd type="none" w="sm" len="sm"/>
            <a:tailEnd type="arrow" w="med" len="med"/>
          </a:ln>
        </p:spPr>
      </p:cxnSp>
      <p:cxnSp>
        <p:nvCxnSpPr>
          <p:cNvPr id="16440" name="Straight Arrow Connector 8"/>
          <p:cNvCxnSpPr>
            <a:cxnSpLocks noChangeShapeType="1"/>
          </p:cNvCxnSpPr>
          <p:nvPr/>
        </p:nvCxnSpPr>
        <p:spPr bwMode="auto">
          <a:xfrm>
            <a:off x="5638800" y="2971800"/>
            <a:ext cx="1954213" cy="858837"/>
          </a:xfrm>
          <a:prstGeom prst="straightConnector1">
            <a:avLst/>
          </a:prstGeom>
          <a:noFill/>
          <a:ln w="12700" algn="ctr">
            <a:solidFill>
              <a:schemeClr val="tx1"/>
            </a:solidFill>
            <a:round/>
            <a:headEnd type="none" w="sm" len="sm"/>
            <a:tailEnd type="arrow" w="med" len="med"/>
          </a:ln>
        </p:spPr>
      </p:cxnSp>
      <p:cxnSp>
        <p:nvCxnSpPr>
          <p:cNvPr id="16441" name="Straight Arrow Connector 11"/>
          <p:cNvCxnSpPr>
            <a:cxnSpLocks noChangeShapeType="1"/>
            <a:stCxn id="16457" idx="6"/>
          </p:cNvCxnSpPr>
          <p:nvPr/>
        </p:nvCxnSpPr>
        <p:spPr bwMode="auto">
          <a:xfrm>
            <a:off x="6226175" y="3482975"/>
            <a:ext cx="1239838" cy="290512"/>
          </a:xfrm>
          <a:prstGeom prst="straightConnector1">
            <a:avLst/>
          </a:prstGeom>
          <a:noFill/>
          <a:ln w="12700" algn="ctr">
            <a:solidFill>
              <a:schemeClr val="tx1"/>
            </a:solidFill>
            <a:round/>
            <a:headEnd type="none" w="sm" len="sm"/>
            <a:tailEnd type="arrow" w="med" len="med"/>
          </a:ln>
        </p:spPr>
      </p:cxnSp>
      <p:cxnSp>
        <p:nvCxnSpPr>
          <p:cNvPr id="16442" name="Straight Arrow Connector 13"/>
          <p:cNvCxnSpPr>
            <a:cxnSpLocks noChangeShapeType="1"/>
            <a:endCxn id="16422" idx="0"/>
          </p:cNvCxnSpPr>
          <p:nvPr/>
        </p:nvCxnSpPr>
        <p:spPr bwMode="auto">
          <a:xfrm flipV="1">
            <a:off x="7072313" y="3786188"/>
            <a:ext cx="211137" cy="288925"/>
          </a:xfrm>
          <a:prstGeom prst="straightConnector1">
            <a:avLst/>
          </a:prstGeom>
          <a:noFill/>
          <a:ln w="12700" algn="ctr">
            <a:solidFill>
              <a:schemeClr val="tx1"/>
            </a:solidFill>
            <a:round/>
            <a:headEnd type="none" w="sm" len="sm"/>
            <a:tailEnd type="arrow" w="med" len="med"/>
          </a:ln>
        </p:spPr>
      </p:cxnSp>
      <p:cxnSp>
        <p:nvCxnSpPr>
          <p:cNvPr id="16443" name="Straight Arrow Connector 15"/>
          <p:cNvCxnSpPr>
            <a:cxnSpLocks noChangeShapeType="1"/>
            <a:stCxn id="16431" idx="4"/>
          </p:cNvCxnSpPr>
          <p:nvPr/>
        </p:nvCxnSpPr>
        <p:spPr bwMode="auto">
          <a:xfrm flipV="1">
            <a:off x="7585075" y="4075113"/>
            <a:ext cx="84138" cy="496887"/>
          </a:xfrm>
          <a:prstGeom prst="straightConnector1">
            <a:avLst/>
          </a:prstGeom>
          <a:noFill/>
          <a:ln w="12700" algn="ctr">
            <a:solidFill>
              <a:schemeClr val="tx1"/>
            </a:solidFill>
            <a:round/>
            <a:headEnd type="none" w="sm" len="sm"/>
            <a:tailEnd type="arrow" w="med" len="med"/>
          </a:ln>
        </p:spPr>
      </p:cxnSp>
      <p:sp>
        <p:nvSpPr>
          <p:cNvPr id="57" name="Oval 70"/>
          <p:cNvSpPr>
            <a:spLocks noChangeArrowheads="1"/>
          </p:cNvSpPr>
          <p:nvPr/>
        </p:nvSpPr>
        <p:spPr bwMode="auto">
          <a:xfrm>
            <a:off x="5105400" y="2634473"/>
            <a:ext cx="114573" cy="108727"/>
          </a:xfrm>
          <a:prstGeom prst="ellipse">
            <a:avLst/>
          </a:prstGeom>
          <a:solidFill>
            <a:srgbClr val="0033CC"/>
          </a:solidFill>
          <a:ln w="9525">
            <a:noFill/>
            <a:round/>
            <a:headEnd/>
            <a:tailEnd/>
          </a:ln>
        </p:spPr>
        <p:txBody>
          <a:bodyPr wrap="none" anchor="ctr"/>
          <a:lstStyle/>
          <a:p>
            <a:endParaRPr lang="en-US">
              <a:cs typeface="Arial" charset="0"/>
            </a:endParaRPr>
          </a:p>
        </p:txBody>
      </p:sp>
      <p:sp>
        <p:nvSpPr>
          <p:cNvPr id="54" name="Rectangle 53"/>
          <p:cNvSpPr/>
          <p:nvPr/>
        </p:nvSpPr>
        <p:spPr>
          <a:xfrm>
            <a:off x="3962400" y="1295400"/>
            <a:ext cx="1143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Mobile</a:t>
            </a:r>
            <a:endParaRPr lang="en-US" sz="2400" dirty="0">
              <a:solidFill>
                <a:schemeClr val="tx1"/>
              </a:solidFill>
            </a:endParaRPr>
          </a:p>
        </p:txBody>
      </p:sp>
      <p:sp>
        <p:nvSpPr>
          <p:cNvPr id="55" name="Rectangle 54"/>
          <p:cNvSpPr/>
          <p:nvPr/>
        </p:nvSpPr>
        <p:spPr>
          <a:xfrm>
            <a:off x="7086600" y="5638800"/>
            <a:ext cx="1143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Laptop</a:t>
            </a:r>
            <a:endParaRPr lang="en-US" sz="2400" dirty="0">
              <a:solidFill>
                <a:schemeClr val="tx1"/>
              </a:solidFill>
            </a:endParaRPr>
          </a:p>
        </p:txBody>
      </p:sp>
      <p:sp>
        <p:nvSpPr>
          <p:cNvPr id="56" name="Rectangle 55"/>
          <p:cNvSpPr/>
          <p:nvPr/>
        </p:nvSpPr>
        <p:spPr>
          <a:xfrm>
            <a:off x="0" y="838200"/>
            <a:ext cx="3733800" cy="2308324"/>
          </a:xfrm>
          <a:prstGeom prst="rect">
            <a:avLst/>
          </a:prstGeom>
        </p:spPr>
        <p:txBody>
          <a:bodyPr wrap="square">
            <a:spAutoFit/>
          </a:bodyPr>
          <a:lstStyle/>
          <a:p>
            <a:pPr marL="463550" indent="-463550">
              <a:buSzPct val="115000"/>
              <a:buFont typeface="Wingdings" pitchFamily="2" charset="2"/>
              <a:buNone/>
            </a:pPr>
            <a:r>
              <a:rPr lang="en-US" b="1" dirty="0" smtClean="0">
                <a:solidFill>
                  <a:srgbClr val="339966"/>
                </a:solidFill>
              </a:rPr>
              <a:t>	</a:t>
            </a:r>
            <a:r>
              <a:rPr lang="en-US" b="1" dirty="0" smtClean="0">
                <a:solidFill>
                  <a:srgbClr val="00B050"/>
                </a:solidFill>
              </a:rPr>
              <a:t>I. </a:t>
            </a:r>
            <a:r>
              <a:rPr lang="en-US" dirty="0" smtClean="0"/>
              <a:t>On a graph, find the point that represents  (100 laptops and 3000 mobiles), label it as </a:t>
            </a:r>
            <a:r>
              <a:rPr lang="en-US" b="1" dirty="0" smtClean="0"/>
              <a:t>X</a:t>
            </a:r>
            <a:r>
              <a:rPr lang="en-US" dirty="0" smtClean="0"/>
              <a:t>.  Will it be possible for the economy to produce this combination of these two goods? If yes why and if no why not?  </a:t>
            </a:r>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2"/>
          <p:cNvSpPr>
            <a:spLocks noGrp="1"/>
          </p:cNvSpPr>
          <p:nvPr>
            <p:ph type="sldNum" sz="quarter" idx="4294967295"/>
          </p:nvPr>
        </p:nvSpPr>
        <p:spPr bwMode="auto">
          <a:xfrm>
            <a:off x="8302625" y="6215063"/>
            <a:ext cx="684213" cy="368300"/>
          </a:xfrm>
          <a:prstGeom prst="rect">
            <a:avLst/>
          </a:prstGeom>
          <a:noFill/>
          <a:ln>
            <a:miter lim="800000"/>
            <a:headEnd/>
            <a:tailEnd/>
          </a:ln>
        </p:spPr>
        <p:txBody>
          <a:bodyPr/>
          <a:lstStyle/>
          <a:p>
            <a:fld id="{90B52E09-1189-4E42-BECF-2F55C8CEEBFD}" type="slidenum">
              <a:rPr lang="en-US"/>
              <a:pPr/>
              <a:t>16</a:t>
            </a:fld>
            <a:endParaRPr lang="en-US"/>
          </a:p>
        </p:txBody>
      </p:sp>
      <p:graphicFrame>
        <p:nvGraphicFramePr>
          <p:cNvPr id="84047" name="Group 79"/>
          <p:cNvGraphicFramePr>
            <a:graphicFrameLocks noGrp="1"/>
          </p:cNvGraphicFramePr>
          <p:nvPr>
            <p:ph sz="half" idx="4294967295"/>
          </p:nvPr>
        </p:nvGraphicFramePr>
        <p:xfrm>
          <a:off x="457200" y="3276600"/>
          <a:ext cx="2895600" cy="3429000"/>
        </p:xfrm>
        <a:graphic>
          <a:graphicData uri="http://schemas.openxmlformats.org/drawingml/2006/table">
            <a:tbl>
              <a:tblPr/>
              <a:tblGrid>
                <a:gridCol w="871491"/>
                <a:gridCol w="1031202"/>
                <a:gridCol w="992907"/>
              </a:tblGrid>
              <a:tr h="427672">
                <a:tc row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Point on graph</a:t>
                      </a:r>
                    </a:p>
                  </a:txBody>
                  <a:tcPr marT="45714" marB="45714" anchor="ctr" anchorCtr="1"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smtClean="0">
                          <a:ln>
                            <a:noFill/>
                          </a:ln>
                          <a:solidFill>
                            <a:schemeClr val="tx1"/>
                          </a:solidFill>
                          <a:effectLst/>
                          <a:latin typeface="Arial" charset="0"/>
                        </a:rPr>
                        <a:t>Production</a:t>
                      </a:r>
                    </a:p>
                  </a:txBody>
                  <a:tcPr marT="45714" marB="45714"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935737">
                <a:tc vMerge="1">
                  <a:txBody>
                    <a:bodyPr/>
                    <a:lstStyle/>
                    <a:p>
                      <a:endParaRPr lang="en-US"/>
                    </a:p>
                  </a:txBody>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Laptop</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Mobile</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0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A</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smtClean="0">
                          <a:ln>
                            <a:noFill/>
                          </a:ln>
                          <a:solidFill>
                            <a:schemeClr val="tx1"/>
                          </a:solidFill>
                          <a:effectLst/>
                          <a:latin typeface="Arial" charset="0"/>
                        </a:rPr>
                        <a:t>500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smtClean="0">
                          <a:ln>
                            <a:noFill/>
                          </a:ln>
                          <a:solidFill>
                            <a:schemeClr val="tx1"/>
                          </a:solidFill>
                          <a:effectLst/>
                          <a:latin typeface="Arial" charset="0"/>
                        </a:rPr>
                        <a:t>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5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B</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400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smtClean="0">
                          <a:ln>
                            <a:noFill/>
                          </a:ln>
                          <a:solidFill>
                            <a:schemeClr val="tx1"/>
                          </a:solidFill>
                          <a:effectLst/>
                          <a:latin typeface="Arial" charset="0"/>
                        </a:rPr>
                        <a:t>1,000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907">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C</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250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smtClean="0">
                          <a:ln>
                            <a:noFill/>
                          </a:ln>
                          <a:solidFill>
                            <a:schemeClr val="tx1"/>
                          </a:solidFill>
                          <a:effectLst/>
                          <a:latin typeface="Arial" charset="0"/>
                        </a:rPr>
                        <a:t>2,500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627">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smtClean="0">
                          <a:ln>
                            <a:noFill/>
                          </a:ln>
                          <a:solidFill>
                            <a:schemeClr val="tx1"/>
                          </a:solidFill>
                          <a:effectLst/>
                          <a:latin typeface="Arial" charset="0"/>
                        </a:rPr>
                        <a:t>D</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100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smtClean="0">
                          <a:ln>
                            <a:noFill/>
                          </a:ln>
                          <a:solidFill>
                            <a:schemeClr val="tx1"/>
                          </a:solidFill>
                          <a:effectLst/>
                          <a:latin typeface="Arial" charset="0"/>
                        </a:rPr>
                        <a:t>4,000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627">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E</a:t>
                      </a:r>
                    </a:p>
                  </a:txBody>
                  <a:tcPr marT="45714" marB="45714"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0</a:t>
                      </a:r>
                    </a:p>
                  </a:txBody>
                  <a:tcPr marT="45714" marB="4571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smtClean="0">
                          <a:ln>
                            <a:noFill/>
                          </a:ln>
                          <a:solidFill>
                            <a:schemeClr val="tx1"/>
                          </a:solidFill>
                          <a:effectLst/>
                          <a:latin typeface="Arial" charset="0"/>
                        </a:rPr>
                        <a:t>5,000</a:t>
                      </a:r>
                    </a:p>
                  </a:txBody>
                  <a:tcPr marT="45714" marB="45714"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graphicFrame>
        <p:nvGraphicFramePr>
          <p:cNvPr id="16420" name="Object 53"/>
          <p:cNvGraphicFramePr>
            <a:graphicFrameLocks noChangeAspect="1"/>
          </p:cNvGraphicFramePr>
          <p:nvPr>
            <p:ph sz="half" idx="4294967295"/>
          </p:nvPr>
        </p:nvGraphicFramePr>
        <p:xfrm>
          <a:off x="3810000" y="1219200"/>
          <a:ext cx="5105400" cy="5257800"/>
        </p:xfrm>
        <a:graphic>
          <a:graphicData uri="http://schemas.openxmlformats.org/presentationml/2006/ole">
            <p:oleObj spid="_x0000_s137218" name="Worksheet" r:id="rId4" imgW="4819524" imgH="4543522" progId="Excel.Sheet.8">
              <p:embed/>
            </p:oleObj>
          </a:graphicData>
        </a:graphic>
      </p:graphicFrame>
      <p:sp>
        <p:nvSpPr>
          <p:cNvPr id="16421" name="Text Box 54"/>
          <p:cNvSpPr txBox="1">
            <a:spLocks noChangeArrowheads="1"/>
          </p:cNvSpPr>
          <p:nvPr/>
        </p:nvSpPr>
        <p:spPr bwMode="auto">
          <a:xfrm>
            <a:off x="7500938" y="4143375"/>
            <a:ext cx="379412"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A</a:t>
            </a:r>
          </a:p>
        </p:txBody>
      </p:sp>
      <p:sp>
        <p:nvSpPr>
          <p:cNvPr id="16422" name="Text Box 55"/>
          <p:cNvSpPr txBox="1">
            <a:spLocks noChangeArrowheads="1"/>
          </p:cNvSpPr>
          <p:nvPr/>
        </p:nvSpPr>
        <p:spPr bwMode="auto">
          <a:xfrm>
            <a:off x="7092950" y="3786188"/>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B</a:t>
            </a:r>
          </a:p>
        </p:txBody>
      </p:sp>
      <p:sp>
        <p:nvSpPr>
          <p:cNvPr id="16423" name="Text Box 56"/>
          <p:cNvSpPr txBox="1">
            <a:spLocks noChangeArrowheads="1"/>
          </p:cNvSpPr>
          <p:nvPr/>
        </p:nvSpPr>
        <p:spPr bwMode="auto">
          <a:xfrm>
            <a:off x="6207125" y="3214688"/>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C</a:t>
            </a:r>
          </a:p>
        </p:txBody>
      </p:sp>
      <p:sp>
        <p:nvSpPr>
          <p:cNvPr id="16424" name="Text Box 57"/>
          <p:cNvSpPr txBox="1">
            <a:spLocks noChangeArrowheads="1"/>
          </p:cNvSpPr>
          <p:nvPr/>
        </p:nvSpPr>
        <p:spPr bwMode="auto">
          <a:xfrm>
            <a:off x="5549900" y="2686050"/>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D</a:t>
            </a:r>
          </a:p>
        </p:txBody>
      </p:sp>
      <p:sp>
        <p:nvSpPr>
          <p:cNvPr id="16425" name="Text Box 58"/>
          <p:cNvSpPr txBox="1">
            <a:spLocks noChangeArrowheads="1"/>
          </p:cNvSpPr>
          <p:nvPr/>
        </p:nvSpPr>
        <p:spPr bwMode="auto">
          <a:xfrm>
            <a:off x="4978400" y="2214563"/>
            <a:ext cx="379413" cy="457200"/>
          </a:xfrm>
          <a:prstGeom prst="rect">
            <a:avLst/>
          </a:prstGeom>
          <a:noFill/>
          <a:ln w="9525">
            <a:noFill/>
            <a:miter lim="800000"/>
            <a:headEnd/>
            <a:tailEnd/>
          </a:ln>
        </p:spPr>
        <p:txBody>
          <a:bodyPr anchor="ctr" anchorCtr="1">
            <a:spAutoFit/>
          </a:bodyPr>
          <a:lstStyle/>
          <a:p>
            <a:pPr>
              <a:spcBef>
                <a:spcPct val="50000"/>
              </a:spcBef>
            </a:pPr>
            <a:r>
              <a:rPr lang="en-US" sz="2400" b="1">
                <a:cs typeface="Arial" charset="0"/>
              </a:rPr>
              <a:t>E</a:t>
            </a:r>
          </a:p>
        </p:txBody>
      </p:sp>
      <p:sp>
        <p:nvSpPr>
          <p:cNvPr id="16427" name="Line 60"/>
          <p:cNvSpPr>
            <a:spLocks noChangeShapeType="1"/>
          </p:cNvSpPr>
          <p:nvPr/>
        </p:nvSpPr>
        <p:spPr bwMode="auto">
          <a:xfrm>
            <a:off x="5181600" y="2667000"/>
            <a:ext cx="2362200" cy="1828800"/>
          </a:xfrm>
          <a:prstGeom prst="line">
            <a:avLst/>
          </a:prstGeom>
          <a:noFill/>
          <a:ln w="50800">
            <a:solidFill>
              <a:srgbClr val="0033CC"/>
            </a:solidFill>
            <a:round/>
            <a:headEnd/>
            <a:tailEnd/>
          </a:ln>
        </p:spPr>
        <p:txBody>
          <a:bodyPr/>
          <a:lstStyle/>
          <a:p>
            <a:endParaRPr lang="en-US"/>
          </a:p>
        </p:txBody>
      </p:sp>
      <p:grpSp>
        <p:nvGrpSpPr>
          <p:cNvPr id="2" name="Group 61"/>
          <p:cNvGrpSpPr>
            <a:grpSpLocks/>
          </p:cNvGrpSpPr>
          <p:nvPr/>
        </p:nvGrpSpPr>
        <p:grpSpPr bwMode="auto">
          <a:xfrm>
            <a:off x="4929188" y="2928938"/>
            <a:ext cx="652462" cy="1500187"/>
            <a:chOff x="2899" y="1852"/>
            <a:chExt cx="411" cy="1308"/>
          </a:xfrm>
        </p:grpSpPr>
        <p:grpSp>
          <p:nvGrpSpPr>
            <p:cNvPr id="3" name="Group 62"/>
            <p:cNvGrpSpPr>
              <a:grpSpLocks/>
            </p:cNvGrpSpPr>
            <p:nvPr/>
          </p:nvGrpSpPr>
          <p:grpSpPr bwMode="auto">
            <a:xfrm>
              <a:off x="2899" y="1896"/>
              <a:ext cx="366" cy="1264"/>
              <a:chOff x="357" y="2450"/>
              <a:chExt cx="795" cy="646"/>
            </a:xfrm>
          </p:grpSpPr>
          <p:sp>
            <p:nvSpPr>
              <p:cNvPr id="16462" name="Line 6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6463" name="Line 6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6461" name="Oval 65"/>
            <p:cNvSpPr>
              <a:spLocks noChangeArrowheads="1"/>
            </p:cNvSpPr>
            <p:nvPr/>
          </p:nvSpPr>
          <p:spPr bwMode="auto">
            <a:xfrm>
              <a:off x="3221" y="1852"/>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grpSp>
        <p:nvGrpSpPr>
          <p:cNvPr id="4" name="Group 66"/>
          <p:cNvGrpSpPr>
            <a:grpSpLocks/>
          </p:cNvGrpSpPr>
          <p:nvPr/>
        </p:nvGrpSpPr>
        <p:grpSpPr bwMode="auto">
          <a:xfrm>
            <a:off x="5000625" y="3429541"/>
            <a:ext cx="1225550" cy="1071022"/>
            <a:chOff x="2902" y="2306"/>
            <a:chExt cx="952" cy="857"/>
          </a:xfrm>
        </p:grpSpPr>
        <p:grpSp>
          <p:nvGrpSpPr>
            <p:cNvPr id="5" name="Group 67"/>
            <p:cNvGrpSpPr>
              <a:grpSpLocks/>
            </p:cNvGrpSpPr>
            <p:nvPr/>
          </p:nvGrpSpPr>
          <p:grpSpPr bwMode="auto">
            <a:xfrm>
              <a:off x="2902" y="2359"/>
              <a:ext cx="908" cy="804"/>
              <a:chOff x="357" y="2450"/>
              <a:chExt cx="795" cy="646"/>
            </a:xfrm>
          </p:grpSpPr>
          <p:sp>
            <p:nvSpPr>
              <p:cNvPr id="16458" name="Line 68"/>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6459" name="Line 69"/>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6457" name="Oval 70"/>
            <p:cNvSpPr>
              <a:spLocks noChangeArrowheads="1"/>
            </p:cNvSpPr>
            <p:nvPr/>
          </p:nvSpPr>
          <p:spPr bwMode="auto">
            <a:xfrm>
              <a:off x="3765" y="2306"/>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grpSp>
        <p:nvGrpSpPr>
          <p:cNvPr id="6" name="Group 71"/>
          <p:cNvGrpSpPr>
            <a:grpSpLocks/>
          </p:cNvGrpSpPr>
          <p:nvPr/>
        </p:nvGrpSpPr>
        <p:grpSpPr bwMode="auto">
          <a:xfrm>
            <a:off x="5000625" y="4038604"/>
            <a:ext cx="2085444" cy="614363"/>
            <a:chOff x="2900" y="2779"/>
            <a:chExt cx="1516" cy="387"/>
          </a:xfrm>
        </p:grpSpPr>
        <p:grpSp>
          <p:nvGrpSpPr>
            <p:cNvPr id="7" name="Group 72"/>
            <p:cNvGrpSpPr>
              <a:grpSpLocks/>
            </p:cNvGrpSpPr>
            <p:nvPr/>
          </p:nvGrpSpPr>
          <p:grpSpPr bwMode="auto">
            <a:xfrm>
              <a:off x="2900" y="2843"/>
              <a:ext cx="1467" cy="323"/>
              <a:chOff x="357" y="2450"/>
              <a:chExt cx="795" cy="646"/>
            </a:xfrm>
          </p:grpSpPr>
          <p:sp>
            <p:nvSpPr>
              <p:cNvPr id="16454" name="Line 73"/>
              <p:cNvSpPr>
                <a:spLocks noChangeShapeType="1"/>
              </p:cNvSpPr>
              <p:nvPr/>
            </p:nvSpPr>
            <p:spPr bwMode="auto">
              <a:xfrm>
                <a:off x="357" y="2450"/>
                <a:ext cx="795" cy="0"/>
              </a:xfrm>
              <a:prstGeom prst="line">
                <a:avLst/>
              </a:prstGeom>
              <a:noFill/>
              <a:ln w="9525">
                <a:solidFill>
                  <a:srgbClr val="969696"/>
                </a:solidFill>
                <a:prstDash val="lgDash"/>
                <a:round/>
                <a:headEnd/>
                <a:tailEnd/>
              </a:ln>
            </p:spPr>
            <p:txBody>
              <a:bodyPr/>
              <a:lstStyle/>
              <a:p>
                <a:endParaRPr lang="en-US"/>
              </a:p>
            </p:txBody>
          </p:sp>
          <p:sp>
            <p:nvSpPr>
              <p:cNvPr id="16455" name="Line 74"/>
              <p:cNvSpPr>
                <a:spLocks noChangeShapeType="1"/>
              </p:cNvSpPr>
              <p:nvPr/>
            </p:nvSpPr>
            <p:spPr bwMode="auto">
              <a:xfrm>
                <a:off x="1152" y="2451"/>
                <a:ext cx="0" cy="645"/>
              </a:xfrm>
              <a:prstGeom prst="line">
                <a:avLst/>
              </a:prstGeom>
              <a:noFill/>
              <a:ln w="9525">
                <a:solidFill>
                  <a:srgbClr val="969696"/>
                </a:solidFill>
                <a:prstDash val="lgDash"/>
                <a:round/>
                <a:headEnd/>
                <a:tailEnd/>
              </a:ln>
            </p:spPr>
            <p:txBody>
              <a:bodyPr/>
              <a:lstStyle/>
              <a:p>
                <a:endParaRPr lang="en-US"/>
              </a:p>
            </p:txBody>
          </p:sp>
        </p:grpSp>
        <p:sp>
          <p:nvSpPr>
            <p:cNvPr id="16453" name="Oval 75"/>
            <p:cNvSpPr>
              <a:spLocks noChangeArrowheads="1"/>
            </p:cNvSpPr>
            <p:nvPr/>
          </p:nvSpPr>
          <p:spPr bwMode="auto">
            <a:xfrm>
              <a:off x="4327" y="2779"/>
              <a:ext cx="89" cy="87"/>
            </a:xfrm>
            <a:prstGeom prst="ellipse">
              <a:avLst/>
            </a:prstGeom>
            <a:solidFill>
              <a:srgbClr val="0033CC"/>
            </a:solidFill>
            <a:ln w="9525">
              <a:noFill/>
              <a:round/>
              <a:headEnd/>
              <a:tailEnd/>
            </a:ln>
          </p:spPr>
          <p:txBody>
            <a:bodyPr wrap="none" anchor="ctr"/>
            <a:lstStyle/>
            <a:p>
              <a:endParaRPr lang="en-US">
                <a:cs typeface="Arial" charset="0"/>
              </a:endParaRPr>
            </a:p>
          </p:txBody>
        </p:sp>
      </p:grpSp>
      <p:sp>
        <p:nvSpPr>
          <p:cNvPr id="16431" name="Oval 76"/>
          <p:cNvSpPr>
            <a:spLocks noChangeArrowheads="1"/>
          </p:cNvSpPr>
          <p:nvPr/>
        </p:nvSpPr>
        <p:spPr bwMode="auto">
          <a:xfrm flipH="1">
            <a:off x="7500938" y="4429125"/>
            <a:ext cx="168275" cy="142875"/>
          </a:xfrm>
          <a:prstGeom prst="ellipse">
            <a:avLst/>
          </a:prstGeom>
          <a:solidFill>
            <a:srgbClr val="0033CC"/>
          </a:solidFill>
          <a:ln w="9525">
            <a:noFill/>
            <a:round/>
            <a:headEnd/>
            <a:tailEnd/>
          </a:ln>
        </p:spPr>
        <p:txBody>
          <a:bodyPr wrap="none" anchor="ctr"/>
          <a:lstStyle/>
          <a:p>
            <a:endParaRPr lang="en-US">
              <a:cs typeface="Arial" charset="0"/>
            </a:endParaRPr>
          </a:p>
        </p:txBody>
      </p:sp>
      <p:grpSp>
        <p:nvGrpSpPr>
          <p:cNvPr id="10" name="Group 13"/>
          <p:cNvGrpSpPr>
            <a:grpSpLocks/>
          </p:cNvGrpSpPr>
          <p:nvPr/>
        </p:nvGrpSpPr>
        <p:grpSpPr bwMode="auto">
          <a:xfrm>
            <a:off x="5029200" y="2667002"/>
            <a:ext cx="2025650" cy="595313"/>
            <a:chOff x="3043" y="2152"/>
            <a:chExt cx="1276" cy="375"/>
          </a:xfrm>
        </p:grpSpPr>
        <p:grpSp>
          <p:nvGrpSpPr>
            <p:cNvPr id="11" name="Group 14"/>
            <p:cNvGrpSpPr>
              <a:grpSpLocks/>
            </p:cNvGrpSpPr>
            <p:nvPr/>
          </p:nvGrpSpPr>
          <p:grpSpPr bwMode="auto">
            <a:xfrm>
              <a:off x="3043" y="2440"/>
              <a:ext cx="1200" cy="87"/>
              <a:chOff x="3043" y="2440"/>
              <a:chExt cx="1200" cy="87"/>
            </a:xfrm>
          </p:grpSpPr>
          <p:sp>
            <p:nvSpPr>
              <p:cNvPr id="16446" name="Line 16"/>
              <p:cNvSpPr>
                <a:spLocks noChangeShapeType="1"/>
              </p:cNvSpPr>
              <p:nvPr/>
            </p:nvSpPr>
            <p:spPr bwMode="auto">
              <a:xfrm>
                <a:off x="3043" y="2440"/>
                <a:ext cx="1104" cy="48"/>
              </a:xfrm>
              <a:prstGeom prst="line">
                <a:avLst/>
              </a:prstGeom>
              <a:noFill/>
              <a:ln w="9525">
                <a:solidFill>
                  <a:srgbClr val="969696"/>
                </a:solidFill>
                <a:prstDash val="lgDash"/>
                <a:round/>
                <a:headEnd/>
                <a:tailEnd/>
              </a:ln>
            </p:spPr>
            <p:txBody>
              <a:bodyPr/>
              <a:lstStyle/>
              <a:p>
                <a:endParaRPr lang="en-US"/>
              </a:p>
            </p:txBody>
          </p:sp>
          <p:sp>
            <p:nvSpPr>
              <p:cNvPr id="16447" name="Oval 18"/>
              <p:cNvSpPr>
                <a:spLocks noChangeArrowheads="1"/>
              </p:cNvSpPr>
              <p:nvPr/>
            </p:nvSpPr>
            <p:spPr bwMode="auto">
              <a:xfrm>
                <a:off x="4154" y="2440"/>
                <a:ext cx="89" cy="87"/>
              </a:xfrm>
              <a:prstGeom prst="ellipse">
                <a:avLst/>
              </a:prstGeom>
              <a:solidFill>
                <a:srgbClr val="CC0000"/>
              </a:solidFill>
              <a:ln w="9525">
                <a:noFill/>
                <a:round/>
                <a:headEnd/>
                <a:tailEnd/>
              </a:ln>
            </p:spPr>
            <p:txBody>
              <a:bodyPr wrap="none" anchor="ctr"/>
              <a:lstStyle/>
              <a:p>
                <a:endParaRPr lang="en-US">
                  <a:cs typeface="Arial" charset="0"/>
                </a:endParaRPr>
              </a:p>
            </p:txBody>
          </p:sp>
        </p:grpSp>
        <p:sp>
          <p:nvSpPr>
            <p:cNvPr id="16445" name="Text Box 19"/>
            <p:cNvSpPr txBox="1">
              <a:spLocks noChangeArrowheads="1"/>
            </p:cNvSpPr>
            <p:nvPr/>
          </p:nvSpPr>
          <p:spPr bwMode="auto">
            <a:xfrm>
              <a:off x="4080" y="2152"/>
              <a:ext cx="239" cy="288"/>
            </a:xfrm>
            <a:prstGeom prst="rect">
              <a:avLst/>
            </a:prstGeom>
            <a:noFill/>
            <a:ln w="9525">
              <a:noFill/>
              <a:miter lim="800000"/>
              <a:headEnd/>
              <a:tailEnd/>
            </a:ln>
          </p:spPr>
          <p:txBody>
            <a:bodyPr anchor="ctr" anchorCtr="1">
              <a:spAutoFit/>
            </a:bodyPr>
            <a:lstStyle/>
            <a:p>
              <a:pPr>
                <a:spcBef>
                  <a:spcPct val="50000"/>
                </a:spcBef>
              </a:pPr>
              <a:r>
                <a:rPr lang="en-US" sz="2400" b="1" dirty="0" smtClean="0">
                  <a:solidFill>
                    <a:srgbClr val="FF0000"/>
                  </a:solidFill>
                  <a:cs typeface="Arial" charset="0"/>
                </a:rPr>
                <a:t>Y</a:t>
              </a:r>
              <a:endParaRPr lang="en-US" sz="2400" b="1" dirty="0">
                <a:solidFill>
                  <a:srgbClr val="FF0000"/>
                </a:solidFill>
                <a:cs typeface="Arial" charset="0"/>
              </a:endParaRPr>
            </a:p>
          </p:txBody>
        </p:sp>
      </p:grpSp>
      <p:cxnSp>
        <p:nvCxnSpPr>
          <p:cNvPr id="53" name="Straight Connector 52"/>
          <p:cNvCxnSpPr/>
          <p:nvPr/>
        </p:nvCxnSpPr>
        <p:spPr bwMode="auto">
          <a:xfrm rot="5400000" flipH="1" flipV="1">
            <a:off x="6206332" y="3850481"/>
            <a:ext cx="1301751" cy="1590"/>
          </a:xfrm>
          <a:prstGeom prst="line">
            <a:avLst/>
          </a:prstGeom>
          <a:solidFill>
            <a:schemeClr val="accent1"/>
          </a:solidFill>
          <a:ln w="12700" cap="flat" cmpd="sng" algn="ctr">
            <a:solidFill>
              <a:schemeClr val="tx1">
                <a:lumMod val="50000"/>
                <a:lumOff val="50000"/>
              </a:schemeClr>
            </a:solidFill>
            <a:prstDash val="lgDash"/>
            <a:round/>
            <a:headEnd type="none" w="sm" len="sm"/>
            <a:tailEnd type="none" w="sm" len="sm"/>
          </a:ln>
          <a:effectLst/>
          <a:extLst/>
        </p:spPr>
      </p:cxnSp>
      <p:sp>
        <p:nvSpPr>
          <p:cNvPr id="16436" name="Rectangle 44"/>
          <p:cNvSpPr>
            <a:spLocks noChangeArrowheads="1"/>
          </p:cNvSpPr>
          <p:nvPr/>
        </p:nvSpPr>
        <p:spPr bwMode="auto">
          <a:xfrm>
            <a:off x="7092950" y="2203450"/>
            <a:ext cx="1928813" cy="1201738"/>
          </a:xfrm>
          <a:prstGeom prst="rect">
            <a:avLst/>
          </a:prstGeom>
          <a:noFill/>
          <a:ln w="9525">
            <a:noFill/>
            <a:miter lim="800000"/>
            <a:headEnd/>
            <a:tailEnd/>
          </a:ln>
        </p:spPr>
        <p:txBody>
          <a:bodyPr>
            <a:spAutoFit/>
          </a:bodyPr>
          <a:lstStyle/>
          <a:p>
            <a:r>
              <a:rPr lang="en-US" sz="1800" b="1" dirty="0">
                <a:solidFill>
                  <a:srgbClr val="7030A0"/>
                </a:solidFill>
              </a:rPr>
              <a:t>Impossible/ Unattainable </a:t>
            </a:r>
          </a:p>
          <a:p>
            <a:r>
              <a:rPr lang="en-US" sz="1800" b="1" dirty="0">
                <a:solidFill>
                  <a:srgbClr val="7030A0"/>
                </a:solidFill>
              </a:rPr>
              <a:t>(given current resources)</a:t>
            </a:r>
          </a:p>
        </p:txBody>
      </p:sp>
      <p:sp>
        <p:nvSpPr>
          <p:cNvPr id="16437" name="Rectangle 45"/>
          <p:cNvSpPr>
            <a:spLocks noChangeArrowheads="1"/>
          </p:cNvSpPr>
          <p:nvPr/>
        </p:nvSpPr>
        <p:spPr bwMode="auto">
          <a:xfrm>
            <a:off x="5038724" y="2895600"/>
            <a:ext cx="1971675" cy="1077218"/>
          </a:xfrm>
          <a:prstGeom prst="rect">
            <a:avLst/>
          </a:prstGeom>
          <a:noFill/>
          <a:ln w="9525">
            <a:noFill/>
            <a:miter lim="800000"/>
            <a:headEnd/>
            <a:tailEnd/>
          </a:ln>
        </p:spPr>
        <p:txBody>
          <a:bodyPr wrap="square">
            <a:spAutoFit/>
          </a:bodyPr>
          <a:lstStyle/>
          <a:p>
            <a:endParaRPr lang="en-US" sz="1600" b="1" dirty="0" smtClean="0">
              <a:solidFill>
                <a:srgbClr val="0000FF"/>
              </a:solidFill>
            </a:endParaRPr>
          </a:p>
          <a:p>
            <a:endParaRPr lang="en-US" sz="1600" b="1" dirty="0" smtClean="0">
              <a:solidFill>
                <a:srgbClr val="0000FF"/>
              </a:solidFill>
            </a:endParaRPr>
          </a:p>
          <a:p>
            <a:endParaRPr lang="en-US" sz="1600" b="1" dirty="0" smtClean="0">
              <a:solidFill>
                <a:srgbClr val="0000FF"/>
              </a:solidFill>
            </a:endParaRPr>
          </a:p>
          <a:p>
            <a:r>
              <a:rPr lang="en-US" sz="1600" b="1" dirty="0" smtClean="0">
                <a:solidFill>
                  <a:srgbClr val="0000FF"/>
                </a:solidFill>
              </a:rPr>
              <a:t>  </a:t>
            </a:r>
            <a:endParaRPr lang="en-US" sz="1600" dirty="0">
              <a:solidFill>
                <a:srgbClr val="0000FF"/>
              </a:solidFill>
            </a:endParaRPr>
          </a:p>
        </p:txBody>
      </p:sp>
      <p:sp>
        <p:nvSpPr>
          <p:cNvPr id="47" name="Rectangle 46"/>
          <p:cNvSpPr/>
          <p:nvPr/>
        </p:nvSpPr>
        <p:spPr>
          <a:xfrm>
            <a:off x="7478713" y="3429000"/>
            <a:ext cx="1630362" cy="646113"/>
          </a:xfrm>
          <a:prstGeom prst="rect">
            <a:avLst/>
          </a:prstGeom>
          <a:solidFill>
            <a:schemeClr val="bg1"/>
          </a:solidFill>
          <a:ln>
            <a:solidFill>
              <a:srgbClr val="FF0000"/>
            </a:solidFill>
          </a:ln>
        </p:spPr>
        <p:txBody>
          <a:bodyPr wrap="none">
            <a:spAutoFit/>
          </a:bodyPr>
          <a:lstStyle/>
          <a:p>
            <a:pPr>
              <a:defRPr/>
            </a:pPr>
            <a:r>
              <a:rPr lang="en-US" sz="1800" b="1" dirty="0">
                <a:solidFill>
                  <a:srgbClr val="006600"/>
                </a:solidFill>
              </a:rPr>
              <a:t>Efficient and </a:t>
            </a:r>
          </a:p>
          <a:p>
            <a:pPr>
              <a:defRPr/>
            </a:pPr>
            <a:r>
              <a:rPr lang="en-US" sz="1800" b="1" dirty="0">
                <a:solidFill>
                  <a:srgbClr val="006600"/>
                </a:solidFill>
              </a:rPr>
              <a:t>Feasible</a:t>
            </a:r>
            <a:endParaRPr lang="en-US" sz="1800" dirty="0">
              <a:solidFill>
                <a:srgbClr val="006600"/>
              </a:solidFill>
            </a:endParaRPr>
          </a:p>
        </p:txBody>
      </p:sp>
      <p:cxnSp>
        <p:nvCxnSpPr>
          <p:cNvPr id="16439" name="Straight Arrow Connector 4"/>
          <p:cNvCxnSpPr>
            <a:cxnSpLocks noChangeShapeType="1"/>
            <a:stCxn id="16425" idx="2"/>
          </p:cNvCxnSpPr>
          <p:nvPr/>
        </p:nvCxnSpPr>
        <p:spPr bwMode="auto">
          <a:xfrm rot="16200000" flipH="1">
            <a:off x="5894785" y="1945084"/>
            <a:ext cx="1019175" cy="2472531"/>
          </a:xfrm>
          <a:prstGeom prst="straightConnector1">
            <a:avLst/>
          </a:prstGeom>
          <a:noFill/>
          <a:ln w="12700" algn="ctr">
            <a:solidFill>
              <a:schemeClr val="tx1"/>
            </a:solidFill>
            <a:round/>
            <a:headEnd type="none" w="sm" len="sm"/>
            <a:tailEnd type="arrow" w="med" len="med"/>
          </a:ln>
        </p:spPr>
      </p:cxnSp>
      <p:cxnSp>
        <p:nvCxnSpPr>
          <p:cNvPr id="16440" name="Straight Arrow Connector 8"/>
          <p:cNvCxnSpPr>
            <a:cxnSpLocks noChangeShapeType="1"/>
          </p:cNvCxnSpPr>
          <p:nvPr/>
        </p:nvCxnSpPr>
        <p:spPr bwMode="auto">
          <a:xfrm>
            <a:off x="5638800" y="2971800"/>
            <a:ext cx="1954213" cy="858837"/>
          </a:xfrm>
          <a:prstGeom prst="straightConnector1">
            <a:avLst/>
          </a:prstGeom>
          <a:noFill/>
          <a:ln w="12700" algn="ctr">
            <a:solidFill>
              <a:schemeClr val="tx1"/>
            </a:solidFill>
            <a:round/>
            <a:headEnd type="none" w="sm" len="sm"/>
            <a:tailEnd type="arrow" w="med" len="med"/>
          </a:ln>
        </p:spPr>
      </p:cxnSp>
      <p:cxnSp>
        <p:nvCxnSpPr>
          <p:cNvPr id="16441" name="Straight Arrow Connector 11"/>
          <p:cNvCxnSpPr>
            <a:cxnSpLocks noChangeShapeType="1"/>
            <a:stCxn id="16457" idx="6"/>
          </p:cNvCxnSpPr>
          <p:nvPr/>
        </p:nvCxnSpPr>
        <p:spPr bwMode="auto">
          <a:xfrm>
            <a:off x="6226175" y="3482975"/>
            <a:ext cx="1239838" cy="290512"/>
          </a:xfrm>
          <a:prstGeom prst="straightConnector1">
            <a:avLst/>
          </a:prstGeom>
          <a:noFill/>
          <a:ln w="12700" algn="ctr">
            <a:solidFill>
              <a:schemeClr val="tx1"/>
            </a:solidFill>
            <a:round/>
            <a:headEnd type="none" w="sm" len="sm"/>
            <a:tailEnd type="arrow" w="med" len="med"/>
          </a:ln>
        </p:spPr>
      </p:cxnSp>
      <p:cxnSp>
        <p:nvCxnSpPr>
          <p:cNvPr id="16442" name="Straight Arrow Connector 13"/>
          <p:cNvCxnSpPr>
            <a:cxnSpLocks noChangeShapeType="1"/>
            <a:endCxn id="16422" idx="0"/>
          </p:cNvCxnSpPr>
          <p:nvPr/>
        </p:nvCxnSpPr>
        <p:spPr bwMode="auto">
          <a:xfrm flipV="1">
            <a:off x="7072313" y="3786188"/>
            <a:ext cx="211137" cy="288925"/>
          </a:xfrm>
          <a:prstGeom prst="straightConnector1">
            <a:avLst/>
          </a:prstGeom>
          <a:noFill/>
          <a:ln w="12700" algn="ctr">
            <a:solidFill>
              <a:schemeClr val="tx1"/>
            </a:solidFill>
            <a:round/>
            <a:headEnd type="none" w="sm" len="sm"/>
            <a:tailEnd type="arrow" w="med" len="med"/>
          </a:ln>
        </p:spPr>
      </p:cxnSp>
      <p:cxnSp>
        <p:nvCxnSpPr>
          <p:cNvPr id="16443" name="Straight Arrow Connector 15"/>
          <p:cNvCxnSpPr>
            <a:cxnSpLocks noChangeShapeType="1"/>
            <a:stCxn id="16431" idx="4"/>
          </p:cNvCxnSpPr>
          <p:nvPr/>
        </p:nvCxnSpPr>
        <p:spPr bwMode="auto">
          <a:xfrm flipV="1">
            <a:off x="7585075" y="4075113"/>
            <a:ext cx="84138" cy="496887"/>
          </a:xfrm>
          <a:prstGeom prst="straightConnector1">
            <a:avLst/>
          </a:prstGeom>
          <a:noFill/>
          <a:ln w="12700" algn="ctr">
            <a:solidFill>
              <a:schemeClr val="tx1"/>
            </a:solidFill>
            <a:round/>
            <a:headEnd type="none" w="sm" len="sm"/>
            <a:tailEnd type="arrow" w="med" len="med"/>
          </a:ln>
        </p:spPr>
      </p:cxnSp>
      <p:sp>
        <p:nvSpPr>
          <p:cNvPr id="57" name="Oval 70"/>
          <p:cNvSpPr>
            <a:spLocks noChangeArrowheads="1"/>
          </p:cNvSpPr>
          <p:nvPr/>
        </p:nvSpPr>
        <p:spPr bwMode="auto">
          <a:xfrm>
            <a:off x="5105400" y="2634473"/>
            <a:ext cx="114573" cy="108727"/>
          </a:xfrm>
          <a:prstGeom prst="ellipse">
            <a:avLst/>
          </a:prstGeom>
          <a:solidFill>
            <a:srgbClr val="0033CC"/>
          </a:solidFill>
          <a:ln w="9525">
            <a:noFill/>
            <a:round/>
            <a:headEnd/>
            <a:tailEnd/>
          </a:ln>
        </p:spPr>
        <p:txBody>
          <a:bodyPr wrap="none" anchor="ctr"/>
          <a:lstStyle/>
          <a:p>
            <a:endParaRPr lang="en-US">
              <a:cs typeface="Arial" charset="0"/>
            </a:endParaRPr>
          </a:p>
        </p:txBody>
      </p:sp>
      <p:sp>
        <p:nvSpPr>
          <p:cNvPr id="54" name="Rectangle 53"/>
          <p:cNvSpPr/>
          <p:nvPr/>
        </p:nvSpPr>
        <p:spPr>
          <a:xfrm>
            <a:off x="3962400" y="1295400"/>
            <a:ext cx="1143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Mobile</a:t>
            </a:r>
            <a:endParaRPr lang="en-US" sz="2400" dirty="0">
              <a:solidFill>
                <a:schemeClr val="tx1"/>
              </a:solidFill>
            </a:endParaRPr>
          </a:p>
        </p:txBody>
      </p:sp>
      <p:sp>
        <p:nvSpPr>
          <p:cNvPr id="55" name="Rectangle 54"/>
          <p:cNvSpPr/>
          <p:nvPr/>
        </p:nvSpPr>
        <p:spPr>
          <a:xfrm>
            <a:off x="7086600" y="5638800"/>
            <a:ext cx="11430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Laptop</a:t>
            </a:r>
            <a:endParaRPr lang="en-US" sz="2400" dirty="0">
              <a:solidFill>
                <a:schemeClr val="tx1"/>
              </a:solidFill>
            </a:endParaRPr>
          </a:p>
        </p:txBody>
      </p:sp>
      <p:sp>
        <p:nvSpPr>
          <p:cNvPr id="56" name="Rectangle 55"/>
          <p:cNvSpPr/>
          <p:nvPr/>
        </p:nvSpPr>
        <p:spPr>
          <a:xfrm>
            <a:off x="-457200" y="1219200"/>
            <a:ext cx="4343400" cy="2031325"/>
          </a:xfrm>
          <a:prstGeom prst="rect">
            <a:avLst/>
          </a:prstGeom>
        </p:spPr>
        <p:txBody>
          <a:bodyPr wrap="square">
            <a:spAutoFit/>
          </a:bodyPr>
          <a:lstStyle/>
          <a:p>
            <a:pPr marL="463550" indent="-463550">
              <a:spcBef>
                <a:spcPct val="55000"/>
              </a:spcBef>
              <a:buSzPct val="115000"/>
              <a:buFont typeface="Wingdings" pitchFamily="2" charset="2"/>
              <a:buNone/>
            </a:pPr>
            <a:r>
              <a:rPr lang="en-US" dirty="0" smtClean="0"/>
              <a:t>	</a:t>
            </a:r>
            <a:r>
              <a:rPr lang="en-US" b="1" dirty="0" smtClean="0"/>
              <a:t>II</a:t>
            </a:r>
            <a:r>
              <a:rPr lang="en-US" dirty="0" smtClean="0"/>
              <a:t>. Find the point that represents (300 laptops and 3500 mobiles), label it as </a:t>
            </a:r>
            <a:r>
              <a:rPr lang="en-US" b="1" dirty="0" smtClean="0"/>
              <a:t>Y</a:t>
            </a:r>
            <a:r>
              <a:rPr lang="en-US" dirty="0" smtClean="0"/>
              <a:t>.  Will it be possible for the economy to produce this combination of these two goods? Analyse the situation in terms of feasibility and efficiency.</a:t>
            </a:r>
            <a:endParaRPr lang="en-US" dirty="0"/>
          </a:p>
        </p:txBody>
      </p:sp>
      <p:sp>
        <p:nvSpPr>
          <p:cNvPr id="58" name="Rectangle 57"/>
          <p:cNvSpPr/>
          <p:nvPr/>
        </p:nvSpPr>
        <p:spPr>
          <a:xfrm>
            <a:off x="674602" y="533400"/>
            <a:ext cx="5878598" cy="523220"/>
          </a:xfrm>
          <a:prstGeom prst="rect">
            <a:avLst/>
          </a:prstGeom>
        </p:spPr>
        <p:txBody>
          <a:bodyPr wrap="square">
            <a:spAutoFit/>
          </a:bodyPr>
          <a:lstStyle/>
          <a:p>
            <a:r>
              <a:rPr lang="en-US" sz="2800" b="1" dirty="0" smtClean="0">
                <a:solidFill>
                  <a:srgbClr val="339966"/>
                </a:solidFill>
                <a:effectLst>
                  <a:outerShdw blurRad="38100" dist="38100" dir="2700000" algn="tl">
                    <a:srgbClr val="C0C0C0"/>
                  </a:outerShdw>
                </a:effectLst>
                <a:latin typeface="Tahoma" pitchFamily="34" charset="0"/>
                <a:cs typeface="Arial" charset="0"/>
              </a:rPr>
              <a:t>Exercise:   </a:t>
            </a:r>
            <a:r>
              <a:rPr lang="en-US" sz="2800" b="1" dirty="0" smtClean="0">
                <a:solidFill>
                  <a:srgbClr val="339966"/>
                </a:solidFill>
                <a:cs typeface="Arial" charset="0"/>
              </a:rPr>
              <a:t>Points off the PPF</a:t>
            </a:r>
            <a:endParaRPr lang="en-US" sz="2800" b="1"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B205D1B4-3DDA-4CC1-9938-7341A55F91D4}" type="slidenum">
              <a:rPr lang="en-US"/>
              <a:pPr/>
              <a:t>17</a:t>
            </a:fld>
            <a:endParaRPr lang="en-US"/>
          </a:p>
        </p:txBody>
      </p:sp>
      <p:sp>
        <p:nvSpPr>
          <p:cNvPr id="80898" name="Rectangle 4"/>
          <p:cNvSpPr>
            <a:spLocks noGrp="1" noChangeArrowheads="1"/>
          </p:cNvSpPr>
          <p:nvPr>
            <p:ph type="title" idx="4294967295"/>
          </p:nvPr>
        </p:nvSpPr>
        <p:spPr>
          <a:xfrm>
            <a:off x="457200" y="381000"/>
            <a:ext cx="8229600" cy="1143000"/>
          </a:xfrm>
        </p:spPr>
        <p:txBody>
          <a:bodyPr/>
          <a:lstStyle/>
          <a:p>
            <a:r>
              <a:rPr lang="en-US" sz="3600" dirty="0"/>
              <a:t>The PPF:  What We Know So Far</a:t>
            </a:r>
          </a:p>
        </p:txBody>
      </p:sp>
      <p:sp>
        <p:nvSpPr>
          <p:cNvPr id="80899" name="Rectangle 5"/>
          <p:cNvSpPr>
            <a:spLocks noGrp="1" noChangeArrowheads="1"/>
          </p:cNvSpPr>
          <p:nvPr>
            <p:ph type="body" idx="4294967295"/>
          </p:nvPr>
        </p:nvSpPr>
        <p:spPr/>
        <p:txBody>
          <a:bodyPr>
            <a:normAutofit lnSpcReduction="10000"/>
          </a:bodyPr>
          <a:lstStyle/>
          <a:p>
            <a:pPr marL="0" indent="0">
              <a:buFont typeface="Wingdings" pitchFamily="2" charset="2"/>
              <a:buNone/>
            </a:pPr>
            <a:r>
              <a:rPr lang="en-US" dirty="0"/>
              <a:t>Points on the PPF </a:t>
            </a:r>
            <a:r>
              <a:rPr lang="en-US" dirty="0" smtClean="0"/>
              <a:t>( </a:t>
            </a:r>
            <a:r>
              <a:rPr lang="en-US" b="1" dirty="0"/>
              <a:t>A</a:t>
            </a:r>
            <a:r>
              <a:rPr lang="en-US" dirty="0"/>
              <a:t> – </a:t>
            </a:r>
            <a:r>
              <a:rPr lang="en-US" b="1" dirty="0"/>
              <a:t>E</a:t>
            </a:r>
            <a:r>
              <a:rPr lang="en-US" dirty="0"/>
              <a:t>)</a:t>
            </a:r>
          </a:p>
          <a:p>
            <a:pPr marL="511175" lvl="1" indent="-288925">
              <a:lnSpc>
                <a:spcPct val="105000"/>
              </a:lnSpc>
              <a:buClr>
                <a:srgbClr val="339966"/>
              </a:buClr>
            </a:pPr>
            <a:r>
              <a:rPr lang="en-US" dirty="0" smtClean="0"/>
              <a:t>It is possible</a:t>
            </a:r>
            <a:endParaRPr lang="en-US" dirty="0"/>
          </a:p>
          <a:p>
            <a:pPr marL="511175" lvl="1" indent="-288925">
              <a:lnSpc>
                <a:spcPct val="105000"/>
              </a:lnSpc>
              <a:buClr>
                <a:srgbClr val="339966"/>
              </a:buClr>
            </a:pPr>
            <a:r>
              <a:rPr lang="en-US" dirty="0" smtClean="0"/>
              <a:t>It is efficient as </a:t>
            </a:r>
            <a:r>
              <a:rPr lang="en-US" dirty="0"/>
              <a:t>all resources are fully utilized</a:t>
            </a:r>
          </a:p>
          <a:p>
            <a:pPr marL="0" indent="0">
              <a:buFont typeface="Wingdings" pitchFamily="2" charset="2"/>
              <a:buNone/>
            </a:pPr>
            <a:r>
              <a:rPr lang="en-US" dirty="0"/>
              <a:t>Points under the PPF </a:t>
            </a:r>
            <a:r>
              <a:rPr lang="en-US" dirty="0" smtClean="0"/>
              <a:t>( </a:t>
            </a:r>
            <a:r>
              <a:rPr lang="en-US" b="1" dirty="0"/>
              <a:t>X</a:t>
            </a:r>
            <a:r>
              <a:rPr lang="en-US" dirty="0" smtClean="0"/>
              <a:t>) </a:t>
            </a:r>
            <a:endParaRPr lang="en-US" dirty="0"/>
          </a:p>
          <a:p>
            <a:pPr marL="511175" lvl="1" indent="-288925">
              <a:lnSpc>
                <a:spcPct val="105000"/>
              </a:lnSpc>
              <a:buClr>
                <a:srgbClr val="339966"/>
              </a:buClr>
            </a:pPr>
            <a:r>
              <a:rPr lang="en-US" dirty="0" smtClean="0"/>
              <a:t>It is possible</a:t>
            </a:r>
            <a:endParaRPr lang="en-US" dirty="0"/>
          </a:p>
          <a:p>
            <a:pPr marL="511175" lvl="1" indent="-288925">
              <a:lnSpc>
                <a:spcPct val="105000"/>
              </a:lnSpc>
              <a:buClr>
                <a:srgbClr val="339966"/>
              </a:buClr>
            </a:pPr>
            <a:r>
              <a:rPr lang="en-US" dirty="0" smtClean="0"/>
              <a:t>But it is not efficient as </a:t>
            </a:r>
            <a:r>
              <a:rPr lang="en-US" dirty="0"/>
              <a:t>some </a:t>
            </a:r>
            <a:r>
              <a:rPr lang="en-US" dirty="0" smtClean="0"/>
              <a:t>resources are </a:t>
            </a:r>
            <a:r>
              <a:rPr lang="en-US" dirty="0"/>
              <a:t>underutilized </a:t>
            </a:r>
            <a:br>
              <a:rPr lang="en-US" dirty="0"/>
            </a:br>
            <a:r>
              <a:rPr lang="en-US" dirty="0"/>
              <a:t>(</a:t>
            </a:r>
            <a:r>
              <a:rPr lang="en-US" i="1" dirty="0"/>
              <a:t>e.g.,</a:t>
            </a:r>
            <a:r>
              <a:rPr lang="en-US" dirty="0"/>
              <a:t> </a:t>
            </a:r>
            <a:r>
              <a:rPr lang="en-US" dirty="0" smtClean="0"/>
              <a:t>workers are unemployed and also the factories are idle</a:t>
            </a:r>
            <a:r>
              <a:rPr lang="en-US" dirty="0"/>
              <a:t>) </a:t>
            </a:r>
          </a:p>
          <a:p>
            <a:pPr marL="0" indent="0">
              <a:buFont typeface="Wingdings" pitchFamily="2" charset="2"/>
              <a:buNone/>
            </a:pPr>
            <a:r>
              <a:rPr lang="en-US" dirty="0"/>
              <a:t>Points above the PPF </a:t>
            </a:r>
            <a:r>
              <a:rPr lang="en-US" dirty="0" smtClean="0"/>
              <a:t>( </a:t>
            </a:r>
            <a:r>
              <a:rPr lang="en-US" b="1" dirty="0"/>
              <a:t>Y</a:t>
            </a:r>
            <a:r>
              <a:rPr lang="en-US" dirty="0" smtClean="0"/>
              <a:t>) </a:t>
            </a:r>
            <a:endParaRPr lang="en-US" dirty="0"/>
          </a:p>
          <a:p>
            <a:pPr marL="511175" lvl="1" indent="-288925">
              <a:lnSpc>
                <a:spcPct val="105000"/>
              </a:lnSpc>
              <a:buClr>
                <a:srgbClr val="339966"/>
              </a:buClr>
            </a:pPr>
            <a:r>
              <a:rPr lang="en-US" dirty="0" smtClean="0"/>
              <a:t>It is not </a:t>
            </a:r>
            <a:r>
              <a:rPr lang="en-US" dirty="0"/>
              <a:t>possible</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457200" y="922338"/>
            <a:ext cx="7847013" cy="677862"/>
          </a:xfrm>
        </p:spPr>
        <p:txBody>
          <a:bodyPr/>
          <a:lstStyle/>
          <a:p>
            <a:r>
              <a:rPr lang="en-US" sz="3600" dirty="0"/>
              <a:t>The PPF and </a:t>
            </a:r>
            <a:r>
              <a:rPr lang="en-US" sz="3600" dirty="0" smtClean="0"/>
              <a:t>the Opportunity </a:t>
            </a:r>
            <a:r>
              <a:rPr lang="en-US" sz="3600" dirty="0"/>
              <a:t>Cost</a:t>
            </a:r>
          </a:p>
        </p:txBody>
      </p:sp>
      <p:sp>
        <p:nvSpPr>
          <p:cNvPr id="92163" name="Rectangle 3"/>
          <p:cNvSpPr>
            <a:spLocks noGrp="1" noChangeArrowheads="1"/>
          </p:cNvSpPr>
          <p:nvPr>
            <p:ph type="body" idx="4294967295"/>
          </p:nvPr>
        </p:nvSpPr>
        <p:spPr>
          <a:xfrm>
            <a:off x="373063" y="1863725"/>
            <a:ext cx="8313737" cy="1108075"/>
          </a:xfrm>
        </p:spPr>
        <p:txBody>
          <a:bodyPr/>
          <a:lstStyle/>
          <a:p>
            <a:r>
              <a:rPr lang="en-US" dirty="0" smtClean="0"/>
              <a:t>The </a:t>
            </a:r>
            <a:r>
              <a:rPr lang="en-US" b="1" dirty="0">
                <a:solidFill>
                  <a:srgbClr val="7030A0"/>
                </a:solidFill>
              </a:rPr>
              <a:t>opportunity cost</a:t>
            </a:r>
            <a:r>
              <a:rPr lang="en-US" dirty="0">
                <a:solidFill>
                  <a:srgbClr val="7030A0"/>
                </a:solidFill>
              </a:rPr>
              <a:t> </a:t>
            </a:r>
            <a:r>
              <a:rPr lang="en-US" dirty="0"/>
              <a:t>of an item </a:t>
            </a:r>
            <a:r>
              <a:rPr lang="en-US" dirty="0" smtClean="0"/>
              <a:t>is </a:t>
            </a:r>
            <a:r>
              <a:rPr lang="en-US" dirty="0"/>
              <a:t>what </a:t>
            </a:r>
            <a:r>
              <a:rPr lang="en-US" dirty="0" smtClean="0"/>
              <a:t>you give </a:t>
            </a:r>
            <a:r>
              <a:rPr lang="en-US" dirty="0"/>
              <a:t>up to obtain that item.  </a:t>
            </a:r>
          </a:p>
        </p:txBody>
      </p:sp>
      <p:sp>
        <p:nvSpPr>
          <p:cNvPr id="92165" name="Rectangle 5"/>
          <p:cNvSpPr>
            <a:spLocks noChangeArrowheads="1"/>
          </p:cNvSpPr>
          <p:nvPr/>
        </p:nvSpPr>
        <p:spPr bwMode="auto">
          <a:xfrm>
            <a:off x="379413" y="2823747"/>
            <a:ext cx="8229600" cy="3958053"/>
          </a:xfrm>
          <a:prstGeom prst="rect">
            <a:avLst/>
          </a:prstGeom>
          <a:noFill/>
          <a:ln w="9525">
            <a:noFill/>
            <a:miter lim="800000"/>
            <a:headEnd/>
            <a:tailEnd/>
          </a:ln>
        </p:spPr>
        <p:txBody>
          <a:bodyPr/>
          <a:lstStyle/>
          <a:p>
            <a:pPr marL="342900" indent="-342900">
              <a:lnSpc>
                <a:spcPct val="105000"/>
              </a:lnSpc>
              <a:spcBef>
                <a:spcPct val="45000"/>
              </a:spcBef>
              <a:buClr>
                <a:srgbClr val="339966"/>
              </a:buClr>
              <a:buSzPct val="120000"/>
              <a:buFont typeface="Wingdings" pitchFamily="2" charset="2"/>
              <a:buChar char="§"/>
            </a:pPr>
            <a:r>
              <a:rPr lang="en-US" sz="2600" dirty="0">
                <a:cs typeface="Arial" charset="0"/>
              </a:rPr>
              <a:t>Moving along a PPF involves shifting resources (</a:t>
            </a:r>
            <a:r>
              <a:rPr lang="en-US" sz="2600" i="1" dirty="0">
                <a:cs typeface="Arial" charset="0"/>
              </a:rPr>
              <a:t>e.g.</a:t>
            </a:r>
            <a:r>
              <a:rPr lang="en-US" sz="2600" dirty="0">
                <a:cs typeface="Arial" charset="0"/>
              </a:rPr>
              <a:t>, </a:t>
            </a:r>
            <a:r>
              <a:rPr lang="en-US" sz="2600" dirty="0" smtClean="0">
                <a:cs typeface="Arial" charset="0"/>
              </a:rPr>
              <a:t>labour</a:t>
            </a:r>
            <a:r>
              <a:rPr lang="en-US" sz="2600" dirty="0">
                <a:cs typeface="Arial" charset="0"/>
              </a:rPr>
              <a:t>) from the production of one good to the other.   </a:t>
            </a:r>
          </a:p>
          <a:p>
            <a:pPr marL="342900" indent="-342900">
              <a:lnSpc>
                <a:spcPct val="105000"/>
              </a:lnSpc>
              <a:spcBef>
                <a:spcPct val="45000"/>
              </a:spcBef>
              <a:buClr>
                <a:srgbClr val="339966"/>
              </a:buClr>
              <a:buSzPct val="120000"/>
              <a:buFont typeface="Wingdings" pitchFamily="2" charset="2"/>
              <a:buChar char="§"/>
            </a:pPr>
            <a:r>
              <a:rPr lang="en-US" sz="2600" dirty="0">
                <a:cs typeface="Arial" charset="0"/>
              </a:rPr>
              <a:t>Society faces a </a:t>
            </a:r>
            <a:r>
              <a:rPr lang="en-US" sz="2600" dirty="0" smtClean="0">
                <a:cs typeface="Arial" charset="0"/>
              </a:rPr>
              <a:t>tradeoff. It means getting </a:t>
            </a:r>
            <a:r>
              <a:rPr lang="en-US" sz="2600" dirty="0">
                <a:cs typeface="Arial" charset="0"/>
              </a:rPr>
              <a:t>more of one good requires sacrificing some of the </a:t>
            </a:r>
            <a:r>
              <a:rPr lang="en-US" sz="2600" dirty="0" smtClean="0">
                <a:cs typeface="Arial" charset="0"/>
              </a:rPr>
              <a:t>other resources.  </a:t>
            </a:r>
            <a:endParaRPr lang="en-US" sz="2600" dirty="0">
              <a:cs typeface="Arial" charset="0"/>
            </a:endParaRPr>
          </a:p>
          <a:p>
            <a:pPr marL="342900" indent="-342900">
              <a:lnSpc>
                <a:spcPct val="105000"/>
              </a:lnSpc>
              <a:spcBef>
                <a:spcPct val="45000"/>
              </a:spcBef>
              <a:buClr>
                <a:srgbClr val="339966"/>
              </a:buClr>
              <a:buSzPct val="120000"/>
              <a:buFont typeface="Wingdings" pitchFamily="2" charset="2"/>
              <a:buChar char="§"/>
            </a:pPr>
            <a:r>
              <a:rPr lang="en-US" sz="2600" dirty="0">
                <a:cs typeface="Arial" charset="0"/>
              </a:rPr>
              <a:t>The slope of the PPF </a:t>
            </a:r>
            <a:r>
              <a:rPr lang="en-US" sz="2600" dirty="0" smtClean="0">
                <a:cs typeface="Arial" charset="0"/>
              </a:rPr>
              <a:t>describes that </a:t>
            </a:r>
            <a:r>
              <a:rPr lang="en-US" sz="2600" dirty="0">
                <a:cs typeface="Arial" charset="0"/>
              </a:rPr>
              <a:t>the opportunity cost of one good in terms of the other.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wipe(left)">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5">
                                            <p:txEl>
                                              <p:pRg st="0" end="0"/>
                                            </p:txEl>
                                          </p:spTgt>
                                        </p:tgtEl>
                                        <p:attrNameLst>
                                          <p:attrName>style.visibility</p:attrName>
                                        </p:attrNameLst>
                                      </p:cBhvr>
                                      <p:to>
                                        <p:strVal val="visible"/>
                                      </p:to>
                                    </p:set>
                                    <p:animEffect transition="in" filter="wipe(left)">
                                      <p:cBhvr>
                                        <p:cTn id="12" dur="500"/>
                                        <p:tgtEl>
                                          <p:spTgt spid="9216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5">
                                            <p:txEl>
                                              <p:pRg st="1" end="1"/>
                                            </p:txEl>
                                          </p:spTgt>
                                        </p:tgtEl>
                                        <p:attrNameLst>
                                          <p:attrName>style.visibility</p:attrName>
                                        </p:attrNameLst>
                                      </p:cBhvr>
                                      <p:to>
                                        <p:strVal val="visible"/>
                                      </p:to>
                                    </p:set>
                                    <p:animEffect transition="in" filter="wipe(left)">
                                      <p:cBhvr>
                                        <p:cTn id="17" dur="500"/>
                                        <p:tgtEl>
                                          <p:spTgt spid="9216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5">
                                            <p:txEl>
                                              <p:pRg st="2" end="2"/>
                                            </p:txEl>
                                          </p:spTgt>
                                        </p:tgtEl>
                                        <p:attrNameLst>
                                          <p:attrName>style.visibility</p:attrName>
                                        </p:attrNameLst>
                                      </p:cBhvr>
                                      <p:to>
                                        <p:strVal val="visible"/>
                                      </p:to>
                                    </p:set>
                                    <p:animEffect transition="in" filter="wipe(left)">
                                      <p:cBhvr>
                                        <p:cTn id="22" dur="500"/>
                                        <p:tgtEl>
                                          <p:spTgt spid="921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bldLvl="5"/>
      <p:bldP spid="92165"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a:xfrm>
            <a:off x="533400" y="762000"/>
            <a:ext cx="8229600" cy="609600"/>
          </a:xfrm>
        </p:spPr>
        <p:txBody>
          <a:bodyPr>
            <a:normAutofit/>
          </a:bodyPr>
          <a:lstStyle/>
          <a:p>
            <a:r>
              <a:rPr lang="en-US" sz="3600" b="1" dirty="0" smtClean="0"/>
              <a:t> The </a:t>
            </a:r>
            <a:r>
              <a:rPr lang="en-US" sz="3600" b="1" dirty="0"/>
              <a:t>Shape of the PPF</a:t>
            </a:r>
          </a:p>
        </p:txBody>
      </p:sp>
      <p:sp>
        <p:nvSpPr>
          <p:cNvPr id="93187" name="Rectangle 3"/>
          <p:cNvSpPr>
            <a:spLocks noGrp="1" noChangeArrowheads="1"/>
          </p:cNvSpPr>
          <p:nvPr>
            <p:ph type="body" idx="4294967295"/>
          </p:nvPr>
        </p:nvSpPr>
        <p:spPr>
          <a:xfrm>
            <a:off x="373063" y="1606550"/>
            <a:ext cx="8396287" cy="5327650"/>
          </a:xfrm>
        </p:spPr>
        <p:txBody>
          <a:bodyPr/>
          <a:lstStyle/>
          <a:p>
            <a:r>
              <a:rPr lang="en-US" sz="2700" dirty="0"/>
              <a:t>The PPF </a:t>
            </a:r>
            <a:r>
              <a:rPr lang="en-US" sz="2700" dirty="0" smtClean="0"/>
              <a:t>can </a:t>
            </a:r>
            <a:r>
              <a:rPr lang="en-US" sz="2700" dirty="0"/>
              <a:t>be a straight </a:t>
            </a:r>
            <a:r>
              <a:rPr lang="en-US" sz="2700" dirty="0" smtClean="0"/>
              <a:t>line </a:t>
            </a:r>
            <a:r>
              <a:rPr lang="en-US" sz="2700" dirty="0"/>
              <a:t>or </a:t>
            </a:r>
            <a:r>
              <a:rPr lang="en-US" sz="2700" dirty="0" smtClean="0"/>
              <a:t>a bow-shaped  curve.</a:t>
            </a:r>
            <a:endParaRPr lang="en-US" sz="2700" dirty="0"/>
          </a:p>
          <a:p>
            <a:pPr>
              <a:spcBef>
                <a:spcPct val="35000"/>
              </a:spcBef>
            </a:pPr>
            <a:r>
              <a:rPr lang="en-US" sz="2700" dirty="0" smtClean="0"/>
              <a:t>It depends </a:t>
            </a:r>
            <a:r>
              <a:rPr lang="en-US" sz="2700" dirty="0"/>
              <a:t>on what happens to </a:t>
            </a:r>
            <a:r>
              <a:rPr lang="en-US" sz="2700" dirty="0" smtClean="0"/>
              <a:t> the  opportunity </a:t>
            </a:r>
            <a:r>
              <a:rPr lang="en-US" sz="2700" dirty="0"/>
              <a:t>cost </a:t>
            </a:r>
            <a:br>
              <a:rPr lang="en-US" sz="2700" dirty="0"/>
            </a:br>
            <a:r>
              <a:rPr lang="en-US" sz="2700" dirty="0" smtClean="0"/>
              <a:t> as the economy </a:t>
            </a:r>
            <a:r>
              <a:rPr lang="en-US" sz="2700" dirty="0"/>
              <a:t>shifts resources from one </a:t>
            </a:r>
            <a:r>
              <a:rPr lang="en-US" sz="2700" dirty="0" smtClean="0"/>
              <a:t>industry to the other  industry. </a:t>
            </a:r>
            <a:endParaRPr lang="en-US" sz="2700" dirty="0"/>
          </a:p>
          <a:p>
            <a:pPr lvl="1">
              <a:lnSpc>
                <a:spcPct val="105000"/>
              </a:lnSpc>
              <a:spcBef>
                <a:spcPct val="25000"/>
              </a:spcBef>
            </a:pPr>
            <a:r>
              <a:rPr lang="en-US" dirty="0"/>
              <a:t>If </a:t>
            </a:r>
            <a:r>
              <a:rPr lang="en-US" dirty="0" smtClean="0"/>
              <a:t>opportunity </a:t>
            </a:r>
            <a:r>
              <a:rPr lang="en-US" dirty="0"/>
              <a:t>cost remains constant, </a:t>
            </a:r>
            <a:r>
              <a:rPr lang="en-US" dirty="0" smtClean="0"/>
              <a:t> PPF takes the shape of a </a:t>
            </a:r>
            <a:r>
              <a:rPr lang="en-US" dirty="0"/>
              <a:t>straight line. </a:t>
            </a:r>
            <a:r>
              <a:rPr lang="en-US" dirty="0" smtClean="0"/>
              <a:t>(</a:t>
            </a:r>
            <a:r>
              <a:rPr lang="en-US" dirty="0"/>
              <a:t>In the </a:t>
            </a:r>
            <a:r>
              <a:rPr lang="en-US" dirty="0" smtClean="0"/>
              <a:t>our example opportunity </a:t>
            </a:r>
            <a:r>
              <a:rPr lang="en-US" dirty="0"/>
              <a:t>cost of </a:t>
            </a:r>
            <a:r>
              <a:rPr lang="en-US" dirty="0" smtClean="0"/>
              <a:t> 1 number of laptop is  10 numbers of mobiles.)</a:t>
            </a:r>
            <a:endParaRPr lang="en-US" dirty="0"/>
          </a:p>
          <a:p>
            <a:pPr lvl="1">
              <a:lnSpc>
                <a:spcPct val="105000"/>
              </a:lnSpc>
              <a:spcBef>
                <a:spcPct val="25000"/>
              </a:spcBef>
            </a:pPr>
            <a:r>
              <a:rPr lang="en-US" dirty="0"/>
              <a:t>If </a:t>
            </a:r>
            <a:r>
              <a:rPr lang="en-US" dirty="0" smtClean="0"/>
              <a:t>the opportunity </a:t>
            </a:r>
            <a:r>
              <a:rPr lang="en-US" dirty="0"/>
              <a:t>cost of a good rises as the economy </a:t>
            </a:r>
            <a:r>
              <a:rPr lang="en-US" dirty="0" smtClean="0"/>
              <a:t> shifts the resources which means that production of  </a:t>
            </a:r>
            <a:r>
              <a:rPr lang="en-US" dirty="0"/>
              <a:t>more of the </a:t>
            </a:r>
            <a:r>
              <a:rPr lang="en-US" dirty="0" smtClean="0"/>
              <a:t>good, so the PPF takes  a  bow-shape.  </a:t>
            </a:r>
            <a:endParaRPr lang="en-US"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438632"/>
            <a:ext cx="6553200" cy="3447098"/>
          </a:xfrm>
          <a:prstGeom prst="rect">
            <a:avLst/>
          </a:prstGeom>
          <a:solidFill>
            <a:schemeClr val="bg1"/>
          </a:solidFill>
        </p:spPr>
        <p:txBody>
          <a:bodyPr wrap="square">
            <a:spAutoFit/>
          </a:bodyPr>
          <a:lstStyle/>
          <a:p>
            <a:r>
              <a:rPr lang="en-US" sz="3200" dirty="0" smtClean="0">
                <a:latin typeface="Times New Roman" pitchFamily="18" charset="0"/>
                <a:cs typeface="Times New Roman" pitchFamily="18" charset="0"/>
              </a:rPr>
              <a:t>Economics educates you to. . . .</a:t>
            </a:r>
          </a:p>
          <a:p>
            <a:endParaRPr lang="en-US" dirty="0" smtClean="0"/>
          </a:p>
          <a:p>
            <a:pPr>
              <a:buFont typeface="Wingdings" pitchFamily="2" charset="2"/>
              <a:buChar char="ü"/>
            </a:pPr>
            <a:r>
              <a:rPr lang="en-US" sz="2400" dirty="0" smtClean="0"/>
              <a:t>Evaluate in terms of alternatives.</a:t>
            </a:r>
          </a:p>
          <a:p>
            <a:endParaRPr lang="en-US" sz="2400" dirty="0" smtClean="0"/>
          </a:p>
          <a:p>
            <a:pPr>
              <a:buFont typeface="Wingdings" pitchFamily="2" charset="2"/>
              <a:buChar char="ü"/>
            </a:pPr>
            <a:r>
              <a:rPr lang="en-US" sz="2400" dirty="0" smtClean="0"/>
              <a:t>Comparing the cost of individual and social  </a:t>
            </a:r>
          </a:p>
          <a:p>
            <a:r>
              <a:rPr lang="en-US" sz="2400" dirty="0" smtClean="0"/>
              <a:t>    choices.</a:t>
            </a:r>
          </a:p>
          <a:p>
            <a:endParaRPr lang="en-US" sz="2400" dirty="0" smtClean="0"/>
          </a:p>
          <a:p>
            <a:pPr>
              <a:buFont typeface="Wingdings" pitchFamily="2" charset="2"/>
              <a:buChar char="ü"/>
            </a:pPr>
            <a:r>
              <a:rPr lang="en-US" sz="2400" dirty="0" smtClean="0"/>
              <a:t>Investigate  and understand the relationship</a:t>
            </a:r>
          </a:p>
          <a:p>
            <a:r>
              <a:rPr lang="en-US" sz="2400" dirty="0"/>
              <a:t> </a:t>
            </a:r>
            <a:r>
              <a:rPr lang="en-US" sz="2400" dirty="0" smtClean="0"/>
              <a:t>   between different events and issues .</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C57CB94C-686A-40CB-801B-701F102E16A7}" type="slidenum">
              <a:rPr lang="en-US"/>
              <a:pPr/>
              <a:t>20</a:t>
            </a:fld>
            <a:endParaRPr lang="en-US"/>
          </a:p>
        </p:txBody>
      </p:sp>
      <p:sp>
        <p:nvSpPr>
          <p:cNvPr id="101378" name="Rectangle 2"/>
          <p:cNvSpPr>
            <a:spLocks noGrp="1" noChangeArrowheads="1"/>
          </p:cNvSpPr>
          <p:nvPr>
            <p:ph type="title" idx="4294967295"/>
          </p:nvPr>
        </p:nvSpPr>
        <p:spPr>
          <a:xfrm>
            <a:off x="457200" y="798512"/>
            <a:ext cx="8229600" cy="649288"/>
          </a:xfrm>
        </p:spPr>
        <p:txBody>
          <a:bodyPr/>
          <a:lstStyle/>
          <a:p>
            <a:r>
              <a:rPr lang="en-US" sz="3400" dirty="0"/>
              <a:t>Why the PPF Might Be Bow-Shaped</a:t>
            </a:r>
          </a:p>
        </p:txBody>
      </p:sp>
      <p:sp>
        <p:nvSpPr>
          <p:cNvPr id="101379" name="Rectangle 3"/>
          <p:cNvSpPr>
            <a:spLocks noGrp="1" noChangeArrowheads="1"/>
          </p:cNvSpPr>
          <p:nvPr>
            <p:ph type="body" idx="4294967295"/>
          </p:nvPr>
        </p:nvSpPr>
        <p:spPr>
          <a:xfrm>
            <a:off x="468313" y="1966912"/>
            <a:ext cx="8062912" cy="4205288"/>
          </a:xfrm>
        </p:spPr>
        <p:txBody>
          <a:bodyPr/>
          <a:lstStyle/>
          <a:p>
            <a:pPr marL="344488" indent="-344488"/>
            <a:r>
              <a:rPr lang="en-US" dirty="0"/>
              <a:t>So, PPF is bow-shaped when different </a:t>
            </a:r>
            <a:r>
              <a:rPr lang="en-US" dirty="0" smtClean="0"/>
              <a:t>laborers </a:t>
            </a:r>
            <a:r>
              <a:rPr lang="en-US" dirty="0"/>
              <a:t>have different skills, different opportunity costs of producing one good in terms of the </a:t>
            </a:r>
            <a:r>
              <a:rPr lang="en-US" dirty="0" smtClean="0"/>
              <a:t>other good.  </a:t>
            </a:r>
          </a:p>
          <a:p>
            <a:pPr marL="344488" indent="-344488">
              <a:buNone/>
            </a:pPr>
            <a:endParaRPr lang="en-US" dirty="0"/>
          </a:p>
          <a:p>
            <a:pPr marL="344488" indent="-344488"/>
            <a:r>
              <a:rPr lang="en-US" dirty="0"/>
              <a:t>The PPF </a:t>
            </a:r>
            <a:r>
              <a:rPr lang="en-US" dirty="0" smtClean="0"/>
              <a:t>can also </a:t>
            </a:r>
            <a:r>
              <a:rPr lang="en-US" dirty="0"/>
              <a:t>be bow-shaped when there is some other </a:t>
            </a:r>
            <a:r>
              <a:rPr lang="en-US" dirty="0" smtClean="0"/>
              <a:t>resource </a:t>
            </a:r>
            <a:r>
              <a:rPr lang="en-US" dirty="0"/>
              <a:t>or mix of resources with </a:t>
            </a:r>
            <a:r>
              <a:rPr lang="en-US" dirty="0" smtClean="0"/>
              <a:t>different </a:t>
            </a:r>
            <a:r>
              <a:rPr lang="en-US" dirty="0"/>
              <a:t>opportunity </a:t>
            </a:r>
            <a:r>
              <a:rPr lang="en-US" dirty="0" smtClean="0"/>
              <a:t>costs  (</a:t>
            </a:r>
            <a:r>
              <a:rPr lang="en-US" i="1" dirty="0" smtClean="0"/>
              <a:t>e.g</a:t>
            </a:r>
            <a:r>
              <a:rPr lang="en-US" i="1" dirty="0"/>
              <a:t>.</a:t>
            </a:r>
            <a:r>
              <a:rPr lang="en-US" dirty="0"/>
              <a:t>, different types of land suited for </a:t>
            </a:r>
            <a:r>
              <a:rPr lang="en-US" dirty="0" smtClean="0"/>
              <a:t> different </a:t>
            </a:r>
            <a:r>
              <a:rPr lang="en-US" dirty="0"/>
              <a:t>uses).</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
          <p:cNvSpPr>
            <a:spLocks noGrp="1"/>
          </p:cNvSpPr>
          <p:nvPr>
            <p:ph type="ftr" sz="quarter" idx="10"/>
          </p:nvPr>
        </p:nvSpPr>
        <p:spPr/>
        <p:txBody>
          <a:bodyPr/>
          <a:lstStyle/>
          <a:p>
            <a:r>
              <a:rPr lang="en-US"/>
              <a:t>THINKING LIKE AN ECONOMIST</a:t>
            </a:r>
          </a:p>
        </p:txBody>
      </p:sp>
      <p:sp>
        <p:nvSpPr>
          <p:cNvPr id="17" name="Slide Number Placeholder 2"/>
          <p:cNvSpPr>
            <a:spLocks noGrp="1"/>
          </p:cNvSpPr>
          <p:nvPr>
            <p:ph type="sldNum" sz="quarter" idx="11"/>
          </p:nvPr>
        </p:nvSpPr>
        <p:spPr/>
        <p:txBody>
          <a:bodyPr/>
          <a:lstStyle/>
          <a:p>
            <a:fld id="{2EC5F185-7451-4934-99A7-F7E0B638FF82}" type="slidenum">
              <a:rPr lang="en-US"/>
              <a:pPr/>
              <a:t>21</a:t>
            </a:fld>
            <a:endParaRPr lang="en-US"/>
          </a:p>
        </p:txBody>
      </p:sp>
      <p:sp>
        <p:nvSpPr>
          <p:cNvPr id="95234" name="Rectangle 2"/>
          <p:cNvSpPr>
            <a:spLocks noGrp="1" noChangeArrowheads="1"/>
          </p:cNvSpPr>
          <p:nvPr>
            <p:ph type="title" idx="4294967295"/>
          </p:nvPr>
        </p:nvSpPr>
        <p:spPr>
          <a:xfrm>
            <a:off x="457200" y="603250"/>
            <a:ext cx="8229600" cy="692150"/>
          </a:xfrm>
        </p:spPr>
        <p:txBody>
          <a:bodyPr/>
          <a:lstStyle/>
          <a:p>
            <a:r>
              <a:rPr lang="en-US" sz="3400" dirty="0"/>
              <a:t>Why the PPF Might Be Bow-Shaped</a:t>
            </a:r>
          </a:p>
        </p:txBody>
      </p:sp>
      <p:grpSp>
        <p:nvGrpSpPr>
          <p:cNvPr id="2" name="Group 4"/>
          <p:cNvGrpSpPr>
            <a:grpSpLocks/>
          </p:cNvGrpSpPr>
          <p:nvPr/>
        </p:nvGrpSpPr>
        <p:grpSpPr bwMode="auto">
          <a:xfrm>
            <a:off x="3702050" y="1438275"/>
            <a:ext cx="4719638" cy="4492626"/>
            <a:chOff x="2332" y="906"/>
            <a:chExt cx="2973" cy="2830"/>
          </a:xfrm>
        </p:grpSpPr>
        <p:grpSp>
          <p:nvGrpSpPr>
            <p:cNvPr id="3" name="Group 5"/>
            <p:cNvGrpSpPr>
              <a:grpSpLocks/>
            </p:cNvGrpSpPr>
            <p:nvPr/>
          </p:nvGrpSpPr>
          <p:grpSpPr bwMode="auto">
            <a:xfrm>
              <a:off x="2675" y="919"/>
              <a:ext cx="2593" cy="2491"/>
              <a:chOff x="2462" y="910"/>
              <a:chExt cx="2871" cy="2379"/>
            </a:xfrm>
          </p:grpSpPr>
          <p:sp>
            <p:nvSpPr>
              <p:cNvPr id="95237" name="Line 6"/>
              <p:cNvSpPr>
                <a:spLocks noChangeShapeType="1"/>
              </p:cNvSpPr>
              <p:nvPr/>
            </p:nvSpPr>
            <p:spPr bwMode="auto">
              <a:xfrm>
                <a:off x="2462" y="910"/>
                <a:ext cx="0" cy="2379"/>
              </a:xfrm>
              <a:prstGeom prst="line">
                <a:avLst/>
              </a:prstGeom>
              <a:noFill/>
              <a:ln w="9525">
                <a:solidFill>
                  <a:schemeClr val="tx1"/>
                </a:solidFill>
                <a:round/>
                <a:headEnd/>
                <a:tailEnd/>
              </a:ln>
            </p:spPr>
            <p:txBody>
              <a:bodyPr/>
              <a:lstStyle/>
              <a:p>
                <a:endParaRPr lang="en-US"/>
              </a:p>
            </p:txBody>
          </p:sp>
          <p:sp>
            <p:nvSpPr>
              <p:cNvPr id="95238" name="Line 7"/>
              <p:cNvSpPr>
                <a:spLocks noChangeShapeType="1"/>
              </p:cNvSpPr>
              <p:nvPr/>
            </p:nvSpPr>
            <p:spPr bwMode="auto">
              <a:xfrm>
                <a:off x="2462" y="3289"/>
                <a:ext cx="2871" cy="0"/>
              </a:xfrm>
              <a:prstGeom prst="line">
                <a:avLst/>
              </a:prstGeom>
              <a:noFill/>
              <a:ln w="9525">
                <a:solidFill>
                  <a:schemeClr val="tx1"/>
                </a:solidFill>
                <a:round/>
                <a:headEnd/>
                <a:tailEnd/>
              </a:ln>
            </p:spPr>
            <p:txBody>
              <a:bodyPr/>
              <a:lstStyle/>
              <a:p>
                <a:endParaRPr lang="en-US"/>
              </a:p>
            </p:txBody>
          </p:sp>
        </p:grpSp>
        <p:sp>
          <p:nvSpPr>
            <p:cNvPr id="95239" name="Text Box 8"/>
            <p:cNvSpPr txBox="1">
              <a:spLocks noChangeArrowheads="1"/>
            </p:cNvSpPr>
            <p:nvPr/>
          </p:nvSpPr>
          <p:spPr bwMode="auto">
            <a:xfrm>
              <a:off x="4004" y="3395"/>
              <a:ext cx="1301" cy="291"/>
            </a:xfrm>
            <a:prstGeom prst="rect">
              <a:avLst/>
            </a:prstGeom>
            <a:noFill/>
            <a:ln w="9525">
              <a:noFill/>
              <a:miter lim="800000"/>
              <a:headEnd/>
              <a:tailEnd/>
            </a:ln>
          </p:spPr>
          <p:txBody>
            <a:bodyPr wrap="square">
              <a:spAutoFit/>
            </a:bodyPr>
            <a:lstStyle/>
            <a:p>
              <a:pPr algn="r">
                <a:spcBef>
                  <a:spcPct val="50000"/>
                </a:spcBef>
              </a:pPr>
              <a:r>
                <a:rPr lang="en-US" sz="2400" b="1" dirty="0" smtClean="0">
                  <a:cs typeface="Arial" charset="0"/>
                </a:rPr>
                <a:t>Mobile</a:t>
              </a:r>
              <a:endParaRPr lang="en-US" sz="2400" b="1" dirty="0">
                <a:cs typeface="Arial" charset="0"/>
              </a:endParaRPr>
            </a:p>
          </p:txBody>
        </p:sp>
        <p:sp>
          <p:nvSpPr>
            <p:cNvPr id="95240" name="Text Box 9"/>
            <p:cNvSpPr txBox="1">
              <a:spLocks noChangeArrowheads="1"/>
            </p:cNvSpPr>
            <p:nvPr/>
          </p:nvSpPr>
          <p:spPr bwMode="auto">
            <a:xfrm rot="-5400000">
              <a:off x="2020" y="1218"/>
              <a:ext cx="911" cy="288"/>
            </a:xfrm>
            <a:prstGeom prst="rect">
              <a:avLst/>
            </a:prstGeom>
            <a:noFill/>
            <a:ln w="9525">
              <a:noFill/>
              <a:miter lim="800000"/>
              <a:headEnd/>
              <a:tailEnd/>
            </a:ln>
          </p:spPr>
          <p:txBody>
            <a:bodyPr>
              <a:spAutoFit/>
            </a:bodyPr>
            <a:lstStyle/>
            <a:p>
              <a:pPr algn="r">
                <a:spcBef>
                  <a:spcPct val="50000"/>
                </a:spcBef>
              </a:pPr>
              <a:r>
                <a:rPr lang="en-US" sz="2400" b="1" dirty="0" smtClean="0">
                  <a:cs typeface="Arial" charset="0"/>
                </a:rPr>
                <a:t>Laptop</a:t>
              </a:r>
              <a:endParaRPr lang="en-US" sz="2400" b="1" dirty="0">
                <a:cs typeface="Arial" charset="0"/>
              </a:endParaRPr>
            </a:p>
          </p:txBody>
        </p:sp>
        <p:sp>
          <p:nvSpPr>
            <p:cNvPr id="95241" name="Arc 10"/>
            <p:cNvSpPr>
              <a:spLocks/>
            </p:cNvSpPr>
            <p:nvPr/>
          </p:nvSpPr>
          <p:spPr bwMode="auto">
            <a:xfrm>
              <a:off x="2525" y="1250"/>
              <a:ext cx="2273" cy="2486"/>
            </a:xfrm>
            <a:custGeom>
              <a:avLst/>
              <a:gdLst>
                <a:gd name="T0" fmla="*/ 2 w 21415"/>
                <a:gd name="T1" fmla="*/ 0 h 21559"/>
                <a:gd name="T2" fmla="*/ 26 w 21415"/>
                <a:gd name="T3" fmla="*/ 29 h 21559"/>
                <a:gd name="T4" fmla="*/ 0 w 21415"/>
                <a:gd name="T5" fmla="*/ 33 h 21559"/>
                <a:gd name="T6" fmla="*/ 0 60000 65536"/>
                <a:gd name="T7" fmla="*/ 0 60000 65536"/>
                <a:gd name="T8" fmla="*/ 0 60000 65536"/>
                <a:gd name="T9" fmla="*/ 0 w 21415"/>
                <a:gd name="T10" fmla="*/ 0 h 21559"/>
                <a:gd name="T11" fmla="*/ 21415 w 21415"/>
                <a:gd name="T12" fmla="*/ 21559 h 21559"/>
              </a:gdLst>
              <a:ahLst/>
              <a:cxnLst>
                <a:cxn ang="T6">
                  <a:pos x="T0" y="T1"/>
                </a:cxn>
                <a:cxn ang="T7">
                  <a:pos x="T2" y="T3"/>
                </a:cxn>
                <a:cxn ang="T8">
                  <a:pos x="T4" y="T5"/>
                </a:cxn>
              </a:cxnLst>
              <a:rect l="T9" t="T10" r="T11" b="T12"/>
              <a:pathLst>
                <a:path w="21415" h="21559" fill="none" extrusionOk="0">
                  <a:moveTo>
                    <a:pt x="1324" y="-1"/>
                  </a:moveTo>
                  <a:cubicBezTo>
                    <a:pt x="11642" y="633"/>
                    <a:pt x="20064" y="8488"/>
                    <a:pt x="21414" y="18738"/>
                  </a:cubicBezTo>
                </a:path>
                <a:path w="21415" h="21559" stroke="0" extrusionOk="0">
                  <a:moveTo>
                    <a:pt x="1324" y="-1"/>
                  </a:moveTo>
                  <a:cubicBezTo>
                    <a:pt x="11642" y="633"/>
                    <a:pt x="20064" y="8488"/>
                    <a:pt x="21414" y="18738"/>
                  </a:cubicBezTo>
                  <a:lnTo>
                    <a:pt x="0" y="21559"/>
                  </a:lnTo>
                  <a:close/>
                </a:path>
              </a:pathLst>
            </a:custGeom>
            <a:noFill/>
            <a:ln w="38100">
              <a:solidFill>
                <a:srgbClr val="003366"/>
              </a:solidFill>
              <a:round/>
              <a:headEnd/>
              <a:tailEnd/>
            </a:ln>
          </p:spPr>
          <p:txBody>
            <a:bodyPr wrap="none" anchor="ctr"/>
            <a:lstStyle/>
            <a:p>
              <a:endParaRPr lang="en-US">
                <a:cs typeface="Arial" charset="0"/>
              </a:endParaRPr>
            </a:p>
          </p:txBody>
        </p:sp>
      </p:grpSp>
      <p:grpSp>
        <p:nvGrpSpPr>
          <p:cNvPr id="4" name="Group 11"/>
          <p:cNvGrpSpPr>
            <a:grpSpLocks/>
          </p:cNvGrpSpPr>
          <p:nvPr/>
        </p:nvGrpSpPr>
        <p:grpSpPr bwMode="auto">
          <a:xfrm>
            <a:off x="4075113" y="1941513"/>
            <a:ext cx="3556000" cy="3908425"/>
            <a:chOff x="2802" y="935"/>
            <a:chExt cx="2301" cy="2435"/>
          </a:xfrm>
        </p:grpSpPr>
        <p:sp>
          <p:nvSpPr>
            <p:cNvPr id="95243" name="Arc 12"/>
            <p:cNvSpPr>
              <a:spLocks/>
            </p:cNvSpPr>
            <p:nvPr/>
          </p:nvSpPr>
          <p:spPr bwMode="auto">
            <a:xfrm>
              <a:off x="2802" y="935"/>
              <a:ext cx="2301" cy="2435"/>
            </a:xfrm>
            <a:custGeom>
              <a:avLst/>
              <a:gdLst>
                <a:gd name="T0" fmla="*/ 6 w 20462"/>
                <a:gd name="T1" fmla="*/ 0 h 21118"/>
                <a:gd name="T2" fmla="*/ 29 w 20462"/>
                <a:gd name="T3" fmla="*/ 22 h 21118"/>
                <a:gd name="T4" fmla="*/ 0 w 20462"/>
                <a:gd name="T5" fmla="*/ 32 h 21118"/>
                <a:gd name="T6" fmla="*/ 0 60000 65536"/>
                <a:gd name="T7" fmla="*/ 0 60000 65536"/>
                <a:gd name="T8" fmla="*/ 0 60000 65536"/>
                <a:gd name="T9" fmla="*/ 0 w 20462"/>
                <a:gd name="T10" fmla="*/ 0 h 21118"/>
                <a:gd name="T11" fmla="*/ 20462 w 20462"/>
                <a:gd name="T12" fmla="*/ 21118 h 21118"/>
              </a:gdLst>
              <a:ahLst/>
              <a:cxnLst>
                <a:cxn ang="T6">
                  <a:pos x="T0" y="T1"/>
                </a:cxn>
                <a:cxn ang="T7">
                  <a:pos x="T2" y="T3"/>
                </a:cxn>
                <a:cxn ang="T8">
                  <a:pos x="T4" y="T5"/>
                </a:cxn>
              </a:cxnLst>
              <a:rect l="T9" t="T10" r="T11" b="T12"/>
              <a:pathLst>
                <a:path w="20462" h="21118" fill="none" extrusionOk="0">
                  <a:moveTo>
                    <a:pt x="4536" y="-1"/>
                  </a:moveTo>
                  <a:cubicBezTo>
                    <a:pt x="11975" y="1597"/>
                    <a:pt x="18024" y="6991"/>
                    <a:pt x="20461" y="14199"/>
                  </a:cubicBezTo>
                </a:path>
                <a:path w="20462" h="21118" stroke="0" extrusionOk="0">
                  <a:moveTo>
                    <a:pt x="4536" y="-1"/>
                  </a:moveTo>
                  <a:cubicBezTo>
                    <a:pt x="11975" y="1597"/>
                    <a:pt x="18024" y="6991"/>
                    <a:pt x="20461" y="14199"/>
                  </a:cubicBezTo>
                  <a:lnTo>
                    <a:pt x="0" y="21118"/>
                  </a:lnTo>
                  <a:close/>
                </a:path>
              </a:pathLst>
            </a:custGeom>
            <a:noFill/>
            <a:ln w="38100">
              <a:solidFill>
                <a:srgbClr val="CC0000"/>
              </a:solidFill>
              <a:round/>
              <a:headEnd/>
              <a:tailEnd/>
            </a:ln>
          </p:spPr>
          <p:txBody>
            <a:bodyPr wrap="none" anchor="ctr"/>
            <a:lstStyle/>
            <a:p>
              <a:endParaRPr lang="en-US">
                <a:cs typeface="Arial" charset="0"/>
              </a:endParaRPr>
            </a:p>
          </p:txBody>
        </p:sp>
        <p:sp>
          <p:nvSpPr>
            <p:cNvPr id="95244" name="Line 13"/>
            <p:cNvSpPr>
              <a:spLocks noChangeShapeType="1"/>
            </p:cNvSpPr>
            <p:nvPr/>
          </p:nvSpPr>
          <p:spPr bwMode="auto">
            <a:xfrm rot="1980000">
              <a:off x="4045" y="1266"/>
              <a:ext cx="120" cy="0"/>
            </a:xfrm>
            <a:prstGeom prst="line">
              <a:avLst/>
            </a:prstGeom>
            <a:noFill/>
            <a:ln w="44450">
              <a:solidFill>
                <a:srgbClr val="CC0000"/>
              </a:solidFill>
              <a:round/>
              <a:headEnd/>
              <a:tailEnd type="triangle" w="lg" len="lg"/>
            </a:ln>
          </p:spPr>
          <p:txBody>
            <a:bodyPr/>
            <a:lstStyle/>
            <a:p>
              <a:endParaRPr lang="en-US"/>
            </a:p>
          </p:txBody>
        </p:sp>
        <p:sp>
          <p:nvSpPr>
            <p:cNvPr id="95245" name="Line 14"/>
            <p:cNvSpPr>
              <a:spLocks noChangeShapeType="1"/>
            </p:cNvSpPr>
            <p:nvPr/>
          </p:nvSpPr>
          <p:spPr bwMode="auto">
            <a:xfrm rot="3300000">
              <a:off x="4657" y="1837"/>
              <a:ext cx="120" cy="0"/>
            </a:xfrm>
            <a:prstGeom prst="line">
              <a:avLst/>
            </a:prstGeom>
            <a:noFill/>
            <a:ln w="44450">
              <a:solidFill>
                <a:srgbClr val="CC0000"/>
              </a:solidFill>
              <a:round/>
              <a:headEnd/>
              <a:tailEnd type="triangle" w="lg" len="lg"/>
            </a:ln>
          </p:spPr>
          <p:txBody>
            <a:bodyPr/>
            <a:lstStyle/>
            <a:p>
              <a:endParaRPr lang="en-US"/>
            </a:p>
          </p:txBody>
        </p:sp>
        <p:sp>
          <p:nvSpPr>
            <p:cNvPr id="95246" name="Line 15"/>
            <p:cNvSpPr>
              <a:spLocks noChangeShapeType="1"/>
            </p:cNvSpPr>
            <p:nvPr/>
          </p:nvSpPr>
          <p:spPr bwMode="auto">
            <a:xfrm rot="4260000">
              <a:off x="5031" y="2536"/>
              <a:ext cx="120" cy="0"/>
            </a:xfrm>
            <a:prstGeom prst="line">
              <a:avLst/>
            </a:prstGeom>
            <a:noFill/>
            <a:ln w="44450">
              <a:solidFill>
                <a:srgbClr val="CC0000"/>
              </a:solidFill>
              <a:round/>
              <a:headEnd/>
              <a:tailEnd type="triangle" w="lg" len="lg"/>
            </a:ln>
          </p:spPr>
          <p:txBody>
            <a:bodyPr/>
            <a:lstStyle/>
            <a:p>
              <a:endParaRPr lang="en-US"/>
            </a:p>
          </p:txBody>
        </p:sp>
      </p:grpSp>
      <p:sp>
        <p:nvSpPr>
          <p:cNvPr id="238608" name="Rectangle 16"/>
          <p:cNvSpPr>
            <a:spLocks noChangeArrowheads="1"/>
          </p:cNvSpPr>
          <p:nvPr/>
        </p:nvSpPr>
        <p:spPr bwMode="auto">
          <a:xfrm>
            <a:off x="501650" y="1627188"/>
            <a:ext cx="3175000" cy="4316412"/>
          </a:xfrm>
          <a:prstGeom prst="rect">
            <a:avLst/>
          </a:prstGeom>
          <a:noFill/>
          <a:ln w="9525">
            <a:noFill/>
            <a:miter lim="800000"/>
            <a:headEnd/>
            <a:tailEnd/>
          </a:ln>
        </p:spPr>
        <p:txBody>
          <a:bodyPr/>
          <a:lstStyle/>
          <a:p>
            <a:pPr>
              <a:lnSpc>
                <a:spcPct val="105000"/>
              </a:lnSpc>
              <a:spcBef>
                <a:spcPct val="35000"/>
              </a:spcBef>
              <a:buClr>
                <a:srgbClr val="00B85C"/>
              </a:buClr>
              <a:buSzPct val="120000"/>
              <a:buFont typeface="Wingdings" pitchFamily="2" charset="2"/>
              <a:buNone/>
            </a:pPr>
            <a:r>
              <a:rPr lang="en-US" sz="2600" dirty="0">
                <a:cs typeface="Arial" charset="0"/>
              </a:rPr>
              <a:t>As the economy shifts resources </a:t>
            </a:r>
            <a:br>
              <a:rPr lang="en-US" sz="2600" dirty="0">
                <a:cs typeface="Arial" charset="0"/>
              </a:rPr>
            </a:br>
            <a:r>
              <a:rPr lang="en-US" sz="2600" dirty="0">
                <a:cs typeface="Arial" charset="0"/>
              </a:rPr>
              <a:t>from </a:t>
            </a:r>
            <a:r>
              <a:rPr lang="en-US" sz="2600" dirty="0" smtClean="0">
                <a:cs typeface="Arial" charset="0"/>
              </a:rPr>
              <a:t>Laptop to Mobile:</a:t>
            </a:r>
            <a:endParaRPr lang="en-US" sz="2600" dirty="0">
              <a:cs typeface="Arial" charset="0"/>
            </a:endParaRPr>
          </a:p>
          <a:p>
            <a:pPr marL="400050" lvl="1" indent="-285750">
              <a:lnSpc>
                <a:spcPct val="105000"/>
              </a:lnSpc>
              <a:spcBef>
                <a:spcPct val="35000"/>
              </a:spcBef>
              <a:buClr>
                <a:srgbClr val="339966"/>
              </a:buClr>
              <a:buSzPct val="120000"/>
              <a:buFont typeface="Wingdings" pitchFamily="2" charset="2"/>
              <a:buChar char="§"/>
            </a:pPr>
            <a:r>
              <a:rPr lang="en-US" sz="2600" dirty="0">
                <a:cs typeface="Arial" charset="0"/>
              </a:rPr>
              <a:t>PPF becomes steeper</a:t>
            </a:r>
          </a:p>
          <a:p>
            <a:pPr marL="400050" lvl="1" indent="-285750">
              <a:lnSpc>
                <a:spcPct val="105000"/>
              </a:lnSpc>
              <a:spcBef>
                <a:spcPct val="35000"/>
              </a:spcBef>
              <a:buClr>
                <a:srgbClr val="339966"/>
              </a:buClr>
              <a:buSzPct val="120000"/>
              <a:buFont typeface="Wingdings" pitchFamily="2" charset="2"/>
              <a:buChar char="§"/>
            </a:pPr>
            <a:r>
              <a:rPr lang="en-US" sz="2600" dirty="0" smtClean="0">
                <a:cs typeface="Arial" charset="0"/>
              </a:rPr>
              <a:t>opportunity </a:t>
            </a:r>
            <a:r>
              <a:rPr lang="en-US" sz="2600" dirty="0">
                <a:cs typeface="Arial" charset="0"/>
              </a:rPr>
              <a:t>cost of </a:t>
            </a:r>
            <a:r>
              <a:rPr lang="en-US" sz="2600" dirty="0" smtClean="0">
                <a:cs typeface="Arial" charset="0"/>
              </a:rPr>
              <a:t> Laptop increases </a:t>
            </a:r>
            <a:endParaRPr lang="en-US" sz="2600" dirty="0">
              <a:cs typeface="Arial"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8608">
                                            <p:txEl>
                                              <p:pRg st="0" end="0"/>
                                            </p:txEl>
                                          </p:spTgt>
                                        </p:tgtEl>
                                        <p:attrNameLst>
                                          <p:attrName>style.visibility</p:attrName>
                                        </p:attrNameLst>
                                      </p:cBhvr>
                                      <p:to>
                                        <p:strVal val="visible"/>
                                      </p:to>
                                    </p:set>
                                    <p:animEffect transition="in" filter="wipe(left)">
                                      <p:cBhvr>
                                        <p:cTn id="7" dur="500"/>
                                        <p:tgtEl>
                                          <p:spTgt spid="238608">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8608">
                                            <p:txEl>
                                              <p:pRg st="1" end="1"/>
                                            </p:txEl>
                                          </p:spTgt>
                                        </p:tgtEl>
                                        <p:attrNameLst>
                                          <p:attrName>style.visibility</p:attrName>
                                        </p:attrNameLst>
                                      </p:cBhvr>
                                      <p:to>
                                        <p:strVal val="visible"/>
                                      </p:to>
                                    </p:set>
                                    <p:animEffect transition="in" filter="wipe(left)">
                                      <p:cBhvr>
                                        <p:cTn id="16" dur="500"/>
                                        <p:tgtEl>
                                          <p:spTgt spid="23860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8608">
                                            <p:txEl>
                                              <p:pRg st="2" end="2"/>
                                            </p:txEl>
                                          </p:spTgt>
                                        </p:tgtEl>
                                        <p:attrNameLst>
                                          <p:attrName>style.visibility</p:attrName>
                                        </p:attrNameLst>
                                      </p:cBhvr>
                                      <p:to>
                                        <p:strVal val="visible"/>
                                      </p:to>
                                    </p:set>
                                    <p:animEffect transition="in" filter="wipe(left)">
                                      <p:cBhvr>
                                        <p:cTn id="21" dur="500"/>
                                        <p:tgtEl>
                                          <p:spTgt spid="2386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8"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E:\Mankiw\Mankiw PPT\narrow aqua button bckgrd.jpg"/>
          <p:cNvPicPr>
            <a:picLocks noChangeAspect="1" noChangeArrowheads="1"/>
          </p:cNvPicPr>
          <p:nvPr/>
        </p:nvPicPr>
        <p:blipFill>
          <a:blip r:embed="rId2"/>
          <a:srcRect r="1688"/>
          <a:stretch>
            <a:fillRect/>
          </a:stretch>
        </p:blipFill>
        <p:spPr bwMode="auto">
          <a:xfrm>
            <a:off x="0" y="0"/>
            <a:ext cx="9144000" cy="6858000"/>
          </a:xfrm>
          <a:prstGeom prst="rect">
            <a:avLst/>
          </a:prstGeom>
          <a:ln>
            <a:headEnd/>
            <a:tailEnd/>
          </a:ln>
        </p:spPr>
        <p:style>
          <a:lnRef idx="1">
            <a:schemeClr val="accent6"/>
          </a:lnRef>
          <a:fillRef idx="2">
            <a:schemeClr val="accent6"/>
          </a:fillRef>
          <a:effectRef idx="1">
            <a:schemeClr val="accent6"/>
          </a:effectRef>
          <a:fontRef idx="minor">
            <a:schemeClr val="dk1"/>
          </a:fontRef>
        </p:style>
      </p:pic>
      <p:sp>
        <p:nvSpPr>
          <p:cNvPr id="22531" name="Rectangle 3"/>
          <p:cNvSpPr>
            <a:spLocks noGrp="1" noChangeArrowheads="1"/>
          </p:cNvSpPr>
          <p:nvPr>
            <p:ph type="title"/>
          </p:nvPr>
        </p:nvSpPr>
        <p:spPr>
          <a:xfrm>
            <a:off x="0" y="50800"/>
            <a:ext cx="9144000" cy="806450"/>
          </a:xfrm>
          <a:solidFill>
            <a:schemeClr val="bg1">
              <a:lumMod val="95000"/>
            </a:schemeClr>
          </a:solidFill>
        </p:spPr>
        <p:txBody>
          <a:bodyPr/>
          <a:lstStyle/>
          <a:p>
            <a:pPr>
              <a:lnSpc>
                <a:spcPct val="80000"/>
              </a:lnSpc>
              <a:defRPr/>
            </a:pPr>
            <a:r>
              <a:rPr lang="en-US" sz="3200" b="1" dirty="0" smtClean="0">
                <a:solidFill>
                  <a:srgbClr val="C00000"/>
                </a:solidFill>
              </a:rPr>
              <a:t>Shifting the Production Possibilities Curve</a:t>
            </a:r>
            <a:endParaRPr lang="en-US" sz="3200" dirty="0" smtClean="0">
              <a:solidFill>
                <a:srgbClr val="C00000"/>
              </a:solidFill>
            </a:endParaRPr>
          </a:p>
        </p:txBody>
      </p:sp>
      <p:sp>
        <p:nvSpPr>
          <p:cNvPr id="34820" name="Text Box 4"/>
          <p:cNvSpPr txBox="1">
            <a:spLocks noChangeArrowheads="1"/>
          </p:cNvSpPr>
          <p:nvPr/>
        </p:nvSpPr>
        <p:spPr bwMode="auto">
          <a:xfrm>
            <a:off x="6564313" y="6680200"/>
            <a:ext cx="2641600" cy="214313"/>
          </a:xfrm>
          <a:prstGeom prst="rect">
            <a:avLst/>
          </a:prstGeom>
          <a:noFill/>
          <a:ln w="9525">
            <a:noFill/>
            <a:miter lim="800000"/>
            <a:headEnd/>
            <a:tailEnd/>
          </a:ln>
        </p:spPr>
        <p:txBody>
          <a:bodyPr wrap="none">
            <a:spAutoFit/>
          </a:bodyPr>
          <a:lstStyle/>
          <a:p>
            <a:r>
              <a:rPr lang="en-US" altLang="en-US" sz="800" b="1" i="0">
                <a:solidFill>
                  <a:schemeClr val="bg1"/>
                </a:solidFill>
              </a:rPr>
              <a:t>Copyright©2003  Southwestern/Thomson Learning</a:t>
            </a:r>
          </a:p>
        </p:txBody>
      </p:sp>
      <p:sp>
        <p:nvSpPr>
          <p:cNvPr id="57" name="Rectangle 56"/>
          <p:cNvSpPr/>
          <p:nvPr/>
        </p:nvSpPr>
        <p:spPr>
          <a:xfrm>
            <a:off x="428625" y="1168400"/>
            <a:ext cx="8501063" cy="5016758"/>
          </a:xfrm>
          <a:prstGeom prst="rect">
            <a:avLst/>
          </a:prstGeom>
          <a:solidFill>
            <a:schemeClr val="bg1"/>
          </a:solidFill>
        </p:spPr>
        <p:txBody>
          <a:bodyPr>
            <a:spAutoFit/>
          </a:bodyPr>
          <a:lstStyle/>
          <a:p>
            <a:pPr>
              <a:defRPr/>
            </a:pPr>
            <a:r>
              <a:rPr lang="en-US" sz="3600" b="1" dirty="0">
                <a:solidFill>
                  <a:srgbClr val="C00000"/>
                </a:solidFill>
              </a:rPr>
              <a:t>4 Key Assumptions Revisited</a:t>
            </a:r>
          </a:p>
          <a:p>
            <a:pPr marL="860425" indent="-511175">
              <a:buFont typeface="+mj-lt"/>
              <a:buAutoNum type="alphaLcParenR"/>
              <a:defRPr/>
            </a:pPr>
            <a:r>
              <a:rPr lang="en-US" sz="3200" b="1" dirty="0"/>
              <a:t>Only two goods can be produced</a:t>
            </a:r>
          </a:p>
          <a:p>
            <a:pPr marL="860425" indent="-511175">
              <a:buFont typeface="+mj-lt"/>
              <a:buAutoNum type="alphaLcParenR"/>
              <a:defRPr/>
            </a:pPr>
            <a:r>
              <a:rPr lang="en-US" sz="3200" b="1" dirty="0"/>
              <a:t>Full employment of resources</a:t>
            </a:r>
          </a:p>
          <a:p>
            <a:pPr marL="860425" indent="-511175">
              <a:buFont typeface="+mj-lt"/>
              <a:buAutoNum type="alphaLcParenR"/>
              <a:defRPr/>
            </a:pPr>
            <a:r>
              <a:rPr lang="en-US" sz="3200" b="1" dirty="0">
                <a:solidFill>
                  <a:srgbClr val="0000FF"/>
                </a:solidFill>
              </a:rPr>
              <a:t>Fixed Resources</a:t>
            </a:r>
          </a:p>
          <a:p>
            <a:pPr marL="860425" indent="-511175">
              <a:buFont typeface="+mj-lt"/>
              <a:buAutoNum type="alphaLcParenR"/>
              <a:defRPr/>
            </a:pPr>
            <a:r>
              <a:rPr lang="en-US" sz="3200" b="1" dirty="0">
                <a:solidFill>
                  <a:srgbClr val="0000FF"/>
                </a:solidFill>
              </a:rPr>
              <a:t>Fixed Technology</a:t>
            </a:r>
          </a:p>
          <a:p>
            <a:pPr>
              <a:defRPr/>
            </a:pPr>
            <a:endParaRPr lang="en-US" sz="3600" b="1" dirty="0">
              <a:solidFill>
                <a:srgbClr val="C00000"/>
              </a:solidFill>
            </a:endParaRPr>
          </a:p>
          <a:p>
            <a:pPr>
              <a:defRPr/>
            </a:pPr>
            <a:r>
              <a:rPr lang="en-US" sz="3600" b="1" dirty="0" smtClean="0">
                <a:solidFill>
                  <a:srgbClr val="C00000"/>
                </a:solidFill>
              </a:rPr>
              <a:t>What </a:t>
            </a:r>
            <a:r>
              <a:rPr lang="en-US" sz="3600" b="1" dirty="0">
                <a:solidFill>
                  <a:srgbClr val="C00000"/>
                </a:solidFill>
              </a:rPr>
              <a:t>will happen if there is a change</a:t>
            </a:r>
            <a:r>
              <a:rPr lang="en-US" sz="3600" b="1" dirty="0" smtClean="0">
                <a:solidFill>
                  <a:srgbClr val="C00000"/>
                </a:solidFill>
              </a:rPr>
              <a:t>?</a:t>
            </a:r>
          </a:p>
          <a:p>
            <a:pPr>
              <a:defRPr/>
            </a:pPr>
            <a:r>
              <a:rPr lang="en-US" sz="2800" b="1" dirty="0" smtClean="0">
                <a:solidFill>
                  <a:srgbClr val="0000FF"/>
                </a:solidFill>
              </a:rPr>
              <a:t>2 </a:t>
            </a:r>
            <a:r>
              <a:rPr lang="en-US" sz="2800" b="1" dirty="0">
                <a:solidFill>
                  <a:srgbClr val="0000FF"/>
                </a:solidFill>
              </a:rPr>
              <a:t>Shifters of the PPC</a:t>
            </a:r>
          </a:p>
          <a:p>
            <a:pPr marL="457200">
              <a:defRPr/>
            </a:pPr>
            <a:r>
              <a:rPr lang="en-US" sz="2800" b="1" dirty="0">
                <a:solidFill>
                  <a:schemeClr val="tx1">
                    <a:lumMod val="95000"/>
                    <a:lumOff val="5000"/>
                  </a:schemeClr>
                </a:solidFill>
              </a:rPr>
              <a:t>1. Change in resource quantity or quality </a:t>
            </a:r>
          </a:p>
          <a:p>
            <a:pPr marL="457200">
              <a:defRPr/>
            </a:pPr>
            <a:r>
              <a:rPr lang="en-US" sz="2800" b="1" dirty="0">
                <a:solidFill>
                  <a:schemeClr val="tx1">
                    <a:lumMod val="95000"/>
                    <a:lumOff val="5000"/>
                  </a:schemeClr>
                </a:solidFill>
              </a:rPr>
              <a:t>2. Change in Technology</a:t>
            </a:r>
            <a:endParaRPr lang="en-US" sz="2800" dirty="0">
              <a:solidFill>
                <a:schemeClr val="tx1">
                  <a:lumMod val="95000"/>
                  <a:lumOff val="5000"/>
                </a:schemeClr>
              </a:solidFill>
            </a:endParaRPr>
          </a:p>
        </p:txBody>
      </p:sp>
      <p:sp>
        <p:nvSpPr>
          <p:cNvPr id="59" name="TextBox 58"/>
          <p:cNvSpPr txBox="1"/>
          <p:nvPr/>
        </p:nvSpPr>
        <p:spPr>
          <a:xfrm>
            <a:off x="5643563" y="3048000"/>
            <a:ext cx="1785937" cy="523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b="1" i="0" dirty="0"/>
              <a:t>Relaxing</a:t>
            </a:r>
          </a:p>
        </p:txBody>
      </p:sp>
      <p:sp>
        <p:nvSpPr>
          <p:cNvPr id="34823" name="Right Arrow Callout 59"/>
          <p:cNvSpPr>
            <a:spLocks noChangeArrowheads="1"/>
          </p:cNvSpPr>
          <p:nvPr/>
        </p:nvSpPr>
        <p:spPr bwMode="auto">
          <a:xfrm>
            <a:off x="4857750" y="2781300"/>
            <a:ext cx="714375" cy="1008063"/>
          </a:xfrm>
          <a:prstGeom prst="rightArrowCallout">
            <a:avLst>
              <a:gd name="adj1" fmla="val 24995"/>
              <a:gd name="adj2" fmla="val 25002"/>
              <a:gd name="adj3" fmla="val 25000"/>
              <a:gd name="adj4" fmla="val 64977"/>
            </a:avLst>
          </a:prstGeom>
          <a:solidFill>
            <a:schemeClr val="accent1"/>
          </a:solidFill>
          <a:ln w="12700" algn="ctr">
            <a:solidFill>
              <a:schemeClr val="tx1"/>
            </a:solidFill>
            <a:round/>
            <a:headEnd type="none" w="sm" len="sm"/>
            <a:tailEnd type="none" w="sm" len="sm"/>
          </a:ln>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E:\Mankiw\Mankiw PPT\narrow aqua button bckgrd.jpg"/>
          <p:cNvPicPr>
            <a:picLocks noChangeAspect="1" noChangeArrowheads="1"/>
          </p:cNvPicPr>
          <p:nvPr/>
        </p:nvPicPr>
        <p:blipFill>
          <a:blip r:embed="rId2"/>
          <a:srcRect r="1688"/>
          <a:stretch>
            <a:fillRect/>
          </a:stretch>
        </p:blipFill>
        <p:spPr bwMode="auto">
          <a:xfrm>
            <a:off x="0" y="0"/>
            <a:ext cx="9144000" cy="6858000"/>
          </a:xfrm>
          <a:prstGeom prst="rect">
            <a:avLst/>
          </a:prstGeom>
          <a:solidFill>
            <a:schemeClr val="bg1">
              <a:lumMod val="95000"/>
            </a:schemeClr>
          </a:solidFill>
          <a:ln>
            <a:headEnd/>
            <a:tailEnd/>
          </a:ln>
        </p:spPr>
        <p:style>
          <a:lnRef idx="1">
            <a:schemeClr val="accent6"/>
          </a:lnRef>
          <a:fillRef idx="2">
            <a:schemeClr val="accent6"/>
          </a:fillRef>
          <a:effectRef idx="1">
            <a:schemeClr val="accent6"/>
          </a:effectRef>
          <a:fontRef idx="minor">
            <a:schemeClr val="dk1"/>
          </a:fontRef>
        </p:style>
      </p:pic>
      <p:sp>
        <p:nvSpPr>
          <p:cNvPr id="34819" name="Rectangle 3"/>
          <p:cNvSpPr>
            <a:spLocks noGrp="1" noChangeArrowheads="1"/>
          </p:cNvSpPr>
          <p:nvPr>
            <p:ph type="title"/>
          </p:nvPr>
        </p:nvSpPr>
        <p:spPr>
          <a:xfrm>
            <a:off x="0" y="50800"/>
            <a:ext cx="9110663" cy="806450"/>
          </a:xfrm>
          <a:solidFill>
            <a:schemeClr val="accent1">
              <a:lumMod val="20000"/>
              <a:lumOff val="80000"/>
            </a:schemeClr>
          </a:solidFill>
        </p:spPr>
        <p:txBody>
          <a:bodyPr>
            <a:normAutofit fontScale="90000"/>
          </a:bodyPr>
          <a:lstStyle/>
          <a:p>
            <a:pPr>
              <a:lnSpc>
                <a:spcPct val="80000"/>
              </a:lnSpc>
              <a:defRPr/>
            </a:pPr>
            <a:r>
              <a:rPr lang="en-US" sz="3200" b="1" dirty="0" smtClean="0">
                <a:solidFill>
                  <a:srgbClr val="C00000"/>
                </a:solidFill>
              </a:rPr>
              <a:t>The Production Possibilities Frontier – Change in Resources</a:t>
            </a:r>
          </a:p>
        </p:txBody>
      </p:sp>
      <p:graphicFrame>
        <p:nvGraphicFramePr>
          <p:cNvPr id="57" name="Chart 56"/>
          <p:cNvGraphicFramePr/>
          <p:nvPr/>
        </p:nvGraphicFramePr>
        <p:xfrm>
          <a:off x="1500166" y="2057400"/>
          <a:ext cx="5357834" cy="3657616"/>
        </p:xfrm>
        <a:graphic>
          <a:graphicData uri="http://schemas.openxmlformats.org/drawingml/2006/chart">
            <c:chart xmlns:c="http://schemas.openxmlformats.org/drawingml/2006/chart" xmlns:r="http://schemas.openxmlformats.org/officeDocument/2006/relationships" r:id="rId3"/>
          </a:graphicData>
        </a:graphic>
      </p:graphicFrame>
      <p:cxnSp>
        <p:nvCxnSpPr>
          <p:cNvPr id="36869" name="Straight Connector 58"/>
          <p:cNvCxnSpPr>
            <a:cxnSpLocks noChangeShapeType="1"/>
          </p:cNvCxnSpPr>
          <p:nvPr/>
        </p:nvCxnSpPr>
        <p:spPr bwMode="auto">
          <a:xfrm>
            <a:off x="2124075" y="3284538"/>
            <a:ext cx="2952750" cy="2089150"/>
          </a:xfrm>
          <a:prstGeom prst="line">
            <a:avLst/>
          </a:prstGeom>
          <a:noFill/>
          <a:ln w="57150" algn="ctr">
            <a:solidFill>
              <a:srgbClr val="A50021"/>
            </a:solidFill>
            <a:round/>
            <a:headEnd type="none" w="sm" len="sm"/>
            <a:tailEnd type="none" w="sm" len="sm"/>
          </a:ln>
        </p:spPr>
      </p:cxnSp>
      <p:cxnSp>
        <p:nvCxnSpPr>
          <p:cNvPr id="36870" name="Straight Connector 61"/>
          <p:cNvCxnSpPr>
            <a:cxnSpLocks noChangeShapeType="1"/>
          </p:cNvCxnSpPr>
          <p:nvPr/>
        </p:nvCxnSpPr>
        <p:spPr bwMode="auto">
          <a:xfrm flipH="1">
            <a:off x="2124075" y="2205038"/>
            <a:ext cx="1588" cy="3168650"/>
          </a:xfrm>
          <a:prstGeom prst="line">
            <a:avLst/>
          </a:prstGeom>
          <a:noFill/>
          <a:ln w="57150" algn="ctr">
            <a:solidFill>
              <a:schemeClr val="tx1"/>
            </a:solidFill>
            <a:round/>
            <a:headEnd type="none" w="sm" len="sm"/>
            <a:tailEnd type="none" w="sm" len="sm"/>
          </a:ln>
        </p:spPr>
      </p:cxnSp>
      <p:cxnSp>
        <p:nvCxnSpPr>
          <p:cNvPr id="36871" name="Straight Connector 62"/>
          <p:cNvCxnSpPr>
            <a:cxnSpLocks noChangeShapeType="1"/>
          </p:cNvCxnSpPr>
          <p:nvPr/>
        </p:nvCxnSpPr>
        <p:spPr bwMode="auto">
          <a:xfrm flipH="1">
            <a:off x="2124075" y="5372100"/>
            <a:ext cx="4464050" cy="0"/>
          </a:xfrm>
          <a:prstGeom prst="line">
            <a:avLst/>
          </a:prstGeom>
          <a:noFill/>
          <a:ln w="57150" algn="ctr">
            <a:solidFill>
              <a:schemeClr val="tx1"/>
            </a:solidFill>
            <a:round/>
            <a:headEnd type="none" w="sm" len="sm"/>
            <a:tailEnd type="none" w="sm" len="sm"/>
          </a:ln>
        </p:spPr>
      </p:cxnSp>
      <p:sp>
        <p:nvSpPr>
          <p:cNvPr id="36872" name="Up Arrow 64"/>
          <p:cNvSpPr>
            <a:spLocks noChangeArrowheads="1"/>
          </p:cNvSpPr>
          <p:nvPr/>
        </p:nvSpPr>
        <p:spPr bwMode="auto">
          <a:xfrm rot="3024390">
            <a:off x="3747682" y="3830997"/>
            <a:ext cx="263133" cy="595137"/>
          </a:xfrm>
          <a:prstGeom prst="upArrow">
            <a:avLst>
              <a:gd name="adj1" fmla="val 50000"/>
              <a:gd name="adj2" fmla="val 49764"/>
            </a:avLst>
          </a:prstGeom>
          <a:solidFill>
            <a:schemeClr val="accent1"/>
          </a:solidFill>
          <a:ln w="12700" algn="ctr">
            <a:solidFill>
              <a:schemeClr val="tx1"/>
            </a:solidFill>
            <a:round/>
            <a:headEnd type="none" w="sm" len="sm"/>
            <a:tailEnd type="none" w="sm" len="sm"/>
          </a:ln>
        </p:spPr>
        <p:txBody>
          <a:bodyPr/>
          <a:lstStyle/>
          <a:p>
            <a:endParaRPr lang="en-US"/>
          </a:p>
        </p:txBody>
      </p:sp>
      <p:sp>
        <p:nvSpPr>
          <p:cNvPr id="36873" name="Rectangle 65"/>
          <p:cNvSpPr>
            <a:spLocks noChangeArrowheads="1"/>
          </p:cNvSpPr>
          <p:nvPr/>
        </p:nvSpPr>
        <p:spPr bwMode="auto">
          <a:xfrm>
            <a:off x="6858000" y="4929188"/>
            <a:ext cx="952056" cy="371384"/>
          </a:xfrm>
          <a:prstGeom prst="rect">
            <a:avLst/>
          </a:prstGeom>
          <a:solidFill>
            <a:srgbClr val="92D050"/>
          </a:solidFill>
          <a:ln w="9525">
            <a:noFill/>
            <a:miter lim="800000"/>
            <a:headEnd/>
            <a:tailEnd/>
          </a:ln>
        </p:spPr>
        <p:txBody>
          <a:bodyPr wrap="none">
            <a:spAutoFit/>
          </a:bodyPr>
          <a:lstStyle/>
          <a:p>
            <a:pPr algn="ctr">
              <a:lnSpc>
                <a:spcPct val="105000"/>
              </a:lnSpc>
              <a:spcBef>
                <a:spcPct val="45000"/>
              </a:spcBef>
              <a:buClr>
                <a:srgbClr val="00B85C"/>
              </a:buClr>
              <a:buSzPct val="120000"/>
              <a:buFont typeface="Wingdings" pitchFamily="2" charset="2"/>
              <a:buNone/>
            </a:pPr>
            <a:r>
              <a:rPr lang="en-US" b="1" dirty="0" smtClean="0">
                <a:cs typeface="Arial" charset="0"/>
              </a:rPr>
              <a:t>Laptop</a:t>
            </a:r>
            <a:endParaRPr lang="en-US" b="1" dirty="0">
              <a:cs typeface="Arial" charset="0"/>
            </a:endParaRPr>
          </a:p>
        </p:txBody>
      </p:sp>
      <p:sp>
        <p:nvSpPr>
          <p:cNvPr id="36874" name="Rectangle 66"/>
          <p:cNvSpPr>
            <a:spLocks noChangeArrowheads="1"/>
          </p:cNvSpPr>
          <p:nvPr/>
        </p:nvSpPr>
        <p:spPr bwMode="auto">
          <a:xfrm>
            <a:off x="1714500" y="1571625"/>
            <a:ext cx="951094" cy="371384"/>
          </a:xfrm>
          <a:prstGeom prst="rect">
            <a:avLst/>
          </a:prstGeom>
          <a:solidFill>
            <a:srgbClr val="92D050"/>
          </a:solidFill>
          <a:ln w="9525">
            <a:noFill/>
            <a:miter lim="800000"/>
            <a:headEnd/>
            <a:tailEnd/>
          </a:ln>
        </p:spPr>
        <p:txBody>
          <a:bodyPr wrap="none">
            <a:spAutoFit/>
          </a:bodyPr>
          <a:lstStyle/>
          <a:p>
            <a:pPr algn="ctr">
              <a:lnSpc>
                <a:spcPct val="105000"/>
              </a:lnSpc>
              <a:spcBef>
                <a:spcPct val="45000"/>
              </a:spcBef>
              <a:buClr>
                <a:srgbClr val="00B85C"/>
              </a:buClr>
              <a:buSzPct val="120000"/>
              <a:buFont typeface="Wingdings" pitchFamily="2" charset="2"/>
              <a:buNone/>
            </a:pPr>
            <a:r>
              <a:rPr lang="en-US" b="1" dirty="0" smtClean="0">
                <a:cs typeface="Arial" charset="0"/>
              </a:rPr>
              <a:t>Mobile</a:t>
            </a:r>
            <a:endParaRPr lang="en-US" b="1" dirty="0">
              <a:cs typeface="Arial" charset="0"/>
            </a:endParaRPr>
          </a:p>
        </p:txBody>
      </p:sp>
      <p:sp>
        <p:nvSpPr>
          <p:cNvPr id="36875" name="Rectangle 67"/>
          <p:cNvSpPr>
            <a:spLocks noChangeArrowheads="1"/>
          </p:cNvSpPr>
          <p:nvPr/>
        </p:nvSpPr>
        <p:spPr bwMode="auto">
          <a:xfrm>
            <a:off x="4201033" y="1905000"/>
            <a:ext cx="4714367" cy="923330"/>
          </a:xfrm>
          <a:prstGeom prst="rect">
            <a:avLst/>
          </a:prstGeom>
          <a:solidFill>
            <a:schemeClr val="tx2">
              <a:lumMod val="20000"/>
              <a:lumOff val="80000"/>
            </a:schemeClr>
          </a:solidFill>
          <a:ln w="9525">
            <a:noFill/>
            <a:miter lim="800000"/>
            <a:headEnd/>
            <a:tailEnd/>
          </a:ln>
        </p:spPr>
        <p:txBody>
          <a:bodyPr wrap="square">
            <a:spAutoFit/>
          </a:bodyPr>
          <a:lstStyle/>
          <a:p>
            <a:r>
              <a:rPr lang="en-US" b="1" dirty="0">
                <a:solidFill>
                  <a:schemeClr val="bg2">
                    <a:lumMod val="10000"/>
                  </a:schemeClr>
                </a:solidFill>
              </a:rPr>
              <a:t>Increase in </a:t>
            </a:r>
            <a:r>
              <a:rPr lang="en-US" b="1" dirty="0" smtClean="0">
                <a:solidFill>
                  <a:schemeClr val="bg2">
                    <a:lumMod val="10000"/>
                  </a:schemeClr>
                </a:solidFill>
              </a:rPr>
              <a:t>Resources:</a:t>
            </a:r>
            <a:endParaRPr lang="en-US" b="1" dirty="0">
              <a:solidFill>
                <a:schemeClr val="bg2">
                  <a:lumMod val="10000"/>
                </a:schemeClr>
              </a:solidFill>
            </a:endParaRPr>
          </a:p>
          <a:p>
            <a:r>
              <a:rPr lang="en-US" b="1" dirty="0" smtClean="0">
                <a:solidFill>
                  <a:schemeClr val="bg2">
                    <a:lumMod val="10000"/>
                  </a:schemeClr>
                </a:solidFill>
              </a:rPr>
              <a:t>Suppose the labour </a:t>
            </a:r>
            <a:r>
              <a:rPr lang="en-US" b="1" dirty="0">
                <a:solidFill>
                  <a:schemeClr val="bg2">
                    <a:lumMod val="10000"/>
                  </a:schemeClr>
                </a:solidFill>
              </a:rPr>
              <a:t>hours </a:t>
            </a:r>
            <a:r>
              <a:rPr lang="en-US" b="1" dirty="0" smtClean="0">
                <a:solidFill>
                  <a:schemeClr val="bg2">
                    <a:lumMod val="10000"/>
                  </a:schemeClr>
                </a:solidFill>
              </a:rPr>
              <a:t>increased from</a:t>
            </a:r>
            <a:endParaRPr lang="en-US" b="1" dirty="0">
              <a:solidFill>
                <a:schemeClr val="bg2">
                  <a:lumMod val="10000"/>
                </a:schemeClr>
              </a:solidFill>
            </a:endParaRPr>
          </a:p>
          <a:p>
            <a:r>
              <a:rPr lang="en-US" b="1" dirty="0">
                <a:solidFill>
                  <a:schemeClr val="bg2">
                    <a:lumMod val="10000"/>
                  </a:schemeClr>
                </a:solidFill>
              </a:rPr>
              <a:t>50,000 to 70,000 </a:t>
            </a:r>
            <a:r>
              <a:rPr lang="en-US" b="1" dirty="0" smtClean="0">
                <a:solidFill>
                  <a:schemeClr val="bg2">
                    <a:lumMod val="10000"/>
                  </a:schemeClr>
                </a:solidFill>
              </a:rPr>
              <a:t>labour hours</a:t>
            </a:r>
            <a:r>
              <a:rPr lang="en-US" b="1" dirty="0">
                <a:solidFill>
                  <a:schemeClr val="bg2">
                    <a:lumMod val="10000"/>
                  </a:schemeClr>
                </a:solidFill>
              </a:rPr>
              <a:t>)</a:t>
            </a:r>
            <a:endParaRPr lang="en-US" dirty="0">
              <a:solidFill>
                <a:schemeClr val="bg2">
                  <a:lumMod val="1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179388" y="0"/>
            <a:ext cx="8856662" cy="1143000"/>
          </a:xfrm>
          <a:solidFill>
            <a:schemeClr val="bg1">
              <a:lumMod val="85000"/>
            </a:schemeClr>
          </a:solidFill>
        </p:spPr>
        <p:txBody>
          <a:bodyPr>
            <a:normAutofit fontScale="90000"/>
          </a:bodyPr>
          <a:lstStyle/>
          <a:p>
            <a:pPr>
              <a:lnSpc>
                <a:spcPct val="80000"/>
              </a:lnSpc>
              <a:defRPr/>
            </a:pPr>
            <a:r>
              <a:rPr lang="en-US" dirty="0" smtClean="0">
                <a:solidFill>
                  <a:srgbClr val="C00000"/>
                </a:solidFill>
              </a:rPr>
              <a:t>The Production Possibilities Frontier – Change in Resources</a:t>
            </a:r>
          </a:p>
        </p:txBody>
      </p:sp>
      <p:graphicFrame>
        <p:nvGraphicFramePr>
          <p:cNvPr id="57" name="Chart 56"/>
          <p:cNvGraphicFramePr/>
          <p:nvPr/>
        </p:nvGraphicFramePr>
        <p:xfrm>
          <a:off x="1500166" y="2057400"/>
          <a:ext cx="5357834" cy="3657616"/>
        </p:xfrm>
        <a:graphic>
          <a:graphicData uri="http://schemas.openxmlformats.org/drawingml/2006/chart">
            <c:chart xmlns:c="http://schemas.openxmlformats.org/drawingml/2006/chart" xmlns:r="http://schemas.openxmlformats.org/officeDocument/2006/relationships" r:id="rId2"/>
          </a:graphicData>
        </a:graphic>
      </p:graphicFrame>
      <p:cxnSp>
        <p:nvCxnSpPr>
          <p:cNvPr id="37892" name="Straight Connector 61"/>
          <p:cNvCxnSpPr>
            <a:cxnSpLocks noChangeShapeType="1"/>
          </p:cNvCxnSpPr>
          <p:nvPr/>
        </p:nvCxnSpPr>
        <p:spPr bwMode="auto">
          <a:xfrm rot="5400000">
            <a:off x="712788" y="3714750"/>
            <a:ext cx="3001962" cy="1588"/>
          </a:xfrm>
          <a:prstGeom prst="line">
            <a:avLst/>
          </a:prstGeom>
          <a:noFill/>
          <a:ln w="38100" algn="ctr">
            <a:solidFill>
              <a:schemeClr val="tx1"/>
            </a:solidFill>
            <a:round/>
            <a:headEnd type="none" w="sm" len="sm"/>
            <a:tailEnd type="none" w="sm" len="sm"/>
          </a:ln>
        </p:spPr>
      </p:cxnSp>
      <p:cxnSp>
        <p:nvCxnSpPr>
          <p:cNvPr id="37893" name="Straight Connector 62"/>
          <p:cNvCxnSpPr>
            <a:cxnSpLocks noChangeShapeType="1"/>
          </p:cNvCxnSpPr>
          <p:nvPr/>
        </p:nvCxnSpPr>
        <p:spPr bwMode="auto">
          <a:xfrm rot="10800000">
            <a:off x="2214563" y="5214938"/>
            <a:ext cx="4286250" cy="1587"/>
          </a:xfrm>
          <a:prstGeom prst="line">
            <a:avLst/>
          </a:prstGeom>
          <a:noFill/>
          <a:ln w="57150" algn="ctr">
            <a:solidFill>
              <a:schemeClr val="tx1"/>
            </a:solidFill>
            <a:round/>
            <a:headEnd type="none" w="sm" len="sm"/>
            <a:tailEnd type="none" w="sm" len="sm"/>
          </a:ln>
        </p:spPr>
      </p:cxnSp>
      <p:sp>
        <p:nvSpPr>
          <p:cNvPr id="37894" name="Up Arrow 64"/>
          <p:cNvSpPr>
            <a:spLocks noChangeArrowheads="1"/>
          </p:cNvSpPr>
          <p:nvPr/>
        </p:nvSpPr>
        <p:spPr bwMode="auto">
          <a:xfrm rot="13091916" flipH="1">
            <a:off x="4084377" y="3157570"/>
            <a:ext cx="355396" cy="714673"/>
          </a:xfrm>
          <a:prstGeom prst="upArrow">
            <a:avLst>
              <a:gd name="adj1" fmla="val 50000"/>
              <a:gd name="adj2" fmla="val 49942"/>
            </a:avLst>
          </a:prstGeom>
          <a:solidFill>
            <a:srgbClr val="FF0000"/>
          </a:solidFill>
          <a:ln w="12700" algn="ctr">
            <a:solidFill>
              <a:schemeClr val="tx1"/>
            </a:solidFill>
            <a:round/>
            <a:headEnd type="none" w="sm" len="sm"/>
            <a:tailEnd type="none" w="sm" len="sm"/>
          </a:ln>
        </p:spPr>
        <p:txBody>
          <a:bodyPr/>
          <a:lstStyle/>
          <a:p>
            <a:endParaRPr lang="en-US"/>
          </a:p>
        </p:txBody>
      </p:sp>
      <p:sp>
        <p:nvSpPr>
          <p:cNvPr id="37895" name="Rectangle 65"/>
          <p:cNvSpPr>
            <a:spLocks noChangeArrowheads="1"/>
          </p:cNvSpPr>
          <p:nvPr/>
        </p:nvSpPr>
        <p:spPr bwMode="auto">
          <a:xfrm>
            <a:off x="5601144" y="5800816"/>
            <a:ext cx="952056" cy="371384"/>
          </a:xfrm>
          <a:prstGeom prst="rect">
            <a:avLst/>
          </a:prstGeom>
          <a:solidFill>
            <a:schemeClr val="accent1">
              <a:lumMod val="50000"/>
            </a:schemeClr>
          </a:solidFill>
          <a:ln w="9525">
            <a:noFill/>
            <a:miter lim="800000"/>
            <a:headEnd/>
            <a:tailEnd/>
          </a:ln>
        </p:spPr>
        <p:txBody>
          <a:bodyPr wrap="none">
            <a:spAutoFit/>
          </a:bodyPr>
          <a:lstStyle/>
          <a:p>
            <a:pPr algn="ctr">
              <a:lnSpc>
                <a:spcPct val="105000"/>
              </a:lnSpc>
              <a:spcBef>
                <a:spcPct val="45000"/>
              </a:spcBef>
              <a:buClr>
                <a:srgbClr val="00B85C"/>
              </a:buClr>
              <a:buSzPct val="120000"/>
              <a:buFont typeface="Wingdings" pitchFamily="2" charset="2"/>
              <a:buNone/>
            </a:pPr>
            <a:r>
              <a:rPr lang="en-US" b="1" dirty="0" smtClean="0">
                <a:solidFill>
                  <a:schemeClr val="bg1"/>
                </a:solidFill>
                <a:cs typeface="Arial" charset="0"/>
              </a:rPr>
              <a:t>Laptop</a:t>
            </a:r>
            <a:endParaRPr lang="en-US" b="1" dirty="0">
              <a:solidFill>
                <a:schemeClr val="bg1"/>
              </a:solidFill>
              <a:cs typeface="Arial" charset="0"/>
            </a:endParaRPr>
          </a:p>
        </p:txBody>
      </p:sp>
      <p:sp>
        <p:nvSpPr>
          <p:cNvPr id="37896" name="Rectangle 66"/>
          <p:cNvSpPr>
            <a:spLocks noChangeArrowheads="1"/>
          </p:cNvSpPr>
          <p:nvPr/>
        </p:nvSpPr>
        <p:spPr bwMode="auto">
          <a:xfrm>
            <a:off x="419544" y="2286000"/>
            <a:ext cx="951094" cy="371384"/>
          </a:xfrm>
          <a:prstGeom prst="rect">
            <a:avLst/>
          </a:prstGeom>
          <a:solidFill>
            <a:schemeClr val="accent2">
              <a:lumMod val="50000"/>
            </a:schemeClr>
          </a:solidFill>
          <a:ln w="9525">
            <a:noFill/>
            <a:miter lim="800000"/>
            <a:headEnd/>
            <a:tailEnd/>
          </a:ln>
        </p:spPr>
        <p:txBody>
          <a:bodyPr wrap="none">
            <a:spAutoFit/>
          </a:bodyPr>
          <a:lstStyle/>
          <a:p>
            <a:pPr algn="ctr">
              <a:lnSpc>
                <a:spcPct val="105000"/>
              </a:lnSpc>
              <a:spcBef>
                <a:spcPct val="45000"/>
              </a:spcBef>
              <a:buClr>
                <a:srgbClr val="00B85C"/>
              </a:buClr>
              <a:buSzPct val="120000"/>
              <a:buFont typeface="Wingdings" pitchFamily="2" charset="2"/>
              <a:buNone/>
            </a:pPr>
            <a:r>
              <a:rPr lang="en-US" b="1" dirty="0" smtClean="0">
                <a:solidFill>
                  <a:schemeClr val="bg1"/>
                </a:solidFill>
                <a:cs typeface="Arial" charset="0"/>
              </a:rPr>
              <a:t>Mobile</a:t>
            </a:r>
            <a:endParaRPr lang="en-US" b="1" dirty="0">
              <a:solidFill>
                <a:schemeClr val="bg1"/>
              </a:solidFill>
              <a:cs typeface="Arial" charset="0"/>
            </a:endParaRPr>
          </a:p>
        </p:txBody>
      </p:sp>
      <p:sp>
        <p:nvSpPr>
          <p:cNvPr id="37897" name="Rectangle 67"/>
          <p:cNvSpPr>
            <a:spLocks noChangeArrowheads="1"/>
          </p:cNvSpPr>
          <p:nvPr/>
        </p:nvSpPr>
        <p:spPr bwMode="auto">
          <a:xfrm>
            <a:off x="4174933" y="1611868"/>
            <a:ext cx="2606867" cy="369332"/>
          </a:xfrm>
          <a:prstGeom prst="rect">
            <a:avLst/>
          </a:prstGeom>
          <a:solidFill>
            <a:schemeClr val="accent1">
              <a:lumMod val="50000"/>
            </a:schemeClr>
          </a:solidFill>
          <a:ln w="9525">
            <a:noFill/>
            <a:miter lim="800000"/>
            <a:headEnd/>
            <a:tailEnd/>
          </a:ln>
        </p:spPr>
        <p:txBody>
          <a:bodyPr wrap="none">
            <a:spAutoFit/>
          </a:bodyPr>
          <a:lstStyle/>
          <a:p>
            <a:r>
              <a:rPr lang="en-US" b="1" dirty="0">
                <a:solidFill>
                  <a:schemeClr val="bg1"/>
                </a:solidFill>
              </a:rPr>
              <a:t>Decrease in Resources</a:t>
            </a:r>
          </a:p>
        </p:txBody>
      </p:sp>
      <p:sp>
        <p:nvSpPr>
          <p:cNvPr id="12" name="Arc 11"/>
          <p:cNvSpPr/>
          <p:nvPr/>
        </p:nvSpPr>
        <p:spPr bwMode="auto">
          <a:xfrm>
            <a:off x="-1071563" y="2571750"/>
            <a:ext cx="6786563" cy="5286375"/>
          </a:xfrm>
          <a:prstGeom prst="arc">
            <a:avLst>
              <a:gd name="adj1" fmla="val 16074277"/>
              <a:gd name="adj2" fmla="val 21588112"/>
            </a:avLst>
          </a:prstGeom>
          <a:noFill/>
          <a:ln w="57150" cap="flat" cmpd="sng" algn="ctr">
            <a:solidFill>
              <a:schemeClr val="accent4">
                <a:lumMod val="50000"/>
              </a:schemeClr>
            </a:solidFill>
            <a:prstDash val="solid"/>
            <a:round/>
            <a:headEnd type="none" w="sm" len="sm"/>
            <a:tailEnd type="none" w="sm" len="sm"/>
          </a:ln>
          <a:effectLst/>
          <a:extLst/>
        </p:spPr>
        <p:txBody>
          <a:bodyPr/>
          <a:lstStyle/>
          <a:p>
            <a:pPr>
              <a:defRPr/>
            </a:pPr>
            <a:endParaRPr lang="en-US"/>
          </a:p>
        </p:txBody>
      </p:sp>
      <p:sp>
        <p:nvSpPr>
          <p:cNvPr id="13" name="Arc 12"/>
          <p:cNvSpPr/>
          <p:nvPr/>
        </p:nvSpPr>
        <p:spPr bwMode="auto">
          <a:xfrm>
            <a:off x="-1214438" y="3214688"/>
            <a:ext cx="6357938" cy="4929187"/>
          </a:xfrm>
          <a:prstGeom prst="arc">
            <a:avLst>
              <a:gd name="adj1" fmla="val 16563530"/>
              <a:gd name="adj2" fmla="val 21087497"/>
            </a:avLst>
          </a:prstGeom>
          <a:noFill/>
          <a:ln w="57150" cap="flat" cmpd="sng" algn="ctr">
            <a:solidFill>
              <a:schemeClr val="accent4">
                <a:lumMod val="50000"/>
              </a:schemeClr>
            </a:solidFill>
            <a:prstDash val="solid"/>
            <a:round/>
            <a:headEnd type="none" w="sm" len="sm"/>
            <a:tailEnd type="none" w="sm" len="sm"/>
          </a:ln>
          <a:effectLst/>
          <a:extLst/>
        </p:spPr>
        <p:txBody>
          <a:bodyPr/>
          <a:lstStyle/>
          <a:p>
            <a:pPr>
              <a:defRPr/>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81400" y="1524000"/>
            <a:ext cx="5176838" cy="5029200"/>
            <a:chOff x="2132" y="710"/>
            <a:chExt cx="3502" cy="3269"/>
          </a:xfrm>
        </p:grpSpPr>
        <p:graphicFrame>
          <p:nvGraphicFramePr>
            <p:cNvPr id="91139" name="Object 3"/>
            <p:cNvGraphicFramePr>
              <a:graphicFrameLocks noChangeAspect="1"/>
            </p:cNvGraphicFramePr>
            <p:nvPr/>
          </p:nvGraphicFramePr>
          <p:xfrm>
            <a:off x="2132" y="710"/>
            <a:ext cx="3502" cy="3269"/>
          </p:xfrm>
          <a:graphic>
            <a:graphicData uri="http://schemas.openxmlformats.org/presentationml/2006/ole">
              <p:oleObj spid="_x0000_s60418" name="Worksheet" r:id="rId4" imgW="4619498" imgH="4048194" progId="Excel.Sheet.8">
                <p:embed/>
              </p:oleObj>
            </a:graphicData>
          </a:graphic>
        </p:graphicFrame>
        <p:sp>
          <p:nvSpPr>
            <p:cNvPr id="91140" name="Line 4"/>
            <p:cNvSpPr>
              <a:spLocks noChangeShapeType="1"/>
            </p:cNvSpPr>
            <p:nvPr/>
          </p:nvSpPr>
          <p:spPr bwMode="auto">
            <a:xfrm>
              <a:off x="2957" y="1701"/>
              <a:ext cx="1752" cy="1486"/>
            </a:xfrm>
            <a:prstGeom prst="line">
              <a:avLst/>
            </a:prstGeom>
            <a:noFill/>
            <a:ln w="50800">
              <a:solidFill>
                <a:schemeClr val="tx1"/>
              </a:solidFill>
              <a:round/>
              <a:headEnd/>
              <a:tailEnd/>
            </a:ln>
          </p:spPr>
          <p:txBody>
            <a:bodyPr/>
            <a:lstStyle/>
            <a:p>
              <a:endParaRPr lang="en-US"/>
            </a:p>
          </p:txBody>
        </p:sp>
      </p:grpSp>
      <p:sp>
        <p:nvSpPr>
          <p:cNvPr id="91141" name="Rectangle 5"/>
          <p:cNvSpPr>
            <a:spLocks noGrp="1" noChangeArrowheads="1"/>
          </p:cNvSpPr>
          <p:nvPr>
            <p:ph type="title" idx="4294967295"/>
          </p:nvPr>
        </p:nvSpPr>
        <p:spPr>
          <a:xfrm>
            <a:off x="457200" y="609600"/>
            <a:ext cx="8229600" cy="990600"/>
          </a:xfrm>
        </p:spPr>
        <p:txBody>
          <a:bodyPr>
            <a:normAutofit fontScale="90000"/>
          </a:bodyPr>
          <a:lstStyle/>
          <a:p>
            <a:r>
              <a:rPr lang="en-US" sz="4000" dirty="0" smtClean="0">
                <a:solidFill>
                  <a:srgbClr val="C00000"/>
                </a:solidFill>
              </a:rPr>
              <a:t>The Production Possibilities Frontier – Change in Technology</a:t>
            </a:r>
            <a:endParaRPr lang="en-US" sz="4000" dirty="0"/>
          </a:p>
        </p:txBody>
      </p:sp>
      <p:sp>
        <p:nvSpPr>
          <p:cNvPr id="140294" name="Rectangle 6"/>
          <p:cNvSpPr>
            <a:spLocks noGrp="1" noChangeArrowheads="1"/>
          </p:cNvSpPr>
          <p:nvPr>
            <p:ph type="body" idx="4294967295"/>
          </p:nvPr>
        </p:nvSpPr>
        <p:spPr>
          <a:xfrm>
            <a:off x="454025" y="1828800"/>
            <a:ext cx="3173413" cy="4038600"/>
          </a:xfrm>
        </p:spPr>
        <p:txBody>
          <a:bodyPr>
            <a:normAutofit fontScale="85000" lnSpcReduction="10000"/>
          </a:bodyPr>
          <a:lstStyle/>
          <a:p>
            <a:pPr marL="0" indent="0">
              <a:buNone/>
            </a:pPr>
            <a:r>
              <a:rPr lang="en-US" sz="2500" dirty="0"/>
              <a:t>With </a:t>
            </a:r>
            <a:r>
              <a:rPr lang="en-US" sz="2500" dirty="0" smtClean="0"/>
              <a:t>any additional </a:t>
            </a:r>
            <a:r>
              <a:rPr lang="en-US" sz="2500" dirty="0"/>
              <a:t>resources or </a:t>
            </a:r>
            <a:r>
              <a:rPr lang="en-US" sz="2500" dirty="0" smtClean="0"/>
              <a:t>with an </a:t>
            </a:r>
            <a:r>
              <a:rPr lang="en-US" sz="2500" dirty="0"/>
              <a:t>improvement in </a:t>
            </a:r>
            <a:r>
              <a:rPr lang="en-US" sz="2500" dirty="0" smtClean="0"/>
              <a:t>the technology utilised for the production of both the goods, the </a:t>
            </a:r>
            <a:r>
              <a:rPr lang="en-US" sz="2500" dirty="0"/>
              <a:t>economy </a:t>
            </a:r>
            <a:r>
              <a:rPr lang="en-US" sz="2500" dirty="0" smtClean="0"/>
              <a:t>can produce </a:t>
            </a:r>
            <a:r>
              <a:rPr lang="en-US" sz="2500" dirty="0"/>
              <a:t>more </a:t>
            </a:r>
            <a:r>
              <a:rPr lang="en-US" sz="2500" dirty="0" smtClean="0"/>
              <a:t>laptops and </a:t>
            </a:r>
            <a:r>
              <a:rPr lang="en-US" sz="2500" dirty="0" smtClean="0">
                <a:cs typeface="Arial" charset="0"/>
              </a:rPr>
              <a:t>more mobiles (any combination in between).</a:t>
            </a:r>
          </a:p>
          <a:p>
            <a:pPr marL="0" indent="0">
              <a:buNone/>
            </a:pPr>
            <a:r>
              <a:rPr lang="en-US" sz="2500" dirty="0" smtClean="0">
                <a:cs typeface="Arial" charset="0"/>
              </a:rPr>
              <a:t> So it leads to increase in the level of production of both. </a:t>
            </a:r>
          </a:p>
          <a:p>
            <a:pPr marL="0" indent="0">
              <a:buNone/>
            </a:pPr>
            <a:endParaRPr lang="en-US" sz="2500" dirty="0" smtClean="0">
              <a:cs typeface="Arial" charset="0"/>
            </a:endParaRPr>
          </a:p>
          <a:p>
            <a:pPr marL="0" indent="0">
              <a:buFont typeface="Wingdings" pitchFamily="2" charset="2"/>
              <a:buNone/>
            </a:pPr>
            <a:endParaRPr lang="en-US" sz="2500" dirty="0"/>
          </a:p>
        </p:txBody>
      </p:sp>
      <p:sp>
        <p:nvSpPr>
          <p:cNvPr id="140295" name="Rectangle 7"/>
          <p:cNvSpPr>
            <a:spLocks noChangeArrowheads="1"/>
          </p:cNvSpPr>
          <p:nvPr/>
        </p:nvSpPr>
        <p:spPr bwMode="auto">
          <a:xfrm>
            <a:off x="466725" y="3429000"/>
            <a:ext cx="3173413" cy="1128713"/>
          </a:xfrm>
          <a:prstGeom prst="rect">
            <a:avLst/>
          </a:prstGeom>
          <a:noFill/>
          <a:ln w="9525">
            <a:noFill/>
            <a:miter lim="800000"/>
            <a:headEnd/>
            <a:tailEnd/>
          </a:ln>
        </p:spPr>
        <p:txBody>
          <a:bodyPr/>
          <a:lstStyle/>
          <a:p>
            <a:pPr>
              <a:spcBef>
                <a:spcPct val="45000"/>
              </a:spcBef>
              <a:buClr>
                <a:srgbClr val="00B85C"/>
              </a:buClr>
              <a:buSzPct val="120000"/>
              <a:buFont typeface="Wingdings" pitchFamily="2" charset="2"/>
              <a:buNone/>
            </a:pPr>
            <a:endParaRPr lang="en-US" sz="2500" dirty="0">
              <a:cs typeface="Arial" charset="0"/>
            </a:endParaRPr>
          </a:p>
        </p:txBody>
      </p:sp>
      <p:sp>
        <p:nvSpPr>
          <p:cNvPr id="140296" name="Rectangle 8"/>
          <p:cNvSpPr>
            <a:spLocks noChangeArrowheads="1"/>
          </p:cNvSpPr>
          <p:nvPr/>
        </p:nvSpPr>
        <p:spPr bwMode="auto">
          <a:xfrm>
            <a:off x="468313" y="3810000"/>
            <a:ext cx="3173412" cy="1808163"/>
          </a:xfrm>
          <a:prstGeom prst="rect">
            <a:avLst/>
          </a:prstGeom>
          <a:noFill/>
          <a:ln w="9525">
            <a:noFill/>
            <a:miter lim="800000"/>
            <a:headEnd/>
            <a:tailEnd/>
          </a:ln>
        </p:spPr>
        <p:txBody>
          <a:bodyPr/>
          <a:lstStyle/>
          <a:p>
            <a:pPr>
              <a:lnSpc>
                <a:spcPct val="105000"/>
              </a:lnSpc>
              <a:spcBef>
                <a:spcPct val="45000"/>
              </a:spcBef>
              <a:buClr>
                <a:srgbClr val="00B85C"/>
              </a:buClr>
              <a:buSzPct val="120000"/>
              <a:buFont typeface="Wingdings" pitchFamily="2" charset="2"/>
              <a:buNone/>
            </a:pPr>
            <a:endParaRPr lang="en-US" sz="2500" dirty="0">
              <a:cs typeface="Arial" charset="0"/>
            </a:endParaRPr>
          </a:p>
        </p:txBody>
      </p:sp>
      <p:sp>
        <p:nvSpPr>
          <p:cNvPr id="140297" name="Line 9"/>
          <p:cNvSpPr>
            <a:spLocks noChangeShapeType="1"/>
          </p:cNvSpPr>
          <p:nvPr/>
        </p:nvSpPr>
        <p:spPr bwMode="auto">
          <a:xfrm>
            <a:off x="4800600" y="2514600"/>
            <a:ext cx="3048001" cy="2743200"/>
          </a:xfrm>
          <a:prstGeom prst="line">
            <a:avLst/>
          </a:prstGeom>
          <a:noFill/>
          <a:ln w="57150">
            <a:solidFill>
              <a:srgbClr val="FF0000"/>
            </a:solidFill>
            <a:round/>
            <a:headEnd/>
            <a:tailEnd/>
          </a:ln>
        </p:spPr>
        <p:txBody>
          <a:bodyPr/>
          <a:lstStyle/>
          <a:p>
            <a:endParaRPr lang="en-US"/>
          </a:p>
        </p:txBody>
      </p:sp>
      <p:sp>
        <p:nvSpPr>
          <p:cNvPr id="91146" name="Oval 12"/>
          <p:cNvSpPr>
            <a:spLocks noChangeArrowheads="1"/>
          </p:cNvSpPr>
          <p:nvPr/>
        </p:nvSpPr>
        <p:spPr bwMode="auto">
          <a:xfrm>
            <a:off x="4735513" y="2909887"/>
            <a:ext cx="141287" cy="138113"/>
          </a:xfrm>
          <a:prstGeom prst="ellipse">
            <a:avLst/>
          </a:prstGeom>
          <a:solidFill>
            <a:schemeClr val="tx1"/>
          </a:solidFill>
          <a:ln w="9525">
            <a:noFill/>
            <a:round/>
            <a:headEnd/>
            <a:tailEnd/>
          </a:ln>
        </p:spPr>
        <p:txBody>
          <a:bodyPr wrap="none" anchor="ctr"/>
          <a:lstStyle/>
          <a:p>
            <a:endParaRPr lang="en-US">
              <a:cs typeface="Arial" charset="0"/>
            </a:endParaRPr>
          </a:p>
        </p:txBody>
      </p:sp>
      <p:sp>
        <p:nvSpPr>
          <p:cNvPr id="91147" name="Oval 13"/>
          <p:cNvSpPr>
            <a:spLocks noChangeArrowheads="1"/>
          </p:cNvSpPr>
          <p:nvPr/>
        </p:nvSpPr>
        <p:spPr bwMode="auto">
          <a:xfrm>
            <a:off x="7326313" y="5181600"/>
            <a:ext cx="141287" cy="138113"/>
          </a:xfrm>
          <a:prstGeom prst="ellipse">
            <a:avLst/>
          </a:prstGeom>
          <a:solidFill>
            <a:schemeClr val="tx1"/>
          </a:solidFill>
          <a:ln w="9525">
            <a:noFill/>
            <a:round/>
            <a:headEnd/>
            <a:tailEnd/>
          </a:ln>
        </p:spPr>
        <p:txBody>
          <a:bodyPr wrap="none" anchor="ctr"/>
          <a:lstStyle/>
          <a:p>
            <a:endParaRPr lang="en-US">
              <a:cs typeface="Arial" charset="0"/>
            </a:endParaRPr>
          </a:p>
        </p:txBody>
      </p:sp>
      <p:grpSp>
        <p:nvGrpSpPr>
          <p:cNvPr id="3" name="Group 17"/>
          <p:cNvGrpSpPr>
            <a:grpSpLocks/>
          </p:cNvGrpSpPr>
          <p:nvPr/>
        </p:nvGrpSpPr>
        <p:grpSpPr bwMode="auto">
          <a:xfrm>
            <a:off x="7391394" y="5181599"/>
            <a:ext cx="533400" cy="138113"/>
            <a:chOff x="4835" y="3215"/>
            <a:chExt cx="336" cy="87"/>
          </a:xfrm>
        </p:grpSpPr>
        <p:sp>
          <p:nvSpPr>
            <p:cNvPr id="91149" name="Oval 11"/>
            <p:cNvSpPr>
              <a:spLocks noChangeArrowheads="1"/>
            </p:cNvSpPr>
            <p:nvPr/>
          </p:nvSpPr>
          <p:spPr bwMode="auto">
            <a:xfrm>
              <a:off x="5082" y="3215"/>
              <a:ext cx="89" cy="87"/>
            </a:xfrm>
            <a:prstGeom prst="ellipse">
              <a:avLst/>
            </a:prstGeom>
            <a:solidFill>
              <a:srgbClr val="FF0000"/>
            </a:solidFill>
            <a:ln w="9525">
              <a:noFill/>
              <a:round/>
              <a:headEnd/>
              <a:tailEnd/>
            </a:ln>
          </p:spPr>
          <p:txBody>
            <a:bodyPr wrap="none" anchor="ctr"/>
            <a:lstStyle/>
            <a:p>
              <a:endParaRPr lang="en-US">
                <a:cs typeface="Arial" charset="0"/>
              </a:endParaRPr>
            </a:p>
          </p:txBody>
        </p:sp>
        <p:sp>
          <p:nvSpPr>
            <p:cNvPr id="91150" name="Line 14"/>
            <p:cNvSpPr>
              <a:spLocks noChangeShapeType="1"/>
            </p:cNvSpPr>
            <p:nvPr/>
          </p:nvSpPr>
          <p:spPr bwMode="auto">
            <a:xfrm>
              <a:off x="4835" y="3263"/>
              <a:ext cx="288" cy="0"/>
            </a:xfrm>
            <a:prstGeom prst="line">
              <a:avLst/>
            </a:prstGeom>
            <a:noFill/>
            <a:ln w="57150">
              <a:solidFill>
                <a:srgbClr val="FF0000"/>
              </a:solidFill>
              <a:round/>
              <a:headEnd/>
              <a:tailEnd type="triangle" w="med" len="med"/>
            </a:ln>
          </p:spPr>
          <p:txBody>
            <a:bodyPr/>
            <a:lstStyle/>
            <a:p>
              <a:endParaRPr lang="en-US"/>
            </a:p>
          </p:txBody>
        </p:sp>
      </p:grpSp>
      <p:grpSp>
        <p:nvGrpSpPr>
          <p:cNvPr id="4" name="Group 16"/>
          <p:cNvGrpSpPr>
            <a:grpSpLocks/>
          </p:cNvGrpSpPr>
          <p:nvPr/>
        </p:nvGrpSpPr>
        <p:grpSpPr bwMode="auto">
          <a:xfrm>
            <a:off x="4724401" y="2452689"/>
            <a:ext cx="141288" cy="442913"/>
            <a:chOff x="3239" y="1349"/>
            <a:chExt cx="89" cy="279"/>
          </a:xfrm>
        </p:grpSpPr>
        <p:sp>
          <p:nvSpPr>
            <p:cNvPr id="91152" name="Oval 10"/>
            <p:cNvSpPr>
              <a:spLocks noChangeArrowheads="1"/>
            </p:cNvSpPr>
            <p:nvPr/>
          </p:nvSpPr>
          <p:spPr bwMode="auto">
            <a:xfrm>
              <a:off x="3239" y="1349"/>
              <a:ext cx="89" cy="87"/>
            </a:xfrm>
            <a:prstGeom prst="ellipse">
              <a:avLst/>
            </a:prstGeom>
            <a:solidFill>
              <a:srgbClr val="FF0000"/>
            </a:solidFill>
            <a:ln w="9525">
              <a:noFill/>
              <a:round/>
              <a:headEnd/>
              <a:tailEnd/>
            </a:ln>
          </p:spPr>
          <p:txBody>
            <a:bodyPr wrap="none" anchor="ctr"/>
            <a:lstStyle/>
            <a:p>
              <a:endParaRPr lang="en-US">
                <a:cs typeface="Arial" charset="0"/>
              </a:endParaRPr>
            </a:p>
          </p:txBody>
        </p:sp>
        <p:sp>
          <p:nvSpPr>
            <p:cNvPr id="91153" name="Line 15"/>
            <p:cNvSpPr>
              <a:spLocks noChangeShapeType="1"/>
            </p:cNvSpPr>
            <p:nvPr/>
          </p:nvSpPr>
          <p:spPr bwMode="auto">
            <a:xfrm rot="16200000">
              <a:off x="3173" y="1514"/>
              <a:ext cx="228" cy="0"/>
            </a:xfrm>
            <a:prstGeom prst="line">
              <a:avLst/>
            </a:prstGeom>
            <a:noFill/>
            <a:ln w="57150">
              <a:solidFill>
                <a:srgbClr val="FF0000"/>
              </a:solidFill>
              <a:round/>
              <a:headEnd/>
              <a:tailEnd type="triangle" w="med" len="med"/>
            </a:ln>
          </p:spPr>
          <p:txBody>
            <a:bodyPr/>
            <a:lstStyle/>
            <a:p>
              <a:endParaRPr lang="en-US"/>
            </a:p>
          </p:txBody>
        </p:sp>
      </p:grpSp>
      <p:sp>
        <p:nvSpPr>
          <p:cNvPr id="140306" name="Text Box 18"/>
          <p:cNvSpPr txBox="1">
            <a:spLocks noChangeArrowheads="1"/>
          </p:cNvSpPr>
          <p:nvPr/>
        </p:nvSpPr>
        <p:spPr bwMode="auto">
          <a:xfrm>
            <a:off x="6926262" y="1406525"/>
            <a:ext cx="1989138" cy="1569660"/>
          </a:xfrm>
          <a:prstGeom prst="rect">
            <a:avLst/>
          </a:prstGeom>
          <a:solidFill>
            <a:schemeClr val="tx2">
              <a:lumMod val="60000"/>
              <a:lumOff val="40000"/>
            </a:schemeClr>
          </a:solidFill>
          <a:ln w="9525">
            <a:noFill/>
            <a:miter lim="800000"/>
            <a:headEnd/>
            <a:tailEnd/>
          </a:ln>
          <a:effectLst>
            <a:outerShdw dist="89803" dir="2700000" algn="ctr" rotWithShape="0">
              <a:schemeClr val="bg2"/>
            </a:outerShdw>
          </a:effectLst>
        </p:spPr>
        <p:txBody>
          <a:bodyPr>
            <a:spAutoFit/>
          </a:bodyPr>
          <a:lstStyle/>
          <a:p>
            <a:pPr>
              <a:spcBef>
                <a:spcPct val="50000"/>
              </a:spcBef>
              <a:defRPr/>
            </a:pPr>
            <a:r>
              <a:rPr lang="en-US" sz="2400" dirty="0">
                <a:solidFill>
                  <a:srgbClr val="002060"/>
                </a:solidFill>
                <a:cs typeface="Arial" charset="0"/>
              </a:rPr>
              <a:t>Economic growth shifts the PPF outward.</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4">
                                            <p:txEl>
                                              <p:pRg st="0" end="0"/>
                                            </p:txEl>
                                          </p:spTgt>
                                        </p:tgtEl>
                                        <p:attrNameLst>
                                          <p:attrName>style.visibility</p:attrName>
                                        </p:attrNameLst>
                                      </p:cBhvr>
                                      <p:to>
                                        <p:strVal val="visible"/>
                                      </p:to>
                                    </p:set>
                                    <p:animEffect transition="in" filter="wipe(left)">
                                      <p:cBhvr>
                                        <p:cTn id="7" dur="500"/>
                                        <p:tgtEl>
                                          <p:spTgt spid="1402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4">
                                            <p:txEl>
                                              <p:pRg st="1" end="1"/>
                                            </p:txEl>
                                          </p:spTgt>
                                        </p:tgtEl>
                                        <p:attrNameLst>
                                          <p:attrName>style.visibility</p:attrName>
                                        </p:attrNameLst>
                                      </p:cBhvr>
                                      <p:to>
                                        <p:strVal val="visible"/>
                                      </p:to>
                                    </p:set>
                                    <p:animEffect transition="in" filter="wipe(left)">
                                      <p:cBhvr>
                                        <p:cTn id="12" dur="500"/>
                                        <p:tgtEl>
                                          <p:spTgt spid="140294">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nodePh="1">
                                  <p:stCondLst>
                                    <p:cond delay="0"/>
                                  </p:stCondLst>
                                  <p:endCondLst>
                                    <p:cond evt="begin" delay="0">
                                      <p:tn val="19"/>
                                    </p:cond>
                                  </p:endCondLst>
                                  <p:childTnLst>
                                    <p:set>
                                      <p:cBhvr>
                                        <p:cTn id="20" dur="1" fill="hold">
                                          <p:stCondLst>
                                            <p:cond delay="0"/>
                                          </p:stCondLst>
                                        </p:cTn>
                                        <p:tgtEl>
                                          <p:spTgt spid="140295"/>
                                        </p:tgtEl>
                                        <p:attrNameLst>
                                          <p:attrName>style.visibility</p:attrName>
                                        </p:attrNameLst>
                                      </p:cBhvr>
                                      <p:to>
                                        <p:strVal val="visible"/>
                                      </p:to>
                                    </p:set>
                                    <p:animEffect transition="in" filter="wipe(left)">
                                      <p:cBhvr>
                                        <p:cTn id="21" dur="500"/>
                                        <p:tgtEl>
                                          <p:spTgt spid="14029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nodePh="1">
                                  <p:stCondLst>
                                    <p:cond delay="0"/>
                                  </p:stCondLst>
                                  <p:endCondLst>
                                    <p:cond evt="begin" delay="0">
                                      <p:tn val="28"/>
                                    </p:cond>
                                  </p:endCondLst>
                                  <p:childTnLst>
                                    <p:set>
                                      <p:cBhvr>
                                        <p:cTn id="29" dur="1" fill="hold">
                                          <p:stCondLst>
                                            <p:cond delay="0"/>
                                          </p:stCondLst>
                                        </p:cTn>
                                        <p:tgtEl>
                                          <p:spTgt spid="140296"/>
                                        </p:tgtEl>
                                        <p:attrNameLst>
                                          <p:attrName>style.visibility</p:attrName>
                                        </p:attrNameLst>
                                      </p:cBhvr>
                                      <p:to>
                                        <p:strVal val="visible"/>
                                      </p:to>
                                    </p:set>
                                    <p:animEffect transition="in" filter="wipe(left)">
                                      <p:cBhvr>
                                        <p:cTn id="30" dur="500"/>
                                        <p:tgtEl>
                                          <p:spTgt spid="140296"/>
                                        </p:tgtEl>
                                      </p:cBhvr>
                                    </p:animEffect>
                                  </p:childTnLst>
                                </p:cTn>
                              </p:par>
                            </p:childTnLst>
                          </p:cTn>
                        </p:par>
                        <p:par>
                          <p:cTn id="31" fill="hold">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140297"/>
                                        </p:tgtEl>
                                        <p:attrNameLst>
                                          <p:attrName>style.visibility</p:attrName>
                                        </p:attrNameLst>
                                      </p:cBhvr>
                                      <p:to>
                                        <p:strVal val="visible"/>
                                      </p:to>
                                    </p:set>
                                    <p:animEffect transition="in" filter="strips(downRight)">
                                      <p:cBhvr>
                                        <p:cTn id="34" dur="500"/>
                                        <p:tgtEl>
                                          <p:spTgt spid="140297"/>
                                        </p:tgtEl>
                                      </p:cBhvr>
                                    </p:animEffect>
                                  </p:childTnLst>
                                </p:cTn>
                              </p:par>
                            </p:childTnLst>
                          </p:cTn>
                        </p:par>
                        <p:par>
                          <p:cTn id="35" fill="hold">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140306"/>
                                        </p:tgtEl>
                                        <p:attrNameLst>
                                          <p:attrName>style.visibility</p:attrName>
                                        </p:attrNameLst>
                                      </p:cBhvr>
                                      <p:to>
                                        <p:strVal val="visible"/>
                                      </p:to>
                                    </p:set>
                                    <p:animEffect transition="in" filter="dissolve">
                                      <p:cBhvr>
                                        <p:cTn id="38" dur="500"/>
                                        <p:tgtEl>
                                          <p:spTgt spid="140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4" grpId="0" build="p" bldLvl="5"/>
      <p:bldP spid="140295" grpId="0"/>
      <p:bldP spid="140296" grpId="0"/>
      <p:bldP spid="140297" grpId="0" animBg="1"/>
      <p:bldP spid="14030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r>
              <a:rPr lang="en-US"/>
              <a:t>THINKING LIKE AN ECONOMIST</a:t>
            </a:r>
          </a:p>
        </p:txBody>
      </p:sp>
      <p:sp>
        <p:nvSpPr>
          <p:cNvPr id="7" name="Slide Number Placeholder 2"/>
          <p:cNvSpPr>
            <a:spLocks noGrp="1"/>
          </p:cNvSpPr>
          <p:nvPr>
            <p:ph type="sldNum" sz="quarter" idx="11"/>
          </p:nvPr>
        </p:nvSpPr>
        <p:spPr/>
        <p:txBody>
          <a:bodyPr/>
          <a:lstStyle/>
          <a:p>
            <a:fld id="{173AEA4F-4A6F-4B3F-8561-6810CE0640EB}" type="slidenum">
              <a:rPr lang="en-US"/>
              <a:pPr/>
              <a:t>26</a:t>
            </a:fld>
            <a:endParaRPr lang="en-US"/>
          </a:p>
        </p:txBody>
      </p:sp>
      <p:sp>
        <p:nvSpPr>
          <p:cNvPr id="103426" name="Rectangle 2"/>
          <p:cNvSpPr>
            <a:spLocks noGrp="1" noChangeArrowheads="1"/>
          </p:cNvSpPr>
          <p:nvPr>
            <p:ph type="title" idx="4294967295"/>
          </p:nvPr>
        </p:nvSpPr>
        <p:spPr>
          <a:xfrm>
            <a:off x="533400" y="152400"/>
            <a:ext cx="8229600" cy="1143000"/>
          </a:xfrm>
        </p:spPr>
        <p:txBody>
          <a:bodyPr/>
          <a:lstStyle/>
          <a:p>
            <a:r>
              <a:rPr lang="en-US" dirty="0"/>
              <a:t>The PPF:  A Summary</a:t>
            </a:r>
          </a:p>
        </p:txBody>
      </p:sp>
      <p:sp>
        <p:nvSpPr>
          <p:cNvPr id="142339" name="Rectangle 3"/>
          <p:cNvSpPr>
            <a:spLocks noGrp="1" noChangeArrowheads="1"/>
          </p:cNvSpPr>
          <p:nvPr>
            <p:ph type="body" idx="4294967295"/>
          </p:nvPr>
        </p:nvSpPr>
        <p:spPr>
          <a:xfrm>
            <a:off x="373063" y="1447800"/>
            <a:ext cx="8313737" cy="1447800"/>
          </a:xfrm>
        </p:spPr>
        <p:txBody>
          <a:bodyPr/>
          <a:lstStyle/>
          <a:p>
            <a:pPr>
              <a:buNone/>
            </a:pPr>
            <a:r>
              <a:rPr lang="en-US" dirty="0" smtClean="0"/>
              <a:t>    </a:t>
            </a:r>
            <a:r>
              <a:rPr lang="en-US" sz="2800" dirty="0" smtClean="0"/>
              <a:t>The </a:t>
            </a:r>
            <a:r>
              <a:rPr lang="en-US" sz="2800" dirty="0"/>
              <a:t>PPF shows all combinations of two goods that an economy can possibly produce, </a:t>
            </a:r>
            <a:r>
              <a:rPr lang="en-US" sz="2800" dirty="0" smtClean="0"/>
              <a:t>given </a:t>
            </a:r>
            <a:r>
              <a:rPr lang="en-US" sz="2800" dirty="0"/>
              <a:t>its resources and technology. </a:t>
            </a:r>
          </a:p>
        </p:txBody>
      </p:sp>
      <p:sp>
        <p:nvSpPr>
          <p:cNvPr id="142341" name="Rectangle 5"/>
          <p:cNvSpPr>
            <a:spLocks noChangeArrowheads="1"/>
          </p:cNvSpPr>
          <p:nvPr/>
        </p:nvSpPr>
        <p:spPr bwMode="auto">
          <a:xfrm>
            <a:off x="304800" y="2892425"/>
            <a:ext cx="8382000" cy="1831975"/>
          </a:xfrm>
          <a:prstGeom prst="rect">
            <a:avLst/>
          </a:prstGeom>
          <a:noFill/>
          <a:ln w="9525">
            <a:noFill/>
            <a:miter lim="800000"/>
            <a:headEnd/>
            <a:tailEnd/>
          </a:ln>
        </p:spPr>
        <p:txBody>
          <a:bodyPr/>
          <a:lstStyle/>
          <a:p>
            <a:pPr marL="342900" indent="-342900" algn="just">
              <a:lnSpc>
                <a:spcPct val="105000"/>
              </a:lnSpc>
              <a:spcBef>
                <a:spcPct val="45000"/>
              </a:spcBef>
              <a:buClr>
                <a:srgbClr val="00B85C"/>
              </a:buClr>
              <a:buSzPct val="120000"/>
            </a:pPr>
            <a:r>
              <a:rPr lang="en-US" sz="2800" dirty="0" smtClean="0">
                <a:cs typeface="Arial" charset="0"/>
              </a:rPr>
              <a:t>    The </a:t>
            </a:r>
            <a:r>
              <a:rPr lang="en-US" sz="2800" dirty="0">
                <a:cs typeface="Arial" charset="0"/>
              </a:rPr>
              <a:t>PPF </a:t>
            </a:r>
            <a:r>
              <a:rPr lang="en-US" sz="2800" dirty="0" smtClean="0">
                <a:cs typeface="Arial" charset="0"/>
              </a:rPr>
              <a:t>describes </a:t>
            </a:r>
            <a:r>
              <a:rPr lang="en-US" sz="2800" dirty="0">
                <a:cs typeface="Arial" charset="0"/>
              </a:rPr>
              <a:t>the concepts of </a:t>
            </a:r>
            <a:r>
              <a:rPr lang="en-US" sz="2800" dirty="0" smtClean="0">
                <a:cs typeface="Arial" charset="0"/>
              </a:rPr>
              <a:t>tradeoff and        opportunity cost, efficiency and inefficiency unemployment</a:t>
            </a:r>
            <a:r>
              <a:rPr lang="en-US" sz="2800" dirty="0">
                <a:cs typeface="Arial" charset="0"/>
              </a:rPr>
              <a:t>, and economic growth.  </a:t>
            </a:r>
          </a:p>
        </p:txBody>
      </p:sp>
      <p:sp>
        <p:nvSpPr>
          <p:cNvPr id="142342" name="Rectangle 6"/>
          <p:cNvSpPr>
            <a:spLocks noChangeArrowheads="1"/>
          </p:cNvSpPr>
          <p:nvPr/>
        </p:nvSpPr>
        <p:spPr bwMode="auto">
          <a:xfrm>
            <a:off x="457200" y="4476750"/>
            <a:ext cx="8229600" cy="1466850"/>
          </a:xfrm>
          <a:prstGeom prst="rect">
            <a:avLst/>
          </a:prstGeom>
          <a:noFill/>
          <a:ln w="9525">
            <a:noFill/>
            <a:miter lim="800000"/>
            <a:headEnd/>
            <a:tailEnd/>
          </a:ln>
        </p:spPr>
        <p:txBody>
          <a:bodyPr/>
          <a:lstStyle/>
          <a:p>
            <a:pPr marL="342900" indent="-342900">
              <a:lnSpc>
                <a:spcPct val="105000"/>
              </a:lnSpc>
              <a:spcBef>
                <a:spcPct val="45000"/>
              </a:spcBef>
              <a:buClr>
                <a:srgbClr val="00B85C"/>
              </a:buClr>
              <a:buSzPct val="120000"/>
            </a:pPr>
            <a:r>
              <a:rPr lang="en-US" sz="2800" dirty="0" smtClean="0">
                <a:cs typeface="Arial" charset="0"/>
              </a:rPr>
              <a:t>   A </a:t>
            </a:r>
            <a:r>
              <a:rPr lang="en-US" sz="2800" dirty="0">
                <a:cs typeface="Arial" charset="0"/>
              </a:rPr>
              <a:t>bow-shaped PPF illustrates the concept </a:t>
            </a:r>
            <a:r>
              <a:rPr lang="en-US" sz="2800" dirty="0" smtClean="0">
                <a:cs typeface="Arial" charset="0"/>
              </a:rPr>
              <a:t>of increasing </a:t>
            </a:r>
            <a:r>
              <a:rPr lang="en-US" sz="2800" dirty="0">
                <a:cs typeface="Arial" charset="0"/>
              </a:rPr>
              <a:t>opportunity cost.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41">
                                            <p:txEl>
                                              <p:pRg st="0" end="0"/>
                                            </p:txEl>
                                          </p:spTgt>
                                        </p:tgtEl>
                                        <p:attrNameLst>
                                          <p:attrName>style.visibility</p:attrName>
                                        </p:attrNameLst>
                                      </p:cBhvr>
                                      <p:to>
                                        <p:strVal val="visible"/>
                                      </p:to>
                                    </p:set>
                                    <p:animEffect transition="in" filter="wipe(left)">
                                      <p:cBhvr>
                                        <p:cTn id="12" dur="500"/>
                                        <p:tgtEl>
                                          <p:spTgt spid="1423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2342">
                                            <p:txEl>
                                              <p:pRg st="0" end="0"/>
                                            </p:txEl>
                                          </p:spTgt>
                                        </p:tgtEl>
                                        <p:attrNameLst>
                                          <p:attrName>style.visibility</p:attrName>
                                        </p:attrNameLst>
                                      </p:cBhvr>
                                      <p:to>
                                        <p:strVal val="visible"/>
                                      </p:to>
                                    </p:set>
                                    <p:animEffect transition="in" filter="wipe(left)">
                                      <p:cBhvr>
                                        <p:cTn id="17" dur="500"/>
                                        <p:tgtEl>
                                          <p:spTgt spid="1423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5"/>
      <p:bldP spid="142341" grpId="0" build="p" bldLvl="5"/>
      <p:bldP spid="142342"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
        <p:nvSpPr>
          <p:cNvPr id="3" name="Slide Number Placeholder 2"/>
          <p:cNvSpPr>
            <a:spLocks noGrp="1"/>
          </p:cNvSpPr>
          <p:nvPr>
            <p:ph type="sldNum" sz="quarter" idx="11"/>
          </p:nvPr>
        </p:nvSpPr>
        <p:spPr/>
        <p:txBody>
          <a:bodyPr/>
          <a:lstStyle/>
          <a:p>
            <a:fld id="{95738197-1ACF-4CF3-87D0-7DB92DDCB36A}" type="slidenum">
              <a:rPr lang="en-US" smtClean="0"/>
              <a:pPr/>
              <a:t>27</a:t>
            </a:fld>
            <a:endParaRPr lang="en-US"/>
          </a:p>
        </p:txBody>
      </p:sp>
      <p:sp>
        <p:nvSpPr>
          <p:cNvPr id="4" name="Rectangle 3"/>
          <p:cNvSpPr/>
          <p:nvPr/>
        </p:nvSpPr>
        <p:spPr>
          <a:xfrm>
            <a:off x="524655" y="1079292"/>
            <a:ext cx="8379501" cy="4659737"/>
          </a:xfrm>
          <a:prstGeom prst="rect">
            <a:avLst/>
          </a:prstGeom>
        </p:spPr>
        <p:txBody>
          <a:bodyPr wrap="square">
            <a:spAutoFit/>
          </a:bodyPr>
          <a:lstStyle/>
          <a:p>
            <a:pPr>
              <a:spcBef>
                <a:spcPct val="40000"/>
              </a:spcBef>
              <a:buClr>
                <a:srgbClr val="996633"/>
              </a:buClr>
            </a:pPr>
            <a:r>
              <a:rPr lang="en-US" sz="2800" b="1" u="sng" dirty="0" smtClean="0">
                <a:latin typeface="Times New Roman" pitchFamily="18" charset="0"/>
                <a:cs typeface="Times New Roman" pitchFamily="18" charset="0"/>
              </a:rPr>
              <a:t>Summary:</a:t>
            </a:r>
          </a:p>
          <a:p>
            <a:pPr>
              <a:spcBef>
                <a:spcPct val="40000"/>
              </a:spcBef>
              <a:buClr>
                <a:srgbClr val="996633"/>
              </a:buClr>
              <a:buFont typeface="Arial" pitchFamily="34" charset="0"/>
              <a:buChar char="•"/>
            </a:pPr>
            <a:r>
              <a:rPr lang="en-US" sz="2800" dirty="0" smtClean="0">
                <a:latin typeface="Times New Roman" pitchFamily="18" charset="0"/>
                <a:cs typeface="Times New Roman" pitchFamily="18" charset="0"/>
              </a:rPr>
              <a:t> The economists try to explain the world using models with appropriate assumptions.  </a:t>
            </a:r>
          </a:p>
          <a:p>
            <a:pPr>
              <a:spcBef>
                <a:spcPct val="40000"/>
              </a:spcBef>
              <a:buClr>
                <a:srgbClr val="996633"/>
              </a:buClr>
              <a:buFont typeface="Arial" pitchFamily="34" charset="0"/>
              <a:buChar char="•"/>
            </a:pPr>
            <a:r>
              <a:rPr lang="en-US" sz="2800" dirty="0" smtClean="0">
                <a:latin typeface="Times New Roman" pitchFamily="18" charset="0"/>
                <a:cs typeface="Times New Roman" pitchFamily="18" charset="0"/>
              </a:rPr>
              <a:t> Two simple models discussed in this chapter are the Circular-Flow Diagram and the Production Possibilities Frontier. </a:t>
            </a:r>
          </a:p>
          <a:p>
            <a:pPr>
              <a:spcBef>
                <a:spcPct val="40000"/>
              </a:spcBef>
              <a:buClr>
                <a:srgbClr val="996633"/>
              </a:buClr>
              <a:buFont typeface="Arial" pitchFamily="34" charset="0"/>
              <a:buChar char="•"/>
            </a:pPr>
            <a:r>
              <a:rPr lang="en-US" sz="2800" dirty="0" smtClean="0">
                <a:latin typeface="Times New Roman" pitchFamily="18" charset="0"/>
                <a:cs typeface="Times New Roman" pitchFamily="18" charset="0"/>
              </a:rPr>
              <a:t> Microeconomics studies the </a:t>
            </a:r>
            <a:r>
              <a:rPr lang="en-US" sz="2800" smtClean="0">
                <a:latin typeface="Times New Roman" pitchFamily="18" charset="0"/>
                <a:cs typeface="Times New Roman" pitchFamily="18" charset="0"/>
              </a:rPr>
              <a:t>behaviour</a:t>
            </a:r>
            <a:r>
              <a:rPr lang="en-US" sz="2800" dirty="0" smtClean="0">
                <a:latin typeface="Times New Roman" pitchFamily="18" charset="0"/>
                <a:cs typeface="Times New Roman" pitchFamily="18" charset="0"/>
              </a:rPr>
              <a:t> of consumers and firms, and their interactions in markets.  </a:t>
            </a:r>
          </a:p>
          <a:p>
            <a:pPr>
              <a:spcBef>
                <a:spcPct val="40000"/>
              </a:spcBef>
              <a:buClr>
                <a:srgbClr val="996633"/>
              </a:buCl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05342"/>
            <a:ext cx="8534400" cy="4154984"/>
          </a:xfrm>
          <a:prstGeom prst="rect">
            <a:avLst/>
          </a:prstGeom>
          <a:solidFill>
            <a:schemeClr val="bg1"/>
          </a:solidFill>
        </p:spPr>
        <p:txBody>
          <a:bodyPr wrap="square">
            <a:spAutoFit/>
          </a:bodyPr>
          <a:lstStyle/>
          <a:p>
            <a:pPr algn="just"/>
            <a:r>
              <a:rPr lang="en-US" sz="2400" dirty="0" smtClean="0">
                <a:latin typeface="Times New Roman" pitchFamily="18" charset="0"/>
                <a:cs typeface="Times New Roman" pitchFamily="18" charset="0"/>
              </a:rPr>
              <a:t>A model usually represents a real life phenomenon in a simplified manner.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So, the economists use models to simplify reality for improving our understanding of the world.</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Two of the most basic economic models include:</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 Circular Flow Diagram</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The Production Possibilities Frontier</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28343"/>
            <a:ext cx="7924800" cy="5262979"/>
          </a:xfrm>
          <a:prstGeom prst="rect">
            <a:avLst/>
          </a:prstGeom>
          <a:solidFill>
            <a:schemeClr val="bg1"/>
          </a:solidFill>
        </p:spPr>
        <p:txBody>
          <a:bodyPr wrap="square">
            <a:spAutoFit/>
          </a:bodyPr>
          <a:lstStyle/>
          <a:p>
            <a:r>
              <a:rPr lang="en-US" sz="2400" dirty="0" smtClean="0">
                <a:latin typeface="Times New Roman" pitchFamily="18" charset="0"/>
                <a:cs typeface="Times New Roman" pitchFamily="18" charset="0"/>
              </a:rPr>
              <a:t>The circular-flow diagram is a visual model of the economy that shows the flow of money through markets among households and firms. This model consist of two types </a:t>
            </a:r>
            <a:r>
              <a:rPr lang="en-US" sz="2400" dirty="0" err="1" smtClean="0">
                <a:latin typeface="Times New Roman" pitchFamily="18" charset="0"/>
                <a:cs typeface="Times New Roman" pitchFamily="18" charset="0"/>
              </a:rPr>
              <a:t>ofactors</a:t>
            </a:r>
            <a:r>
              <a:rPr lang="en-US" sz="2400" dirty="0" smtClean="0">
                <a:latin typeface="Times New Roman" pitchFamily="18" charset="0"/>
                <a:cs typeface="Times New Roman" pitchFamily="18" charset="0"/>
              </a:rPr>
              <a:t> and two types of market.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Two types of actors are:</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households</a:t>
            </a:r>
          </a:p>
          <a:p>
            <a:pPr>
              <a:buFont typeface="Wingdings" pitchFamily="2" charset="2"/>
              <a:buChar char="Ø"/>
            </a:pPr>
            <a:r>
              <a:rPr lang="en-US" sz="2400" dirty="0" smtClean="0">
                <a:latin typeface="Times New Roman" pitchFamily="18" charset="0"/>
                <a:cs typeface="Times New Roman" pitchFamily="18" charset="0"/>
              </a:rPr>
              <a:t>firms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Two markets are:</a:t>
            </a:r>
          </a:p>
          <a:p>
            <a:endParaRPr lang="en-US" sz="2400" dirty="0" smtClean="0">
              <a:latin typeface="Times New Roman" pitchFamily="18"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the market for goods and services</a:t>
            </a:r>
          </a:p>
          <a:p>
            <a:pPr marL="457200" indent="-457200">
              <a:buFont typeface="Wingdings" pitchFamily="2" charset="2"/>
              <a:buChar char="Ø"/>
            </a:pPr>
            <a:r>
              <a:rPr lang="en-US" sz="2400" dirty="0" smtClean="0">
                <a:latin typeface="Times New Roman" pitchFamily="18" charset="0"/>
                <a:cs typeface="Times New Roman" pitchFamily="18" charset="0"/>
              </a:rPr>
              <a:t>the market for factors of production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696200" cy="4524315"/>
          </a:xfrm>
          <a:prstGeom prst="rect">
            <a:avLst/>
          </a:prstGeom>
          <a:solidFill>
            <a:schemeClr val="bg1"/>
          </a:solidFill>
        </p:spPr>
        <p:txBody>
          <a:bodyPr wrap="square">
            <a:spAutoFit/>
          </a:bodyPr>
          <a:lstStyle/>
          <a:p>
            <a:r>
              <a:rPr lang="en-US" sz="3200" b="1" dirty="0" smtClean="0">
                <a:solidFill>
                  <a:srgbClr val="CC3300"/>
                </a:solidFill>
                <a:latin typeface="Times New Roman" pitchFamily="18" charset="0"/>
                <a:cs typeface="Times New Roman" pitchFamily="18" charset="0"/>
              </a:rPr>
              <a:t>What are the factors of Production?</a:t>
            </a:r>
          </a:p>
          <a:p>
            <a:r>
              <a:rPr lang="en-US" sz="3200" b="1" dirty="0" smtClean="0">
                <a:solidFill>
                  <a:srgbClr val="CC3300"/>
                </a:solidFill>
                <a:latin typeface="Times New Roman" pitchFamily="18" charset="0"/>
                <a:cs typeface="Times New Roman" pitchFamily="18" charset="0"/>
              </a:rPr>
              <a:t> </a:t>
            </a:r>
          </a:p>
          <a:p>
            <a:r>
              <a:rPr lang="en-US" sz="3200" b="1" dirty="0" smtClean="0">
                <a:solidFill>
                  <a:srgbClr val="CC3300"/>
                </a:solidFill>
                <a:latin typeface="Times New Roman" pitchFamily="18" charset="0"/>
                <a:cs typeface="Times New Roman" pitchFamily="18" charset="0"/>
              </a:rPr>
              <a:t>Factors of production:</a:t>
            </a:r>
            <a:r>
              <a:rPr lang="en-US" sz="3200" dirty="0" smtClean="0">
                <a:latin typeface="Times New Roman" pitchFamily="18" charset="0"/>
                <a:cs typeface="Times New Roman" pitchFamily="18" charset="0"/>
              </a:rPr>
              <a:t>  the resources the economy uses to produce goods and services  include</a:t>
            </a:r>
          </a:p>
          <a:p>
            <a:pPr lvl="1">
              <a:buFont typeface="Wingdings" pitchFamily="2" charset="2"/>
              <a:buChar char="§"/>
            </a:pPr>
            <a:r>
              <a:rPr lang="en-US" sz="3200" dirty="0" smtClean="0">
                <a:latin typeface="Times New Roman" pitchFamily="18" charset="0"/>
                <a:cs typeface="Times New Roman" pitchFamily="18" charset="0"/>
              </a:rPr>
              <a:t> labour </a:t>
            </a:r>
          </a:p>
          <a:p>
            <a:pPr lvl="1">
              <a:buFont typeface="Wingdings" pitchFamily="2" charset="2"/>
              <a:buChar char="§"/>
            </a:pPr>
            <a:r>
              <a:rPr lang="en-US" sz="3200" dirty="0" smtClean="0">
                <a:latin typeface="Times New Roman" pitchFamily="18" charset="0"/>
                <a:cs typeface="Times New Roman" pitchFamily="18" charset="0"/>
              </a:rPr>
              <a:t> land </a:t>
            </a:r>
          </a:p>
          <a:p>
            <a:pPr lvl="1">
              <a:buFont typeface="Wingdings" pitchFamily="2" charset="2"/>
              <a:buChar char="§"/>
            </a:pPr>
            <a:r>
              <a:rPr lang="en-US" sz="3200" dirty="0" smtClean="0">
                <a:latin typeface="Times New Roman" pitchFamily="18" charset="0"/>
                <a:cs typeface="Times New Roman" pitchFamily="18" charset="0"/>
              </a:rPr>
              <a:t> capital (buildings &amp; machineries used in</a:t>
            </a:r>
          </a:p>
          <a:p>
            <a:pPr lvl="1"/>
            <a:r>
              <a:rPr lang="en-US" sz="3200" dirty="0" smtClean="0">
                <a:latin typeface="Times New Roman" pitchFamily="18" charset="0"/>
                <a:cs typeface="Times New Roman" pitchFamily="18" charset="0"/>
              </a:rPr>
              <a:t> the process of production)</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2132"/>
            <a:ext cx="6629400" cy="2440668"/>
          </a:xfrm>
          <a:prstGeom prst="rect">
            <a:avLst/>
          </a:prstGeom>
          <a:solidFill>
            <a:schemeClr val="bg1"/>
          </a:solidFill>
        </p:spPr>
        <p:txBody>
          <a:bodyPr wrap="square">
            <a:spAutoFit/>
          </a:bodyPr>
          <a:lstStyle/>
          <a:p>
            <a:pPr marL="290513" indent="-231775">
              <a:spcBef>
                <a:spcPct val="15000"/>
              </a:spcBef>
              <a:buClr>
                <a:srgbClr val="CC0000"/>
              </a:buClr>
              <a:buFont typeface="Wingdings" pitchFamily="2" charset="2"/>
              <a:buNone/>
            </a:pPr>
            <a:r>
              <a:rPr lang="en-US" sz="2800" b="1" dirty="0" smtClean="0">
                <a:latin typeface="Times New Roman" pitchFamily="18" charset="0"/>
                <a:cs typeface="Times New Roman" pitchFamily="18" charset="0"/>
              </a:rPr>
              <a:t>Functions of the actors:</a:t>
            </a:r>
          </a:p>
          <a:p>
            <a:pPr marL="290513" indent="-231775">
              <a:spcBef>
                <a:spcPct val="15000"/>
              </a:spcBef>
              <a:buClr>
                <a:srgbClr val="CC0000"/>
              </a:buClr>
              <a:buFont typeface="Wingdings" pitchFamily="2" charset="2"/>
              <a:buNone/>
            </a:pPr>
            <a:r>
              <a:rPr lang="en-US" sz="2800" b="1" dirty="0" smtClean="0">
                <a:latin typeface="Times New Roman" pitchFamily="18" charset="0"/>
                <a:cs typeface="Times New Roman" pitchFamily="18" charset="0"/>
              </a:rPr>
              <a:t>Household’s function</a:t>
            </a:r>
            <a:endParaRPr lang="en-US" sz="2800" dirty="0" smtClean="0">
              <a:latin typeface="Times New Roman" pitchFamily="18" charset="0"/>
              <a:cs typeface="Times New Roman" pitchFamily="18" charset="0"/>
            </a:endParaRPr>
          </a:p>
          <a:p>
            <a:pPr marL="290513" indent="-231775">
              <a:spcBef>
                <a:spcPct val="15000"/>
              </a:spcBef>
              <a:buClr>
                <a:srgbClr val="CC0000"/>
              </a:buClr>
              <a:buFont typeface="Wingdings" pitchFamily="2" charset="2"/>
              <a:buChar char="§"/>
            </a:pPr>
            <a:r>
              <a:rPr lang="en-US" sz="2800" dirty="0" smtClean="0">
                <a:latin typeface="Times New Roman" pitchFamily="18" charset="0"/>
                <a:cs typeface="Times New Roman" pitchFamily="18" charset="0"/>
              </a:rPr>
              <a:t>Own the factors of production and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sell/rent these factors to firms for income</a:t>
            </a:r>
          </a:p>
          <a:p>
            <a:pPr marL="290513" indent="-231775">
              <a:spcBef>
                <a:spcPct val="15000"/>
              </a:spcBef>
              <a:buClr>
                <a:srgbClr val="CC0000"/>
              </a:buClr>
              <a:buFont typeface="Wingdings" pitchFamily="2" charset="2"/>
              <a:buChar char="§"/>
            </a:pPr>
            <a:r>
              <a:rPr lang="en-US" sz="2800" dirty="0" smtClean="0">
                <a:latin typeface="Times New Roman" pitchFamily="18" charset="0"/>
                <a:cs typeface="Times New Roman" pitchFamily="18" charset="0"/>
              </a:rPr>
              <a:t>Buy and consume goods and services</a:t>
            </a:r>
            <a:endParaRPr lang="en-US" sz="2800" dirty="0">
              <a:latin typeface="Times New Roman" pitchFamily="18" charset="0"/>
              <a:cs typeface="Times New Roman" pitchFamily="18" charset="0"/>
            </a:endParaRPr>
          </a:p>
        </p:txBody>
      </p:sp>
      <p:sp>
        <p:nvSpPr>
          <p:cNvPr id="3" name="Rectangle 2"/>
          <p:cNvSpPr/>
          <p:nvPr/>
        </p:nvSpPr>
        <p:spPr>
          <a:xfrm>
            <a:off x="838200" y="3617452"/>
            <a:ext cx="6248400" cy="2376035"/>
          </a:xfrm>
          <a:prstGeom prst="rect">
            <a:avLst/>
          </a:prstGeom>
          <a:solidFill>
            <a:schemeClr val="bg1"/>
          </a:solidFill>
        </p:spPr>
        <p:txBody>
          <a:bodyPr wrap="square">
            <a:spAutoFit/>
          </a:bodyPr>
          <a:lstStyle/>
          <a:p>
            <a:pPr marL="290513" indent="-231775">
              <a:spcBef>
                <a:spcPct val="15000"/>
              </a:spcBef>
              <a:buClr>
                <a:srgbClr val="CC0000"/>
              </a:buClr>
              <a:buFont typeface="Wingdings" pitchFamily="2" charset="2"/>
              <a:buNone/>
            </a:pPr>
            <a:r>
              <a:rPr lang="en-US" sz="2800" b="1" dirty="0" smtClean="0">
                <a:latin typeface="Times New Roman" pitchFamily="18" charset="0"/>
                <a:cs typeface="Times New Roman" pitchFamily="18" charset="0"/>
              </a:rPr>
              <a:t>Firm’s function</a:t>
            </a:r>
            <a:endParaRPr lang="en-US" sz="2800" dirty="0" smtClean="0">
              <a:latin typeface="Times New Roman" pitchFamily="18" charset="0"/>
              <a:cs typeface="Times New Roman" pitchFamily="18" charset="0"/>
            </a:endParaRPr>
          </a:p>
          <a:p>
            <a:pPr marL="290513" indent="-231775">
              <a:spcBef>
                <a:spcPct val="15000"/>
              </a:spcBef>
              <a:buClr>
                <a:srgbClr val="CC0000"/>
              </a:buClr>
              <a:buFont typeface="Wingdings" pitchFamily="2" charset="2"/>
              <a:buChar char="§"/>
            </a:pPr>
            <a:r>
              <a:rPr lang="en-US" sz="2800" dirty="0">
                <a:latin typeface="Times New Roman" pitchFamily="18" charset="0"/>
                <a:cs typeface="Times New Roman" pitchFamily="18" charset="0"/>
              </a:rPr>
              <a:t>H</a:t>
            </a:r>
            <a:r>
              <a:rPr lang="en-US" sz="2800" dirty="0" smtClean="0">
                <a:latin typeface="Times New Roman" pitchFamily="18" charset="0"/>
                <a:cs typeface="Times New Roman" pitchFamily="18" charset="0"/>
              </a:rPr>
              <a:t>ire the factors of production and</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utilise these factors to produce goods and services</a:t>
            </a:r>
          </a:p>
          <a:p>
            <a:pPr marL="290513" indent="-231775">
              <a:spcBef>
                <a:spcPct val="15000"/>
              </a:spcBef>
              <a:buClr>
                <a:srgbClr val="CC0000"/>
              </a:buClr>
              <a:buFont typeface="Wingdings" pitchFamily="2" charset="2"/>
              <a:buChar char="§"/>
            </a:pPr>
            <a:r>
              <a:rPr lang="en-US" sz="2800" dirty="0" smtClean="0">
                <a:latin typeface="Times New Roman" pitchFamily="18" charset="0"/>
                <a:cs typeface="Times New Roman" pitchFamily="18" charset="0"/>
              </a:rPr>
              <a:t>Sell the goods and services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85C74572-E8DB-4FDF-8749-04F952E735FD}" type="slidenum">
              <a:rPr lang="en-US" smtClean="0"/>
              <a:pPr/>
              <a:t>7</a:t>
            </a:fld>
            <a:endParaRPr lang="en-US"/>
          </a:p>
        </p:txBody>
      </p:sp>
      <p:sp>
        <p:nvSpPr>
          <p:cNvPr id="4" name="Rectangle 2"/>
          <p:cNvSpPr txBox="1">
            <a:spLocks noChangeArrowheads="1"/>
          </p:cNvSpPr>
          <p:nvPr/>
        </p:nvSpPr>
        <p:spPr>
          <a:xfrm>
            <a:off x="228600" y="57150"/>
            <a:ext cx="8229600" cy="552450"/>
          </a:xfrm>
          <a:prstGeom prst="rect">
            <a:avLst/>
          </a:prstGeom>
        </p:spPr>
        <p:txBody>
          <a:bodyPr vert="horz" lIns="0" rIns="0" bIns="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cap="none" spc="0" normalizeH="0" baseline="0" noProof="0" dirty="0" smtClean="0">
                <a:ln>
                  <a:noFill/>
                </a:ln>
                <a:solidFill>
                  <a:srgbClr val="C00000"/>
                </a:solidFill>
                <a:effectLst/>
                <a:uLnTx/>
                <a:uFillTx/>
                <a:latin typeface="+mj-lt"/>
                <a:ea typeface="+mj-ea"/>
                <a:cs typeface="+mj-cs"/>
              </a:rPr>
              <a:t>MODEL 1:   The Circular-Flow Diagram</a:t>
            </a:r>
            <a:endParaRPr kumimoji="0" lang="en-US" sz="3200" b="1" i="0" u="sng" strike="noStrike" kern="1200" cap="none" spc="0" normalizeH="0" baseline="0" noProof="0" dirty="0">
              <a:ln>
                <a:noFill/>
              </a:ln>
              <a:solidFill>
                <a:srgbClr val="C00000"/>
              </a:solidFill>
              <a:effectLst/>
              <a:uLnTx/>
              <a:uFillTx/>
              <a:latin typeface="+mj-lt"/>
              <a:ea typeface="+mj-ea"/>
              <a:cs typeface="+mj-cs"/>
            </a:endParaRPr>
          </a:p>
        </p:txBody>
      </p:sp>
      <p:grpSp>
        <p:nvGrpSpPr>
          <p:cNvPr id="2" name="Group 6"/>
          <p:cNvGrpSpPr>
            <a:grpSpLocks/>
          </p:cNvGrpSpPr>
          <p:nvPr/>
        </p:nvGrpSpPr>
        <p:grpSpPr bwMode="auto">
          <a:xfrm>
            <a:off x="6600825" y="2895600"/>
            <a:ext cx="2162175" cy="893763"/>
            <a:chOff x="4173" y="1870"/>
            <a:chExt cx="1362" cy="563"/>
          </a:xfrm>
        </p:grpSpPr>
        <p:sp>
          <p:nvSpPr>
            <p:cNvPr id="9" name="Rectangle 7"/>
            <p:cNvSpPr>
              <a:spLocks noChangeArrowheads="1"/>
            </p:cNvSpPr>
            <p:nvPr/>
          </p:nvSpPr>
          <p:spPr bwMode="auto">
            <a:xfrm>
              <a:off x="4173" y="1870"/>
              <a:ext cx="1362" cy="563"/>
            </a:xfrm>
            <a:prstGeom prst="rect">
              <a:avLst/>
            </a:prstGeom>
            <a:solidFill>
              <a:srgbClr val="0070C0"/>
            </a:solidFill>
            <a:ln w="9525">
              <a:noFill/>
              <a:miter lim="800000"/>
              <a:headEnd/>
              <a:tailEnd/>
            </a:ln>
          </p:spPr>
          <p:txBody>
            <a:bodyPr/>
            <a:lstStyle/>
            <a:p>
              <a:endParaRPr lang="en-US" sz="1600" b="1">
                <a:solidFill>
                  <a:schemeClr val="bg1"/>
                </a:solidFill>
                <a:cs typeface="Arial" charset="0"/>
              </a:endParaRPr>
            </a:p>
          </p:txBody>
        </p:sp>
        <p:sp>
          <p:nvSpPr>
            <p:cNvPr id="10" name="Text Box 8"/>
            <p:cNvSpPr txBox="1">
              <a:spLocks noChangeArrowheads="1"/>
            </p:cNvSpPr>
            <p:nvPr/>
          </p:nvSpPr>
          <p:spPr bwMode="auto">
            <a:xfrm>
              <a:off x="4202" y="1998"/>
              <a:ext cx="1309" cy="291"/>
            </a:xfrm>
            <a:prstGeom prst="rect">
              <a:avLst/>
            </a:prstGeom>
            <a:noFill/>
            <a:ln w="9525">
              <a:noFill/>
              <a:miter lim="800000"/>
              <a:headEnd/>
              <a:tailEnd/>
            </a:ln>
          </p:spPr>
          <p:txBody>
            <a:bodyPr>
              <a:spAutoFit/>
            </a:bodyPr>
            <a:lstStyle/>
            <a:p>
              <a:pPr algn="ctr">
                <a:spcBef>
                  <a:spcPct val="50000"/>
                </a:spcBef>
              </a:pPr>
              <a:r>
                <a:rPr lang="en-US" sz="2400" b="1" dirty="0">
                  <a:solidFill>
                    <a:schemeClr val="bg1"/>
                  </a:solidFill>
                  <a:cs typeface="Arial" charset="0"/>
                </a:rPr>
                <a:t>Households</a:t>
              </a:r>
            </a:p>
          </p:txBody>
        </p:sp>
      </p:grpSp>
      <p:grpSp>
        <p:nvGrpSpPr>
          <p:cNvPr id="5" name="Group 9"/>
          <p:cNvGrpSpPr>
            <a:grpSpLocks/>
          </p:cNvGrpSpPr>
          <p:nvPr/>
        </p:nvGrpSpPr>
        <p:grpSpPr bwMode="auto">
          <a:xfrm>
            <a:off x="457200" y="3048000"/>
            <a:ext cx="1676400" cy="893763"/>
            <a:chOff x="131" y="1876"/>
            <a:chExt cx="1225" cy="563"/>
          </a:xfrm>
        </p:grpSpPr>
        <p:sp>
          <p:nvSpPr>
            <p:cNvPr id="12" name="Rectangle 10"/>
            <p:cNvSpPr>
              <a:spLocks noChangeArrowheads="1"/>
            </p:cNvSpPr>
            <p:nvPr/>
          </p:nvSpPr>
          <p:spPr bwMode="auto">
            <a:xfrm>
              <a:off x="131" y="1876"/>
              <a:ext cx="1225" cy="563"/>
            </a:xfrm>
            <a:prstGeom prst="rect">
              <a:avLst/>
            </a:prstGeom>
            <a:solidFill>
              <a:srgbClr val="0070C0"/>
            </a:solidFill>
            <a:ln w="9525">
              <a:noFill/>
              <a:miter lim="800000"/>
              <a:headEnd/>
              <a:tailEnd/>
            </a:ln>
          </p:spPr>
          <p:txBody>
            <a:bodyPr/>
            <a:lstStyle/>
            <a:p>
              <a:endParaRPr lang="en-US" b="1">
                <a:solidFill>
                  <a:schemeClr val="bg1"/>
                </a:solidFill>
                <a:cs typeface="Arial" charset="0"/>
              </a:endParaRPr>
            </a:p>
          </p:txBody>
        </p:sp>
        <p:sp>
          <p:nvSpPr>
            <p:cNvPr id="13" name="Text Box 11"/>
            <p:cNvSpPr txBox="1">
              <a:spLocks noChangeArrowheads="1"/>
            </p:cNvSpPr>
            <p:nvPr/>
          </p:nvSpPr>
          <p:spPr bwMode="auto">
            <a:xfrm>
              <a:off x="246" y="1989"/>
              <a:ext cx="1021" cy="317"/>
            </a:xfrm>
            <a:prstGeom prst="rect">
              <a:avLst/>
            </a:prstGeom>
            <a:noFill/>
            <a:ln w="9525">
              <a:noFill/>
              <a:miter lim="800000"/>
              <a:headEnd/>
              <a:tailEnd/>
            </a:ln>
          </p:spPr>
          <p:txBody>
            <a:bodyPr>
              <a:spAutoFit/>
            </a:bodyPr>
            <a:lstStyle/>
            <a:p>
              <a:pPr algn="ctr">
                <a:spcBef>
                  <a:spcPct val="50000"/>
                </a:spcBef>
              </a:pPr>
              <a:r>
                <a:rPr lang="en-US" sz="2700" b="1" dirty="0">
                  <a:solidFill>
                    <a:schemeClr val="bg1"/>
                  </a:solidFill>
                  <a:cs typeface="Arial" charset="0"/>
                </a:rPr>
                <a:t>Firms</a:t>
              </a:r>
            </a:p>
          </p:txBody>
        </p:sp>
      </p:grpSp>
      <p:grpSp>
        <p:nvGrpSpPr>
          <p:cNvPr id="6" name="Group 12"/>
          <p:cNvGrpSpPr>
            <a:grpSpLocks/>
          </p:cNvGrpSpPr>
          <p:nvPr/>
        </p:nvGrpSpPr>
        <p:grpSpPr bwMode="auto">
          <a:xfrm>
            <a:off x="5522913" y="3860800"/>
            <a:ext cx="2706687" cy="2251075"/>
            <a:chOff x="4733" y="2432"/>
            <a:chExt cx="1705" cy="1418"/>
          </a:xfrm>
        </p:grpSpPr>
        <p:sp>
          <p:nvSpPr>
            <p:cNvPr id="17" name="Line 14"/>
            <p:cNvSpPr>
              <a:spLocks noChangeShapeType="1"/>
            </p:cNvSpPr>
            <p:nvPr/>
          </p:nvSpPr>
          <p:spPr bwMode="auto">
            <a:xfrm rot="5400000" flipH="1">
              <a:off x="5914" y="2956"/>
              <a:ext cx="1048" cy="0"/>
            </a:xfrm>
            <a:prstGeom prst="line">
              <a:avLst/>
            </a:prstGeom>
            <a:noFill/>
            <a:ln w="57150">
              <a:solidFill>
                <a:srgbClr val="00B050"/>
              </a:solidFill>
              <a:round/>
              <a:headEnd/>
              <a:tailEnd type="stealth" w="lg" len="lg"/>
            </a:ln>
          </p:spPr>
          <p:txBody>
            <a:bodyPr/>
            <a:lstStyle/>
            <a:p>
              <a:endParaRPr lang="en-US"/>
            </a:p>
          </p:txBody>
        </p:sp>
        <p:sp>
          <p:nvSpPr>
            <p:cNvPr id="16" name="Text Box 16"/>
            <p:cNvSpPr txBox="1">
              <a:spLocks noChangeArrowheads="1"/>
            </p:cNvSpPr>
            <p:nvPr/>
          </p:nvSpPr>
          <p:spPr bwMode="auto">
            <a:xfrm>
              <a:off x="4733" y="3552"/>
              <a:ext cx="1609" cy="298"/>
            </a:xfrm>
            <a:prstGeom prst="rect">
              <a:avLst/>
            </a:prstGeom>
            <a:noFill/>
            <a:ln w="9525">
              <a:noFill/>
              <a:miter lim="800000"/>
              <a:headEnd/>
              <a:tailEnd/>
            </a:ln>
          </p:spPr>
          <p:txBody>
            <a:bodyPr>
              <a:spAutoFit/>
            </a:bodyPr>
            <a:lstStyle/>
            <a:p>
              <a:pPr>
                <a:spcBef>
                  <a:spcPct val="50000"/>
                </a:spcBef>
              </a:pPr>
              <a:r>
                <a:rPr lang="en-US" sz="2500" dirty="0">
                  <a:cs typeface="Arial" charset="0"/>
                </a:rPr>
                <a:t>            Income</a:t>
              </a:r>
            </a:p>
          </p:txBody>
        </p:sp>
      </p:grpSp>
      <p:grpSp>
        <p:nvGrpSpPr>
          <p:cNvPr id="7" name="Group 17"/>
          <p:cNvGrpSpPr>
            <a:grpSpLocks/>
          </p:cNvGrpSpPr>
          <p:nvPr/>
        </p:nvGrpSpPr>
        <p:grpSpPr bwMode="auto">
          <a:xfrm>
            <a:off x="869951" y="3890963"/>
            <a:ext cx="2711450" cy="2433637"/>
            <a:chOff x="454" y="2451"/>
            <a:chExt cx="1708" cy="1533"/>
          </a:xfrm>
        </p:grpSpPr>
        <p:grpSp>
          <p:nvGrpSpPr>
            <p:cNvPr id="8" name="Group 18"/>
            <p:cNvGrpSpPr>
              <a:grpSpLocks/>
            </p:cNvGrpSpPr>
            <p:nvPr/>
          </p:nvGrpSpPr>
          <p:grpSpPr bwMode="auto">
            <a:xfrm>
              <a:off x="454" y="2451"/>
              <a:ext cx="1708" cy="1029"/>
              <a:chOff x="454" y="2451"/>
              <a:chExt cx="1684" cy="1029"/>
            </a:xfrm>
          </p:grpSpPr>
          <p:sp>
            <p:nvSpPr>
              <p:cNvPr id="22" name="Line 19"/>
              <p:cNvSpPr>
                <a:spLocks noChangeShapeType="1"/>
              </p:cNvSpPr>
              <p:nvPr/>
            </p:nvSpPr>
            <p:spPr bwMode="auto">
              <a:xfrm rot="10800000" flipH="1">
                <a:off x="454" y="3480"/>
                <a:ext cx="1684" cy="0"/>
              </a:xfrm>
              <a:prstGeom prst="line">
                <a:avLst/>
              </a:prstGeom>
              <a:noFill/>
              <a:ln w="57150">
                <a:solidFill>
                  <a:srgbClr val="00B050"/>
                </a:solidFill>
                <a:round/>
                <a:headEnd/>
                <a:tailEnd type="stealth" w="lg" len="lg"/>
              </a:ln>
            </p:spPr>
            <p:txBody>
              <a:bodyPr/>
              <a:lstStyle/>
              <a:p>
                <a:endParaRPr lang="en-US"/>
              </a:p>
            </p:txBody>
          </p:sp>
          <p:sp>
            <p:nvSpPr>
              <p:cNvPr id="23" name="Line 20"/>
              <p:cNvSpPr>
                <a:spLocks noChangeShapeType="1"/>
              </p:cNvSpPr>
              <p:nvPr/>
            </p:nvSpPr>
            <p:spPr bwMode="auto">
              <a:xfrm rot="10800000">
                <a:off x="472" y="2451"/>
                <a:ext cx="0" cy="1029"/>
              </a:xfrm>
              <a:prstGeom prst="line">
                <a:avLst/>
              </a:prstGeom>
              <a:noFill/>
              <a:ln w="57150">
                <a:solidFill>
                  <a:srgbClr val="00B050"/>
                </a:solidFill>
                <a:round/>
                <a:headEnd/>
                <a:tailEnd/>
              </a:ln>
            </p:spPr>
            <p:txBody>
              <a:bodyPr/>
              <a:lstStyle/>
              <a:p>
                <a:endParaRPr lang="en-US"/>
              </a:p>
            </p:txBody>
          </p:sp>
        </p:grpSp>
        <p:sp>
          <p:nvSpPr>
            <p:cNvPr id="21" name="Text Box 21"/>
            <p:cNvSpPr txBox="1">
              <a:spLocks noChangeArrowheads="1"/>
            </p:cNvSpPr>
            <p:nvPr/>
          </p:nvSpPr>
          <p:spPr bwMode="auto">
            <a:xfrm>
              <a:off x="610" y="3470"/>
              <a:ext cx="1408" cy="514"/>
            </a:xfrm>
            <a:prstGeom prst="rect">
              <a:avLst/>
            </a:prstGeom>
            <a:noFill/>
            <a:ln w="9525">
              <a:noFill/>
              <a:miter lim="800000"/>
              <a:headEnd/>
              <a:tailEnd/>
            </a:ln>
          </p:spPr>
          <p:txBody>
            <a:bodyPr>
              <a:spAutoFit/>
            </a:bodyPr>
            <a:lstStyle/>
            <a:p>
              <a:pPr>
                <a:lnSpc>
                  <a:spcPct val="95000"/>
                </a:lnSpc>
                <a:spcBef>
                  <a:spcPct val="50000"/>
                </a:spcBef>
              </a:pPr>
              <a:r>
                <a:rPr lang="en-US" sz="2500" dirty="0">
                  <a:cs typeface="Arial" charset="0"/>
                </a:rPr>
                <a:t>Wages, rent, profit</a:t>
              </a:r>
            </a:p>
          </p:txBody>
        </p:sp>
      </p:grpSp>
      <p:grpSp>
        <p:nvGrpSpPr>
          <p:cNvPr id="11" name="Group 22"/>
          <p:cNvGrpSpPr>
            <a:grpSpLocks/>
          </p:cNvGrpSpPr>
          <p:nvPr/>
        </p:nvGrpSpPr>
        <p:grpSpPr bwMode="auto">
          <a:xfrm>
            <a:off x="1371600" y="3876679"/>
            <a:ext cx="2133600" cy="1285876"/>
            <a:chOff x="864" y="2442"/>
            <a:chExt cx="1344" cy="810"/>
          </a:xfrm>
        </p:grpSpPr>
        <p:grpSp>
          <p:nvGrpSpPr>
            <p:cNvPr id="14" name="Group 23"/>
            <p:cNvGrpSpPr>
              <a:grpSpLocks/>
            </p:cNvGrpSpPr>
            <p:nvPr/>
          </p:nvGrpSpPr>
          <p:grpSpPr bwMode="auto">
            <a:xfrm>
              <a:off x="864" y="2442"/>
              <a:ext cx="1344" cy="810"/>
              <a:chOff x="1704" y="2478"/>
              <a:chExt cx="1344" cy="774"/>
            </a:xfrm>
          </p:grpSpPr>
          <p:sp>
            <p:nvSpPr>
              <p:cNvPr id="27" name="Line 24"/>
              <p:cNvSpPr>
                <a:spLocks noChangeShapeType="1"/>
              </p:cNvSpPr>
              <p:nvPr/>
            </p:nvSpPr>
            <p:spPr bwMode="auto">
              <a:xfrm rot="5400000" flipH="1" flipV="1">
                <a:off x="1317" y="2865"/>
                <a:ext cx="774" cy="0"/>
              </a:xfrm>
              <a:prstGeom prst="line">
                <a:avLst/>
              </a:prstGeom>
              <a:noFill/>
              <a:ln w="57150">
                <a:solidFill>
                  <a:srgbClr val="CC0000"/>
                </a:solidFill>
                <a:round/>
                <a:headEnd/>
                <a:tailEnd type="stealth" w="lg" len="lg"/>
              </a:ln>
            </p:spPr>
            <p:txBody>
              <a:bodyPr/>
              <a:lstStyle/>
              <a:p>
                <a:endParaRPr lang="en-US"/>
              </a:p>
            </p:txBody>
          </p:sp>
          <p:sp>
            <p:nvSpPr>
              <p:cNvPr id="28" name="Line 25"/>
              <p:cNvSpPr>
                <a:spLocks noChangeShapeType="1"/>
              </p:cNvSpPr>
              <p:nvPr/>
            </p:nvSpPr>
            <p:spPr bwMode="auto">
              <a:xfrm rot="5400000" flipH="1" flipV="1">
                <a:off x="2362" y="2559"/>
                <a:ext cx="28" cy="1344"/>
              </a:xfrm>
              <a:prstGeom prst="line">
                <a:avLst/>
              </a:prstGeom>
              <a:noFill/>
              <a:ln w="57150">
                <a:solidFill>
                  <a:srgbClr val="CC0000"/>
                </a:solidFill>
                <a:round/>
                <a:headEnd/>
                <a:tailEnd/>
              </a:ln>
            </p:spPr>
            <p:txBody>
              <a:bodyPr/>
              <a:lstStyle/>
              <a:p>
                <a:endParaRPr lang="en-US"/>
              </a:p>
            </p:txBody>
          </p:sp>
        </p:grpSp>
        <p:sp>
          <p:nvSpPr>
            <p:cNvPr id="26" name="Text Box 26"/>
            <p:cNvSpPr txBox="1">
              <a:spLocks noChangeArrowheads="1"/>
            </p:cNvSpPr>
            <p:nvPr/>
          </p:nvSpPr>
          <p:spPr bwMode="auto">
            <a:xfrm>
              <a:off x="898" y="2678"/>
              <a:ext cx="1262" cy="490"/>
            </a:xfrm>
            <a:prstGeom prst="rect">
              <a:avLst/>
            </a:prstGeom>
            <a:noFill/>
            <a:ln w="9525">
              <a:noFill/>
              <a:miter lim="800000"/>
              <a:headEnd/>
              <a:tailEnd/>
            </a:ln>
          </p:spPr>
          <p:txBody>
            <a:bodyPr>
              <a:spAutoFit/>
            </a:bodyPr>
            <a:lstStyle/>
            <a:p>
              <a:pPr>
                <a:lnSpc>
                  <a:spcPct val="90000"/>
                </a:lnSpc>
                <a:spcBef>
                  <a:spcPct val="50000"/>
                </a:spcBef>
              </a:pPr>
              <a:r>
                <a:rPr lang="en-US" sz="2500" dirty="0">
                  <a:cs typeface="Arial" charset="0"/>
                </a:rPr>
                <a:t>Factors of production</a:t>
              </a:r>
            </a:p>
          </p:txBody>
        </p:sp>
      </p:grpSp>
      <p:grpSp>
        <p:nvGrpSpPr>
          <p:cNvPr id="15" name="Group 27"/>
          <p:cNvGrpSpPr>
            <a:grpSpLocks/>
          </p:cNvGrpSpPr>
          <p:nvPr/>
        </p:nvGrpSpPr>
        <p:grpSpPr bwMode="auto">
          <a:xfrm>
            <a:off x="5714999" y="3743325"/>
            <a:ext cx="2143124" cy="1263650"/>
            <a:chOff x="3600" y="2358"/>
            <a:chExt cx="1350" cy="796"/>
          </a:xfrm>
        </p:grpSpPr>
        <p:grpSp>
          <p:nvGrpSpPr>
            <p:cNvPr id="18" name="Group 28"/>
            <p:cNvGrpSpPr>
              <a:grpSpLocks/>
            </p:cNvGrpSpPr>
            <p:nvPr/>
          </p:nvGrpSpPr>
          <p:grpSpPr bwMode="auto">
            <a:xfrm>
              <a:off x="3611" y="2358"/>
              <a:ext cx="1339" cy="796"/>
              <a:chOff x="3611" y="2456"/>
              <a:chExt cx="1339" cy="796"/>
            </a:xfrm>
          </p:grpSpPr>
          <p:sp>
            <p:nvSpPr>
              <p:cNvPr id="32" name="Line 29"/>
              <p:cNvSpPr>
                <a:spLocks noChangeShapeType="1"/>
              </p:cNvSpPr>
              <p:nvPr/>
            </p:nvSpPr>
            <p:spPr bwMode="auto">
              <a:xfrm flipH="1" flipV="1">
                <a:off x="3611" y="3248"/>
                <a:ext cx="1339" cy="0"/>
              </a:xfrm>
              <a:prstGeom prst="line">
                <a:avLst/>
              </a:prstGeom>
              <a:noFill/>
              <a:ln w="57150">
                <a:solidFill>
                  <a:srgbClr val="CC0000"/>
                </a:solidFill>
                <a:round/>
                <a:headEnd/>
                <a:tailEnd type="stealth" w="lg" len="lg"/>
              </a:ln>
            </p:spPr>
            <p:txBody>
              <a:bodyPr/>
              <a:lstStyle/>
              <a:p>
                <a:endParaRPr lang="en-US"/>
              </a:p>
            </p:txBody>
          </p:sp>
          <p:sp>
            <p:nvSpPr>
              <p:cNvPr id="33" name="Line 30"/>
              <p:cNvSpPr>
                <a:spLocks noChangeShapeType="1"/>
              </p:cNvSpPr>
              <p:nvPr/>
            </p:nvSpPr>
            <p:spPr bwMode="auto">
              <a:xfrm flipV="1">
                <a:off x="4931" y="2456"/>
                <a:ext cx="0" cy="796"/>
              </a:xfrm>
              <a:prstGeom prst="line">
                <a:avLst/>
              </a:prstGeom>
              <a:noFill/>
              <a:ln w="57150">
                <a:solidFill>
                  <a:srgbClr val="CC0000"/>
                </a:solidFill>
                <a:round/>
                <a:headEnd/>
                <a:tailEnd/>
              </a:ln>
            </p:spPr>
            <p:txBody>
              <a:bodyPr/>
              <a:lstStyle/>
              <a:p>
                <a:endParaRPr lang="en-US"/>
              </a:p>
            </p:txBody>
          </p:sp>
        </p:grpSp>
        <p:sp>
          <p:nvSpPr>
            <p:cNvPr id="31" name="Text Box 31"/>
            <p:cNvSpPr txBox="1">
              <a:spLocks noChangeArrowheads="1"/>
            </p:cNvSpPr>
            <p:nvPr/>
          </p:nvSpPr>
          <p:spPr bwMode="auto">
            <a:xfrm>
              <a:off x="3600" y="2592"/>
              <a:ext cx="1262" cy="490"/>
            </a:xfrm>
            <a:prstGeom prst="rect">
              <a:avLst/>
            </a:prstGeom>
            <a:noFill/>
            <a:ln w="9525">
              <a:noFill/>
              <a:miter lim="800000"/>
              <a:headEnd/>
              <a:tailEnd/>
            </a:ln>
          </p:spPr>
          <p:txBody>
            <a:bodyPr>
              <a:spAutoFit/>
            </a:bodyPr>
            <a:lstStyle/>
            <a:p>
              <a:pPr algn="r">
                <a:lnSpc>
                  <a:spcPct val="90000"/>
                </a:lnSpc>
                <a:spcBef>
                  <a:spcPct val="50000"/>
                </a:spcBef>
              </a:pPr>
              <a:r>
                <a:rPr lang="en-US" sz="2500" dirty="0">
                  <a:cs typeface="Arial" charset="0"/>
                </a:rPr>
                <a:t>Labor, land, capital</a:t>
              </a:r>
            </a:p>
          </p:txBody>
        </p:sp>
      </p:grpSp>
      <p:grpSp>
        <p:nvGrpSpPr>
          <p:cNvPr id="19" name="Group 32"/>
          <p:cNvGrpSpPr>
            <a:grpSpLocks/>
          </p:cNvGrpSpPr>
          <p:nvPr/>
        </p:nvGrpSpPr>
        <p:grpSpPr bwMode="auto">
          <a:xfrm>
            <a:off x="5562602" y="893763"/>
            <a:ext cx="2887663" cy="2020887"/>
            <a:chOff x="3504" y="563"/>
            <a:chExt cx="1819" cy="1273"/>
          </a:xfrm>
        </p:grpSpPr>
        <p:grpSp>
          <p:nvGrpSpPr>
            <p:cNvPr id="20" name="Group 33"/>
            <p:cNvGrpSpPr>
              <a:grpSpLocks/>
            </p:cNvGrpSpPr>
            <p:nvPr/>
          </p:nvGrpSpPr>
          <p:grpSpPr bwMode="auto">
            <a:xfrm>
              <a:off x="3567" y="838"/>
              <a:ext cx="1621" cy="998"/>
              <a:chOff x="3527" y="852"/>
              <a:chExt cx="1661" cy="998"/>
            </a:xfrm>
          </p:grpSpPr>
          <p:sp>
            <p:nvSpPr>
              <p:cNvPr id="37" name="Line 34"/>
              <p:cNvSpPr>
                <a:spLocks noChangeShapeType="1"/>
              </p:cNvSpPr>
              <p:nvPr/>
            </p:nvSpPr>
            <p:spPr bwMode="auto">
              <a:xfrm flipH="1">
                <a:off x="3527" y="861"/>
                <a:ext cx="1661" cy="0"/>
              </a:xfrm>
              <a:prstGeom prst="line">
                <a:avLst/>
              </a:prstGeom>
              <a:noFill/>
              <a:ln w="57150">
                <a:solidFill>
                  <a:srgbClr val="00B050"/>
                </a:solidFill>
                <a:round/>
                <a:headEnd/>
                <a:tailEnd type="stealth" w="lg" len="lg"/>
              </a:ln>
            </p:spPr>
            <p:txBody>
              <a:bodyPr/>
              <a:lstStyle/>
              <a:p>
                <a:endParaRPr lang="en-US"/>
              </a:p>
            </p:txBody>
          </p:sp>
          <p:sp>
            <p:nvSpPr>
              <p:cNvPr id="38" name="Line 35"/>
              <p:cNvSpPr>
                <a:spLocks noChangeShapeType="1"/>
              </p:cNvSpPr>
              <p:nvPr/>
            </p:nvSpPr>
            <p:spPr bwMode="auto">
              <a:xfrm>
                <a:off x="5168" y="852"/>
                <a:ext cx="0" cy="998"/>
              </a:xfrm>
              <a:prstGeom prst="line">
                <a:avLst/>
              </a:prstGeom>
              <a:noFill/>
              <a:ln w="57150">
                <a:solidFill>
                  <a:srgbClr val="00B050"/>
                </a:solidFill>
                <a:round/>
                <a:headEnd/>
                <a:tailEnd/>
              </a:ln>
            </p:spPr>
            <p:txBody>
              <a:bodyPr/>
              <a:lstStyle/>
              <a:p>
                <a:endParaRPr lang="en-US"/>
              </a:p>
            </p:txBody>
          </p:sp>
        </p:grpSp>
        <p:sp>
          <p:nvSpPr>
            <p:cNvPr id="36" name="Text Box 36"/>
            <p:cNvSpPr txBox="1">
              <a:spLocks noChangeArrowheads="1"/>
            </p:cNvSpPr>
            <p:nvPr/>
          </p:nvSpPr>
          <p:spPr bwMode="auto">
            <a:xfrm>
              <a:off x="3504" y="563"/>
              <a:ext cx="1819" cy="298"/>
            </a:xfrm>
            <a:prstGeom prst="rect">
              <a:avLst/>
            </a:prstGeom>
            <a:noFill/>
            <a:ln w="9525">
              <a:noFill/>
              <a:miter lim="800000"/>
              <a:headEnd/>
              <a:tailEnd/>
            </a:ln>
          </p:spPr>
          <p:txBody>
            <a:bodyPr>
              <a:spAutoFit/>
            </a:bodyPr>
            <a:lstStyle/>
            <a:p>
              <a:pPr>
                <a:spcBef>
                  <a:spcPct val="50000"/>
                </a:spcBef>
              </a:pPr>
              <a:r>
                <a:rPr lang="en-US" sz="2500" dirty="0">
                  <a:cs typeface="Arial" charset="0"/>
                </a:rPr>
                <a:t>          Spending</a:t>
              </a:r>
            </a:p>
          </p:txBody>
        </p:sp>
      </p:grpSp>
      <p:grpSp>
        <p:nvGrpSpPr>
          <p:cNvPr id="24" name="Group 37"/>
          <p:cNvGrpSpPr>
            <a:grpSpLocks/>
          </p:cNvGrpSpPr>
          <p:nvPr/>
        </p:nvGrpSpPr>
        <p:grpSpPr bwMode="auto">
          <a:xfrm>
            <a:off x="5708650" y="1662113"/>
            <a:ext cx="2128838" cy="1295400"/>
            <a:chOff x="3596" y="1047"/>
            <a:chExt cx="1341" cy="816"/>
          </a:xfrm>
        </p:grpSpPr>
        <p:grpSp>
          <p:nvGrpSpPr>
            <p:cNvPr id="25" name="Group 38"/>
            <p:cNvGrpSpPr>
              <a:grpSpLocks/>
            </p:cNvGrpSpPr>
            <p:nvPr/>
          </p:nvGrpSpPr>
          <p:grpSpPr bwMode="auto">
            <a:xfrm>
              <a:off x="3596" y="1047"/>
              <a:ext cx="1341" cy="816"/>
              <a:chOff x="3596" y="1047"/>
              <a:chExt cx="1341" cy="816"/>
            </a:xfrm>
          </p:grpSpPr>
          <p:sp>
            <p:nvSpPr>
              <p:cNvPr id="42" name="Line 39"/>
              <p:cNvSpPr>
                <a:spLocks noChangeShapeType="1"/>
              </p:cNvSpPr>
              <p:nvPr/>
            </p:nvSpPr>
            <p:spPr bwMode="auto">
              <a:xfrm rot="-5400000" flipH="1" flipV="1">
                <a:off x="4510" y="1455"/>
                <a:ext cx="816" cy="0"/>
              </a:xfrm>
              <a:prstGeom prst="line">
                <a:avLst/>
              </a:prstGeom>
              <a:noFill/>
              <a:ln w="57150">
                <a:solidFill>
                  <a:srgbClr val="CC0000"/>
                </a:solidFill>
                <a:round/>
                <a:headEnd/>
                <a:tailEnd type="stealth" w="lg" len="lg"/>
              </a:ln>
            </p:spPr>
            <p:txBody>
              <a:bodyPr/>
              <a:lstStyle/>
              <a:p>
                <a:endParaRPr lang="en-US"/>
              </a:p>
            </p:txBody>
          </p:sp>
          <p:sp>
            <p:nvSpPr>
              <p:cNvPr id="43" name="Line 40"/>
              <p:cNvSpPr>
                <a:spLocks noChangeShapeType="1"/>
              </p:cNvSpPr>
              <p:nvPr/>
            </p:nvSpPr>
            <p:spPr bwMode="auto">
              <a:xfrm rot="16200000" flipV="1">
                <a:off x="4267" y="388"/>
                <a:ext cx="0" cy="1341"/>
              </a:xfrm>
              <a:prstGeom prst="line">
                <a:avLst/>
              </a:prstGeom>
              <a:noFill/>
              <a:ln w="57150">
                <a:solidFill>
                  <a:srgbClr val="CC0000"/>
                </a:solidFill>
                <a:round/>
                <a:headEnd/>
                <a:tailEnd/>
              </a:ln>
            </p:spPr>
            <p:txBody>
              <a:bodyPr/>
              <a:lstStyle/>
              <a:p>
                <a:endParaRPr lang="en-US"/>
              </a:p>
            </p:txBody>
          </p:sp>
        </p:grpSp>
        <p:sp>
          <p:nvSpPr>
            <p:cNvPr id="41" name="Text Box 41"/>
            <p:cNvSpPr txBox="1">
              <a:spLocks noChangeArrowheads="1"/>
            </p:cNvSpPr>
            <p:nvPr/>
          </p:nvSpPr>
          <p:spPr bwMode="auto">
            <a:xfrm>
              <a:off x="3744" y="1064"/>
              <a:ext cx="1176" cy="712"/>
            </a:xfrm>
            <a:prstGeom prst="rect">
              <a:avLst/>
            </a:prstGeom>
            <a:noFill/>
            <a:ln w="9525">
              <a:noFill/>
              <a:miter lim="800000"/>
              <a:headEnd/>
              <a:tailEnd/>
            </a:ln>
          </p:spPr>
          <p:txBody>
            <a:bodyPr wrap="square">
              <a:spAutoFit/>
            </a:bodyPr>
            <a:lstStyle/>
            <a:p>
              <a:pPr algn="r">
                <a:lnSpc>
                  <a:spcPct val="90000"/>
                </a:lnSpc>
                <a:spcBef>
                  <a:spcPct val="50000"/>
                </a:spcBef>
              </a:pPr>
              <a:r>
                <a:rPr lang="en-US" sz="2500" dirty="0" smtClean="0">
                  <a:cs typeface="Arial" charset="0"/>
                </a:rPr>
                <a:t>Goods </a:t>
              </a:r>
              <a:r>
                <a:rPr lang="en-US" sz="2500" dirty="0">
                  <a:cs typeface="Arial" charset="0"/>
                </a:rPr>
                <a:t>&amp; </a:t>
              </a:r>
              <a:r>
                <a:rPr lang="en-US" sz="2500" dirty="0" smtClean="0">
                  <a:cs typeface="Arial" charset="0"/>
                </a:rPr>
                <a:t>Services are  </a:t>
              </a:r>
              <a:r>
                <a:rPr lang="en-US" sz="2500" dirty="0">
                  <a:cs typeface="Arial" charset="0"/>
                </a:rPr>
                <a:t>bought</a:t>
              </a:r>
            </a:p>
          </p:txBody>
        </p:sp>
      </p:grpSp>
      <p:grpSp>
        <p:nvGrpSpPr>
          <p:cNvPr id="29" name="Group 42"/>
          <p:cNvGrpSpPr>
            <a:grpSpLocks/>
          </p:cNvGrpSpPr>
          <p:nvPr/>
        </p:nvGrpSpPr>
        <p:grpSpPr bwMode="auto">
          <a:xfrm>
            <a:off x="1117600" y="1624012"/>
            <a:ext cx="2259013" cy="1430338"/>
            <a:chOff x="704" y="1023"/>
            <a:chExt cx="1423" cy="901"/>
          </a:xfrm>
        </p:grpSpPr>
        <p:grpSp>
          <p:nvGrpSpPr>
            <p:cNvPr id="30" name="Group 43"/>
            <p:cNvGrpSpPr>
              <a:grpSpLocks/>
            </p:cNvGrpSpPr>
            <p:nvPr/>
          </p:nvGrpSpPr>
          <p:grpSpPr bwMode="auto">
            <a:xfrm>
              <a:off x="704" y="1039"/>
              <a:ext cx="1423" cy="885"/>
              <a:chOff x="704" y="1012"/>
              <a:chExt cx="1423" cy="885"/>
            </a:xfrm>
          </p:grpSpPr>
          <p:sp>
            <p:nvSpPr>
              <p:cNvPr id="47" name="Line 44"/>
              <p:cNvSpPr>
                <a:spLocks noChangeShapeType="1"/>
              </p:cNvSpPr>
              <p:nvPr/>
            </p:nvSpPr>
            <p:spPr bwMode="auto">
              <a:xfrm rot="10800000" flipH="1" flipV="1">
                <a:off x="704" y="1024"/>
                <a:ext cx="1423" cy="0"/>
              </a:xfrm>
              <a:prstGeom prst="line">
                <a:avLst/>
              </a:prstGeom>
              <a:noFill/>
              <a:ln w="57150">
                <a:solidFill>
                  <a:srgbClr val="CC0000"/>
                </a:solidFill>
                <a:round/>
                <a:headEnd/>
                <a:tailEnd type="stealth" w="lg" len="lg"/>
              </a:ln>
            </p:spPr>
            <p:txBody>
              <a:bodyPr/>
              <a:lstStyle/>
              <a:p>
                <a:endParaRPr lang="en-US"/>
              </a:p>
            </p:txBody>
          </p:sp>
          <p:sp>
            <p:nvSpPr>
              <p:cNvPr id="48" name="Line 45"/>
              <p:cNvSpPr>
                <a:spLocks noChangeShapeType="1"/>
              </p:cNvSpPr>
              <p:nvPr/>
            </p:nvSpPr>
            <p:spPr bwMode="auto">
              <a:xfrm rot="10800000" flipV="1">
                <a:off x="721" y="1012"/>
                <a:ext cx="0" cy="885"/>
              </a:xfrm>
              <a:prstGeom prst="line">
                <a:avLst/>
              </a:prstGeom>
              <a:noFill/>
              <a:ln w="57150">
                <a:solidFill>
                  <a:srgbClr val="CC0000"/>
                </a:solidFill>
                <a:round/>
                <a:headEnd/>
                <a:tailEnd/>
              </a:ln>
            </p:spPr>
            <p:txBody>
              <a:bodyPr/>
              <a:lstStyle/>
              <a:p>
                <a:endParaRPr lang="en-US"/>
              </a:p>
            </p:txBody>
          </p:sp>
        </p:grpSp>
        <p:sp>
          <p:nvSpPr>
            <p:cNvPr id="46" name="Text Box 46"/>
            <p:cNvSpPr txBox="1">
              <a:spLocks noChangeArrowheads="1"/>
            </p:cNvSpPr>
            <p:nvPr/>
          </p:nvSpPr>
          <p:spPr bwMode="auto">
            <a:xfrm>
              <a:off x="745" y="1023"/>
              <a:ext cx="1271" cy="712"/>
            </a:xfrm>
            <a:prstGeom prst="rect">
              <a:avLst/>
            </a:prstGeom>
            <a:noFill/>
            <a:ln w="9525">
              <a:noFill/>
              <a:miter lim="800000"/>
              <a:headEnd/>
              <a:tailEnd/>
            </a:ln>
          </p:spPr>
          <p:txBody>
            <a:bodyPr wrap="square">
              <a:spAutoFit/>
            </a:bodyPr>
            <a:lstStyle/>
            <a:p>
              <a:pPr>
                <a:lnSpc>
                  <a:spcPct val="90000"/>
                </a:lnSpc>
                <a:spcBef>
                  <a:spcPct val="50000"/>
                </a:spcBef>
              </a:pPr>
              <a:r>
                <a:rPr lang="en-US" sz="2500" dirty="0" smtClean="0">
                  <a:cs typeface="Arial" charset="0"/>
                </a:rPr>
                <a:t>Goods </a:t>
              </a:r>
              <a:r>
                <a:rPr lang="en-US" sz="2500" dirty="0">
                  <a:cs typeface="Arial" charset="0"/>
                </a:rPr>
                <a:t>&amp; </a:t>
              </a:r>
              <a:r>
                <a:rPr lang="en-US" sz="2500" dirty="0" smtClean="0">
                  <a:cs typeface="Arial" charset="0"/>
                </a:rPr>
                <a:t>Services  are </a:t>
              </a:r>
              <a:r>
                <a:rPr lang="en-US" sz="2500" dirty="0">
                  <a:cs typeface="Arial" charset="0"/>
                </a:rPr>
                <a:t>sold</a:t>
              </a:r>
            </a:p>
          </p:txBody>
        </p:sp>
      </p:grpSp>
      <p:grpSp>
        <p:nvGrpSpPr>
          <p:cNvPr id="34" name="Group 47"/>
          <p:cNvGrpSpPr>
            <a:grpSpLocks/>
          </p:cNvGrpSpPr>
          <p:nvPr/>
        </p:nvGrpSpPr>
        <p:grpSpPr bwMode="auto">
          <a:xfrm>
            <a:off x="912813" y="914400"/>
            <a:ext cx="3354388" cy="2098676"/>
            <a:chOff x="-731" y="548"/>
            <a:chExt cx="2113" cy="1323"/>
          </a:xfrm>
        </p:grpSpPr>
        <p:sp>
          <p:nvSpPr>
            <p:cNvPr id="52" name="Line 49"/>
            <p:cNvSpPr>
              <a:spLocks noChangeShapeType="1"/>
            </p:cNvSpPr>
            <p:nvPr/>
          </p:nvSpPr>
          <p:spPr bwMode="auto">
            <a:xfrm rot="16200000" flipH="1">
              <a:off x="-1259" y="1344"/>
              <a:ext cx="1055" cy="0"/>
            </a:xfrm>
            <a:prstGeom prst="line">
              <a:avLst/>
            </a:prstGeom>
            <a:ln w="38100">
              <a:solidFill>
                <a:schemeClr val="accent5">
                  <a:lumMod val="75000"/>
                </a:schemeClr>
              </a:solidFill>
              <a:headEnd/>
              <a:tailEnd type="stealth" w="lg" len="lg"/>
            </a:ln>
          </p:spPr>
          <p:style>
            <a:lnRef idx="1">
              <a:schemeClr val="accent1"/>
            </a:lnRef>
            <a:fillRef idx="0">
              <a:schemeClr val="accent1"/>
            </a:fillRef>
            <a:effectRef idx="0">
              <a:schemeClr val="accent1"/>
            </a:effectRef>
            <a:fontRef idx="minor">
              <a:schemeClr val="tx1"/>
            </a:fontRef>
          </p:style>
          <p:txBody>
            <a:bodyPr/>
            <a:lstStyle/>
            <a:p>
              <a:endParaRPr lang="en-US"/>
            </a:p>
          </p:txBody>
        </p:sp>
        <p:sp>
          <p:nvSpPr>
            <p:cNvPr id="51" name="Text Box 51"/>
            <p:cNvSpPr txBox="1">
              <a:spLocks noChangeArrowheads="1"/>
            </p:cNvSpPr>
            <p:nvPr/>
          </p:nvSpPr>
          <p:spPr bwMode="auto">
            <a:xfrm>
              <a:off x="-437" y="548"/>
              <a:ext cx="1819" cy="298"/>
            </a:xfrm>
            <a:prstGeom prst="rect">
              <a:avLst/>
            </a:prstGeom>
            <a:noFill/>
            <a:ln w="9525">
              <a:solidFill>
                <a:schemeClr val="bg1"/>
              </a:solidFill>
              <a:miter lim="800000"/>
              <a:headEnd/>
              <a:tailEnd/>
            </a:ln>
          </p:spPr>
          <p:txBody>
            <a:bodyPr>
              <a:spAutoFit/>
            </a:bodyPr>
            <a:lstStyle/>
            <a:p>
              <a:pPr>
                <a:spcBef>
                  <a:spcPct val="50000"/>
                </a:spcBef>
              </a:pPr>
              <a:r>
                <a:rPr lang="en-US" sz="2500" dirty="0">
                  <a:cs typeface="Arial" charset="0"/>
                </a:rPr>
                <a:t>Revenue</a:t>
              </a:r>
            </a:p>
          </p:txBody>
        </p:sp>
      </p:grpSp>
      <p:grpSp>
        <p:nvGrpSpPr>
          <p:cNvPr id="35" name="Group 52"/>
          <p:cNvGrpSpPr>
            <a:grpSpLocks/>
          </p:cNvGrpSpPr>
          <p:nvPr/>
        </p:nvGrpSpPr>
        <p:grpSpPr bwMode="auto">
          <a:xfrm>
            <a:off x="3386138" y="815975"/>
            <a:ext cx="2320925" cy="1689100"/>
            <a:chOff x="2133" y="514"/>
            <a:chExt cx="1462" cy="1064"/>
          </a:xfrm>
        </p:grpSpPr>
        <p:sp>
          <p:nvSpPr>
            <p:cNvPr id="55" name="Oval 53"/>
            <p:cNvSpPr>
              <a:spLocks noChangeArrowheads="1"/>
            </p:cNvSpPr>
            <p:nvPr/>
          </p:nvSpPr>
          <p:spPr bwMode="auto">
            <a:xfrm>
              <a:off x="2133" y="514"/>
              <a:ext cx="1462" cy="1064"/>
            </a:xfrm>
            <a:prstGeom prst="ellipse">
              <a:avLst/>
            </a:prstGeom>
            <a:solidFill>
              <a:srgbClr val="FFCC99"/>
            </a:solidFill>
            <a:ln w="9525">
              <a:noFill/>
              <a:round/>
              <a:headEnd/>
              <a:tailEnd/>
            </a:ln>
          </p:spPr>
          <p:txBody>
            <a:bodyPr/>
            <a:lstStyle/>
            <a:p>
              <a:endParaRPr lang="en-US">
                <a:cs typeface="Arial" charset="0"/>
              </a:endParaRPr>
            </a:p>
          </p:txBody>
        </p:sp>
        <p:sp>
          <p:nvSpPr>
            <p:cNvPr id="56" name="Text Box 54"/>
            <p:cNvSpPr txBox="1">
              <a:spLocks noChangeArrowheads="1"/>
            </p:cNvSpPr>
            <p:nvPr/>
          </p:nvSpPr>
          <p:spPr bwMode="auto">
            <a:xfrm>
              <a:off x="2190" y="671"/>
              <a:ext cx="1371" cy="808"/>
            </a:xfrm>
            <a:prstGeom prst="rect">
              <a:avLst/>
            </a:prstGeom>
            <a:noFill/>
            <a:ln w="9525">
              <a:noFill/>
              <a:miter lim="800000"/>
              <a:headEnd/>
              <a:tailEnd/>
            </a:ln>
          </p:spPr>
          <p:txBody>
            <a:bodyPr>
              <a:spAutoFit/>
            </a:bodyPr>
            <a:lstStyle/>
            <a:p>
              <a:pPr algn="ctr">
                <a:spcBef>
                  <a:spcPct val="50000"/>
                </a:spcBef>
              </a:pPr>
              <a:r>
                <a:rPr lang="en-US" sz="2600" dirty="0">
                  <a:cs typeface="Arial" charset="0"/>
                </a:rPr>
                <a:t>Markets for Goods &amp; Services</a:t>
              </a:r>
            </a:p>
          </p:txBody>
        </p:sp>
      </p:grpSp>
      <p:grpSp>
        <p:nvGrpSpPr>
          <p:cNvPr id="39" name="Group 3"/>
          <p:cNvGrpSpPr>
            <a:grpSpLocks/>
          </p:cNvGrpSpPr>
          <p:nvPr/>
        </p:nvGrpSpPr>
        <p:grpSpPr bwMode="auto">
          <a:xfrm>
            <a:off x="3435247" y="4529528"/>
            <a:ext cx="2497242" cy="1747447"/>
            <a:chOff x="2115" y="2794"/>
            <a:chExt cx="1526" cy="1064"/>
          </a:xfrm>
        </p:grpSpPr>
        <p:sp>
          <p:nvSpPr>
            <p:cNvPr id="58" name="Oval 4"/>
            <p:cNvSpPr>
              <a:spLocks noChangeArrowheads="1"/>
            </p:cNvSpPr>
            <p:nvPr/>
          </p:nvSpPr>
          <p:spPr bwMode="auto">
            <a:xfrm>
              <a:off x="2138" y="2794"/>
              <a:ext cx="1462" cy="1064"/>
            </a:xfrm>
            <a:prstGeom prst="ellipse">
              <a:avLst/>
            </a:prstGeom>
            <a:solidFill>
              <a:srgbClr val="FFCC99"/>
            </a:solidFill>
            <a:ln w="9525">
              <a:noFill/>
              <a:round/>
              <a:headEnd/>
              <a:tailEnd/>
            </a:ln>
          </p:spPr>
          <p:txBody>
            <a:bodyPr/>
            <a:lstStyle/>
            <a:p>
              <a:endParaRPr lang="en-US">
                <a:cs typeface="Arial" charset="0"/>
              </a:endParaRPr>
            </a:p>
          </p:txBody>
        </p:sp>
        <p:sp>
          <p:nvSpPr>
            <p:cNvPr id="59" name="Text Box 5"/>
            <p:cNvSpPr txBox="1">
              <a:spLocks noChangeArrowheads="1"/>
            </p:cNvSpPr>
            <p:nvPr/>
          </p:nvSpPr>
          <p:spPr bwMode="auto">
            <a:xfrm>
              <a:off x="2115" y="2930"/>
              <a:ext cx="1526" cy="808"/>
            </a:xfrm>
            <a:prstGeom prst="rect">
              <a:avLst/>
            </a:prstGeom>
            <a:noFill/>
            <a:ln w="9525">
              <a:noFill/>
              <a:miter lim="800000"/>
              <a:headEnd/>
              <a:tailEnd/>
            </a:ln>
          </p:spPr>
          <p:txBody>
            <a:bodyPr>
              <a:spAutoFit/>
            </a:bodyPr>
            <a:lstStyle/>
            <a:p>
              <a:pPr algn="ctr">
                <a:spcBef>
                  <a:spcPct val="50000"/>
                </a:spcBef>
              </a:pPr>
              <a:r>
                <a:rPr lang="en-US" sz="2600" dirty="0">
                  <a:cs typeface="Arial" charset="0"/>
                </a:rPr>
                <a:t>Markets for Factors of Production</a:t>
              </a:r>
            </a:p>
          </p:txBody>
        </p:sp>
      </p:grpSp>
      <p:cxnSp>
        <p:nvCxnSpPr>
          <p:cNvPr id="68" name="Straight Connector 67"/>
          <p:cNvCxnSpPr>
            <a:stCxn id="52" idx="0"/>
          </p:cNvCxnSpPr>
          <p:nvPr/>
        </p:nvCxnSpPr>
        <p:spPr>
          <a:xfrm>
            <a:off x="912018" y="1340322"/>
            <a:ext cx="2593182" cy="31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5791200" y="5524500"/>
            <a:ext cx="2438399" cy="3810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3" name="Line 49"/>
          <p:cNvSpPr>
            <a:spLocks noChangeShapeType="1"/>
          </p:cNvSpPr>
          <p:nvPr/>
        </p:nvSpPr>
        <p:spPr bwMode="auto">
          <a:xfrm rot="16200000" flipH="1">
            <a:off x="76833" y="2177095"/>
            <a:ext cx="1673547" cy="0"/>
          </a:xfrm>
          <a:prstGeom prst="line">
            <a:avLst/>
          </a:prstGeom>
          <a:ln w="38100">
            <a:solidFill>
              <a:srgbClr val="00B050"/>
            </a:solidFill>
            <a:headEnd/>
            <a:tailEnd type="stealth" w="lg" len="lg"/>
          </a:ln>
        </p:spPr>
        <p:style>
          <a:lnRef idx="1">
            <a:schemeClr val="accent1"/>
          </a:lnRef>
          <a:fillRef idx="0">
            <a:schemeClr val="accent1"/>
          </a:fillRef>
          <a:effectRef idx="0">
            <a:schemeClr val="accent1"/>
          </a:effectRef>
          <a:fontRef idx="minor">
            <a:schemeClr val="tx1"/>
          </a:fontRef>
        </p:style>
        <p:txBody>
          <a:bodyPr/>
          <a:lstStyle/>
          <a:p>
            <a:endParaRPr lang="en-US"/>
          </a:p>
        </p:txBody>
      </p:sp>
      <p:cxnSp>
        <p:nvCxnSpPr>
          <p:cNvPr id="61" name="Straight Arrow Connector 60"/>
          <p:cNvCxnSpPr/>
          <p:nvPr/>
        </p:nvCxnSpPr>
        <p:spPr>
          <a:xfrm>
            <a:off x="5791200" y="6475412"/>
            <a:ext cx="1600200" cy="1588"/>
          </a:xfrm>
          <a:prstGeom prst="straightConnector1">
            <a:avLst/>
          </a:prstGeom>
          <a:ln w="38100">
            <a:solidFill>
              <a:srgbClr val="0D7127"/>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2057400" y="6400800"/>
            <a:ext cx="16002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740856" y="6245423"/>
            <a:ext cx="1897944" cy="584775"/>
          </a:xfrm>
          <a:prstGeom prst="rect">
            <a:avLst/>
          </a:prstGeom>
        </p:spPr>
        <p:txBody>
          <a:bodyPr wrap="square">
            <a:spAutoFit/>
          </a:bodyPr>
          <a:lstStyle/>
          <a:p>
            <a:pPr algn="ctr"/>
            <a:r>
              <a:rPr lang="en-IN" sz="1600" b="1" dirty="0" smtClean="0">
                <a:solidFill>
                  <a:srgbClr val="FF0000"/>
                </a:solidFill>
              </a:rPr>
              <a:t>Flow of Goods &amp; Services</a:t>
            </a:r>
            <a:endParaRPr lang="en-IN" sz="1600" b="1" dirty="0">
              <a:solidFill>
                <a:srgbClr val="FF0000"/>
              </a:solidFill>
            </a:endParaRPr>
          </a:p>
        </p:txBody>
      </p:sp>
      <p:sp>
        <p:nvSpPr>
          <p:cNvPr id="67" name="Rectangle 66"/>
          <p:cNvSpPr/>
          <p:nvPr/>
        </p:nvSpPr>
        <p:spPr>
          <a:xfrm>
            <a:off x="7398456" y="6096000"/>
            <a:ext cx="1135944" cy="584775"/>
          </a:xfrm>
          <a:prstGeom prst="rect">
            <a:avLst/>
          </a:prstGeom>
        </p:spPr>
        <p:txBody>
          <a:bodyPr wrap="square">
            <a:spAutoFit/>
          </a:bodyPr>
          <a:lstStyle/>
          <a:p>
            <a:pPr algn="ctr"/>
            <a:r>
              <a:rPr lang="en-IN" sz="1600" b="1" dirty="0" smtClean="0">
                <a:solidFill>
                  <a:srgbClr val="0D7127"/>
                </a:solidFill>
              </a:rPr>
              <a:t>Money Flow</a:t>
            </a:r>
            <a:endParaRPr lang="en-IN" sz="1600" b="1" dirty="0">
              <a:solidFill>
                <a:srgbClr val="0D7127"/>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ox(in)">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ox(in)">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ox(i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ox(in)">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ox(i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box(in)">
                                      <p:cBhvr>
                                        <p:cTn id="42" dur="500"/>
                                        <p:tgtEl>
                                          <p:spTgt spid="6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box(in)">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ox(in)">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ox(i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box(in)">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ox(in)">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box(in)">
                                      <p:cBhvr>
                                        <p:cTn id="72" dur="500"/>
                                        <p:tgtEl>
                                          <p:spTgt spid="69"/>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box(in)">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64"/>
                                        </p:tgtEl>
                                        <p:attrNameLst>
                                          <p:attrName>style.visibility</p:attrName>
                                        </p:attrNameLst>
                                      </p:cBhvr>
                                      <p:to>
                                        <p:strVal val="visible"/>
                                      </p:to>
                                    </p:set>
                                    <p:animEffect transition="in" filter="box(in)">
                                      <p:cBhvr>
                                        <p:cTn id="82" dur="500"/>
                                        <p:tgtEl>
                                          <p:spTgt spid="64"/>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box(in)">
                                      <p:cBhvr>
                                        <p:cTn id="87" dur="500"/>
                                        <p:tgtEl>
                                          <p:spTgt spid="66"/>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box(in)">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box(in)">
                                      <p:cBhvr>
                                        <p:cTn id="9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6" grpId="0"/>
      <p:bldP spid="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7924800" cy="6140142"/>
          </a:xfrm>
          <a:prstGeom prst="rect">
            <a:avLst/>
          </a:prstGeom>
        </p:spPr>
        <p:txBody>
          <a:bodyPr wrap="square">
            <a:spAutoFit/>
          </a:bodyPr>
          <a:lstStyle/>
          <a:p>
            <a:pPr>
              <a:lnSpc>
                <a:spcPct val="150000"/>
              </a:lnSpc>
            </a:pPr>
            <a:r>
              <a:rPr lang="en-US" sz="2200" dirty="0" smtClean="0">
                <a:latin typeface="Times New Roman" pitchFamily="18" charset="0"/>
                <a:cs typeface="Times New Roman" pitchFamily="18" charset="0"/>
              </a:rPr>
              <a:t>Contd.. </a:t>
            </a:r>
          </a:p>
          <a:p>
            <a:pPr>
              <a:lnSpc>
                <a:spcPct val="150000"/>
              </a:lnSpc>
            </a:pPr>
            <a:r>
              <a:rPr lang="en-US" sz="2000" dirty="0" smtClean="0">
                <a:latin typeface="Times New Roman" pitchFamily="18" charset="0"/>
                <a:cs typeface="Times New Roman" pitchFamily="18" charset="0"/>
              </a:rPr>
              <a:t>Imagine a hypothetical economy where there is one firm, i.e., J.K. Agri Genetics Ltd. and household. J.K. Agri Genetics Ltd. Hired 20 labourers at the prevailing wage rate of Rs.400 per day, paid a rent of Rs.2,80,000 per annum and borrowed Rs.40 </a:t>
            </a:r>
            <a:r>
              <a:rPr lang="en-US" sz="2000" dirty="0" err="1" smtClean="0">
                <a:latin typeface="Times New Roman" pitchFamily="18" charset="0"/>
                <a:cs typeface="Times New Roman" pitchFamily="18" charset="0"/>
              </a:rPr>
              <a:t>lakhs</a:t>
            </a:r>
            <a:r>
              <a:rPr lang="en-US" sz="2000" dirty="0" smtClean="0">
                <a:latin typeface="Times New Roman" pitchFamily="18" charset="0"/>
                <a:cs typeface="Times New Roman" pitchFamily="18" charset="0"/>
              </a:rPr>
              <a:t> at an interest rate of 10% per annum. J.K. Agri Genetics Ltd. Produces 80,000 kg rice per annum and sells it at a price of Rs.45 per kg.</a:t>
            </a:r>
          </a:p>
          <a:p>
            <a:pPr>
              <a:lnSpc>
                <a:spcPct val="150000"/>
              </a:lnSpc>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Represent the inter-relationship between the consuming and </a:t>
            </a:r>
          </a:p>
          <a:p>
            <a:pPr>
              <a:lnSpc>
                <a:spcPct val="150000"/>
              </a:lnSpc>
            </a:pPr>
            <a:r>
              <a:rPr lang="en-US" sz="2000" dirty="0" smtClean="0">
                <a:latin typeface="Times New Roman" pitchFamily="18" charset="0"/>
                <a:cs typeface="Times New Roman" pitchFamily="18" charset="0"/>
              </a:rPr>
              <a:t>      producing sector of the above hypothetical economy through</a:t>
            </a:r>
          </a:p>
          <a:p>
            <a:pPr>
              <a:lnSpc>
                <a:spcPct val="150000"/>
              </a:lnSpc>
            </a:pPr>
            <a:r>
              <a:rPr lang="en-US" sz="2000" dirty="0" smtClean="0">
                <a:latin typeface="Times New Roman" pitchFamily="18" charset="0"/>
                <a:cs typeface="Times New Roman" pitchFamily="18" charset="0"/>
              </a:rPr>
              <a:t>      circular flow diagram.</a:t>
            </a:r>
          </a:p>
          <a:p>
            <a:pPr>
              <a:lnSpc>
                <a:spcPct val="150000"/>
              </a:lnSpc>
            </a:pPr>
            <a:r>
              <a:rPr lang="en-US" sz="2000" dirty="0" smtClean="0">
                <a:latin typeface="Times New Roman" pitchFamily="18" charset="0"/>
                <a:cs typeface="Times New Roman" pitchFamily="18" charset="0"/>
              </a:rPr>
              <a:t>(ii)  How much revenue J.K. Agri Genetics Ltd. Is earning during the</a:t>
            </a:r>
          </a:p>
          <a:p>
            <a:pPr>
              <a:lnSpc>
                <a:spcPct val="150000"/>
              </a:lnSpc>
            </a:pPr>
            <a:r>
              <a:rPr lang="en-US" sz="2000" dirty="0" smtClean="0">
                <a:latin typeface="Times New Roman" pitchFamily="18" charset="0"/>
                <a:cs typeface="Times New Roman" pitchFamily="18" charset="0"/>
              </a:rPr>
              <a:t>       year?</a:t>
            </a:r>
          </a:p>
          <a:p>
            <a:pPr>
              <a:lnSpc>
                <a:spcPct val="150000"/>
              </a:lnSpc>
            </a:pPr>
            <a:r>
              <a:rPr lang="en-US" sz="2000" dirty="0" smtClean="0">
                <a:latin typeface="Times New Roman" pitchFamily="18" charset="0"/>
                <a:cs typeface="Times New Roman" pitchFamily="18" charset="0"/>
              </a:rPr>
              <a:t>(iii)  How much income the household is earning during the year?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077200" cy="1077218"/>
          </a:xfrm>
          <a:prstGeom prst="rect">
            <a:avLst/>
          </a:prstGeom>
        </p:spPr>
        <p:txBody>
          <a:bodyPr wrap="square">
            <a:spAutoFit/>
          </a:bodyPr>
          <a:lstStyle/>
          <a:p>
            <a:r>
              <a:rPr lang="en-US" sz="2800" b="1" dirty="0" smtClean="0">
                <a:latin typeface="Times New Roman" pitchFamily="18" charset="0"/>
                <a:cs typeface="Times New Roman" pitchFamily="18" charset="0"/>
              </a:rPr>
              <a:t>The Circular Flow -Answer</a:t>
            </a:r>
          </a:p>
          <a:p>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The inter-relationship between the consuming and producing sector of the given hypothetical economy is represented through the circular flow diagram given below.</a:t>
            </a:r>
          </a:p>
        </p:txBody>
      </p:sp>
      <p:grpSp>
        <p:nvGrpSpPr>
          <p:cNvPr id="3" name="Group 52"/>
          <p:cNvGrpSpPr>
            <a:grpSpLocks/>
          </p:cNvGrpSpPr>
          <p:nvPr/>
        </p:nvGrpSpPr>
        <p:grpSpPr bwMode="auto">
          <a:xfrm>
            <a:off x="3386138" y="1511300"/>
            <a:ext cx="2320925" cy="1689100"/>
            <a:chOff x="2133" y="514"/>
            <a:chExt cx="1462" cy="1064"/>
          </a:xfrm>
        </p:grpSpPr>
        <p:sp>
          <p:nvSpPr>
            <p:cNvPr id="6" name="Oval 53"/>
            <p:cNvSpPr>
              <a:spLocks noChangeArrowheads="1"/>
            </p:cNvSpPr>
            <p:nvPr/>
          </p:nvSpPr>
          <p:spPr bwMode="auto">
            <a:xfrm>
              <a:off x="2133" y="514"/>
              <a:ext cx="1462" cy="1064"/>
            </a:xfrm>
            <a:prstGeom prst="ellipse">
              <a:avLst/>
            </a:prstGeom>
            <a:solidFill>
              <a:srgbClr val="FFCC99"/>
            </a:solidFill>
            <a:ln w="9525">
              <a:noFill/>
              <a:round/>
              <a:headEnd/>
              <a:tailEnd/>
            </a:ln>
          </p:spPr>
          <p:txBody>
            <a:bodyPr/>
            <a:lstStyle/>
            <a:p>
              <a:endParaRPr lang="en-US">
                <a:cs typeface="Arial" charset="0"/>
              </a:endParaRPr>
            </a:p>
          </p:txBody>
        </p:sp>
        <p:sp>
          <p:nvSpPr>
            <p:cNvPr id="7" name="Text Box 54"/>
            <p:cNvSpPr txBox="1">
              <a:spLocks noChangeArrowheads="1"/>
            </p:cNvSpPr>
            <p:nvPr/>
          </p:nvSpPr>
          <p:spPr bwMode="auto">
            <a:xfrm>
              <a:off x="2190" y="671"/>
              <a:ext cx="1371" cy="808"/>
            </a:xfrm>
            <a:prstGeom prst="rect">
              <a:avLst/>
            </a:prstGeom>
            <a:noFill/>
            <a:ln w="9525">
              <a:noFill/>
              <a:miter lim="800000"/>
              <a:headEnd/>
              <a:tailEnd/>
            </a:ln>
          </p:spPr>
          <p:txBody>
            <a:bodyPr>
              <a:spAutoFit/>
            </a:bodyPr>
            <a:lstStyle/>
            <a:p>
              <a:pPr algn="ctr">
                <a:spcBef>
                  <a:spcPct val="50000"/>
                </a:spcBef>
              </a:pPr>
              <a:r>
                <a:rPr lang="en-US" sz="2600" dirty="0">
                  <a:cs typeface="Arial" charset="0"/>
                </a:rPr>
                <a:t>Markets for Goods &amp; Services</a:t>
              </a:r>
            </a:p>
          </p:txBody>
        </p:sp>
      </p:grpSp>
      <p:sp>
        <p:nvSpPr>
          <p:cNvPr id="8" name="Oval 4"/>
          <p:cNvSpPr>
            <a:spLocks noChangeArrowheads="1"/>
          </p:cNvSpPr>
          <p:nvPr/>
        </p:nvSpPr>
        <p:spPr bwMode="auto">
          <a:xfrm>
            <a:off x="3472886" y="5000625"/>
            <a:ext cx="2392508" cy="1704975"/>
          </a:xfrm>
          <a:prstGeom prst="ellipse">
            <a:avLst/>
          </a:prstGeom>
          <a:solidFill>
            <a:srgbClr val="FFCC99"/>
          </a:solidFill>
          <a:ln w="9525">
            <a:noFill/>
            <a:round/>
            <a:headEnd/>
            <a:tailEnd/>
          </a:ln>
        </p:spPr>
        <p:txBody>
          <a:bodyPr/>
          <a:lstStyle/>
          <a:p>
            <a:r>
              <a:rPr lang="en-US" sz="2400" dirty="0" smtClean="0">
                <a:cs typeface="Arial" charset="0"/>
              </a:rPr>
              <a:t>Markets for factors of Production</a:t>
            </a:r>
            <a:endParaRPr lang="en-US" sz="2400" dirty="0">
              <a:cs typeface="Arial" charset="0"/>
            </a:endParaRPr>
          </a:p>
        </p:txBody>
      </p:sp>
      <p:grpSp>
        <p:nvGrpSpPr>
          <p:cNvPr id="4" name="Group 6"/>
          <p:cNvGrpSpPr>
            <a:grpSpLocks/>
          </p:cNvGrpSpPr>
          <p:nvPr/>
        </p:nvGrpSpPr>
        <p:grpSpPr bwMode="auto">
          <a:xfrm>
            <a:off x="6600825" y="3525837"/>
            <a:ext cx="2162175" cy="893763"/>
            <a:chOff x="4173" y="1870"/>
            <a:chExt cx="1362" cy="563"/>
          </a:xfrm>
        </p:grpSpPr>
        <p:sp>
          <p:nvSpPr>
            <p:cNvPr id="10" name="Rectangle 7"/>
            <p:cNvSpPr>
              <a:spLocks noChangeArrowheads="1"/>
            </p:cNvSpPr>
            <p:nvPr/>
          </p:nvSpPr>
          <p:spPr bwMode="auto">
            <a:xfrm>
              <a:off x="4173" y="1870"/>
              <a:ext cx="1362" cy="563"/>
            </a:xfrm>
            <a:prstGeom prst="rect">
              <a:avLst/>
            </a:prstGeom>
            <a:solidFill>
              <a:srgbClr val="99CCFF"/>
            </a:solidFill>
            <a:ln w="9525">
              <a:noFill/>
              <a:miter lim="800000"/>
              <a:headEnd/>
              <a:tailEnd/>
            </a:ln>
          </p:spPr>
          <p:txBody>
            <a:bodyPr/>
            <a:lstStyle/>
            <a:p>
              <a:endParaRPr lang="en-US">
                <a:cs typeface="Arial" charset="0"/>
              </a:endParaRPr>
            </a:p>
          </p:txBody>
        </p:sp>
        <p:sp>
          <p:nvSpPr>
            <p:cNvPr id="11" name="Text Box 8"/>
            <p:cNvSpPr txBox="1">
              <a:spLocks noChangeArrowheads="1"/>
            </p:cNvSpPr>
            <p:nvPr/>
          </p:nvSpPr>
          <p:spPr bwMode="auto">
            <a:xfrm>
              <a:off x="4202" y="1998"/>
              <a:ext cx="1309" cy="317"/>
            </a:xfrm>
            <a:prstGeom prst="rect">
              <a:avLst/>
            </a:prstGeom>
            <a:noFill/>
            <a:ln w="9525">
              <a:noFill/>
              <a:miter lim="800000"/>
              <a:headEnd/>
              <a:tailEnd/>
            </a:ln>
          </p:spPr>
          <p:txBody>
            <a:bodyPr>
              <a:spAutoFit/>
            </a:bodyPr>
            <a:lstStyle/>
            <a:p>
              <a:pPr algn="ctr">
                <a:spcBef>
                  <a:spcPct val="50000"/>
                </a:spcBef>
              </a:pPr>
              <a:r>
                <a:rPr lang="en-US" sz="2700" dirty="0">
                  <a:cs typeface="Arial" charset="0"/>
                </a:rPr>
                <a:t>Households</a:t>
              </a:r>
            </a:p>
          </p:txBody>
        </p:sp>
      </p:grpSp>
      <p:sp>
        <p:nvSpPr>
          <p:cNvPr id="14" name="Rectangle 10"/>
          <p:cNvSpPr>
            <a:spLocks noChangeArrowheads="1"/>
          </p:cNvSpPr>
          <p:nvPr/>
        </p:nvSpPr>
        <p:spPr bwMode="auto">
          <a:xfrm>
            <a:off x="493712" y="3429000"/>
            <a:ext cx="1944688" cy="838200"/>
          </a:xfrm>
          <a:prstGeom prst="rect">
            <a:avLst/>
          </a:prstGeom>
          <a:solidFill>
            <a:srgbClr val="99CCFF"/>
          </a:solidFill>
          <a:ln w="9525">
            <a:noFill/>
            <a:miter lim="800000"/>
            <a:headEnd/>
            <a:tailEnd/>
          </a:ln>
        </p:spPr>
        <p:txBody>
          <a:bodyPr/>
          <a:lstStyle/>
          <a:p>
            <a:endParaRPr lang="en-US">
              <a:cs typeface="Arial" charset="0"/>
            </a:endParaRPr>
          </a:p>
        </p:txBody>
      </p:sp>
      <p:sp>
        <p:nvSpPr>
          <p:cNvPr id="16" name="Rectangle 15"/>
          <p:cNvSpPr/>
          <p:nvPr/>
        </p:nvSpPr>
        <p:spPr>
          <a:xfrm>
            <a:off x="304800" y="3483114"/>
            <a:ext cx="2326342" cy="707886"/>
          </a:xfrm>
          <a:prstGeom prst="rect">
            <a:avLst/>
          </a:prstGeom>
        </p:spPr>
        <p:txBody>
          <a:bodyPr wrap="square">
            <a:spAutoFit/>
          </a:bodyPr>
          <a:lstStyle/>
          <a:p>
            <a:pPr algn="ctr"/>
            <a:r>
              <a:rPr lang="en-US" sz="2000" dirty="0" smtClean="0">
                <a:latin typeface="Times New Roman" pitchFamily="18" charset="0"/>
                <a:cs typeface="Times New Roman" pitchFamily="18" charset="0"/>
              </a:rPr>
              <a:t>J.K. Agri Genetics Ltd.</a:t>
            </a:r>
            <a:endParaRPr lang="en-US" sz="2000" dirty="0"/>
          </a:p>
        </p:txBody>
      </p:sp>
      <p:sp>
        <p:nvSpPr>
          <p:cNvPr id="19" name="Text Box 51"/>
          <p:cNvSpPr txBox="1">
            <a:spLocks noChangeArrowheads="1"/>
          </p:cNvSpPr>
          <p:nvPr/>
        </p:nvSpPr>
        <p:spPr bwMode="auto">
          <a:xfrm>
            <a:off x="846137" y="1600200"/>
            <a:ext cx="3116263" cy="400110"/>
          </a:xfrm>
          <a:prstGeom prst="rect">
            <a:avLst/>
          </a:prstGeom>
          <a:noFill/>
          <a:ln w="9525">
            <a:noFill/>
            <a:miter lim="800000"/>
            <a:headEnd/>
            <a:tailEnd/>
          </a:ln>
        </p:spPr>
        <p:txBody>
          <a:bodyPr wrap="square">
            <a:spAutoFit/>
          </a:bodyPr>
          <a:lstStyle/>
          <a:p>
            <a:pPr>
              <a:spcBef>
                <a:spcPct val="50000"/>
              </a:spcBef>
            </a:pPr>
            <a:r>
              <a:rPr lang="en-US" sz="2000" dirty="0" smtClean="0">
                <a:cs typeface="Arial" charset="0"/>
              </a:rPr>
              <a:t>Revenue  = 36,00,000</a:t>
            </a:r>
            <a:endParaRPr lang="en-US" sz="2000" dirty="0">
              <a:cs typeface="Arial" charset="0"/>
            </a:endParaRPr>
          </a:p>
        </p:txBody>
      </p:sp>
      <p:sp>
        <p:nvSpPr>
          <p:cNvPr id="20" name="Rectangle 19"/>
          <p:cNvSpPr/>
          <p:nvPr/>
        </p:nvSpPr>
        <p:spPr>
          <a:xfrm>
            <a:off x="5791200" y="1676400"/>
            <a:ext cx="2743200" cy="400110"/>
          </a:xfrm>
          <a:prstGeom prst="rect">
            <a:avLst/>
          </a:prstGeom>
        </p:spPr>
        <p:txBody>
          <a:bodyPr wrap="square">
            <a:spAutoFit/>
          </a:bodyPr>
          <a:lstStyle/>
          <a:p>
            <a:r>
              <a:rPr lang="en-US" sz="2000" dirty="0" smtClean="0">
                <a:cs typeface="Arial" charset="0"/>
              </a:rPr>
              <a:t> Spending =36,00,000</a:t>
            </a:r>
            <a:endParaRPr lang="en-US" sz="2000" dirty="0"/>
          </a:p>
        </p:txBody>
      </p:sp>
      <p:sp>
        <p:nvSpPr>
          <p:cNvPr id="21" name="Rectangle 20"/>
          <p:cNvSpPr/>
          <p:nvPr/>
        </p:nvSpPr>
        <p:spPr>
          <a:xfrm>
            <a:off x="381000" y="5816719"/>
            <a:ext cx="2971800" cy="923330"/>
          </a:xfrm>
          <a:prstGeom prst="rect">
            <a:avLst/>
          </a:prstGeom>
        </p:spPr>
        <p:txBody>
          <a:bodyPr wrap="square">
            <a:spAutoFit/>
          </a:bodyPr>
          <a:lstStyle/>
          <a:p>
            <a:r>
              <a:rPr lang="en-US" dirty="0" smtClean="0">
                <a:cs typeface="Arial" charset="0"/>
              </a:rPr>
              <a:t>Wages(29,20,000),  rent (2,80,000) and interest  (4,00,000)</a:t>
            </a:r>
            <a:endParaRPr lang="en-US" dirty="0">
              <a:cs typeface="Arial" charset="0"/>
            </a:endParaRPr>
          </a:p>
        </p:txBody>
      </p:sp>
      <p:sp>
        <p:nvSpPr>
          <p:cNvPr id="22" name="Rectangle 21"/>
          <p:cNvSpPr/>
          <p:nvPr/>
        </p:nvSpPr>
        <p:spPr>
          <a:xfrm>
            <a:off x="6501536" y="5943600"/>
            <a:ext cx="2146229" cy="355482"/>
          </a:xfrm>
          <a:prstGeom prst="rect">
            <a:avLst/>
          </a:prstGeom>
        </p:spPr>
        <p:txBody>
          <a:bodyPr wrap="none">
            <a:spAutoFit/>
          </a:bodyPr>
          <a:lstStyle/>
          <a:p>
            <a:pPr>
              <a:lnSpc>
                <a:spcPct val="95000"/>
              </a:lnSpc>
              <a:spcBef>
                <a:spcPct val="50000"/>
              </a:spcBef>
            </a:pPr>
            <a:r>
              <a:rPr lang="en-US" dirty="0" smtClean="0">
                <a:cs typeface="Arial" charset="0"/>
              </a:rPr>
              <a:t>Income = 36,00,000</a:t>
            </a:r>
            <a:endParaRPr lang="en-US" dirty="0">
              <a:cs typeface="Arial" charset="0"/>
            </a:endParaRPr>
          </a:p>
        </p:txBody>
      </p:sp>
      <p:cxnSp>
        <p:nvCxnSpPr>
          <p:cNvPr id="25" name="Straight Arrow Connector 24"/>
          <p:cNvCxnSpPr/>
          <p:nvPr/>
        </p:nvCxnSpPr>
        <p:spPr>
          <a:xfrm rot="5400000">
            <a:off x="457994" y="2743200"/>
            <a:ext cx="13716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143000" y="2057400"/>
            <a:ext cx="23622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8" idx="2"/>
          </p:cNvCxnSpPr>
          <p:nvPr/>
        </p:nvCxnSpPr>
        <p:spPr>
          <a:xfrm flipV="1">
            <a:off x="1143000" y="5853113"/>
            <a:ext cx="2329886" cy="12699"/>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343694" y="5067300"/>
            <a:ext cx="16002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867400" y="5867400"/>
            <a:ext cx="2057400"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7201694" y="5142706"/>
            <a:ext cx="1447800" cy="158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flipV="1">
            <a:off x="7297738" y="2822575"/>
            <a:ext cx="1392237" cy="1428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V="1">
            <a:off x="5638800" y="2133600"/>
            <a:ext cx="2362200" cy="11668"/>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0"/>
          </p:cNvCxnSpPr>
          <p:nvPr/>
        </p:nvCxnSpPr>
        <p:spPr>
          <a:xfrm rot="16200000" flipV="1">
            <a:off x="923528" y="2886472"/>
            <a:ext cx="1066800" cy="1825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6" idx="2"/>
          </p:cNvCxnSpPr>
          <p:nvPr/>
        </p:nvCxnSpPr>
        <p:spPr>
          <a:xfrm flipV="1">
            <a:off x="1447800" y="2355850"/>
            <a:ext cx="1938338" cy="635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29289" y="2401888"/>
            <a:ext cx="1966911" cy="365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0" idx="0"/>
          </p:cNvCxnSpPr>
          <p:nvPr/>
        </p:nvCxnSpPr>
        <p:spPr>
          <a:xfrm rot="5400000">
            <a:off x="7145735" y="2975372"/>
            <a:ext cx="1086643" cy="142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972300" y="4991100"/>
            <a:ext cx="1143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5791200" y="5562600"/>
            <a:ext cx="1752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447800" y="5486400"/>
            <a:ext cx="2133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4" idx="2"/>
          </p:cNvCxnSpPr>
          <p:nvPr/>
        </p:nvCxnSpPr>
        <p:spPr>
          <a:xfrm rot="5400000" flipH="1" flipV="1">
            <a:off x="847328" y="4867672"/>
            <a:ext cx="1219200" cy="182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3e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etemplate.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3etemplate.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etemplate.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Flow</Template>
  <TotalTime>539</TotalTime>
  <Words>1979</Words>
  <Application>Microsoft Office PowerPoint</Application>
  <PresentationFormat>On-screen Show (4:3)</PresentationFormat>
  <Paragraphs>360</Paragraphs>
  <Slides>27</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0" baseType="lpstr">
      <vt:lpstr>Flow</vt:lpstr>
      <vt:lpstr>Microsoft Office Excel 97-2003 Worksheet</vt:lpstr>
      <vt:lpstr>Worksheet</vt:lpstr>
      <vt:lpstr>Slide 1</vt:lpstr>
      <vt:lpstr>Slide 2</vt:lpstr>
      <vt:lpstr>Slide 3</vt:lpstr>
      <vt:lpstr>Slide 4</vt:lpstr>
      <vt:lpstr>Slide 5</vt:lpstr>
      <vt:lpstr>Slide 6</vt:lpstr>
      <vt:lpstr>Slide 7</vt:lpstr>
      <vt:lpstr>Slide 8</vt:lpstr>
      <vt:lpstr>Slide 9</vt:lpstr>
      <vt:lpstr>The Circular Flow - Answer</vt:lpstr>
      <vt:lpstr>Our Second Model:  The Production Possibilities Frontier</vt:lpstr>
      <vt:lpstr>                                </vt:lpstr>
      <vt:lpstr>Slide 13</vt:lpstr>
      <vt:lpstr>PPF Example</vt:lpstr>
      <vt:lpstr>Exercise:   Points off the PPF</vt:lpstr>
      <vt:lpstr>Slide 16</vt:lpstr>
      <vt:lpstr>The PPF:  What We Know So Far</vt:lpstr>
      <vt:lpstr>The PPF and the Opportunity Cost</vt:lpstr>
      <vt:lpstr> The Shape of the PPF</vt:lpstr>
      <vt:lpstr>Why the PPF Might Be Bow-Shaped</vt:lpstr>
      <vt:lpstr>Why the PPF Might Be Bow-Shaped</vt:lpstr>
      <vt:lpstr>Shifting the Production Possibilities Curve</vt:lpstr>
      <vt:lpstr>The Production Possibilities Frontier – Change in Resources</vt:lpstr>
      <vt:lpstr>The Production Possibilities Frontier – Change in Resources</vt:lpstr>
      <vt:lpstr>The Production Possibilities Frontier – Change in Technology</vt:lpstr>
      <vt:lpstr>The PPF:  A Summary</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Swagatika</dc:creator>
  <cp:lastModifiedBy>lenovo</cp:lastModifiedBy>
  <cp:revision>105</cp:revision>
  <dcterms:created xsi:type="dcterms:W3CDTF">2020-11-26T08:14:01Z</dcterms:created>
  <dcterms:modified xsi:type="dcterms:W3CDTF">2020-12-18T09:02:21Z</dcterms:modified>
</cp:coreProperties>
</file>