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9" r:id="rId7"/>
    <p:sldId id="261" r:id="rId8"/>
    <p:sldId id="268"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ranjan Das" userId="fd2e4dd44927c0cf" providerId="LiveId" clId="{03BC4E5D-C717-4CA9-9613-9B0D64C4EAD3}"/>
    <pc:docChg chg="undo custSel delSld modSld">
      <pc:chgData name="Manoranjan Das" userId="fd2e4dd44927c0cf" providerId="LiveId" clId="{03BC4E5D-C717-4CA9-9613-9B0D64C4EAD3}" dt="2024-01-08T04:49:46.044" v="506" actId="2696"/>
      <pc:docMkLst>
        <pc:docMk/>
      </pc:docMkLst>
      <pc:sldChg chg="addSp delSp modSp mod">
        <pc:chgData name="Manoranjan Das" userId="fd2e4dd44927c0cf" providerId="LiveId" clId="{03BC4E5D-C717-4CA9-9613-9B0D64C4EAD3}" dt="2024-01-08T04:46:15.747" v="301" actId="27636"/>
        <pc:sldMkLst>
          <pc:docMk/>
          <pc:sldMk cId="943692222" sldId="256"/>
        </pc:sldMkLst>
        <pc:spChg chg="mod">
          <ac:chgData name="Manoranjan Das" userId="fd2e4dd44927c0cf" providerId="LiveId" clId="{03BC4E5D-C717-4CA9-9613-9B0D64C4EAD3}" dt="2024-01-08T04:39:54.679" v="102" actId="404"/>
          <ac:spMkLst>
            <pc:docMk/>
            <pc:sldMk cId="943692222" sldId="256"/>
            <ac:spMk id="2" creationId="{4493E162-9269-475D-82BD-7ED6F020D39C}"/>
          </ac:spMkLst>
        </pc:spChg>
        <pc:spChg chg="add del">
          <ac:chgData name="Manoranjan Das" userId="fd2e4dd44927c0cf" providerId="LiveId" clId="{03BC4E5D-C717-4CA9-9613-9B0D64C4EAD3}" dt="2024-01-08T04:37:02.125" v="87" actId="478"/>
          <ac:spMkLst>
            <pc:docMk/>
            <pc:sldMk cId="943692222" sldId="256"/>
            <ac:spMk id="3" creationId="{4C9F460B-EF8D-4E52-A112-BCE867A59ACE}"/>
          </ac:spMkLst>
        </pc:spChg>
        <pc:spChg chg="mod">
          <ac:chgData name="Manoranjan Das" userId="fd2e4dd44927c0cf" providerId="LiveId" clId="{03BC4E5D-C717-4CA9-9613-9B0D64C4EAD3}" dt="2024-01-08T04:44:40.463" v="220" actId="20577"/>
          <ac:spMkLst>
            <pc:docMk/>
            <pc:sldMk cId="943692222" sldId="256"/>
            <ac:spMk id="4" creationId="{CBF480FF-180A-4C81-A907-DD371FF4ACE9}"/>
          </ac:spMkLst>
        </pc:spChg>
        <pc:spChg chg="mod">
          <ac:chgData name="Manoranjan Das" userId="fd2e4dd44927c0cf" providerId="LiveId" clId="{03BC4E5D-C717-4CA9-9613-9B0D64C4EAD3}" dt="2024-01-08T04:41:20.533" v="141" actId="20577"/>
          <ac:spMkLst>
            <pc:docMk/>
            <pc:sldMk cId="943692222" sldId="256"/>
            <ac:spMk id="7" creationId="{D56E70F7-CC93-4CD3-83E5-7FA138D63B4F}"/>
          </ac:spMkLst>
        </pc:spChg>
        <pc:spChg chg="add del mod">
          <ac:chgData name="Manoranjan Das" userId="fd2e4dd44927c0cf" providerId="LiveId" clId="{03BC4E5D-C717-4CA9-9613-9B0D64C4EAD3}" dt="2024-01-08T04:36:58.004" v="86" actId="478"/>
          <ac:spMkLst>
            <pc:docMk/>
            <pc:sldMk cId="943692222" sldId="256"/>
            <ac:spMk id="9" creationId="{A6096C6F-F226-25F2-D31D-F12644FEF386}"/>
          </ac:spMkLst>
        </pc:spChg>
        <pc:spChg chg="add del mod">
          <ac:chgData name="Manoranjan Das" userId="fd2e4dd44927c0cf" providerId="LiveId" clId="{03BC4E5D-C717-4CA9-9613-9B0D64C4EAD3}" dt="2024-01-08T04:37:16.570" v="88" actId="478"/>
          <ac:spMkLst>
            <pc:docMk/>
            <pc:sldMk cId="943692222" sldId="256"/>
            <ac:spMk id="11" creationId="{BCD58A73-BC08-26C2-DC69-A641EC1989D1}"/>
          </ac:spMkLst>
        </pc:spChg>
        <pc:spChg chg="add mod">
          <ac:chgData name="Manoranjan Das" userId="fd2e4dd44927c0cf" providerId="LiveId" clId="{03BC4E5D-C717-4CA9-9613-9B0D64C4EAD3}" dt="2024-01-08T04:46:15.747" v="301" actId="27636"/>
          <ac:spMkLst>
            <pc:docMk/>
            <pc:sldMk cId="943692222" sldId="256"/>
            <ac:spMk id="12" creationId="{88A6259B-0FB2-F5CA-61FA-9C49DAEE1239}"/>
          </ac:spMkLst>
        </pc:spChg>
      </pc:sldChg>
      <pc:sldChg chg="modSp mod">
        <pc:chgData name="Manoranjan Das" userId="fd2e4dd44927c0cf" providerId="LiveId" clId="{03BC4E5D-C717-4CA9-9613-9B0D64C4EAD3}" dt="2024-01-08T04:47:55.345" v="371" actId="6549"/>
        <pc:sldMkLst>
          <pc:docMk/>
          <pc:sldMk cId="176921932" sldId="257"/>
        </pc:sldMkLst>
        <pc:spChg chg="mod">
          <ac:chgData name="Manoranjan Das" userId="fd2e4dd44927c0cf" providerId="LiveId" clId="{03BC4E5D-C717-4CA9-9613-9B0D64C4EAD3}" dt="2024-01-08T04:47:55.345" v="371" actId="6549"/>
          <ac:spMkLst>
            <pc:docMk/>
            <pc:sldMk cId="176921932" sldId="257"/>
            <ac:spMk id="3" creationId="{40241B09-66EE-494B-AB83-084049831A1E}"/>
          </ac:spMkLst>
        </pc:spChg>
      </pc:sldChg>
      <pc:sldChg chg="modSp mod">
        <pc:chgData name="Manoranjan Das" userId="fd2e4dd44927c0cf" providerId="LiveId" clId="{03BC4E5D-C717-4CA9-9613-9B0D64C4EAD3}" dt="2024-01-08T04:48:32.999" v="398" actId="20577"/>
        <pc:sldMkLst>
          <pc:docMk/>
          <pc:sldMk cId="2025070077" sldId="259"/>
        </pc:sldMkLst>
        <pc:spChg chg="mod">
          <ac:chgData name="Manoranjan Das" userId="fd2e4dd44927c0cf" providerId="LiveId" clId="{03BC4E5D-C717-4CA9-9613-9B0D64C4EAD3}" dt="2024-01-08T04:48:32.999" v="398" actId="20577"/>
          <ac:spMkLst>
            <pc:docMk/>
            <pc:sldMk cId="2025070077" sldId="259"/>
            <ac:spMk id="2" creationId="{175DA67D-7919-4BD9-85F8-F9B052700BED}"/>
          </ac:spMkLst>
        </pc:spChg>
      </pc:sldChg>
      <pc:sldChg chg="modSp mod">
        <pc:chgData name="Manoranjan Das" userId="fd2e4dd44927c0cf" providerId="LiveId" clId="{03BC4E5D-C717-4CA9-9613-9B0D64C4EAD3}" dt="2024-01-08T04:48:57.139" v="409" actId="20577"/>
        <pc:sldMkLst>
          <pc:docMk/>
          <pc:sldMk cId="2406508194" sldId="260"/>
        </pc:sldMkLst>
        <pc:spChg chg="mod">
          <ac:chgData name="Manoranjan Das" userId="fd2e4dd44927c0cf" providerId="LiveId" clId="{03BC4E5D-C717-4CA9-9613-9B0D64C4EAD3}" dt="2024-01-08T04:48:57.139" v="409" actId="20577"/>
          <ac:spMkLst>
            <pc:docMk/>
            <pc:sldMk cId="2406508194" sldId="260"/>
            <ac:spMk id="2" creationId="{EFBBDCC2-6D33-475E-B7AB-E070F315DCFB}"/>
          </ac:spMkLst>
        </pc:spChg>
      </pc:sldChg>
      <pc:sldChg chg="modSp mod">
        <pc:chgData name="Manoranjan Das" userId="fd2e4dd44927c0cf" providerId="LiveId" clId="{03BC4E5D-C717-4CA9-9613-9B0D64C4EAD3}" dt="2024-01-08T04:49:16.853" v="457" actId="20577"/>
        <pc:sldMkLst>
          <pc:docMk/>
          <pc:sldMk cId="707763046" sldId="261"/>
        </pc:sldMkLst>
        <pc:spChg chg="mod">
          <ac:chgData name="Manoranjan Das" userId="fd2e4dd44927c0cf" providerId="LiveId" clId="{03BC4E5D-C717-4CA9-9613-9B0D64C4EAD3}" dt="2024-01-08T04:49:16.853" v="457" actId="20577"/>
          <ac:spMkLst>
            <pc:docMk/>
            <pc:sldMk cId="707763046" sldId="261"/>
            <ac:spMk id="2" creationId="{117CE155-F441-4474-B05F-FF82F7279293}"/>
          </ac:spMkLst>
        </pc:spChg>
      </pc:sldChg>
      <pc:sldChg chg="del">
        <pc:chgData name="Manoranjan Das" userId="fd2e4dd44927c0cf" providerId="LiveId" clId="{03BC4E5D-C717-4CA9-9613-9B0D64C4EAD3}" dt="2024-01-08T04:49:42.873" v="505" actId="2696"/>
        <pc:sldMkLst>
          <pc:docMk/>
          <pc:sldMk cId="803421578" sldId="262"/>
        </pc:sldMkLst>
      </pc:sldChg>
      <pc:sldChg chg="del">
        <pc:chgData name="Manoranjan Das" userId="fd2e4dd44927c0cf" providerId="LiveId" clId="{03BC4E5D-C717-4CA9-9613-9B0D64C4EAD3}" dt="2024-01-08T04:49:46.044" v="506" actId="2696"/>
        <pc:sldMkLst>
          <pc:docMk/>
          <pc:sldMk cId="3936427320" sldId="263"/>
        </pc:sldMkLst>
      </pc:sldChg>
      <pc:sldChg chg="modSp mod">
        <pc:chgData name="Manoranjan Das" userId="fd2e4dd44927c0cf" providerId="LiveId" clId="{03BC4E5D-C717-4CA9-9613-9B0D64C4EAD3}" dt="2024-01-08T04:49:36.094" v="504" actId="6549"/>
        <pc:sldMkLst>
          <pc:docMk/>
          <pc:sldMk cId="1025233849" sldId="268"/>
        </pc:sldMkLst>
        <pc:spChg chg="mod">
          <ac:chgData name="Manoranjan Das" userId="fd2e4dd44927c0cf" providerId="LiveId" clId="{03BC4E5D-C717-4CA9-9613-9B0D64C4EAD3}" dt="2024-01-08T04:49:36.094" v="504" actId="6549"/>
          <ac:spMkLst>
            <pc:docMk/>
            <pc:sldMk cId="1025233849" sldId="268"/>
            <ac:spMk id="2" creationId="{2C897E52-2711-473A-AC53-236FCF4251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14-01-2024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14-01-2024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14-01-2024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latin typeface="Bahnschrift Condensed" panose="020B0502040204020203" pitchFamily="34" charset="0"/>
                <a:cs typeface="Leelawadee" panose="020B0502040204020203"/>
              </a:rPr>
              <a:t>External Project Presentation of Computer Networking(CSE 3034)</a:t>
            </a:r>
            <a:br>
              <a:rPr lang="en-US" sz="2700" dirty="0">
                <a:solidFill>
                  <a:srgbClr val="FF0000"/>
                </a:solidFill>
                <a:latin typeface="Bahnschrift Condensed" panose="020B0502040204020203" pitchFamily="34" charset="0"/>
                <a:cs typeface="Leelawadee" panose="020B0502040204020203"/>
              </a:rPr>
            </a:br>
            <a:r>
              <a:rPr lang="en-US" sz="2700" b="0" dirty="0">
                <a:latin typeface="Bahnschrift Condensed" panose="020B0502040204020203" pitchFamily="34" charset="0"/>
                <a:cs typeface="Leelawadee" panose="020B0502040204020203"/>
              </a:rPr>
              <a:t>on</a:t>
            </a:r>
            <a:br>
              <a:rPr lang="en-US" dirty="0">
                <a:latin typeface="Bahnschrift Condensed" panose="020B0502040204020203" pitchFamily="34" charset="0"/>
                <a:cs typeface="Leelawadee" panose="020B0502040204020203"/>
              </a:rPr>
            </a:br>
            <a:r>
              <a:rPr lang="en-US" sz="6000" b="1" dirty="0">
                <a:latin typeface="Bahnschrift Condensed" panose="020B0502040204020203" pitchFamily="34" charset="0"/>
              </a:rPr>
              <a:t>TIC TAC TOE</a:t>
            </a:r>
            <a:endParaRPr lang="en-IN" dirty="0">
              <a:latin typeface="Bahnschrift Condensed" panose="020B0502040204020203" pitchFamily="34" charset="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620105"/>
            <a:ext cx="3154680" cy="229514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r>
              <a:rPr lang="en-US" dirty="0">
                <a:latin typeface="Bahnschrift SemiCondensed" panose="020B0502040204020203" pitchFamily="34" charset="0"/>
              </a:rPr>
              <a:t>SHAIKH SHOHAIL PARWEJ(2141016146)</a:t>
            </a:r>
          </a:p>
          <a:p>
            <a:r>
              <a:rPr lang="en-US" dirty="0">
                <a:latin typeface="Bahnschrift SemiCondensed" panose="020B0502040204020203" pitchFamily="34" charset="0"/>
              </a:rPr>
              <a:t>SUBHAKANKHI SWAIN (2141019409)</a:t>
            </a:r>
          </a:p>
          <a:p>
            <a:r>
              <a:rPr lang="en-US" dirty="0">
                <a:latin typeface="Bahnschrift SemiCondensed" panose="020B0502040204020203" pitchFamily="34" charset="0"/>
              </a:rPr>
              <a:t>DHRUB KHATRY(2141011043)</a:t>
            </a:r>
          </a:p>
          <a:p>
            <a:r>
              <a:rPr lang="en-US" dirty="0">
                <a:latin typeface="Bahnschrift SemiCondensed" panose="020B0502040204020203" pitchFamily="34" charset="0"/>
              </a:rPr>
              <a:t>DEBOPAM AICH(2141001033)</a:t>
            </a:r>
          </a:p>
          <a:p>
            <a:r>
              <a:rPr lang="en-US" dirty="0">
                <a:latin typeface="Bahnschrift SemiCondensed" panose="020B0502040204020203" pitchFamily="34" charset="0"/>
              </a:rPr>
              <a:t>SUCHARITA BARIK (2141002145)</a:t>
            </a:r>
            <a:endParaRPr lang="en-US"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latin typeface="Bahnschrift Condensed" panose="020B0502040204020203" pitchFamily="34" charset="0"/>
                <a:cs typeface="Leelawadee" panose="020B0502040204020203"/>
              </a:rPr>
              <a:t>Department of Computer Science and Engineering</a:t>
            </a:r>
          </a:p>
          <a:p>
            <a:r>
              <a:rPr lang="en-US" sz="2400" b="1" dirty="0">
                <a:latin typeface="Bahnschrift Condensed" panose="020B0502040204020203" pitchFamily="34" charset="0"/>
                <a:cs typeface="Leelawadee" panose="020B0502040204020203"/>
              </a:rPr>
              <a:t>Institute of Technical Education &amp; Research (FET)</a:t>
            </a:r>
          </a:p>
          <a:p>
            <a:endParaRPr lang="en-US" sz="2400" dirty="0">
              <a:latin typeface="Bahnschrift Condensed" panose="020B0502040204020203" pitchFamily="34" charset="0"/>
              <a:cs typeface="Leelawadee" panose="020B0502040204020203"/>
            </a:endParaRPr>
          </a:p>
          <a:p>
            <a:r>
              <a:rPr lang="en-US" sz="2400" b="1" dirty="0">
                <a:latin typeface="Bahnschrift Condensed" panose="020B0502040204020203" pitchFamily="34" charset="0"/>
                <a:cs typeface="Leelawadee" panose="020B0502040204020203"/>
              </a:rPr>
              <a:t>Siksha ‘O’ Anusandhan Deemed to be University, Bhubaneswar</a:t>
            </a:r>
          </a:p>
          <a:p>
            <a:r>
              <a:rPr lang="en-US" sz="1800" dirty="0">
                <a:latin typeface="Bahnschrift Condensed" panose="020B0502040204020203" pitchFamily="34" charset="0"/>
                <a:cs typeface="Leelawadee" panose="020B0502040204020203"/>
              </a:rPr>
              <a:t>Jan, 2024</a:t>
            </a:r>
            <a:endParaRPr lang="en-IN" sz="1800" dirty="0">
              <a:latin typeface="Bahnschrift Condensed" panose="020B0502040204020203" pitchFamily="34" charset="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8250" y="2844394"/>
            <a:ext cx="3641573" cy="140511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dirty="0">
                <a:solidFill>
                  <a:schemeClr val="tx1"/>
                </a:solidFill>
              </a:rPr>
              <a:t>Respected</a:t>
            </a:r>
          </a:p>
          <a:p>
            <a:r>
              <a:rPr lang="en-US" dirty="0">
                <a:solidFill>
                  <a:schemeClr val="tx1"/>
                </a:solidFill>
              </a:rPr>
              <a:t>  Mr. </a:t>
            </a:r>
            <a:r>
              <a:rPr lang="en-US" dirty="0" err="1">
                <a:solidFill>
                  <a:schemeClr val="tx1"/>
                </a:solidFill>
              </a:rPr>
              <a:t>Jyotiranjan</a:t>
            </a:r>
            <a:r>
              <a:rPr lang="en-US" dirty="0">
                <a:solidFill>
                  <a:schemeClr val="tx1"/>
                </a:solidFill>
              </a:rPr>
              <a:t> Panda</a:t>
            </a:r>
          </a:p>
          <a:p>
            <a:r>
              <a:rPr lang="en-US" dirty="0">
                <a:solidFill>
                  <a:schemeClr val="tx1"/>
                </a:solidFill>
              </a:rPr>
              <a:t> (</a:t>
            </a:r>
            <a:r>
              <a:rPr lang="en-US" dirty="0" err="1">
                <a:solidFill>
                  <a:schemeClr val="tx1"/>
                </a:solidFill>
              </a:rPr>
              <a:t>Asstociate</a:t>
            </a:r>
            <a:r>
              <a:rPr lang="en-US" dirty="0">
                <a:solidFill>
                  <a:schemeClr val="tx1"/>
                </a:solidFill>
              </a:rPr>
              <a:t>  Professor , ITER ,SOA)</a:t>
            </a: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latin typeface="Bahnschrift Condensed" panose="020B0502040204020203" pitchFamily="34" charset="0"/>
              </a:rPr>
              <a:t>References</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pPr marL="457200" indent="0">
              <a:lnSpc>
                <a:spcPct val="150000"/>
              </a:lnSpc>
              <a:spcAft>
                <a:spcPts val="200"/>
              </a:spcAft>
              <a:buNone/>
              <a:tabLst>
                <a:tab pos="295275" algn="l"/>
              </a:tabLst>
            </a:pPr>
            <a:r>
              <a:rPr lang="en-US" sz="2600" dirty="0">
                <a:effectLst/>
                <a:latin typeface="Bahnschrift Condensed" panose="020B0502040204020203" pitchFamily="34" charset="0"/>
                <a:ea typeface="Calibri" panose="020F0502020204030204" pitchFamily="34" charset="0"/>
              </a:rPr>
              <a:t>[1] A. S. Tannenbaum, "Computer Networks," Pearson India.</a:t>
            </a:r>
          </a:p>
          <a:p>
            <a:pPr marL="457200" indent="0">
              <a:lnSpc>
                <a:spcPct val="150000"/>
              </a:lnSpc>
              <a:spcAft>
                <a:spcPts val="200"/>
              </a:spcAft>
              <a:buNone/>
              <a:tabLst>
                <a:tab pos="295275" algn="l"/>
              </a:tabLst>
            </a:pPr>
            <a:r>
              <a:rPr lang="en-US" sz="2600" dirty="0">
                <a:effectLst/>
                <a:latin typeface="Bahnschrift Condensed" panose="020B0502040204020203" pitchFamily="34" charset="0"/>
                <a:ea typeface="Calibri" panose="020F0502020204030204" pitchFamily="34" charset="0"/>
              </a:rPr>
              <a:t>[2] H. Harold, "Java Network Programming," O’Reilly, Shroff Publishers.</a:t>
            </a:r>
            <a:endParaRPr lang="en-IN" sz="2600" dirty="0">
              <a:effectLst/>
              <a:latin typeface="Bahnschrift Condensed" panose="020B0502040204020203" pitchFamily="34" charset="0"/>
              <a:ea typeface="Calibri" panose="020F0502020204030204" pitchFamily="34" charset="0"/>
            </a:endParaRPr>
          </a:p>
          <a:p>
            <a:pPr marL="457200" indent="0">
              <a:lnSpc>
                <a:spcPct val="150000"/>
              </a:lnSpc>
              <a:buNone/>
              <a:tabLst>
                <a:tab pos="295275" algn="l"/>
              </a:tabLst>
            </a:pPr>
            <a:r>
              <a:rPr lang="en-US" sz="2600" dirty="0">
                <a:effectLst/>
                <a:latin typeface="Bahnschrift Condensed" panose="020B0502040204020203" pitchFamily="34" charset="0"/>
                <a:ea typeface="Calibri" panose="020F0502020204030204" pitchFamily="34" charset="0"/>
              </a:rPr>
              <a:t>[3] W. Richard Stevens, "TCP/IP Illustrated, Volume 1: The Protocols,"          Addison-Wesley Professional.</a:t>
            </a:r>
            <a:endParaRPr lang="en-IN" sz="2600" dirty="0">
              <a:effectLst/>
              <a:latin typeface="Bahnschrift Condensed" panose="020B0502040204020203" pitchFamily="34" charset="0"/>
              <a:ea typeface="Calibri" panose="020F0502020204030204" pitchFamily="34" charset="0"/>
            </a:endParaRPr>
          </a:p>
          <a:p>
            <a:pPr marL="457200" indent="0">
              <a:lnSpc>
                <a:spcPct val="150000"/>
              </a:lnSpc>
              <a:buNone/>
              <a:tabLst>
                <a:tab pos="295275" algn="l"/>
              </a:tabLst>
            </a:pPr>
            <a:r>
              <a:rPr lang="en-US" sz="2600" dirty="0">
                <a:effectLst/>
                <a:latin typeface="Bahnschrift Condensed" panose="020B0502040204020203" pitchFamily="34" charset="0"/>
                <a:ea typeface="Calibri" panose="020F0502020204030204" pitchFamily="34" charset="0"/>
              </a:rPr>
              <a:t>[4] G. G. Richard Stevens, "UNIX Network Programming," Prentice Hall.</a:t>
            </a:r>
            <a:endParaRPr lang="en-IN" sz="2600" dirty="0">
              <a:effectLst/>
              <a:latin typeface="Bahnschrift Condensed" panose="020B0502040204020203" pitchFamily="34" charset="0"/>
              <a:ea typeface="Calibri" panose="020F0502020204030204" pitchFamily="34" charset="0"/>
            </a:endParaRPr>
          </a:p>
          <a:p>
            <a:pPr marL="457200" indent="0">
              <a:lnSpc>
                <a:spcPct val="150000"/>
              </a:lnSpc>
              <a:buNone/>
              <a:tabLst>
                <a:tab pos="295275" algn="l"/>
              </a:tabLst>
            </a:pPr>
            <a:r>
              <a:rPr lang="en-US" sz="2600" dirty="0">
                <a:effectLst/>
                <a:latin typeface="Bahnschrift Condensed" panose="020B0502040204020203" pitchFamily="34" charset="0"/>
                <a:ea typeface="Calibri" panose="020F0502020204030204" pitchFamily="34" charset="0"/>
              </a:rPr>
              <a:t>[5] D. E. Comer, "Internetworking with TCP/IP: Principles, Protocols, and Architecture," Prentice Hall.</a:t>
            </a:r>
            <a:endParaRPr lang="en-IN" sz="2600" dirty="0">
              <a:effectLst/>
              <a:latin typeface="Bahnschrift Condensed" panose="020B0502040204020203" pitchFamily="34" charset="0"/>
              <a:ea typeface="Calibri" panose="020F0502020204030204" pitchFamily="34" charset="0"/>
            </a:endParaRPr>
          </a:p>
          <a:p>
            <a:pPr marL="0" indent="0" algn="just">
              <a:buNone/>
            </a:pPr>
            <a:endParaRPr lang="en-US" sz="2800" dirty="0">
              <a:latin typeface="Bahnschrift Condensed" panose="020B0502040204020203" pitchFamily="34" charset="0"/>
            </a:endParaRP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a:xfrm>
            <a:off x="136734" y="6412784"/>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174279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r>
              <a:rPr lang="en-US" dirty="0">
                <a:latin typeface="Bahnschrift Condensed" panose="020B0502040204020203" pitchFamily="34" charset="0"/>
              </a:rPr>
              <a:t>ANY QUESTIONS</a:t>
            </a:r>
            <a:endParaRPr lang="en-IN" dirty="0">
              <a:latin typeface="Bahnschrift Condensed" panose="020B0502040204020203" pitchFamily="34" charset="0"/>
            </a:endParaRPr>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a:xfrm>
            <a:off x="183735" y="6453245"/>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11</a:t>
            </a:fld>
            <a:endParaRPr lang="en-IN"/>
          </a:p>
        </p:txBody>
      </p:sp>
      <p:pic>
        <p:nvPicPr>
          <p:cNvPr id="9" name="Picture 4" descr="https://previews.123rf.com/images/flybird163/flybird1631508/flybird163150800853/44052098-any-questions-question-write-on-paper.jpg">
            <a:extLst>
              <a:ext uri="{FF2B5EF4-FFF2-40B4-BE49-F238E27FC236}">
                <a16:creationId xmlns:a16="http://schemas.microsoft.com/office/drawing/2014/main" id="{E65E5F0F-E1C4-E509-4B92-2D128C0E67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736" y="1008668"/>
            <a:ext cx="8789348" cy="508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r>
              <a:rPr lang="en-US" dirty="0">
                <a:latin typeface="Bahnschrift Condensed" panose="020B0502040204020203" pitchFamily="34" charset="0"/>
              </a:rPr>
              <a:t>THANK YOU</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a:xfrm>
            <a:off x="136734" y="6453245"/>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12</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08403"/>
            <a:ext cx="8791402" cy="500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latin typeface="Bahnschrift Condensed" panose="020B0502040204020203" pitchFamily="34" charset="0"/>
              </a:rPr>
              <a:t>Contents</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latin typeface="Bahnschrift Condensed" panose="020B0502040204020203" pitchFamily="34" charset="0"/>
              </a:rPr>
              <a:t>Introduction	</a:t>
            </a:r>
          </a:p>
          <a:p>
            <a:r>
              <a:rPr lang="en-US" dirty="0">
                <a:latin typeface="Bahnschrift Condensed" panose="020B0502040204020203" pitchFamily="34" charset="0"/>
              </a:rPr>
              <a:t>Problem statement	</a:t>
            </a:r>
          </a:p>
          <a:p>
            <a:r>
              <a:rPr lang="en-US" dirty="0">
                <a:latin typeface="Bahnschrift Condensed" panose="020B0502040204020203" pitchFamily="34" charset="0"/>
              </a:rPr>
              <a:t>Methodology	</a:t>
            </a:r>
          </a:p>
          <a:p>
            <a:r>
              <a:rPr lang="en-US" dirty="0">
                <a:latin typeface="Bahnschrift Condensed" panose="020B0502040204020203" pitchFamily="34" charset="0"/>
              </a:rPr>
              <a:t>Implementation	</a:t>
            </a:r>
          </a:p>
          <a:p>
            <a:r>
              <a:rPr lang="en-US" dirty="0">
                <a:latin typeface="Bahnschrift Condensed" panose="020B0502040204020203" pitchFamily="34" charset="0"/>
              </a:rPr>
              <a:t>Result and Interpretation</a:t>
            </a:r>
          </a:p>
          <a:p>
            <a:r>
              <a:rPr lang="en-US" dirty="0">
                <a:latin typeface="Bahnschrift Condensed" panose="020B0502040204020203" pitchFamily="34" charset="0"/>
              </a:rPr>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a:xfrm>
            <a:off x="136734" y="6364895"/>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pic>
        <p:nvPicPr>
          <p:cNvPr id="7" name="Picture 6" descr="Related image">
            <a:extLst>
              <a:ext uri="{FF2B5EF4-FFF2-40B4-BE49-F238E27FC236}">
                <a16:creationId xmlns:a16="http://schemas.microsoft.com/office/drawing/2014/main" id="{C871B612-0EBE-5118-A89A-2DB50CD0F4BA}"/>
              </a:ext>
            </a:extLst>
          </p:cNvPr>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22457" t="3815" r="22730" b="4067"/>
          <a:stretch/>
        </p:blipFill>
        <p:spPr bwMode="auto">
          <a:xfrm>
            <a:off x="5704269" y="1289756"/>
            <a:ext cx="2713337" cy="455984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978BC66-4294-8473-B5E6-B11239898E0F}"/>
              </a:ext>
            </a:extLst>
          </p:cNvPr>
          <p:cNvSpPr/>
          <p:nvPr/>
        </p:nvSpPr>
        <p:spPr>
          <a:xfrm>
            <a:off x="5967663" y="2093495"/>
            <a:ext cx="2201779" cy="2911642"/>
          </a:xfrm>
          <a:prstGeom prst="rect">
            <a:avLst/>
          </a:prstGeom>
          <a:solidFill>
            <a:schemeClr val="accent6">
              <a:lumMod val="20000"/>
              <a:lumOff val="8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40DAB55C-6437-AF28-8AC6-384FA1E606E6}"/>
              </a:ext>
            </a:extLst>
          </p:cNvPr>
          <p:cNvCxnSpPr>
            <a:cxnSpLocks/>
          </p:cNvCxnSpPr>
          <p:nvPr/>
        </p:nvCxnSpPr>
        <p:spPr>
          <a:xfrm>
            <a:off x="6699227" y="2691062"/>
            <a:ext cx="0" cy="1718796"/>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10" name="Straight Connector 9">
            <a:extLst>
              <a:ext uri="{FF2B5EF4-FFF2-40B4-BE49-F238E27FC236}">
                <a16:creationId xmlns:a16="http://schemas.microsoft.com/office/drawing/2014/main" id="{2315E826-5F56-64EA-F12A-1F128CFC619A}"/>
              </a:ext>
            </a:extLst>
          </p:cNvPr>
          <p:cNvCxnSpPr>
            <a:cxnSpLocks/>
          </p:cNvCxnSpPr>
          <p:nvPr/>
        </p:nvCxnSpPr>
        <p:spPr>
          <a:xfrm>
            <a:off x="7505343" y="2691062"/>
            <a:ext cx="0" cy="1718796"/>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11" name="Straight Connector 10">
            <a:extLst>
              <a:ext uri="{FF2B5EF4-FFF2-40B4-BE49-F238E27FC236}">
                <a16:creationId xmlns:a16="http://schemas.microsoft.com/office/drawing/2014/main" id="{43651293-9041-1A79-90CE-8DA9FE6BF376}"/>
              </a:ext>
            </a:extLst>
          </p:cNvPr>
          <p:cNvCxnSpPr>
            <a:cxnSpLocks/>
          </p:cNvCxnSpPr>
          <p:nvPr/>
        </p:nvCxnSpPr>
        <p:spPr>
          <a:xfrm>
            <a:off x="6148137" y="3256546"/>
            <a:ext cx="1792705" cy="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87F35AFD-F2BB-43C3-F867-8A04AD342F28}"/>
              </a:ext>
            </a:extLst>
          </p:cNvPr>
          <p:cNvCxnSpPr>
            <a:cxnSpLocks/>
          </p:cNvCxnSpPr>
          <p:nvPr/>
        </p:nvCxnSpPr>
        <p:spPr>
          <a:xfrm>
            <a:off x="6148137" y="3998493"/>
            <a:ext cx="1792705" cy="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sp>
        <p:nvSpPr>
          <p:cNvPr id="16" name="Multiplication Sign 15">
            <a:extLst>
              <a:ext uri="{FF2B5EF4-FFF2-40B4-BE49-F238E27FC236}">
                <a16:creationId xmlns:a16="http://schemas.microsoft.com/office/drawing/2014/main" id="{6936F09D-B246-2714-86B4-D6F4BE07E9AA}"/>
              </a:ext>
            </a:extLst>
          </p:cNvPr>
          <p:cNvSpPr/>
          <p:nvPr/>
        </p:nvSpPr>
        <p:spPr>
          <a:xfrm>
            <a:off x="6858249" y="3396090"/>
            <a:ext cx="439947" cy="52784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ultiplication Sign 16">
            <a:extLst>
              <a:ext uri="{FF2B5EF4-FFF2-40B4-BE49-F238E27FC236}">
                <a16:creationId xmlns:a16="http://schemas.microsoft.com/office/drawing/2014/main" id="{10F2B670-693F-4DEB-74FC-AD0D8E3B14BB}"/>
              </a:ext>
            </a:extLst>
          </p:cNvPr>
          <p:cNvSpPr/>
          <p:nvPr/>
        </p:nvSpPr>
        <p:spPr>
          <a:xfrm>
            <a:off x="7563109" y="2709884"/>
            <a:ext cx="439947" cy="52784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ircle: Hollow 17">
            <a:extLst>
              <a:ext uri="{FF2B5EF4-FFF2-40B4-BE49-F238E27FC236}">
                <a16:creationId xmlns:a16="http://schemas.microsoft.com/office/drawing/2014/main" id="{E7A62984-ED2B-B61F-21C2-82FA81407D92}"/>
              </a:ext>
            </a:extLst>
          </p:cNvPr>
          <p:cNvSpPr/>
          <p:nvPr/>
        </p:nvSpPr>
        <p:spPr>
          <a:xfrm>
            <a:off x="6906375" y="4084581"/>
            <a:ext cx="421246" cy="280529"/>
          </a:xfrm>
          <a:prstGeom prst="don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F8CEF421-7F4E-6592-BE24-EAF887068D4A}"/>
              </a:ext>
            </a:extLst>
          </p:cNvPr>
          <p:cNvSpPr/>
          <p:nvPr/>
        </p:nvSpPr>
        <p:spPr>
          <a:xfrm>
            <a:off x="6906375" y="2848905"/>
            <a:ext cx="421246" cy="280529"/>
          </a:xfrm>
          <a:prstGeom prst="don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Oval 19">
            <a:extLst>
              <a:ext uri="{FF2B5EF4-FFF2-40B4-BE49-F238E27FC236}">
                <a16:creationId xmlns:a16="http://schemas.microsoft.com/office/drawing/2014/main" id="{10FF6739-BD88-D1B1-4BEA-EA8D59D0C9E8}"/>
              </a:ext>
            </a:extLst>
          </p:cNvPr>
          <p:cNvSpPr/>
          <p:nvPr/>
        </p:nvSpPr>
        <p:spPr>
          <a:xfrm>
            <a:off x="6834869" y="5180182"/>
            <a:ext cx="492752" cy="488647"/>
          </a:xfrm>
          <a:prstGeom prst="ellipse">
            <a:avLst/>
          </a:prstGeom>
          <a:solidFill>
            <a:schemeClr val="tx2">
              <a:lumMod val="75000"/>
            </a:schemeClr>
          </a:solidFill>
          <a:ln w="57150">
            <a:solidFill>
              <a:srgbClr val="EAE2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A82BA297-E200-F297-BD32-14E1F02BA25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48" b="89964" l="7717" r="90000">
                        <a14:foregroundMark x1="18696" y1="11608" x2="48804" y2="11608"/>
                        <a14:foregroundMark x1="48804" y1="11608" x2="72174" y2="9069"/>
                        <a14:foregroundMark x1="72174" y1="9069" x2="91304" y2="35913"/>
                        <a14:foregroundMark x1="91304" y1="35913" x2="89565" y2="56590"/>
                        <a14:foregroundMark x1="89565" y1="56590" x2="70374" y2="72782"/>
                        <a14:foregroundMark x1="20622" y1="74227" x2="19130" y2="72672"/>
                        <a14:foregroundMark x1="19130" y1="72672" x2="8804" y2="51632"/>
                        <a14:foregroundMark x1="8804" y1="51632" x2="7717" y2="23216"/>
                        <a14:foregroundMark x1="7717" y1="23216" x2="18716" y2="10904"/>
                        <a14:foregroundMark x1="59348" y1="73277" x2="38696" y2="74123"/>
                        <a14:foregroundMark x1="38696" y1="74123" x2="32391" y2="83071"/>
                        <a14:foregroundMark x1="30870" y1="82467" x2="26630" y2="86215"/>
                        <a14:foregroundMark x1="26630" y1="86215" x2="26630" y2="80411"/>
                        <a14:backgroundMark x1="24783" y1="5804" x2="24783" y2="5804"/>
                        <a14:backgroundMark x1="24783" y1="5804" x2="24783" y2="5804"/>
                        <a14:backgroundMark x1="27500" y1="5804" x2="13804" y2="9915"/>
                        <a14:backgroundMark x1="24130" y1="2418" x2="16196" y2="3386"/>
                        <a14:backgroundMark x1="64891" y1="78356" x2="43261" y2="81862"/>
                        <a14:backgroundMark x1="43261" y1="81862" x2="33696" y2="87908"/>
                        <a14:backgroundMark x1="34665" y1="84000" x2="43227" y2="76143"/>
                        <a14:backgroundMark x1="31196" y1="87183" x2="34210" y2="84417"/>
                        <a14:backgroundMark x1="59989" y1="74370" x2="69783" y2="74970"/>
                        <a14:backgroundMark x1="49022" y1="80048" x2="40435" y2="82467"/>
                        <a14:backgroundMark x1="55978" y1="76300" x2="49749" y2="75875"/>
                        <a14:backgroundMark x1="25930" y1="82361" x2="24565" y2="82467"/>
                        <a14:backgroundMark x1="27462" y1="82241" x2="27160" y2="82265"/>
                        <a14:backgroundMark x1="30907" y1="81973" x2="30414" y2="82011"/>
                        <a14:backgroundMark x1="55652" y1="80048" x2="36393" y2="81547"/>
                        <a14:backgroundMark x1="59920" y1="74253" x2="61522" y2="73881"/>
                        <a14:backgroundMark x1="37933" y1="79362" x2="53621" y2="75717"/>
                        <a14:backgroundMark x1="29681" y1="81279" x2="30932" y2="80988"/>
                        <a14:backgroundMark x1="27053" y1="81889" x2="28148" y2="81635"/>
                        <a14:backgroundMark x1="24565" y1="82467" x2="25930" y2="82150"/>
                        <a14:backgroundMark x1="26851" y1="81184" x2="27703" y2="82028"/>
                        <a14:backgroundMark x1="20217" y1="74607" x2="25930" y2="80270"/>
                      </a14:backgroundRemoval>
                    </a14:imgEffect>
                  </a14:imgLayer>
                </a14:imgProps>
              </a:ext>
              <a:ext uri="{28A0092B-C50C-407E-A947-70E740481C1C}">
                <a14:useLocalDpi xmlns:a14="http://schemas.microsoft.com/office/drawing/2010/main" val="0"/>
              </a:ext>
            </a:extLst>
          </a:blip>
          <a:stretch>
            <a:fillRect/>
          </a:stretch>
        </p:blipFill>
        <p:spPr>
          <a:xfrm rot="920518" flipH="1">
            <a:off x="3516786" y="1233618"/>
            <a:ext cx="1591124" cy="1430283"/>
          </a:xfrm>
          <a:prstGeom prst="rect">
            <a:avLst/>
          </a:prstGeom>
        </p:spPr>
      </p:pic>
      <p:sp>
        <p:nvSpPr>
          <p:cNvPr id="23" name="TextBox 22">
            <a:extLst>
              <a:ext uri="{FF2B5EF4-FFF2-40B4-BE49-F238E27FC236}">
                <a16:creationId xmlns:a16="http://schemas.microsoft.com/office/drawing/2014/main" id="{11F25999-7614-6660-B6D5-FFB7C2064047}"/>
              </a:ext>
            </a:extLst>
          </p:cNvPr>
          <p:cNvSpPr txBox="1"/>
          <p:nvPr/>
        </p:nvSpPr>
        <p:spPr>
          <a:xfrm rot="1027789">
            <a:off x="3844415" y="1458491"/>
            <a:ext cx="1175007" cy="646331"/>
          </a:xfrm>
          <a:prstGeom prst="rect">
            <a:avLst/>
          </a:prstGeom>
          <a:noFill/>
        </p:spPr>
        <p:txBody>
          <a:bodyPr wrap="square">
            <a:spAutoFit/>
          </a:bodyPr>
          <a:lstStyle/>
          <a:p>
            <a:r>
              <a:rPr lang="en-US" b="1" dirty="0">
                <a:solidFill>
                  <a:schemeClr val="accent4">
                    <a:lumMod val="75000"/>
                  </a:schemeClr>
                </a:solidFill>
                <a:latin typeface="Bahnschrift SemiCondensed" panose="020B0502040204020203" pitchFamily="34" charset="0"/>
              </a:rPr>
              <a:t>LETS PLAYYYYYY</a:t>
            </a:r>
          </a:p>
        </p:txBody>
      </p:sp>
      <p:pic>
        <p:nvPicPr>
          <p:cNvPr id="24" name="Picture 23">
            <a:extLst>
              <a:ext uri="{FF2B5EF4-FFF2-40B4-BE49-F238E27FC236}">
                <a16:creationId xmlns:a16="http://schemas.microsoft.com/office/drawing/2014/main" id="{505589A1-17D4-1ECD-CAB8-52854BB7F01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48" b="89964" l="7717" r="90000">
                        <a14:foregroundMark x1="18696" y1="11608" x2="48804" y2="11608"/>
                        <a14:foregroundMark x1="48804" y1="11608" x2="72174" y2="9069"/>
                        <a14:foregroundMark x1="72174" y1="9069" x2="91304" y2="35913"/>
                        <a14:foregroundMark x1="91304" y1="35913" x2="89565" y2="56590"/>
                        <a14:foregroundMark x1="89565" y1="56590" x2="70374" y2="72782"/>
                        <a14:foregroundMark x1="20622" y1="74227" x2="19130" y2="72672"/>
                        <a14:foregroundMark x1="19130" y1="72672" x2="8804" y2="51632"/>
                        <a14:foregroundMark x1="8804" y1="51632" x2="7717" y2="23216"/>
                        <a14:foregroundMark x1="7717" y1="23216" x2="18716" y2="10904"/>
                        <a14:foregroundMark x1="59348" y1="73277" x2="38696" y2="74123"/>
                        <a14:foregroundMark x1="38696" y1="74123" x2="32391" y2="83071"/>
                        <a14:foregroundMark x1="30870" y1="82467" x2="26630" y2="86215"/>
                        <a14:foregroundMark x1="26630" y1="86215" x2="26630" y2="80411"/>
                        <a14:backgroundMark x1="24783" y1="5804" x2="24783" y2="5804"/>
                        <a14:backgroundMark x1="24783" y1="5804" x2="24783" y2="5804"/>
                        <a14:backgroundMark x1="27500" y1="5804" x2="13804" y2="9915"/>
                        <a14:backgroundMark x1="24130" y1="2418" x2="16196" y2="3386"/>
                        <a14:backgroundMark x1="64891" y1="78356" x2="43261" y2="81862"/>
                        <a14:backgroundMark x1="43261" y1="81862" x2="33696" y2="87908"/>
                        <a14:backgroundMark x1="34665" y1="84000" x2="43227" y2="76143"/>
                        <a14:backgroundMark x1="31196" y1="87183" x2="34210" y2="84417"/>
                        <a14:backgroundMark x1="59989" y1="74370" x2="69783" y2="74970"/>
                        <a14:backgroundMark x1="49022" y1="80048" x2="40435" y2="82467"/>
                        <a14:backgroundMark x1="55978" y1="76300" x2="49749" y2="75875"/>
                        <a14:backgroundMark x1="25930" y1="82361" x2="24565" y2="82467"/>
                        <a14:backgroundMark x1="27462" y1="82241" x2="27160" y2="82265"/>
                        <a14:backgroundMark x1="30907" y1="81973" x2="30414" y2="82011"/>
                        <a14:backgroundMark x1="55652" y1="80048" x2="36393" y2="81547"/>
                        <a14:backgroundMark x1="59920" y1="74253" x2="61522" y2="73881"/>
                        <a14:backgroundMark x1="37933" y1="79362" x2="53621" y2="75717"/>
                        <a14:backgroundMark x1="29681" y1="81279" x2="30932" y2="80988"/>
                        <a14:backgroundMark x1="27053" y1="81889" x2="28148" y2="81635"/>
                        <a14:backgroundMark x1="24565" y1="82467" x2="25930" y2="82150"/>
                        <a14:backgroundMark x1="26851" y1="81184" x2="27703" y2="82028"/>
                        <a14:backgroundMark x1="20217" y1="74607" x2="25930" y2="80270"/>
                      </a14:backgroundRemoval>
                    </a14:imgEffect>
                  </a14:imgLayer>
                </a14:imgProps>
              </a:ext>
              <a:ext uri="{28A0092B-C50C-407E-A947-70E740481C1C}">
                <a14:useLocalDpi xmlns:a14="http://schemas.microsoft.com/office/drawing/2010/main" val="0"/>
              </a:ext>
            </a:extLst>
          </a:blip>
          <a:stretch>
            <a:fillRect/>
          </a:stretch>
        </p:blipFill>
        <p:spPr>
          <a:xfrm rot="932404">
            <a:off x="3224317" y="4011467"/>
            <a:ext cx="2331772" cy="2096062"/>
          </a:xfrm>
          <a:prstGeom prst="rect">
            <a:avLst/>
          </a:prstGeom>
        </p:spPr>
      </p:pic>
      <p:sp>
        <p:nvSpPr>
          <p:cNvPr id="26" name="TextBox 25">
            <a:extLst>
              <a:ext uri="{FF2B5EF4-FFF2-40B4-BE49-F238E27FC236}">
                <a16:creationId xmlns:a16="http://schemas.microsoft.com/office/drawing/2014/main" id="{9913C44C-4CD9-51EE-F0AA-41026F157A1F}"/>
              </a:ext>
            </a:extLst>
          </p:cNvPr>
          <p:cNvSpPr txBox="1"/>
          <p:nvPr/>
        </p:nvSpPr>
        <p:spPr>
          <a:xfrm rot="663587">
            <a:off x="3704926" y="4504090"/>
            <a:ext cx="1586311" cy="646331"/>
          </a:xfrm>
          <a:prstGeom prst="rect">
            <a:avLst/>
          </a:prstGeom>
          <a:noFill/>
        </p:spPr>
        <p:txBody>
          <a:bodyPr wrap="square">
            <a:spAutoFit/>
          </a:bodyPr>
          <a:lstStyle/>
          <a:p>
            <a:r>
              <a:rPr lang="en-US" b="1" dirty="0">
                <a:solidFill>
                  <a:schemeClr val="accent4">
                    <a:lumMod val="75000"/>
                  </a:schemeClr>
                </a:solidFill>
                <a:latin typeface="Bahnschrift SemiCondensed" panose="020B0502040204020203" pitchFamily="34" charset="0"/>
              </a:rPr>
              <a:t>HURAYYYY</a:t>
            </a:r>
          </a:p>
          <a:p>
            <a:r>
              <a:rPr lang="en-US" b="1" dirty="0">
                <a:solidFill>
                  <a:schemeClr val="accent4">
                    <a:lumMod val="75000"/>
                  </a:schemeClr>
                </a:solidFill>
                <a:latin typeface="Bahnschrift SemiCondensed" panose="020B0502040204020203" pitchFamily="34" charset="0"/>
              </a:rPr>
              <a:t>LETSS GOOO</a:t>
            </a:r>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lnSpcReduction="10000"/>
          </a:bodyPr>
          <a:lstStyle/>
          <a:p>
            <a:r>
              <a:rPr lang="en-US" b="1" dirty="0">
                <a:solidFill>
                  <a:schemeClr val="bg2">
                    <a:lumMod val="25000"/>
                  </a:schemeClr>
                </a:solidFill>
                <a:latin typeface="Bahnschrift Condensed" panose="020B0502040204020203" pitchFamily="34" charset="0"/>
              </a:rPr>
              <a:t>"Tic Tac Toe Network Programming in Java" showcases the successful implementation of a networked multiplayer game using Java's socket programming capabilities. This project not only demonstrates technical proficiency in network communication but also underscores the importance of user-centered design and efficient coding practices. It serves as a foundation for further exploration into networked game development and real-time applications.</a:t>
            </a:r>
          </a:p>
          <a:p>
            <a:endParaRPr lang="en-US" b="1" dirty="0">
              <a:solidFill>
                <a:schemeClr val="bg2">
                  <a:lumMod val="25000"/>
                </a:schemeClr>
              </a:solidFill>
              <a:latin typeface="Bahnschrift Condensed" panose="020B0502040204020203" pitchFamily="34" charset="0"/>
            </a:endParaRPr>
          </a:p>
          <a:p>
            <a:r>
              <a:rPr lang="en-US" b="1" dirty="0">
                <a:solidFill>
                  <a:schemeClr val="bg2">
                    <a:lumMod val="25000"/>
                  </a:schemeClr>
                </a:solidFill>
                <a:latin typeface="Bahnschrift Condensed" panose="020B0502040204020203" pitchFamily="34" charset="0"/>
              </a:rPr>
              <a:t>The project involves the use of Java's socket programming capabilities to establish a client-server architecture. The server acts as an intermediary, facilitating communication between the two players. The clients connect to the server using sockets, enabling data exchange and game coordination.</a:t>
            </a:r>
            <a:endParaRPr lang="en-IN" b="1" dirty="0">
              <a:solidFill>
                <a:schemeClr val="bg2">
                  <a:lumMod val="25000"/>
                </a:schemeClr>
              </a:solidFill>
              <a:latin typeface="Bahnschrift Condensed" panose="020B0502040204020203" pitchFamily="34" charset="0"/>
            </a:endParaRPr>
          </a:p>
          <a:p>
            <a:endParaRPr lang="en-IN" dirty="0"/>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a:xfrm>
            <a:off x="159905" y="6370181"/>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latin typeface="Bahnschrift Condensed" panose="020B0502040204020203" pitchFamily="34" charset="0"/>
              </a:rPr>
              <a:t>Problem Statement</a:t>
            </a:r>
            <a:r>
              <a:rPr lang="en-US" dirty="0"/>
              <a: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normAutofit fontScale="85000" lnSpcReduction="20000"/>
          </a:bodyPr>
          <a:lstStyle/>
          <a:p>
            <a:pPr algn="just"/>
            <a:r>
              <a:rPr lang="en-US" dirty="0">
                <a:solidFill>
                  <a:schemeClr val="accent1"/>
                </a:solidFill>
                <a:latin typeface="Bahnschrift Condensed" panose="020B0502040204020203" pitchFamily="34" charset="0"/>
              </a:rPr>
              <a:t>AIM: </a:t>
            </a:r>
            <a:r>
              <a:rPr lang="en-US" dirty="0">
                <a:latin typeface="Bahnschrift Condensed" panose="020B0502040204020203" pitchFamily="34" charset="0"/>
              </a:rPr>
              <a:t>Develop a console-based client-server application for a two-player Tic Tac Toe game. (use Java Programming)</a:t>
            </a:r>
          </a:p>
          <a:p>
            <a:pPr algn="just"/>
            <a:r>
              <a:rPr lang="en-US" dirty="0">
                <a:latin typeface="Bahnschrift Condensed" panose="020B0502040204020203" pitchFamily="34" charset="0"/>
              </a:rPr>
              <a:t> </a:t>
            </a:r>
            <a:r>
              <a:rPr lang="en-US" dirty="0">
                <a:solidFill>
                  <a:schemeClr val="accent1"/>
                </a:solidFill>
                <a:latin typeface="Bahnschrift Condensed" panose="020B0502040204020203" pitchFamily="34" charset="0"/>
              </a:rPr>
              <a:t>EXPLANANTION OF THE PROBLEM: </a:t>
            </a:r>
            <a:r>
              <a:rPr lang="en-US" dirty="0">
                <a:latin typeface="Bahnschrift Condensed" panose="020B0502040204020203" pitchFamily="34" charset="0"/>
              </a:rPr>
              <a:t>Develop a console-based client-server application for a two-player Tic Tac Toe game using Java programming. The application should allow users to interact through the console by entering moves for the Tic Tac Toe game. The result of each move and the overall game progress should be reflected in the form of file content or database entries displayed in the console. </a:t>
            </a:r>
          </a:p>
          <a:p>
            <a:pPr algn="just"/>
            <a:r>
              <a:rPr lang="en-US" dirty="0">
                <a:solidFill>
                  <a:schemeClr val="accent1"/>
                </a:solidFill>
                <a:latin typeface="Bahnschrift Condensed" panose="020B0502040204020203" pitchFamily="34" charset="0"/>
              </a:rPr>
              <a:t>CONSTRAINTS:</a:t>
            </a:r>
          </a:p>
          <a:p>
            <a:pPr marL="285750" indent="-285750" algn="just">
              <a:buFont typeface="Arial" panose="020B0604020202020204" pitchFamily="34" charset="0"/>
              <a:buChar char="•"/>
            </a:pPr>
            <a:r>
              <a:rPr lang="en-US" dirty="0">
                <a:latin typeface="Bahnschrift Condensed" panose="020B0502040204020203" pitchFamily="34" charset="0"/>
              </a:rPr>
              <a:t>The application must be implemented in Java.</a:t>
            </a:r>
          </a:p>
          <a:p>
            <a:pPr marL="285750" indent="-285750" algn="just">
              <a:buFont typeface="Arial" panose="020B0604020202020204" pitchFamily="34" charset="0"/>
              <a:buChar char="•"/>
            </a:pPr>
            <a:r>
              <a:rPr lang="en-US" dirty="0">
                <a:latin typeface="Bahnschrift Condensed" panose="020B0502040204020203" pitchFamily="34" charset="0"/>
              </a:rPr>
              <a:t>It should follow a client-server architecture.</a:t>
            </a:r>
          </a:p>
          <a:p>
            <a:pPr marL="285750" indent="-285750" algn="just">
              <a:buFont typeface="Arial" panose="020B0604020202020204" pitchFamily="34" charset="0"/>
              <a:buChar char="•"/>
            </a:pPr>
            <a:r>
              <a:rPr lang="en-US" dirty="0">
                <a:latin typeface="Bahnschrift Condensed" panose="020B0502040204020203" pitchFamily="34" charset="0"/>
              </a:rPr>
              <a:t>The game should be a two-player Tic Tac Toe.</a:t>
            </a:r>
          </a:p>
          <a:p>
            <a:pPr marL="285750" indent="-285750" algn="just">
              <a:buFont typeface="Arial" panose="020B0604020202020204" pitchFamily="34" charset="0"/>
              <a:buChar char="•"/>
            </a:pPr>
            <a:r>
              <a:rPr lang="en-US" dirty="0">
                <a:latin typeface="Bahnschrift Condensed" panose="020B0502040204020203" pitchFamily="34" charset="0"/>
              </a:rPr>
              <a:t>Console-based interaction is required for user moves and game progress. </a:t>
            </a:r>
          </a:p>
          <a:p>
            <a:pPr marL="285750" indent="-285750" algn="just">
              <a:buFont typeface="Arial" panose="020B0604020202020204" pitchFamily="34" charset="0"/>
              <a:buChar char="•"/>
            </a:pPr>
            <a:r>
              <a:rPr lang="en-US" dirty="0">
                <a:latin typeface="Bahnschrift Condensed" panose="020B0502040204020203" pitchFamily="34" charset="0"/>
              </a:rPr>
              <a:t>The game progress should be reflected either in file content or in a database, also displayed in the console</a:t>
            </a:r>
            <a:endParaRPr lang="en-IN" dirty="0">
              <a:latin typeface="Bahnschrift Condensed" panose="020B0502040204020203" pitchFamily="34" charset="0"/>
            </a:endParaRPr>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a:xfrm>
            <a:off x="136734" y="6379833"/>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latin typeface="Bahnschrift Condensed" panose="020B0502040204020203" pitchFamily="34" charset="0"/>
              </a:rPr>
              <a:t>Methodology</a:t>
            </a:r>
            <a:r>
              <a:rPr lang="en-US" dirty="0"/>
              <a:t>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normAutofit fontScale="92500" lnSpcReduction="10000"/>
          </a:bodyPr>
          <a:lstStyle/>
          <a:p>
            <a:pPr algn="just"/>
            <a:r>
              <a:rPr lang="en-US" sz="2600" dirty="0">
                <a:solidFill>
                  <a:schemeClr val="accent1"/>
                </a:solidFill>
                <a:latin typeface="Bahnschrift Condensed" panose="020B0502040204020203" pitchFamily="34" charset="0"/>
              </a:rPr>
              <a:t>STEP 1:</a:t>
            </a:r>
          </a:p>
          <a:p>
            <a:pPr marL="0" indent="0" algn="just">
              <a:buNone/>
            </a:pPr>
            <a:r>
              <a:rPr lang="en-US" sz="2600" dirty="0">
                <a:solidFill>
                  <a:schemeClr val="accent6">
                    <a:lumMod val="75000"/>
                  </a:schemeClr>
                </a:solidFill>
                <a:latin typeface="Bahnschrift Condensed" panose="020B0502040204020203" pitchFamily="34" charset="0"/>
              </a:rPr>
              <a:t>System Requirements:  </a:t>
            </a:r>
            <a:r>
              <a:rPr lang="en-US" sz="2600" dirty="0">
                <a:latin typeface="Bahnschrift Condensed" panose="020B0502040204020203" pitchFamily="34" charset="0"/>
              </a:rPr>
              <a:t>To successfully run the Tic Tac Toe Network Game, ensure you have the following: -</a:t>
            </a:r>
          </a:p>
          <a:p>
            <a:pPr algn="just"/>
            <a:r>
              <a:rPr lang="en-US" sz="2600" dirty="0">
                <a:latin typeface="Bahnschrift Condensed" panose="020B0502040204020203" pitchFamily="34" charset="0"/>
              </a:rPr>
              <a:t> Two computers connected to the same network. </a:t>
            </a:r>
          </a:p>
          <a:p>
            <a:pPr algn="just"/>
            <a:r>
              <a:rPr lang="en-US" sz="2600" dirty="0">
                <a:latin typeface="Bahnschrift Condensed" panose="020B0502040204020203" pitchFamily="34" charset="0"/>
              </a:rPr>
              <a:t>Java Development Kit (JDK) installed on both computers.</a:t>
            </a:r>
          </a:p>
          <a:p>
            <a:pPr algn="just"/>
            <a:r>
              <a:rPr lang="en-US" sz="2600" dirty="0">
                <a:latin typeface="Bahnschrift Condensed" panose="020B0502040204020203" pitchFamily="34" charset="0"/>
              </a:rPr>
              <a:t> Basic familiarity with running Java applications.</a:t>
            </a:r>
          </a:p>
          <a:p>
            <a:pPr algn="just"/>
            <a:r>
              <a:rPr lang="en-US" sz="2600" dirty="0">
                <a:solidFill>
                  <a:schemeClr val="accent1"/>
                </a:solidFill>
                <a:latin typeface="Bahnschrift Condensed" panose="020B0502040204020203" pitchFamily="34" charset="0"/>
              </a:rPr>
              <a:t>STEP 2: </a:t>
            </a:r>
          </a:p>
          <a:p>
            <a:pPr marL="0" indent="0" algn="just">
              <a:buNone/>
            </a:pPr>
            <a:r>
              <a:rPr lang="en-IN" sz="2600" dirty="0">
                <a:solidFill>
                  <a:schemeClr val="accent6">
                    <a:lumMod val="75000"/>
                  </a:schemeClr>
                </a:solidFill>
                <a:latin typeface="Bahnschrift Condensed" panose="020B0502040204020203" pitchFamily="34" charset="0"/>
              </a:rPr>
              <a:t>Setup:  </a:t>
            </a:r>
          </a:p>
          <a:p>
            <a:pPr marL="0" indent="0" algn="just">
              <a:buNone/>
            </a:pPr>
            <a:r>
              <a:rPr lang="en-US" sz="2600" dirty="0">
                <a:latin typeface="Bahnschrift Condensed" panose="020B0502040204020203" pitchFamily="34" charset="0"/>
              </a:rPr>
              <a:t>In the "Server" folder, write the server-side code. In the "Client" folder, write the client side.</a:t>
            </a:r>
          </a:p>
          <a:p>
            <a:pPr algn="just"/>
            <a:r>
              <a:rPr lang="en-US" sz="2600" dirty="0">
                <a:solidFill>
                  <a:schemeClr val="accent1"/>
                </a:solidFill>
                <a:latin typeface="Bahnschrift Condensed" panose="020B0502040204020203" pitchFamily="34" charset="0"/>
              </a:rPr>
              <a:t>STEP 3</a:t>
            </a:r>
            <a:r>
              <a:rPr lang="en-IN" sz="2600" dirty="0">
                <a:solidFill>
                  <a:schemeClr val="accent1"/>
                </a:solidFill>
                <a:latin typeface="Bahnschrift Condensed" panose="020B0502040204020203" pitchFamily="34" charset="0"/>
              </a:rPr>
              <a:t>:</a:t>
            </a:r>
          </a:p>
          <a:p>
            <a:pPr marL="0" indent="0" algn="just">
              <a:buNone/>
            </a:pPr>
            <a:r>
              <a:rPr lang="en-IN" sz="2600" dirty="0">
                <a:solidFill>
                  <a:schemeClr val="accent6">
                    <a:lumMod val="75000"/>
                  </a:schemeClr>
                </a:solidFill>
                <a:latin typeface="Bahnschrift Condensed" panose="020B0502040204020203" pitchFamily="34" charset="0"/>
              </a:rPr>
              <a:t>Running the Server: </a:t>
            </a:r>
            <a:r>
              <a:rPr lang="en-IN" sz="2600" dirty="0">
                <a:latin typeface="Bahnschrift Condensed" panose="020B0502040204020203" pitchFamily="34" charset="0"/>
              </a:rPr>
              <a:t>Run the server code and </a:t>
            </a:r>
            <a:r>
              <a:rPr lang="en-US" sz="2600" dirty="0">
                <a:latin typeface="Bahnschrift Condensed" panose="020B0502040204020203" pitchFamily="34" charset="0"/>
              </a:rPr>
              <a:t>Note down the IP address and port number displayed on the server console. </a:t>
            </a:r>
          </a:p>
          <a:p>
            <a:endParaRPr lang="en-IN" dirty="0"/>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a:xfrm>
            <a:off x="136734" y="6370181"/>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pic>
        <p:nvPicPr>
          <p:cNvPr id="7" name="Picture 6">
            <a:extLst>
              <a:ext uri="{FF2B5EF4-FFF2-40B4-BE49-F238E27FC236}">
                <a16:creationId xmlns:a16="http://schemas.microsoft.com/office/drawing/2014/main" id="{1E4C5CD4-4158-05BE-9A62-A569A85007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89" b="96667" l="7965" r="98673">
                        <a14:foregroundMark x1="86172" y1="38701" x2="85398" y2="54444"/>
                        <a14:foregroundMark x1="87611" y1="9444" x2="86483" y2="32383"/>
                        <a14:foregroundMark x1="83628" y1="77778" x2="35841" y2="77778"/>
                        <a14:foregroundMark x1="74336" y1="72778" x2="41593" y2="69444"/>
                        <a14:foregroundMark x1="41593" y1="69444" x2="9735" y2="81111"/>
                        <a14:foregroundMark x1="9735" y1="81111" x2="8407" y2="83333"/>
                        <a14:foregroundMark x1="23894" y1="77222" x2="77434" y2="86111"/>
                        <a14:foregroundMark x1="77434" y1="86111" x2="90708" y2="80000"/>
                        <a14:foregroundMark x1="90708" y1="80000" x2="93363" y2="68333"/>
                        <a14:foregroundMark x1="89823" y1="97222" x2="63717" y2="92778"/>
                        <a14:foregroundMark x1="81416" y1="10000" x2="68142" y2="15000"/>
                        <a14:foregroundMark x1="94248" y1="46111" x2="94248" y2="61667"/>
                        <a14:foregroundMark x1="96903" y1="66111" x2="95133" y2="87778"/>
                        <a14:foregroundMark x1="95133" y1="87778" x2="98673" y2="93889"/>
                        <a14:backgroundMark x1="88496" y1="36667" x2="84956" y2="36111"/>
                      </a14:backgroundRemoval>
                    </a14:imgEffect>
                  </a14:imgLayer>
                </a14:imgProps>
              </a:ext>
            </a:extLst>
          </a:blip>
          <a:stretch>
            <a:fillRect/>
          </a:stretch>
        </p:blipFill>
        <p:spPr>
          <a:xfrm>
            <a:off x="6322883" y="1815722"/>
            <a:ext cx="2508963" cy="1998289"/>
          </a:xfrm>
          <a:prstGeom prst="rect">
            <a:avLst/>
          </a:prstGeom>
        </p:spPr>
      </p:pic>
    </p:spTree>
    <p:extLst>
      <p:ext uri="{BB962C8B-B14F-4D97-AF65-F5344CB8AC3E}">
        <p14:creationId xmlns:p14="http://schemas.microsoft.com/office/powerpoint/2010/main" val="240650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55BA-2702-E68E-04B8-20606A500630}"/>
              </a:ext>
            </a:extLst>
          </p:cNvPr>
          <p:cNvSpPr>
            <a:spLocks noGrp="1"/>
          </p:cNvSpPr>
          <p:nvPr>
            <p:ph type="title"/>
          </p:nvPr>
        </p:nvSpPr>
        <p:spPr/>
        <p:txBody>
          <a:bodyPr>
            <a:normAutofit fontScale="90000"/>
          </a:bodyPr>
          <a:lstStyle/>
          <a:p>
            <a:r>
              <a:rPr lang="en-US" dirty="0">
                <a:latin typeface="Bahnschrift Condensed" panose="020B0502040204020203" pitchFamily="34" charset="0"/>
              </a:rPr>
              <a:t>Methodology</a:t>
            </a:r>
            <a:endParaRPr lang="en-IN" dirty="0"/>
          </a:p>
        </p:txBody>
      </p:sp>
      <p:sp>
        <p:nvSpPr>
          <p:cNvPr id="3" name="Content Placeholder 2">
            <a:extLst>
              <a:ext uri="{FF2B5EF4-FFF2-40B4-BE49-F238E27FC236}">
                <a16:creationId xmlns:a16="http://schemas.microsoft.com/office/drawing/2014/main" id="{BAFED23A-1397-79EA-9B06-F9FF1E147AAD}"/>
              </a:ext>
            </a:extLst>
          </p:cNvPr>
          <p:cNvSpPr>
            <a:spLocks noGrp="1"/>
          </p:cNvSpPr>
          <p:nvPr>
            <p:ph idx="1"/>
          </p:nvPr>
        </p:nvSpPr>
        <p:spPr/>
        <p:txBody>
          <a:bodyPr>
            <a:normAutofit fontScale="77500" lnSpcReduction="20000"/>
          </a:bodyPr>
          <a:lstStyle/>
          <a:p>
            <a:pPr algn="just"/>
            <a:r>
              <a:rPr lang="en-US" dirty="0">
                <a:solidFill>
                  <a:schemeClr val="accent1"/>
                </a:solidFill>
                <a:latin typeface="Bahnschrift Condensed" panose="020B0502040204020203" pitchFamily="34" charset="0"/>
              </a:rPr>
              <a:t>STEP4:</a:t>
            </a:r>
          </a:p>
          <a:p>
            <a:pPr marL="0" indent="0" algn="just">
              <a:buNone/>
            </a:pPr>
            <a:r>
              <a:rPr lang="en-IN" dirty="0">
                <a:solidFill>
                  <a:schemeClr val="accent6">
                    <a:lumMod val="75000"/>
                  </a:schemeClr>
                </a:solidFill>
                <a:latin typeface="Bahnschrift Condensed" panose="020B0502040204020203" pitchFamily="34" charset="0"/>
              </a:rPr>
              <a:t>Running the Client: </a:t>
            </a:r>
            <a:r>
              <a:rPr lang="en-IN" dirty="0">
                <a:latin typeface="Bahnschrift Condensed" panose="020B0502040204020203" pitchFamily="34" charset="0"/>
              </a:rPr>
              <a:t>Run the client code and </a:t>
            </a:r>
            <a:r>
              <a:rPr lang="en-US" dirty="0">
                <a:latin typeface="Bahnschrift Condensed" panose="020B0502040204020203" pitchFamily="34" charset="0"/>
              </a:rPr>
              <a:t>enter the IP address and port number obtained from the server console.  The client will attempt to connect to the server.</a:t>
            </a:r>
          </a:p>
          <a:p>
            <a:pPr algn="just"/>
            <a:r>
              <a:rPr lang="en-US" dirty="0">
                <a:solidFill>
                  <a:schemeClr val="accent1"/>
                </a:solidFill>
                <a:latin typeface="Bahnschrift Condensed" panose="020B0502040204020203" pitchFamily="34" charset="0"/>
              </a:rPr>
              <a:t>STEP5:</a:t>
            </a:r>
          </a:p>
          <a:p>
            <a:pPr marL="0" indent="0" algn="just">
              <a:buNone/>
            </a:pPr>
            <a:r>
              <a:rPr lang="en-IN" dirty="0">
                <a:solidFill>
                  <a:schemeClr val="accent6">
                    <a:lumMod val="75000"/>
                  </a:schemeClr>
                </a:solidFill>
                <a:latin typeface="Bahnschrift Condensed" panose="020B0502040204020203" pitchFamily="34" charset="0"/>
              </a:rPr>
              <a:t>Gameplay: </a:t>
            </a:r>
            <a:r>
              <a:rPr lang="en-US" dirty="0">
                <a:latin typeface="Bahnschrift Condensed" panose="020B0502040204020203" pitchFamily="34" charset="0"/>
              </a:rPr>
              <a:t>The player running the server goes first. Moves are sent to the opponent's screen in real-time. The game alternates between players' turns automatically.  Messages will indicate whose turn it is and the game status. </a:t>
            </a:r>
            <a:r>
              <a:rPr lang="en-IN" dirty="0">
                <a:latin typeface="Bahnschrift Condensed" panose="020B0502040204020203" pitchFamily="34" charset="0"/>
              </a:rPr>
              <a:t> </a:t>
            </a:r>
          </a:p>
          <a:p>
            <a:pPr algn="just"/>
            <a:r>
              <a:rPr lang="en-IN" dirty="0">
                <a:solidFill>
                  <a:schemeClr val="accent1"/>
                </a:solidFill>
                <a:latin typeface="Bahnschrift Condensed" panose="020B0502040204020203" pitchFamily="34" charset="0"/>
              </a:rPr>
              <a:t>STEP6:</a:t>
            </a:r>
          </a:p>
          <a:p>
            <a:pPr marL="0" indent="0" algn="just">
              <a:buNone/>
            </a:pPr>
            <a:r>
              <a:rPr lang="en-US" dirty="0">
                <a:solidFill>
                  <a:schemeClr val="accent6">
                    <a:lumMod val="75000"/>
                  </a:schemeClr>
                </a:solidFill>
                <a:latin typeface="Bahnschrift Condensed" panose="020B0502040204020203" pitchFamily="34" charset="0"/>
              </a:rPr>
              <a:t>Winning and Drawing: </a:t>
            </a:r>
            <a:r>
              <a:rPr lang="en-US" dirty="0">
                <a:latin typeface="Bahnschrift Condensed" panose="020B0502040204020203" pitchFamily="34" charset="0"/>
              </a:rPr>
              <a:t>The game will recognize when a player wins by having three symbols in a row, column, or diagonal. If all cells are occupied and no player has won, the game ends in a draw.</a:t>
            </a:r>
          </a:p>
          <a:p>
            <a:pPr algn="just"/>
            <a:r>
              <a:rPr lang="en-US" dirty="0">
                <a:solidFill>
                  <a:schemeClr val="accent1"/>
                </a:solidFill>
                <a:latin typeface="Bahnschrift Condensed" panose="020B0502040204020203" pitchFamily="34" charset="0"/>
              </a:rPr>
              <a:t>STEP7:</a:t>
            </a:r>
          </a:p>
          <a:p>
            <a:pPr marL="0" indent="0" algn="just">
              <a:buNone/>
            </a:pPr>
            <a:r>
              <a:rPr lang="en-US" dirty="0">
                <a:solidFill>
                  <a:schemeClr val="accent6">
                    <a:lumMod val="75000"/>
                  </a:schemeClr>
                </a:solidFill>
                <a:latin typeface="Bahnschrift Condensed" panose="020B0502040204020203" pitchFamily="34" charset="0"/>
              </a:rPr>
              <a:t>Ending the Game: </a:t>
            </a:r>
            <a:r>
              <a:rPr lang="en-US" dirty="0">
                <a:latin typeface="Bahnschrift Condensed" panose="020B0502040204020203" pitchFamily="34" charset="0"/>
              </a:rPr>
              <a:t>When the game concludes, a message will display the winner or a draw on both screens. To start a new game, close the current application and run it again.</a:t>
            </a:r>
          </a:p>
          <a:p>
            <a:pPr marL="0" indent="0" algn="just">
              <a:buNone/>
            </a:pPr>
            <a:r>
              <a:rPr lang="en-US" i="1" dirty="0">
                <a:solidFill>
                  <a:srgbClr val="002060"/>
                </a:solidFill>
                <a:latin typeface="Bahnschrift Condensed" panose="020B0502040204020203" pitchFamily="34" charset="0"/>
              </a:rPr>
              <a:t>                                         Enjoy the Game Congratulations! </a:t>
            </a:r>
          </a:p>
          <a:p>
            <a:pPr marL="0" indent="0" algn="just">
              <a:buNone/>
            </a:pPr>
            <a:r>
              <a:rPr lang="en-US" i="1" dirty="0">
                <a:solidFill>
                  <a:srgbClr val="002060"/>
                </a:solidFill>
                <a:latin typeface="Bahnschrift Condensed" panose="020B0502040204020203" pitchFamily="34" charset="0"/>
              </a:rPr>
              <a:t>                 You are now ready to enjoy the Tic Tac Toe  Network Game.!!! </a:t>
            </a:r>
            <a:endParaRPr lang="en-IN" i="1" dirty="0">
              <a:solidFill>
                <a:srgbClr val="002060"/>
              </a:solidFill>
              <a:latin typeface="Bahnschrift Condensed" panose="020B0502040204020203" pitchFamily="34" charset="0"/>
            </a:endParaRPr>
          </a:p>
          <a:p>
            <a:endParaRPr lang="en-IN" dirty="0"/>
          </a:p>
        </p:txBody>
      </p:sp>
      <p:sp>
        <p:nvSpPr>
          <p:cNvPr id="4" name="Date Placeholder 3">
            <a:extLst>
              <a:ext uri="{FF2B5EF4-FFF2-40B4-BE49-F238E27FC236}">
                <a16:creationId xmlns:a16="http://schemas.microsoft.com/office/drawing/2014/main" id="{7ECF48F8-757D-B83D-2E2E-272801B42562}"/>
              </a:ext>
            </a:extLst>
          </p:cNvPr>
          <p:cNvSpPr>
            <a:spLocks noGrp="1"/>
          </p:cNvSpPr>
          <p:nvPr>
            <p:ph type="dt" sz="half" idx="10"/>
          </p:nvPr>
        </p:nvSpPr>
        <p:spPr>
          <a:xfrm>
            <a:off x="136734" y="6370181"/>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FA5189E2-4FD1-C632-2E43-7CE9CD652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82375-6D0C-F665-C956-CB50195A56A4}"/>
              </a:ext>
            </a:extLst>
          </p:cNvPr>
          <p:cNvSpPr>
            <a:spLocks noGrp="1"/>
          </p:cNvSpPr>
          <p:nvPr>
            <p:ph type="sldNum" sz="quarter" idx="12"/>
          </p:nvPr>
        </p:nvSpPr>
        <p:spPr/>
        <p:txBody>
          <a:bodyPr/>
          <a:lstStyle/>
          <a:p>
            <a:fld id="{ADFB7573-0EEC-4F18-B4D8-B9624EC7F9C7}" type="slidenum">
              <a:rPr lang="en-IN" smtClean="0"/>
              <a:t>6</a:t>
            </a:fld>
            <a:endParaRPr lang="en-IN"/>
          </a:p>
        </p:txBody>
      </p:sp>
    </p:spTree>
    <p:extLst>
      <p:ext uri="{BB962C8B-B14F-4D97-AF65-F5344CB8AC3E}">
        <p14:creationId xmlns:p14="http://schemas.microsoft.com/office/powerpoint/2010/main" val="400136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latin typeface="Bahnschrift Condensed" panose="020B0502040204020203" pitchFamily="34" charset="0"/>
              </a:rPr>
              <a:t>Implementation	</a:t>
            </a:r>
            <a:endParaRPr lang="en-IN" dirty="0">
              <a:latin typeface="Bahnschrift Condensed" panose="020B0502040204020203" pitchFamily="34" charset="0"/>
            </a:endParaRPr>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a:xfrm>
            <a:off x="136734" y="6386657"/>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10" name="Content Placeholder 9">
            <a:extLst>
              <a:ext uri="{FF2B5EF4-FFF2-40B4-BE49-F238E27FC236}">
                <a16:creationId xmlns:a16="http://schemas.microsoft.com/office/drawing/2014/main" id="{F8CD6C13-94D3-480C-7DEA-40B9EE0A0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25" y="1135162"/>
            <a:ext cx="8785225" cy="4941688"/>
          </a:xfrm>
        </p:spPr>
      </p:pic>
    </p:spTree>
    <p:extLst>
      <p:ext uri="{BB962C8B-B14F-4D97-AF65-F5344CB8AC3E}">
        <p14:creationId xmlns:p14="http://schemas.microsoft.com/office/powerpoint/2010/main" val="70776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latin typeface="Bahnschrift Condensed" panose="020B0502040204020203" pitchFamily="34" charset="0"/>
              </a:rPr>
              <a:t>Result and Interpretation</a:t>
            </a:r>
            <a:endParaRPr lang="en-IN" dirty="0">
              <a:latin typeface="Bahnschrift Condensed" panose="020B0502040204020203" pitchFamily="34" charset="0"/>
            </a:endParaRPr>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a:xfrm>
            <a:off x="136734" y="6364895"/>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8</a:t>
            </a:fld>
            <a:endParaRPr lang="en-IN"/>
          </a:p>
        </p:txBody>
      </p:sp>
      <p:sp>
        <p:nvSpPr>
          <p:cNvPr id="8" name="Content Placeholder 2">
            <a:extLst>
              <a:ext uri="{FF2B5EF4-FFF2-40B4-BE49-F238E27FC236}">
                <a16:creationId xmlns:a16="http://schemas.microsoft.com/office/drawing/2014/main" id="{0EB0246D-ABA4-695D-F1AB-0B484C24E2DE}"/>
              </a:ext>
            </a:extLst>
          </p:cNvPr>
          <p:cNvSpPr txBox="1">
            <a:spLocks/>
          </p:cNvSpPr>
          <p:nvPr/>
        </p:nvSpPr>
        <p:spPr>
          <a:xfrm>
            <a:off x="92241" y="4503569"/>
            <a:ext cx="4853314" cy="6323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 </a:t>
            </a:r>
            <a:r>
              <a:rPr lang="en-US" sz="1800" b="1" dirty="0">
                <a:latin typeface="Bahnschrift Condensed" panose="020B0502040204020203" pitchFamily="34" charset="0"/>
              </a:rPr>
              <a:t>PICTURE: CODE GAMEPLAY OF TIC TAC TOE BETWEEN TWO PLAYERS</a:t>
            </a:r>
          </a:p>
          <a:p>
            <a:endParaRPr lang="en-IN" dirty="0"/>
          </a:p>
        </p:txBody>
      </p:sp>
      <p:sp>
        <p:nvSpPr>
          <p:cNvPr id="10" name="TextBox 9">
            <a:extLst>
              <a:ext uri="{FF2B5EF4-FFF2-40B4-BE49-F238E27FC236}">
                <a16:creationId xmlns:a16="http://schemas.microsoft.com/office/drawing/2014/main" id="{F9A34F4D-21BB-0130-F84B-B582AF853946}"/>
              </a:ext>
            </a:extLst>
          </p:cNvPr>
          <p:cNvSpPr txBox="1"/>
          <p:nvPr/>
        </p:nvSpPr>
        <p:spPr>
          <a:xfrm>
            <a:off x="5053263" y="1003497"/>
            <a:ext cx="4090737" cy="4801314"/>
          </a:xfrm>
          <a:prstGeom prst="rect">
            <a:avLst/>
          </a:prstGeom>
          <a:noFill/>
        </p:spPr>
        <p:txBody>
          <a:bodyPr wrap="square">
            <a:spAutoFit/>
          </a:bodyPr>
          <a:lstStyle/>
          <a:p>
            <a:r>
              <a:rPr lang="en-US" sz="1800" dirty="0">
                <a:latin typeface="Bahnschrift SemiBold SemiConden" panose="020B0502040204020203" pitchFamily="34" charset="0"/>
              </a:rPr>
              <a:t>Tic Tac Toe is a classic two-player game played on a 3x3 grid. Players take turns marking an empty cell with their symbol, usually "X" for one player and "O" for the other, aiming to get three of their symbols in a row, either horizontally, vertically, or diagonally, to win the game. If all cells are filled without either player achieving a winning pattern, the game ends in a draw. It's a simple yet engaging game that often serves as an introductory example in teaching game theory and strategy. </a:t>
            </a:r>
          </a:p>
          <a:p>
            <a:endParaRPr lang="en-US" sz="1800" dirty="0">
              <a:latin typeface="Bahnschrift SemiBold SemiConden" panose="020B0502040204020203" pitchFamily="34" charset="0"/>
            </a:endParaRPr>
          </a:p>
          <a:p>
            <a:r>
              <a:rPr lang="en-US" sz="1800" dirty="0">
                <a:latin typeface="Bahnschrift SemiBold SemiConden" panose="020B0502040204020203" pitchFamily="34" charset="0"/>
              </a:rPr>
              <a:t>Here, we need to connect both the laptop using the same IP addresses and port number to establish a connection and play with game</a:t>
            </a:r>
            <a:endParaRPr lang="en-IN" sz="1800" dirty="0">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D53C91F7-05CF-FD16-30BC-FB089D690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674" b="97518" l="158" r="98896">
                        <a14:foregroundMark x1="7571" y1="23404" x2="6625" y2="35106"/>
                        <a14:foregroundMark x1="10252" y1="6383" x2="10252" y2="6383"/>
                        <a14:foregroundMark x1="10252" y1="6383" x2="16562" y2="5674"/>
                        <a14:foregroundMark x1="32650" y1="6028" x2="31861" y2="20567"/>
                        <a14:foregroundMark x1="41167" y1="6383" x2="46688" y2="13830"/>
                        <a14:foregroundMark x1="48896" y1="17376" x2="57571" y2="9574"/>
                        <a14:foregroundMark x1="80442" y1="14184" x2="86909" y2="17730"/>
                        <a14:foregroundMark x1="79811" y1="21631" x2="90852" y2="6383"/>
                        <a14:foregroundMark x1="64353" y1="77305" x2="66404" y2="93262"/>
                        <a14:foregroundMark x1="56151" y1="65248" x2="58044" y2="43972"/>
                        <a14:foregroundMark x1="21176" y1="19390" x2="21136" y2="22695"/>
                        <a14:foregroundMark x1="21293" y1="9574" x2="21281" y2="10631"/>
                        <a14:foregroundMark x1="8044" y1="9220" x2="4890" y2="24468"/>
                        <a14:foregroundMark x1="6940" y1="61348" x2="8833" y2="56738"/>
                        <a14:foregroundMark x1="8360" y1="68085" x2="473" y2="68440"/>
                        <a14:foregroundMark x1="6151" y1="34752" x2="315" y2="34397"/>
                        <a14:foregroundMark x1="29653" y1="37943" x2="34858" y2="74823"/>
                        <a14:foregroundMark x1="34858" y1="74823" x2="31230" y2="91844"/>
                        <a14:foregroundMark x1="20505" y1="82624" x2="7886" y2="93262"/>
                        <a14:foregroundMark x1="7571" y1="80496" x2="23817" y2="91489"/>
                        <a14:foregroundMark x1="56625" y1="79078" x2="58675" y2="89362"/>
                        <a14:foregroundMark x1="40063" y1="93972" x2="50158" y2="95035"/>
                        <a14:foregroundMark x1="50158" y1="95035" x2="56940" y2="91489"/>
                        <a14:foregroundMark x1="75936" y1="86867" x2="76265" y2="87199"/>
                        <a14:foregroundMark x1="72082" y1="82979" x2="75213" y2="86137"/>
                        <a14:foregroundMark x1="90430" y1="80181" x2="90704" y2="79491"/>
                        <a14:foregroundMark x1="81500" y1="95196" x2="80599" y2="97518"/>
                        <a14:foregroundMark x1="80599" y1="97518" x2="80599" y2="97518"/>
                        <a14:foregroundMark x1="90536" y1="71986" x2="92112" y2="71852"/>
                        <a14:foregroundMark x1="91640" y1="54610" x2="91640" y2="54610"/>
                        <a14:backgroundMark x1="21136" y1="12411" x2="21451" y2="15603"/>
                        <a14:backgroundMark x1="20189" y1="11702" x2="20978" y2="18794"/>
                        <a14:backgroundMark x1="94479" y1="71277" x2="92271" y2="72340"/>
                        <a14:backgroundMark x1="92271" y1="73050" x2="99527" y2="71277"/>
                        <a14:backgroundMark x1="20032" y1="11348" x2="20978" y2="19504"/>
                        <a14:backgroundMark x1="81073" y1="90071" x2="84858" y2="85106"/>
                        <a14:backgroundMark x1="83123" y1="87589" x2="89274" y2="86525"/>
                        <a14:backgroundMark x1="86278" y1="91844" x2="77129" y2="87234"/>
                        <a14:backgroundMark x1="77129" y1="87234" x2="76183" y2="86879"/>
                        <a14:backgroundMark x1="76025" y1="87234" x2="75394" y2="86879"/>
                      </a14:backgroundRemoval>
                    </a14:imgEffect>
                  </a14:imgLayer>
                </a14:imgProps>
              </a:ext>
            </a:extLst>
          </a:blip>
          <a:stretch>
            <a:fillRect/>
          </a:stretch>
        </p:blipFill>
        <p:spPr>
          <a:xfrm>
            <a:off x="1103783" y="4930007"/>
            <a:ext cx="2722259" cy="1290981"/>
          </a:xfrm>
          <a:prstGeom prst="rect">
            <a:avLst/>
          </a:prstGeom>
        </p:spPr>
      </p:pic>
      <p:pic>
        <p:nvPicPr>
          <p:cNvPr id="21" name="Content Placeholder 20">
            <a:extLst>
              <a:ext uri="{FF2B5EF4-FFF2-40B4-BE49-F238E27FC236}">
                <a16:creationId xmlns:a16="http://schemas.microsoft.com/office/drawing/2014/main" id="{69F37E67-FF7A-6D6E-2E76-4312FB11E39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2484" y="1008107"/>
            <a:ext cx="4683071" cy="3553569"/>
          </a:xfrm>
        </p:spPr>
      </p:pic>
    </p:spTree>
    <p:extLst>
      <p:ext uri="{BB962C8B-B14F-4D97-AF65-F5344CB8AC3E}">
        <p14:creationId xmlns:p14="http://schemas.microsoft.com/office/powerpoint/2010/main" val="102523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a:xfrm>
            <a:off x="170916" y="215367"/>
            <a:ext cx="8785077" cy="632387"/>
          </a:xfrm>
        </p:spPr>
        <p:txBody>
          <a:bodyPr>
            <a:normAutofit fontScale="90000"/>
          </a:bodyPr>
          <a:lstStyle/>
          <a:p>
            <a:r>
              <a:rPr lang="en-US" dirty="0">
                <a:latin typeface="Bahnschrift Condensed" panose="020B0502040204020203" pitchFamily="34" charset="0"/>
              </a:rPr>
              <a:t>Conclusion</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normAutofit fontScale="92500"/>
          </a:bodyPr>
          <a:lstStyle/>
          <a:p>
            <a:pPr algn="just"/>
            <a:r>
              <a:rPr lang="en-US" sz="2800" dirty="0">
                <a:latin typeface="Bahnschrift Condensed" panose="020B0502040204020203" pitchFamily="34" charset="0"/>
              </a:rPr>
              <a:t>The project demonstrated the successful implementation of a networked Tic Tac Toe game, allowing players to compete against each other remotely. The game's core mechanics were faithfully retained, while the addition of network functionality added a dynamic and competitive layer. </a:t>
            </a:r>
          </a:p>
          <a:p>
            <a:pPr algn="just"/>
            <a:endParaRPr lang="en-US" sz="2800" dirty="0">
              <a:latin typeface="Bahnschrift Condensed" panose="020B0502040204020203" pitchFamily="34" charset="0"/>
            </a:endParaRPr>
          </a:p>
          <a:p>
            <a:pPr algn="just"/>
            <a:r>
              <a:rPr lang="en-US" sz="2800" dirty="0">
                <a:latin typeface="Bahnschrift Condensed" panose="020B0502040204020203" pitchFamily="34" charset="0"/>
              </a:rPr>
              <a:t>In conclusion, the networked Tic Tac Toe project provided an engaging and educational exploration into the realm of game development, networking, and user experience design. The project's accomplishments underscore the importance of innovative thinking, technical competence, and adaptability in the ever-evolving landscape of technology. As the project paves the way for future enhancements and applications, it stands as a testament to the creative potential and limitless possibilities that lie at the intersection of gaming and technology. </a:t>
            </a:r>
            <a:endParaRPr lang="en-IN" sz="2800" dirty="0">
              <a:latin typeface="Bahnschrift Condensed" panose="020B0502040204020203" pitchFamily="34" charset="0"/>
            </a:endParaRPr>
          </a:p>
          <a:p>
            <a:endParaRPr lang="en-IN"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a:xfrm>
            <a:off x="136734" y="6386657"/>
            <a:ext cx="1187867" cy="365125"/>
          </a:xfrm>
        </p:spPr>
        <p:txBody>
          <a:bodyPr/>
          <a:lstStyle/>
          <a:p>
            <a:r>
              <a:rPr lang="en-US" dirty="0"/>
              <a:t>11-01-2024</a:t>
            </a:r>
          </a:p>
          <a:p>
            <a:endParaRPr lang="en-IN" dirty="0"/>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9</a:t>
            </a:fld>
            <a:endParaRPr lang="en-IN"/>
          </a:p>
        </p:txBody>
      </p:sp>
    </p:spTree>
    <p:extLst>
      <p:ext uri="{BB962C8B-B14F-4D97-AF65-F5344CB8AC3E}">
        <p14:creationId xmlns:p14="http://schemas.microsoft.com/office/powerpoint/2010/main" val="1514567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1062</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Condensed</vt:lpstr>
      <vt:lpstr>Bahnschrift SemiBold SemiConden</vt:lpstr>
      <vt:lpstr>Bahnschrift SemiCondensed</vt:lpstr>
      <vt:lpstr>Book Antiqua</vt:lpstr>
      <vt:lpstr>Calibri</vt:lpstr>
      <vt:lpstr>Leelawadee</vt:lpstr>
      <vt:lpstr>Office Theme</vt:lpstr>
      <vt:lpstr>External Project Presentation of Computer Networking(CSE 3034) on TIC TAC TOE</vt:lpstr>
      <vt:lpstr>Contents</vt:lpstr>
      <vt:lpstr>Introduction </vt:lpstr>
      <vt:lpstr>Problem Statement </vt:lpstr>
      <vt:lpstr>Methodology </vt:lpstr>
      <vt:lpstr>Methodology</vt:lpstr>
      <vt:lpstr>Implementation </vt:lpstr>
      <vt:lpstr>Result and Interpretation</vt:lpstr>
      <vt:lpstr>Conclusion</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Shaikh Shohail Parwej</cp:lastModifiedBy>
  <cp:revision>39</cp:revision>
  <dcterms:created xsi:type="dcterms:W3CDTF">2019-03-27T16:45:00Z</dcterms:created>
  <dcterms:modified xsi:type="dcterms:W3CDTF">2024-01-14T14:13:47Z</dcterms:modified>
</cp:coreProperties>
</file>