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9" r:id="rId8"/>
    <p:sldId id="268"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ranjan Das" userId="fd2e4dd44927c0cf" providerId="LiveId" clId="{03BC4E5D-C717-4CA9-9613-9B0D64C4EAD3}"/>
    <pc:docChg chg="undo custSel delSld modSld">
      <pc:chgData name="Manoranjan Das" userId="fd2e4dd44927c0cf" providerId="LiveId" clId="{03BC4E5D-C717-4CA9-9613-9B0D64C4EAD3}" dt="2024-01-08T04:49:46.044" v="506" actId="2696"/>
      <pc:docMkLst>
        <pc:docMk/>
      </pc:docMkLst>
      <pc:sldChg chg="addSp delSp modSp mod">
        <pc:chgData name="Manoranjan Das" userId="fd2e4dd44927c0cf" providerId="LiveId" clId="{03BC4E5D-C717-4CA9-9613-9B0D64C4EAD3}" dt="2024-01-08T04:46:15.747" v="301" actId="27636"/>
        <pc:sldMkLst>
          <pc:docMk/>
          <pc:sldMk cId="943692222" sldId="256"/>
        </pc:sldMkLst>
        <pc:spChg chg="mod">
          <ac:chgData name="Manoranjan Das" userId="fd2e4dd44927c0cf" providerId="LiveId" clId="{03BC4E5D-C717-4CA9-9613-9B0D64C4EAD3}" dt="2024-01-08T04:39:54.679" v="102" actId="404"/>
          <ac:spMkLst>
            <pc:docMk/>
            <pc:sldMk cId="943692222" sldId="256"/>
            <ac:spMk id="2" creationId="{4493E162-9269-475D-82BD-7ED6F020D39C}"/>
          </ac:spMkLst>
        </pc:spChg>
        <pc:spChg chg="add del">
          <ac:chgData name="Manoranjan Das" userId="fd2e4dd44927c0cf" providerId="LiveId" clId="{03BC4E5D-C717-4CA9-9613-9B0D64C4EAD3}" dt="2024-01-08T04:37:02.125" v="87" actId="478"/>
          <ac:spMkLst>
            <pc:docMk/>
            <pc:sldMk cId="943692222" sldId="256"/>
            <ac:spMk id="3" creationId="{4C9F460B-EF8D-4E52-A112-BCE867A59ACE}"/>
          </ac:spMkLst>
        </pc:spChg>
        <pc:spChg chg="mod">
          <ac:chgData name="Manoranjan Das" userId="fd2e4dd44927c0cf" providerId="LiveId" clId="{03BC4E5D-C717-4CA9-9613-9B0D64C4EAD3}" dt="2024-01-08T04:44:40.463" v="220" actId="20577"/>
          <ac:spMkLst>
            <pc:docMk/>
            <pc:sldMk cId="943692222" sldId="256"/>
            <ac:spMk id="4" creationId="{CBF480FF-180A-4C81-A907-DD371FF4ACE9}"/>
          </ac:spMkLst>
        </pc:spChg>
        <pc:spChg chg="mod">
          <ac:chgData name="Manoranjan Das" userId="fd2e4dd44927c0cf" providerId="LiveId" clId="{03BC4E5D-C717-4CA9-9613-9B0D64C4EAD3}" dt="2024-01-08T04:41:20.533" v="141" actId="20577"/>
          <ac:spMkLst>
            <pc:docMk/>
            <pc:sldMk cId="943692222" sldId="256"/>
            <ac:spMk id="7" creationId="{D56E70F7-CC93-4CD3-83E5-7FA138D63B4F}"/>
          </ac:spMkLst>
        </pc:spChg>
        <pc:spChg chg="add del mod">
          <ac:chgData name="Manoranjan Das" userId="fd2e4dd44927c0cf" providerId="LiveId" clId="{03BC4E5D-C717-4CA9-9613-9B0D64C4EAD3}" dt="2024-01-08T04:36:58.004" v="86" actId="478"/>
          <ac:spMkLst>
            <pc:docMk/>
            <pc:sldMk cId="943692222" sldId="256"/>
            <ac:spMk id="9" creationId="{A6096C6F-F226-25F2-D31D-F12644FEF386}"/>
          </ac:spMkLst>
        </pc:spChg>
        <pc:spChg chg="add del mod">
          <ac:chgData name="Manoranjan Das" userId="fd2e4dd44927c0cf" providerId="LiveId" clId="{03BC4E5D-C717-4CA9-9613-9B0D64C4EAD3}" dt="2024-01-08T04:37:16.570" v="88" actId="478"/>
          <ac:spMkLst>
            <pc:docMk/>
            <pc:sldMk cId="943692222" sldId="256"/>
            <ac:spMk id="11" creationId="{BCD58A73-BC08-26C2-DC69-A641EC1989D1}"/>
          </ac:spMkLst>
        </pc:spChg>
        <pc:spChg chg="add mod">
          <ac:chgData name="Manoranjan Das" userId="fd2e4dd44927c0cf" providerId="LiveId" clId="{03BC4E5D-C717-4CA9-9613-9B0D64C4EAD3}" dt="2024-01-08T04:46:15.747" v="301" actId="27636"/>
          <ac:spMkLst>
            <pc:docMk/>
            <pc:sldMk cId="943692222" sldId="256"/>
            <ac:spMk id="12" creationId="{88A6259B-0FB2-F5CA-61FA-9C49DAEE1239}"/>
          </ac:spMkLst>
        </pc:spChg>
      </pc:sldChg>
      <pc:sldChg chg="modSp mod">
        <pc:chgData name="Manoranjan Das" userId="fd2e4dd44927c0cf" providerId="LiveId" clId="{03BC4E5D-C717-4CA9-9613-9B0D64C4EAD3}" dt="2024-01-08T04:47:55.345" v="371" actId="6549"/>
        <pc:sldMkLst>
          <pc:docMk/>
          <pc:sldMk cId="176921932" sldId="257"/>
        </pc:sldMkLst>
        <pc:spChg chg="mod">
          <ac:chgData name="Manoranjan Das" userId="fd2e4dd44927c0cf" providerId="LiveId" clId="{03BC4E5D-C717-4CA9-9613-9B0D64C4EAD3}" dt="2024-01-08T04:47:55.345" v="371" actId="6549"/>
          <ac:spMkLst>
            <pc:docMk/>
            <pc:sldMk cId="176921932" sldId="257"/>
            <ac:spMk id="3" creationId="{40241B09-66EE-494B-AB83-084049831A1E}"/>
          </ac:spMkLst>
        </pc:spChg>
      </pc:sldChg>
      <pc:sldChg chg="modSp mod">
        <pc:chgData name="Manoranjan Das" userId="fd2e4dd44927c0cf" providerId="LiveId" clId="{03BC4E5D-C717-4CA9-9613-9B0D64C4EAD3}" dt="2024-01-08T04:48:32.999" v="398" actId="20577"/>
        <pc:sldMkLst>
          <pc:docMk/>
          <pc:sldMk cId="2025070077" sldId="259"/>
        </pc:sldMkLst>
        <pc:spChg chg="mod">
          <ac:chgData name="Manoranjan Das" userId="fd2e4dd44927c0cf" providerId="LiveId" clId="{03BC4E5D-C717-4CA9-9613-9B0D64C4EAD3}" dt="2024-01-08T04:48:32.999" v="398" actId="20577"/>
          <ac:spMkLst>
            <pc:docMk/>
            <pc:sldMk cId="2025070077" sldId="259"/>
            <ac:spMk id="2" creationId="{175DA67D-7919-4BD9-85F8-F9B052700BED}"/>
          </ac:spMkLst>
        </pc:spChg>
      </pc:sldChg>
      <pc:sldChg chg="modSp mod">
        <pc:chgData name="Manoranjan Das" userId="fd2e4dd44927c0cf" providerId="LiveId" clId="{03BC4E5D-C717-4CA9-9613-9B0D64C4EAD3}" dt="2024-01-08T04:48:57.139" v="409" actId="20577"/>
        <pc:sldMkLst>
          <pc:docMk/>
          <pc:sldMk cId="2406508194" sldId="260"/>
        </pc:sldMkLst>
        <pc:spChg chg="mod">
          <ac:chgData name="Manoranjan Das" userId="fd2e4dd44927c0cf" providerId="LiveId" clId="{03BC4E5D-C717-4CA9-9613-9B0D64C4EAD3}" dt="2024-01-08T04:48:57.139" v="409" actId="20577"/>
          <ac:spMkLst>
            <pc:docMk/>
            <pc:sldMk cId="2406508194" sldId="260"/>
            <ac:spMk id="2" creationId="{EFBBDCC2-6D33-475E-B7AB-E070F315DCFB}"/>
          </ac:spMkLst>
        </pc:spChg>
      </pc:sldChg>
      <pc:sldChg chg="modSp mod">
        <pc:chgData name="Manoranjan Das" userId="fd2e4dd44927c0cf" providerId="LiveId" clId="{03BC4E5D-C717-4CA9-9613-9B0D64C4EAD3}" dt="2024-01-08T04:49:16.853" v="457" actId="20577"/>
        <pc:sldMkLst>
          <pc:docMk/>
          <pc:sldMk cId="707763046" sldId="261"/>
        </pc:sldMkLst>
        <pc:spChg chg="mod">
          <ac:chgData name="Manoranjan Das" userId="fd2e4dd44927c0cf" providerId="LiveId" clId="{03BC4E5D-C717-4CA9-9613-9B0D64C4EAD3}" dt="2024-01-08T04:49:16.853" v="457" actId="20577"/>
          <ac:spMkLst>
            <pc:docMk/>
            <pc:sldMk cId="707763046" sldId="261"/>
            <ac:spMk id="2" creationId="{117CE155-F441-4474-B05F-FF82F7279293}"/>
          </ac:spMkLst>
        </pc:spChg>
      </pc:sldChg>
      <pc:sldChg chg="del">
        <pc:chgData name="Manoranjan Das" userId="fd2e4dd44927c0cf" providerId="LiveId" clId="{03BC4E5D-C717-4CA9-9613-9B0D64C4EAD3}" dt="2024-01-08T04:49:42.873" v="505" actId="2696"/>
        <pc:sldMkLst>
          <pc:docMk/>
          <pc:sldMk cId="803421578" sldId="262"/>
        </pc:sldMkLst>
      </pc:sldChg>
      <pc:sldChg chg="del">
        <pc:chgData name="Manoranjan Das" userId="fd2e4dd44927c0cf" providerId="LiveId" clId="{03BC4E5D-C717-4CA9-9613-9B0D64C4EAD3}" dt="2024-01-08T04:49:46.044" v="506" actId="2696"/>
        <pc:sldMkLst>
          <pc:docMk/>
          <pc:sldMk cId="3936427320" sldId="263"/>
        </pc:sldMkLst>
      </pc:sldChg>
      <pc:sldChg chg="modSp mod">
        <pc:chgData name="Manoranjan Das" userId="fd2e4dd44927c0cf" providerId="LiveId" clId="{03BC4E5D-C717-4CA9-9613-9B0D64C4EAD3}" dt="2024-01-08T04:49:36.094" v="504" actId="6549"/>
        <pc:sldMkLst>
          <pc:docMk/>
          <pc:sldMk cId="1025233849" sldId="268"/>
        </pc:sldMkLst>
        <pc:spChg chg="mod">
          <ac:chgData name="Manoranjan Das" userId="fd2e4dd44927c0cf" providerId="LiveId" clId="{03BC4E5D-C717-4CA9-9613-9B0D64C4EAD3}" dt="2024-01-08T04:49:36.094" v="504" actId="6549"/>
          <ac:spMkLst>
            <pc:docMk/>
            <pc:sldMk cId="1025233849" sldId="268"/>
            <ac:spMk id="2" creationId="{2C897E52-2711-473A-AC53-236FCF4251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t>08-01-2024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t>‹#›</a:t>
            </a:fld>
            <a:endParaRPr lang="en-IN"/>
          </a:p>
        </p:txBody>
      </p:sp>
    </p:spTree>
    <p:extLst>
      <p:ext uri="{BB962C8B-B14F-4D97-AF65-F5344CB8AC3E}">
        <p14:creationId xmlns:p14="http://schemas.microsoft.com/office/powerpoint/2010/main" val="18794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pPr/>
              <a:t>08-01-2024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47138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321043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29174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cxnSp>
        <p:nvCxnSpPr>
          <p:cNvPr id="8" name="Straight Connector 7">
            <a:extLst>
              <a:ext uri="{FF2B5EF4-FFF2-40B4-BE49-F238E27FC236}">
                <a16:creationId xmlns:a16="http://schemas.microsoft.com/office/drawing/2014/main" id="{95D1B65D-8994-4450-B653-98A64B0BFF72}"/>
              </a:ext>
            </a:extLst>
          </p:cNvPr>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535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FD6B-8032-4829-B4E8-B5A13942ACB1}" type="datetime1">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0769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11264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t>08-01-2024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87389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t>08-01-2024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7464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t>08-01-2024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2400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88FD7-AC07-442D-84DA-2C9F324FA9B7}" type="datetime1">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76463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60739-263C-4AC0-908C-23A0496DBB8C}" type="datetime1">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13046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a:ln/>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pPr/>
              <a:t>08-01-2024</a:t>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1878954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E162-9269-475D-82BD-7ED6F020D39C}"/>
              </a:ext>
            </a:extLst>
          </p:cNvPr>
          <p:cNvSpPr>
            <a:spLocks noGrp="1"/>
          </p:cNvSpPr>
          <p:nvPr>
            <p:ph type="ctrTitle"/>
          </p:nvPr>
        </p:nvSpPr>
        <p:spPr>
          <a:xfrm>
            <a:off x="265176" y="310896"/>
            <a:ext cx="8641080" cy="1655763"/>
          </a:xfrm>
        </p:spPr>
        <p:style>
          <a:lnRef idx="1">
            <a:schemeClr val="accent4"/>
          </a:lnRef>
          <a:fillRef idx="2">
            <a:schemeClr val="accent4"/>
          </a:fillRef>
          <a:effectRef idx="1">
            <a:schemeClr val="accent4"/>
          </a:effectRef>
          <a:fontRef idx="minor">
            <a:schemeClr val="dk1"/>
          </a:fontRef>
        </p:style>
        <p:txBody>
          <a:bodyPr>
            <a:normAutofit fontScale="90000"/>
          </a:bodyPr>
          <a:lstStyle/>
          <a:p>
            <a:pPr>
              <a:lnSpc>
                <a:spcPct val="100000"/>
              </a:lnSpc>
              <a:spcBef>
                <a:spcPts val="600"/>
              </a:spcBef>
              <a:spcAft>
                <a:spcPts val="1200"/>
              </a:spcAft>
            </a:pPr>
            <a:r>
              <a:rPr lang="en-US" sz="2700" dirty="0">
                <a:solidFill>
                  <a:srgbClr val="FF0000"/>
                </a:solidFill>
                <a:cs typeface="Leelawadee" panose="020B0502040204020203"/>
              </a:rPr>
              <a:t>External Project Presentation of Computer Networking(CSE 3034)</a:t>
            </a:r>
            <a:br>
              <a:rPr lang="en-US" sz="2700" dirty="0">
                <a:solidFill>
                  <a:srgbClr val="FF0000"/>
                </a:solidFill>
                <a:cs typeface="Leelawadee" panose="020B0502040204020203"/>
              </a:rPr>
            </a:br>
            <a:r>
              <a:rPr lang="en-US" sz="2700" b="0" dirty="0">
                <a:cs typeface="Leelawadee" panose="020B0502040204020203"/>
              </a:rPr>
              <a:t>on</a:t>
            </a:r>
            <a:br>
              <a:rPr lang="en-US" dirty="0">
                <a:cs typeface="Leelawadee" panose="020B0502040204020203"/>
              </a:rPr>
            </a:br>
            <a:r>
              <a:rPr lang="en-US" sz="3100" dirty="0">
                <a:cs typeface="Leelawadee" panose="020B0502040204020203"/>
              </a:rPr>
              <a:t>Vulnerability Scanning in System/Web Applications</a:t>
            </a:r>
            <a:endParaRPr lang="en-IN" dirty="0">
              <a:cs typeface="Leelawadee" panose="020B0502040204020203"/>
            </a:endParaRPr>
          </a:p>
        </p:txBody>
      </p:sp>
      <p:sp>
        <p:nvSpPr>
          <p:cNvPr id="4" name="Subtitle 2">
            <a:extLst>
              <a:ext uri="{FF2B5EF4-FFF2-40B4-BE49-F238E27FC236}">
                <a16:creationId xmlns:a16="http://schemas.microsoft.com/office/drawing/2014/main" id="{CBF480FF-180A-4C81-A907-DD371FF4ACE9}"/>
              </a:ext>
            </a:extLst>
          </p:cNvPr>
          <p:cNvSpPr txBox="1">
            <a:spLocks/>
          </p:cNvSpPr>
          <p:nvPr/>
        </p:nvSpPr>
        <p:spPr>
          <a:xfrm>
            <a:off x="5181600" y="2109871"/>
            <a:ext cx="4107180" cy="22951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Presented by</a:t>
            </a:r>
          </a:p>
          <a:p>
            <a:r>
              <a:rPr lang="en-US" sz="1600" dirty="0">
                <a:solidFill>
                  <a:schemeClr val="tx1"/>
                </a:solidFill>
              </a:rPr>
              <a:t>DEBRAJ MANDAL(2141013068)</a:t>
            </a:r>
          </a:p>
          <a:p>
            <a:r>
              <a:rPr lang="en-US" sz="1600" dirty="0">
                <a:solidFill>
                  <a:schemeClr val="tx1"/>
                </a:solidFill>
              </a:rPr>
              <a:t>UTTAMASHA(2141021007)</a:t>
            </a:r>
          </a:p>
          <a:p>
            <a:r>
              <a:rPr lang="en-US" sz="1600" dirty="0">
                <a:solidFill>
                  <a:schemeClr val="tx1"/>
                </a:solidFill>
              </a:rPr>
              <a:t>SWAYAM MISHRA(2141013089)</a:t>
            </a:r>
          </a:p>
          <a:p>
            <a:r>
              <a:rPr lang="en-US" sz="1600" dirty="0">
                <a:solidFill>
                  <a:schemeClr val="tx1"/>
                </a:solidFill>
              </a:rPr>
              <a:t>MOUSUMI PRADHAN(2141016264)</a:t>
            </a:r>
          </a:p>
          <a:p>
            <a:r>
              <a:rPr lang="en-US" sz="1600" dirty="0">
                <a:solidFill>
                  <a:schemeClr val="tx1"/>
                </a:solidFill>
              </a:rPr>
              <a:t>JAGADANANDA MISHRA(2141013090)</a:t>
            </a:r>
          </a:p>
          <a:p>
            <a:endParaRPr lang="en-US" sz="2200" dirty="0">
              <a:solidFill>
                <a:schemeClr val="tx1"/>
              </a:solidFill>
            </a:endParaRPr>
          </a:p>
          <a:p>
            <a:endParaRPr lang="en-US" dirty="0">
              <a:solidFill>
                <a:schemeClr val="tx1"/>
              </a:solidFill>
            </a:endParaRPr>
          </a:p>
        </p:txBody>
      </p:sp>
      <p:pic>
        <p:nvPicPr>
          <p:cNvPr id="5" name="Picture">
            <a:extLst>
              <a:ext uri="{FF2B5EF4-FFF2-40B4-BE49-F238E27FC236}">
                <a16:creationId xmlns:a16="http://schemas.microsoft.com/office/drawing/2014/main" id="{FDF4EF9C-1C59-4B21-AC6D-C604B3D05DC8}"/>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520440" y="2550478"/>
            <a:ext cx="1847850" cy="1847215"/>
          </a:xfrm>
          <a:prstGeom prst="rect">
            <a:avLst/>
          </a:prstGeom>
          <a:noFill/>
          <a:ln w="9525">
            <a:noFill/>
            <a:miter lim="800000"/>
            <a:headEnd/>
            <a:tailEnd/>
          </a:ln>
        </p:spPr>
      </p:pic>
      <p:sp>
        <p:nvSpPr>
          <p:cNvPr id="6" name="Subtitle 2">
            <a:extLst>
              <a:ext uri="{FF2B5EF4-FFF2-40B4-BE49-F238E27FC236}">
                <a16:creationId xmlns:a16="http://schemas.microsoft.com/office/drawing/2014/main" id="{775B10EB-3668-4404-A943-B17C14B6DFE1}"/>
              </a:ext>
            </a:extLst>
          </p:cNvPr>
          <p:cNvSpPr txBox="1">
            <a:spLocks/>
          </p:cNvSpPr>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a:extLst>
              <a:ext uri="{FF2B5EF4-FFF2-40B4-BE49-F238E27FC236}">
                <a16:creationId xmlns:a16="http://schemas.microsoft.com/office/drawing/2014/main" id="{D56E70F7-CC93-4CD3-83E5-7FA138D63B4F}"/>
              </a:ext>
            </a:extLst>
          </p:cNvPr>
          <p:cNvSpPr txBox="1">
            <a:spLocks/>
          </p:cNvSpPr>
          <p:nvPr/>
        </p:nvSpPr>
        <p:spPr>
          <a:xfrm>
            <a:off x="265176" y="4782311"/>
            <a:ext cx="8641080" cy="1830863"/>
          </a:xfrm>
          <a:prstGeom prst="roundRect">
            <a:avLst/>
          </a:prstGeom>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Computer Science and Engineering</a:t>
            </a:r>
          </a:p>
          <a:p>
            <a:r>
              <a:rPr lang="en-US" sz="2400" b="1" dirty="0">
                <a:cs typeface="Leelawadee" panose="020B0502040204020203"/>
              </a:rPr>
              <a:t>Institute of Technical Education &amp; Research (FET)</a:t>
            </a:r>
          </a:p>
          <a:p>
            <a:endParaRPr lang="en-US" sz="2400" dirty="0">
              <a:cs typeface="Leelawadee" panose="020B0502040204020203"/>
            </a:endParaRPr>
          </a:p>
          <a:p>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p>
          <a:p>
            <a:r>
              <a:rPr lang="en-US" sz="1800" dirty="0">
                <a:cs typeface="Leelawadee" panose="020B0502040204020203"/>
              </a:rPr>
              <a:t>Jan, 2024</a:t>
            </a:r>
            <a:endParaRPr lang="en-IN" sz="1800" dirty="0">
              <a:cs typeface="Leelawadee" panose="020B0502040204020203"/>
            </a:endParaRPr>
          </a:p>
        </p:txBody>
      </p:sp>
      <p:sp>
        <p:nvSpPr>
          <p:cNvPr id="12" name="Subtitle 2">
            <a:extLst>
              <a:ext uri="{FF2B5EF4-FFF2-40B4-BE49-F238E27FC236}">
                <a16:creationId xmlns:a16="http://schemas.microsoft.com/office/drawing/2014/main" id="{88A6259B-0FB2-F5CA-61FA-9C49DAEE1239}"/>
              </a:ext>
            </a:extLst>
          </p:cNvPr>
          <p:cNvSpPr txBox="1">
            <a:spLocks/>
          </p:cNvSpPr>
          <p:nvPr/>
        </p:nvSpPr>
        <p:spPr>
          <a:xfrm>
            <a:off x="172436" y="2554886"/>
            <a:ext cx="3348003" cy="14051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Supervisor</a:t>
            </a:r>
          </a:p>
          <a:p>
            <a:r>
              <a:rPr lang="en-US" dirty="0">
                <a:solidFill>
                  <a:schemeClr val="tx1"/>
                </a:solidFill>
              </a:rPr>
              <a:t> Dr. </a:t>
            </a:r>
            <a:r>
              <a:rPr lang="en-US" dirty="0" err="1">
                <a:solidFill>
                  <a:schemeClr val="tx1"/>
                </a:solidFill>
              </a:rPr>
              <a:t>Arabinda</a:t>
            </a:r>
            <a:r>
              <a:rPr lang="en-US" dirty="0">
                <a:solidFill>
                  <a:schemeClr val="tx1"/>
                </a:solidFill>
              </a:rPr>
              <a:t> Sahoo</a:t>
            </a:r>
          </a:p>
          <a:p>
            <a:r>
              <a:rPr lang="en-US" dirty="0">
                <a:solidFill>
                  <a:schemeClr val="tx1"/>
                </a:solidFill>
              </a:rPr>
              <a:t>(Associate Professor)</a:t>
            </a:r>
          </a:p>
          <a:p>
            <a:endParaRPr lang="en-US" dirty="0">
              <a:solidFill>
                <a:schemeClr val="tx1"/>
              </a:solidFill>
            </a:endParaRPr>
          </a:p>
        </p:txBody>
      </p:sp>
    </p:spTree>
    <p:extLst>
      <p:ext uri="{BB962C8B-B14F-4D97-AF65-F5344CB8AC3E}">
        <p14:creationId xmlns:p14="http://schemas.microsoft.com/office/powerpoint/2010/main" val="94369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E6-1091-41E6-A048-3D4EF30E0A55}"/>
              </a:ext>
            </a:extLst>
          </p:cNvPr>
          <p:cNvSpPr>
            <a:spLocks noGrp="1"/>
          </p:cNvSpPr>
          <p:nvPr>
            <p:ph type="title"/>
          </p:nvPr>
        </p:nvSpPr>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3B18325C-4572-4FC9-9C64-8112ABED69C9}"/>
              </a:ext>
            </a:extLst>
          </p:cNvPr>
          <p:cNvSpPr>
            <a:spLocks noGrp="1"/>
          </p:cNvSpPr>
          <p:nvPr>
            <p:ph idx="1"/>
          </p:nvPr>
        </p:nvSpPr>
        <p:spPr/>
        <p:txBody>
          <a:bodyPr>
            <a:normAutofit/>
          </a:bodyPr>
          <a:lstStyle/>
          <a:p>
            <a:pPr marL="457200" indent="0">
              <a:lnSpc>
                <a:spcPct val="150000"/>
              </a:lnSpc>
              <a:spcAft>
                <a:spcPts val="200"/>
              </a:spcAft>
              <a:buNone/>
              <a:tabLst>
                <a:tab pos="295275" algn="l"/>
              </a:tabLst>
            </a:pPr>
            <a:r>
              <a:rPr lang="en-US" sz="1900" dirty="0">
                <a:effectLst/>
                <a:ea typeface="Calibri" panose="020F0502020204030204" pitchFamily="34" charset="0"/>
              </a:rPr>
              <a:t>[1] A. S. Tannenbaum, "Computer Networks," Pearson India.</a:t>
            </a:r>
          </a:p>
          <a:p>
            <a:pPr marL="457200" indent="0">
              <a:lnSpc>
                <a:spcPct val="150000"/>
              </a:lnSpc>
              <a:spcAft>
                <a:spcPts val="200"/>
              </a:spcAft>
              <a:buNone/>
              <a:tabLst>
                <a:tab pos="295275" algn="l"/>
              </a:tabLst>
            </a:pPr>
            <a:r>
              <a:rPr lang="en-US" sz="1900" dirty="0">
                <a:effectLst/>
                <a:ea typeface="Calibri" panose="020F0502020204030204" pitchFamily="34" charset="0"/>
              </a:rPr>
              <a:t>[2] H. Harold, "Java Network Programming," O’Reilly, Shroff Publishers.</a:t>
            </a:r>
            <a:endParaRPr lang="en-IN" sz="1900" dirty="0">
              <a:effectLst/>
              <a:ea typeface="Calibri" panose="020F0502020204030204" pitchFamily="34" charset="0"/>
            </a:endParaRPr>
          </a:p>
          <a:p>
            <a:pPr marL="457200" indent="0">
              <a:lnSpc>
                <a:spcPct val="150000"/>
              </a:lnSpc>
              <a:buNone/>
              <a:tabLst>
                <a:tab pos="295275" algn="l"/>
              </a:tabLst>
            </a:pPr>
            <a:r>
              <a:rPr lang="en-US" sz="1900" dirty="0">
                <a:effectLst/>
                <a:ea typeface="Calibri" panose="020F0502020204030204" pitchFamily="34" charset="0"/>
              </a:rPr>
              <a:t>[3] W. Richard Stevens, "TCP/IP Illustrated, Volume 1: The Protocols," Addison-Wesley Professional.</a:t>
            </a:r>
            <a:endParaRPr lang="en-IN" sz="1900" dirty="0">
              <a:effectLst/>
              <a:ea typeface="Calibri" panose="020F0502020204030204" pitchFamily="34" charset="0"/>
            </a:endParaRPr>
          </a:p>
          <a:p>
            <a:pPr marL="457200" indent="0">
              <a:lnSpc>
                <a:spcPct val="150000"/>
              </a:lnSpc>
              <a:buNone/>
              <a:tabLst>
                <a:tab pos="295275" algn="l"/>
              </a:tabLst>
            </a:pPr>
            <a:r>
              <a:rPr lang="en-US" sz="1900" dirty="0">
                <a:effectLst/>
                <a:ea typeface="Calibri" panose="020F0502020204030204" pitchFamily="34" charset="0"/>
              </a:rPr>
              <a:t>[4] G. G. Richard Stevens, "UNIX Network Programming," Prentice Hall.</a:t>
            </a:r>
            <a:endParaRPr lang="en-IN" sz="1900" dirty="0">
              <a:effectLst/>
              <a:ea typeface="Calibri" panose="020F0502020204030204" pitchFamily="34" charset="0"/>
            </a:endParaRPr>
          </a:p>
          <a:p>
            <a:pPr marL="457200" indent="0">
              <a:lnSpc>
                <a:spcPct val="150000"/>
              </a:lnSpc>
              <a:buNone/>
              <a:tabLst>
                <a:tab pos="295275" algn="l"/>
              </a:tabLst>
            </a:pPr>
            <a:r>
              <a:rPr lang="en-US" sz="1900" dirty="0">
                <a:effectLst/>
                <a:ea typeface="Calibri" panose="020F0502020204030204" pitchFamily="34" charset="0"/>
              </a:rPr>
              <a:t>[5] D. E. Comer, "Internetworking with TCP/IP: Principles, Protocols, and Architecture," Prentice Hall.</a:t>
            </a:r>
            <a:endParaRPr lang="en-IN" sz="1900" dirty="0">
              <a:effectLst/>
              <a:ea typeface="Calibri" panose="020F0502020204030204" pitchFamily="34" charset="0"/>
            </a:endParaRPr>
          </a:p>
          <a:p>
            <a:pPr marL="0" indent="0">
              <a:lnSpc>
                <a:spcPct val="150000"/>
              </a:lnSpc>
              <a:buNone/>
            </a:pPr>
            <a:endParaRPr lang="en-IN" sz="1900" dirty="0"/>
          </a:p>
        </p:txBody>
      </p:sp>
      <p:sp>
        <p:nvSpPr>
          <p:cNvPr id="4" name="Date Placeholder 3">
            <a:extLst>
              <a:ext uri="{FF2B5EF4-FFF2-40B4-BE49-F238E27FC236}">
                <a16:creationId xmlns:a16="http://schemas.microsoft.com/office/drawing/2014/main" id="{30854A40-6917-4545-815D-83E5B8F5F704}"/>
              </a:ext>
            </a:extLst>
          </p:cNvPr>
          <p:cNvSpPr>
            <a:spLocks noGrp="1"/>
          </p:cNvSpPr>
          <p:nvPr>
            <p:ph type="dt" sz="half" idx="10"/>
          </p:nvPr>
        </p:nvSpPr>
        <p:spPr/>
        <p:txBody>
          <a:bodyPr/>
          <a:lstStyle/>
          <a:p>
            <a:r>
              <a:rPr lang="en-IN" dirty="0"/>
              <a:t>10/01/2024</a:t>
            </a:r>
          </a:p>
        </p:txBody>
      </p:sp>
      <p:sp>
        <p:nvSpPr>
          <p:cNvPr id="5" name="Footer Placeholder 4">
            <a:extLst>
              <a:ext uri="{FF2B5EF4-FFF2-40B4-BE49-F238E27FC236}">
                <a16:creationId xmlns:a16="http://schemas.microsoft.com/office/drawing/2014/main" id="{354FF8C9-4F87-474E-8537-DC116C4A1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07148-A110-4012-A661-80C04D728D67}"/>
              </a:ext>
            </a:extLst>
          </p:cNvPr>
          <p:cNvSpPr>
            <a:spLocks noGrp="1"/>
          </p:cNvSpPr>
          <p:nvPr>
            <p:ph type="sldNum" sz="quarter" idx="12"/>
          </p:nvPr>
        </p:nvSpPr>
        <p:spPr/>
        <p:txBody>
          <a:bodyPr/>
          <a:lstStyle/>
          <a:p>
            <a:fld id="{ADFB7573-0EEC-4F18-B4D8-B9624EC7F9C7}" type="slidenum">
              <a:rPr lang="en-IN" smtClean="0"/>
              <a:t>10</a:t>
            </a:fld>
            <a:endParaRPr lang="en-IN"/>
          </a:p>
        </p:txBody>
      </p:sp>
    </p:spTree>
    <p:extLst>
      <p:ext uri="{BB962C8B-B14F-4D97-AF65-F5344CB8AC3E}">
        <p14:creationId xmlns:p14="http://schemas.microsoft.com/office/powerpoint/2010/main" val="174279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10A4-639D-4F22-9C5D-BDE292E17FEE}"/>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7FECB66A-9D60-4D94-A1A7-D1A557742DB5}"/>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EEB088B-0B5C-41DF-A0DC-D07E0F4424DA}"/>
              </a:ext>
            </a:extLst>
          </p:cNvPr>
          <p:cNvSpPr>
            <a:spLocks noGrp="1"/>
          </p:cNvSpPr>
          <p:nvPr>
            <p:ph type="dt" sz="half" idx="10"/>
          </p:nvPr>
        </p:nvSpPr>
        <p:spPr/>
        <p:txBody>
          <a:bodyPr/>
          <a:lstStyle/>
          <a:p>
            <a:r>
              <a:rPr lang="en-IN" dirty="0"/>
              <a:t>10/01/2024</a:t>
            </a:r>
          </a:p>
        </p:txBody>
      </p:sp>
      <p:sp>
        <p:nvSpPr>
          <p:cNvPr id="5" name="Footer Placeholder 4">
            <a:extLst>
              <a:ext uri="{FF2B5EF4-FFF2-40B4-BE49-F238E27FC236}">
                <a16:creationId xmlns:a16="http://schemas.microsoft.com/office/drawing/2014/main" id="{E60C3D76-6985-425F-8101-B931A0AB3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29264-98AF-4446-AC64-007FC86D531A}"/>
              </a:ext>
            </a:extLst>
          </p:cNvPr>
          <p:cNvSpPr>
            <a:spLocks noGrp="1"/>
          </p:cNvSpPr>
          <p:nvPr>
            <p:ph type="sldNum" sz="quarter" idx="12"/>
          </p:nvPr>
        </p:nvSpPr>
        <p:spPr/>
        <p:txBody>
          <a:bodyPr/>
          <a:lstStyle/>
          <a:p>
            <a:fld id="{ADFB7573-0EEC-4F18-B4D8-B9624EC7F9C7}" type="slidenum">
              <a:rPr lang="en-IN" smtClean="0"/>
              <a:t>11</a:t>
            </a:fld>
            <a:endParaRPr lang="en-IN"/>
          </a:p>
        </p:txBody>
      </p:sp>
      <p:pic>
        <p:nvPicPr>
          <p:cNvPr id="1028" name="Picture 4" descr="https://previews.123rf.com/images/flybird163/flybird1631508/flybird163150800853/44052098-any-questions-question-write-on-paper.jpg">
            <a:extLst>
              <a:ext uri="{FF2B5EF4-FFF2-40B4-BE49-F238E27FC236}">
                <a16:creationId xmlns:a16="http://schemas.microsoft.com/office/drawing/2014/main" id="{34A8A78E-62E6-465D-B222-3CDC96F0D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1008403"/>
            <a:ext cx="8785077" cy="519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1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6F26-A5B0-4D4A-A392-E6F1E5BCDCA2}"/>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FA10080B-4FC2-48F5-8185-95684B1566E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4027F2A9-19A9-4319-8E39-B664A50C7BDB}"/>
              </a:ext>
            </a:extLst>
          </p:cNvPr>
          <p:cNvSpPr>
            <a:spLocks noGrp="1"/>
          </p:cNvSpPr>
          <p:nvPr>
            <p:ph type="dt" sz="half" idx="10"/>
          </p:nvPr>
        </p:nvSpPr>
        <p:spPr/>
        <p:txBody>
          <a:bodyPr/>
          <a:lstStyle/>
          <a:p>
            <a:r>
              <a:rPr lang="en-IN" dirty="0"/>
              <a:t>10/01/2024</a:t>
            </a:r>
          </a:p>
        </p:txBody>
      </p:sp>
      <p:sp>
        <p:nvSpPr>
          <p:cNvPr id="5" name="Footer Placeholder 4">
            <a:extLst>
              <a:ext uri="{FF2B5EF4-FFF2-40B4-BE49-F238E27FC236}">
                <a16:creationId xmlns:a16="http://schemas.microsoft.com/office/drawing/2014/main" id="{A7C8759C-36E1-4842-9D6B-C71751B5E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4D8C0-FCAD-44C7-9CF2-4F653D760C5F}"/>
              </a:ext>
            </a:extLst>
          </p:cNvPr>
          <p:cNvSpPr>
            <a:spLocks noGrp="1"/>
          </p:cNvSpPr>
          <p:nvPr>
            <p:ph type="sldNum" sz="quarter" idx="12"/>
          </p:nvPr>
        </p:nvSpPr>
        <p:spPr/>
        <p:txBody>
          <a:bodyPr/>
          <a:lstStyle/>
          <a:p>
            <a:fld id="{ADFB7573-0EEC-4F18-B4D8-B9624EC7F9C7}" type="slidenum">
              <a:rPr lang="en-IN" smtClean="0"/>
              <a:t>12</a:t>
            </a:fld>
            <a:endParaRPr lang="en-IN"/>
          </a:p>
        </p:txBody>
      </p:sp>
      <p:pic>
        <p:nvPicPr>
          <p:cNvPr id="2050" name="Picture 2" descr="https://i0.wp.com/sociallover.net/wp-content/uploads/2017/04/thank-you-images-for-ppt.png">
            <a:extLst>
              <a:ext uri="{FF2B5EF4-FFF2-40B4-BE49-F238E27FC236}">
                <a16:creationId xmlns:a16="http://schemas.microsoft.com/office/drawing/2014/main" id="{B3A3EA86-8122-4F5A-A3D8-2B0B9ADC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1015228"/>
            <a:ext cx="8791402" cy="494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86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C446-FC6F-4323-8E5E-54D5298BCB5A}"/>
              </a:ext>
            </a:extLst>
          </p:cNvPr>
          <p:cNvSpPr>
            <a:spLocks noGrp="1"/>
          </p:cNvSpPr>
          <p:nvPr>
            <p:ph type="title"/>
          </p:nvPr>
        </p:nvSpPr>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40241B09-66EE-494B-AB83-084049831A1E}"/>
              </a:ext>
            </a:extLst>
          </p:cNvPr>
          <p:cNvSpPr>
            <a:spLocks noGrp="1"/>
          </p:cNvSpPr>
          <p:nvPr>
            <p:ph idx="1"/>
          </p:nvPr>
        </p:nvSpPr>
        <p:spPr/>
        <p:txBody>
          <a:bodyPr>
            <a:normAutofit/>
          </a:bodyPr>
          <a:lstStyle/>
          <a:p>
            <a:r>
              <a:rPr lang="en-US" dirty="0"/>
              <a:t>Introduction	</a:t>
            </a:r>
          </a:p>
          <a:p>
            <a:r>
              <a:rPr lang="en-US" dirty="0"/>
              <a:t>Problem statement	</a:t>
            </a:r>
          </a:p>
          <a:p>
            <a:r>
              <a:rPr lang="en-US" dirty="0"/>
              <a:t>Methodology	</a:t>
            </a:r>
          </a:p>
          <a:p>
            <a:r>
              <a:rPr lang="en-US" dirty="0"/>
              <a:t>Implementation	</a:t>
            </a:r>
          </a:p>
          <a:p>
            <a:r>
              <a:rPr lang="en-US" dirty="0"/>
              <a:t>Result and Interpretation</a:t>
            </a:r>
          </a:p>
          <a:p>
            <a:r>
              <a:rPr lang="en-US" dirty="0"/>
              <a:t>Conclusion</a:t>
            </a:r>
          </a:p>
          <a:p>
            <a:endParaRPr lang="en-IN" dirty="0"/>
          </a:p>
        </p:txBody>
      </p:sp>
      <p:sp>
        <p:nvSpPr>
          <p:cNvPr id="4" name="Date Placeholder 3">
            <a:extLst>
              <a:ext uri="{FF2B5EF4-FFF2-40B4-BE49-F238E27FC236}">
                <a16:creationId xmlns:a16="http://schemas.microsoft.com/office/drawing/2014/main" id="{3EE05AB0-97FA-46C0-9103-759A544B42DB}"/>
              </a:ext>
            </a:extLst>
          </p:cNvPr>
          <p:cNvSpPr>
            <a:spLocks noGrp="1"/>
          </p:cNvSpPr>
          <p:nvPr>
            <p:ph type="dt" sz="half" idx="10"/>
          </p:nvPr>
        </p:nvSpPr>
        <p:spPr/>
        <p:txBody>
          <a:bodyPr/>
          <a:lstStyle/>
          <a:p>
            <a:r>
              <a:rPr lang="en-IN" dirty="0"/>
              <a:t>10/01/2024</a:t>
            </a:r>
          </a:p>
        </p:txBody>
      </p:sp>
      <p:sp>
        <p:nvSpPr>
          <p:cNvPr id="5" name="Footer Placeholder 4">
            <a:extLst>
              <a:ext uri="{FF2B5EF4-FFF2-40B4-BE49-F238E27FC236}">
                <a16:creationId xmlns:a16="http://schemas.microsoft.com/office/drawing/2014/main" id="{491E03A6-7930-4EB8-BE49-CB366A3EA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FEBD3-61BF-443F-9481-BE1580B7CF89}"/>
              </a:ext>
            </a:extLst>
          </p:cNvPr>
          <p:cNvSpPr>
            <a:spLocks noGrp="1"/>
          </p:cNvSpPr>
          <p:nvPr>
            <p:ph type="sldNum" sz="quarter" idx="12"/>
          </p:nvPr>
        </p:nvSpPr>
        <p:spPr/>
        <p:txBody>
          <a:bodyPr/>
          <a:lstStyle/>
          <a:p>
            <a:fld id="{ADFB7573-0EEC-4F18-B4D8-B9624EC7F9C7}" type="slidenum">
              <a:rPr lang="en-IN" smtClean="0"/>
              <a:t>2</a:t>
            </a:fld>
            <a:endParaRPr lang="en-IN"/>
          </a:p>
        </p:txBody>
      </p:sp>
    </p:spTree>
    <p:extLst>
      <p:ext uri="{BB962C8B-B14F-4D97-AF65-F5344CB8AC3E}">
        <p14:creationId xmlns:p14="http://schemas.microsoft.com/office/powerpoint/2010/main" val="1769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F116-97EB-49F9-868F-4FF8C27C9752}"/>
              </a:ext>
            </a:extLst>
          </p:cNvPr>
          <p:cNvSpPr>
            <a:spLocks noGrp="1"/>
          </p:cNvSpPr>
          <p:nvPr>
            <p:ph type="title"/>
          </p:nvPr>
        </p:nvSpPr>
        <p:spPr/>
        <p:txBody>
          <a:bodyPr>
            <a:normAutofit fontScale="90000"/>
          </a:bodyPr>
          <a:lstStyle/>
          <a:p>
            <a:r>
              <a:rPr lang="en-US" dirty="0"/>
              <a:t>Introduction	</a:t>
            </a:r>
            <a:endParaRPr lang="en-IN" dirty="0"/>
          </a:p>
        </p:txBody>
      </p:sp>
      <p:sp>
        <p:nvSpPr>
          <p:cNvPr id="3" name="Content Placeholder 2">
            <a:extLst>
              <a:ext uri="{FF2B5EF4-FFF2-40B4-BE49-F238E27FC236}">
                <a16:creationId xmlns:a16="http://schemas.microsoft.com/office/drawing/2014/main" id="{8539FD1C-EC1F-4F98-87A9-6C64F1FEC070}"/>
              </a:ext>
            </a:extLst>
          </p:cNvPr>
          <p:cNvSpPr>
            <a:spLocks noGrp="1"/>
          </p:cNvSpPr>
          <p:nvPr>
            <p:ph idx="1"/>
          </p:nvPr>
        </p:nvSpPr>
        <p:spPr/>
        <p:txBody>
          <a:bodyPr>
            <a:normAutofit/>
          </a:bodyPr>
          <a:lstStyle/>
          <a:p>
            <a:r>
              <a:rPr lang="en-IN" sz="2000" dirty="0"/>
              <a:t>Development of Java-based tool for vulnerability scanning in LAN networks and web apps</a:t>
            </a:r>
          </a:p>
          <a:p>
            <a:r>
              <a:rPr lang="en-IN" sz="2000" dirty="0"/>
              <a:t>Inspired by Nmap functionalities for systematic identification of security vulnerabilities</a:t>
            </a:r>
          </a:p>
          <a:p>
            <a:r>
              <a:rPr lang="en-IN" sz="2000" dirty="0"/>
              <a:t>Tool prompts user inputs (URLs/IPs) to initiate scans through Java program</a:t>
            </a:r>
          </a:p>
          <a:p>
            <a:r>
              <a:rPr lang="en-IN" sz="2000" dirty="0"/>
              <a:t>Aims to enable proactive vulnerability identification and fortification against threats</a:t>
            </a:r>
          </a:p>
          <a:p>
            <a:r>
              <a:rPr lang="en-IN" sz="2000" dirty="0"/>
              <a:t>Provides simplified, user-friendly interface leveraging Java's capabilities for cybersecurity enhancement</a:t>
            </a:r>
          </a:p>
        </p:txBody>
      </p:sp>
      <p:sp>
        <p:nvSpPr>
          <p:cNvPr id="4" name="Date Placeholder 3">
            <a:extLst>
              <a:ext uri="{FF2B5EF4-FFF2-40B4-BE49-F238E27FC236}">
                <a16:creationId xmlns:a16="http://schemas.microsoft.com/office/drawing/2014/main" id="{64414526-8011-4C79-AB11-4EFF2BB6B288}"/>
              </a:ext>
            </a:extLst>
          </p:cNvPr>
          <p:cNvSpPr>
            <a:spLocks noGrp="1"/>
          </p:cNvSpPr>
          <p:nvPr>
            <p:ph type="dt" sz="half" idx="10"/>
          </p:nvPr>
        </p:nvSpPr>
        <p:spPr/>
        <p:txBody>
          <a:bodyPr/>
          <a:lstStyle/>
          <a:p>
            <a:r>
              <a:rPr lang="en-IN" dirty="0"/>
              <a:t>10/01/2024</a:t>
            </a:r>
          </a:p>
        </p:txBody>
      </p:sp>
      <p:sp>
        <p:nvSpPr>
          <p:cNvPr id="5" name="Footer Placeholder 4">
            <a:extLst>
              <a:ext uri="{FF2B5EF4-FFF2-40B4-BE49-F238E27FC236}">
                <a16:creationId xmlns:a16="http://schemas.microsoft.com/office/drawing/2014/main" id="{FD1C0A33-20B8-4BAA-A38B-6E192AB6D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C5D16-38AE-4E8A-8719-DC2DB0EC3B1F}"/>
              </a:ext>
            </a:extLst>
          </p:cNvPr>
          <p:cNvSpPr>
            <a:spLocks noGrp="1"/>
          </p:cNvSpPr>
          <p:nvPr>
            <p:ph type="sldNum" sz="quarter" idx="12"/>
          </p:nvPr>
        </p:nvSpPr>
        <p:spPr/>
        <p:txBody>
          <a:bodyPr/>
          <a:lstStyle/>
          <a:p>
            <a:fld id="{ADFB7573-0EEC-4F18-B4D8-B9624EC7F9C7}" type="slidenum">
              <a:rPr lang="en-IN" smtClean="0"/>
              <a:t>3</a:t>
            </a:fld>
            <a:endParaRPr lang="en-IN"/>
          </a:p>
        </p:txBody>
      </p:sp>
    </p:spTree>
    <p:extLst>
      <p:ext uri="{BB962C8B-B14F-4D97-AF65-F5344CB8AC3E}">
        <p14:creationId xmlns:p14="http://schemas.microsoft.com/office/powerpoint/2010/main" val="11686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67D-7919-4BD9-85F8-F9B052700BED}"/>
              </a:ext>
            </a:extLst>
          </p:cNvPr>
          <p:cNvSpPr>
            <a:spLocks noGrp="1"/>
          </p:cNvSpPr>
          <p:nvPr>
            <p:ph type="title"/>
          </p:nvPr>
        </p:nvSpPr>
        <p:spPr/>
        <p:txBody>
          <a:bodyPr>
            <a:normAutofit fontScale="90000"/>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7E8BA668-8ABC-489D-905A-8471DC562BAF}"/>
              </a:ext>
            </a:extLst>
          </p:cNvPr>
          <p:cNvSpPr>
            <a:spLocks noGrp="1"/>
          </p:cNvSpPr>
          <p:nvPr>
            <p:ph idx="1"/>
          </p:nvPr>
        </p:nvSpPr>
        <p:spPr/>
        <p:txBody>
          <a:bodyPr>
            <a:normAutofit fontScale="92500" lnSpcReduction="10000"/>
          </a:bodyPr>
          <a:lstStyle/>
          <a:p>
            <a:pPr marL="0" indent="0">
              <a:buNone/>
            </a:pPr>
            <a:r>
              <a:rPr lang="en-IN" sz="2000" dirty="0"/>
              <a:t>I. </a:t>
            </a:r>
            <a:r>
              <a:rPr lang="en-IN" sz="2000" b="1" dirty="0"/>
              <a:t>Problem Overview</a:t>
            </a:r>
          </a:p>
          <a:p>
            <a:r>
              <a:rPr lang="en-IN" sz="2000" dirty="0"/>
              <a:t>Creating a Java-based tool for vulnerability scans in LAN networks and web apps.</a:t>
            </a:r>
          </a:p>
          <a:p>
            <a:r>
              <a:rPr lang="en-IN" sz="2000" dirty="0"/>
              <a:t>Establishing smooth user interaction via console input for triggering scans.</a:t>
            </a:r>
          </a:p>
          <a:p>
            <a:r>
              <a:rPr lang="en-IN" sz="2000" dirty="0"/>
              <a:t>Translating user inputs into comprehensive vulnerability scans similar to Nmap.</a:t>
            </a:r>
          </a:p>
          <a:p>
            <a:r>
              <a:rPr lang="en-IN" sz="2000" dirty="0"/>
              <a:t>Presenting results in an accessible format for effective vulnerability management.</a:t>
            </a:r>
          </a:p>
          <a:p>
            <a:endParaRPr lang="en-IN" sz="2000" dirty="0"/>
          </a:p>
          <a:p>
            <a:pPr marL="0" indent="0">
              <a:buNone/>
            </a:pPr>
            <a:r>
              <a:rPr lang="en-IN" sz="2000" dirty="0"/>
              <a:t>II. </a:t>
            </a:r>
            <a:r>
              <a:rPr lang="en-IN" sz="2000" b="1" dirty="0"/>
              <a:t>Constraints</a:t>
            </a:r>
          </a:p>
          <a:p>
            <a:r>
              <a:rPr lang="en-IN" sz="2000" dirty="0"/>
              <a:t>Functionality Scope: Limitations in replicating Nmap's extensive functionalities in Java.</a:t>
            </a:r>
          </a:p>
          <a:p>
            <a:r>
              <a:rPr lang="en-IN" sz="2000" dirty="0"/>
              <a:t>Scan Depth: Potential limitations in conducting exhaustive system scans.</a:t>
            </a:r>
          </a:p>
          <a:p>
            <a:r>
              <a:rPr lang="en-IN" sz="2000" dirty="0"/>
              <a:t>NSE Scripts: Difficulty in translating all Nmap Scripting Engine (NSE) scripts.</a:t>
            </a:r>
          </a:p>
          <a:p>
            <a:r>
              <a:rPr lang="en-IN" sz="2000" dirty="0"/>
              <a:t>Network Protocol Coverage: Challenges in covering diverse network protocols.</a:t>
            </a:r>
          </a:p>
        </p:txBody>
      </p:sp>
      <p:sp>
        <p:nvSpPr>
          <p:cNvPr id="4" name="Date Placeholder 3">
            <a:extLst>
              <a:ext uri="{FF2B5EF4-FFF2-40B4-BE49-F238E27FC236}">
                <a16:creationId xmlns:a16="http://schemas.microsoft.com/office/drawing/2014/main" id="{5A73A2C1-2501-4DAC-9128-40D36DA36C08}"/>
              </a:ext>
            </a:extLst>
          </p:cNvPr>
          <p:cNvSpPr>
            <a:spLocks noGrp="1"/>
          </p:cNvSpPr>
          <p:nvPr>
            <p:ph type="dt" sz="half" idx="10"/>
          </p:nvPr>
        </p:nvSpPr>
        <p:spPr/>
        <p:txBody>
          <a:bodyPr/>
          <a:lstStyle/>
          <a:p>
            <a:r>
              <a:rPr lang="en-IN" dirty="0"/>
              <a:t>10/01/2024</a:t>
            </a:r>
          </a:p>
        </p:txBody>
      </p:sp>
      <p:sp>
        <p:nvSpPr>
          <p:cNvPr id="5" name="Footer Placeholder 4">
            <a:extLst>
              <a:ext uri="{FF2B5EF4-FFF2-40B4-BE49-F238E27FC236}">
                <a16:creationId xmlns:a16="http://schemas.microsoft.com/office/drawing/2014/main" id="{9522AA19-EE50-43B1-AE91-BD1DDB38B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D7361-8AF9-49A3-B25B-B1043E057DE8}"/>
              </a:ext>
            </a:extLst>
          </p:cNvPr>
          <p:cNvSpPr>
            <a:spLocks noGrp="1"/>
          </p:cNvSpPr>
          <p:nvPr>
            <p:ph type="sldNum" sz="quarter" idx="12"/>
          </p:nvPr>
        </p:nvSpPr>
        <p:spPr/>
        <p:txBody>
          <a:bodyPr/>
          <a:lstStyle/>
          <a:p>
            <a:fld id="{ADFB7573-0EEC-4F18-B4D8-B9624EC7F9C7}" type="slidenum">
              <a:rPr lang="en-IN" smtClean="0"/>
              <a:t>4</a:t>
            </a:fld>
            <a:endParaRPr lang="en-IN"/>
          </a:p>
        </p:txBody>
      </p:sp>
    </p:spTree>
    <p:extLst>
      <p:ext uri="{BB962C8B-B14F-4D97-AF65-F5344CB8AC3E}">
        <p14:creationId xmlns:p14="http://schemas.microsoft.com/office/powerpoint/2010/main" val="202507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DCC2-6D33-475E-B7AB-E070F315DCFB}"/>
              </a:ext>
            </a:extLst>
          </p:cNvPr>
          <p:cNvSpPr>
            <a:spLocks noGrp="1"/>
          </p:cNvSpPr>
          <p:nvPr>
            <p:ph type="title"/>
          </p:nvPr>
        </p:nvSpPr>
        <p:spPr/>
        <p:txBody>
          <a:bodyPr>
            <a:normAutofit fontScale="90000"/>
          </a:bodyPr>
          <a:lstStyle/>
          <a:p>
            <a:r>
              <a:rPr lang="en-US" dirty="0"/>
              <a:t>Methodology	</a:t>
            </a:r>
            <a:endParaRPr lang="en-IN" dirty="0"/>
          </a:p>
        </p:txBody>
      </p:sp>
      <p:sp>
        <p:nvSpPr>
          <p:cNvPr id="3" name="Content Placeholder 2">
            <a:extLst>
              <a:ext uri="{FF2B5EF4-FFF2-40B4-BE49-F238E27FC236}">
                <a16:creationId xmlns:a16="http://schemas.microsoft.com/office/drawing/2014/main" id="{06AE589C-38FE-411E-B406-9B831DCAC958}"/>
              </a:ext>
            </a:extLst>
          </p:cNvPr>
          <p:cNvSpPr>
            <a:spLocks noGrp="1"/>
          </p:cNvSpPr>
          <p:nvPr>
            <p:ph idx="1"/>
          </p:nvPr>
        </p:nvSpPr>
        <p:spPr/>
        <p:txBody>
          <a:bodyPr>
            <a:normAutofit fontScale="40000" lnSpcReduction="20000"/>
          </a:bodyPr>
          <a:lstStyle/>
          <a:p>
            <a:pPr marL="0" indent="0">
              <a:buNone/>
            </a:pPr>
            <a:r>
              <a:rPr lang="en-IN" b="1" dirty="0"/>
              <a:t>Vulnerability Scanning Algorithm</a:t>
            </a:r>
          </a:p>
          <a:p>
            <a:pPr marL="0" indent="0">
              <a:buNone/>
            </a:pPr>
            <a:r>
              <a:rPr lang="en-IN" dirty="0"/>
              <a:t>                   - Input: User-provided URI/URL/IP Address</a:t>
            </a:r>
          </a:p>
          <a:p>
            <a:pPr marL="0" indent="0">
              <a:buNone/>
            </a:pPr>
            <a:r>
              <a:rPr lang="en-IN" dirty="0"/>
              <a:t>                   - Output: Vulnerability scan results</a:t>
            </a:r>
          </a:p>
          <a:p>
            <a:pPr marL="0" indent="0">
              <a:buNone/>
            </a:pPr>
            <a:r>
              <a:rPr lang="en-IN" dirty="0"/>
              <a:t>1. </a:t>
            </a:r>
            <a:r>
              <a:rPr lang="en-IN" dirty="0" err="1"/>
              <a:t>NetworkScanner</a:t>
            </a:r>
            <a:r>
              <a:rPr lang="en-IN" dirty="0"/>
              <a:t> Java program execution initiation.</a:t>
            </a:r>
          </a:p>
          <a:p>
            <a:pPr marL="0" indent="0">
              <a:buNone/>
            </a:pPr>
            <a:r>
              <a:rPr lang="en-IN" dirty="0"/>
              <a:t>2. Console interface input acceptance for URI/URL/IP Address.</a:t>
            </a:r>
          </a:p>
          <a:p>
            <a:pPr marL="0" indent="0">
              <a:buNone/>
            </a:pPr>
            <a:r>
              <a:rPr lang="en-IN" dirty="0"/>
              <a:t>3. Storage of user input as the 'target' for vulnerability scanning.</a:t>
            </a:r>
          </a:p>
          <a:p>
            <a:pPr marL="0" indent="0">
              <a:buNone/>
            </a:pPr>
            <a:r>
              <a:rPr lang="en-IN" dirty="0"/>
              <a:t>4. Nmap command construction via </a:t>
            </a:r>
            <a:r>
              <a:rPr lang="en-IN" dirty="0" err="1"/>
              <a:t>ProcessBuilder</a:t>
            </a:r>
            <a:r>
              <a:rPr lang="en-IN" dirty="0"/>
              <a:t>:</a:t>
            </a:r>
          </a:p>
          <a:p>
            <a:pPr marL="0" indent="0">
              <a:buNone/>
            </a:pPr>
            <a:r>
              <a:rPr lang="en-IN" dirty="0"/>
              <a:t>   a. Setting Nmap executable path and required flags (-</a:t>
            </a:r>
            <a:r>
              <a:rPr lang="en-IN" dirty="0" err="1"/>
              <a:t>sV</a:t>
            </a:r>
            <a:r>
              <a:rPr lang="en-IN" dirty="0"/>
              <a:t>, -O, --script "</a:t>
            </a:r>
            <a:r>
              <a:rPr lang="en-IN" dirty="0" err="1"/>
              <a:t>vulners</a:t>
            </a:r>
            <a:r>
              <a:rPr lang="en-IN" dirty="0"/>
              <a:t>").</a:t>
            </a:r>
          </a:p>
          <a:p>
            <a:pPr marL="0" indent="0">
              <a:buNone/>
            </a:pPr>
            <a:r>
              <a:rPr lang="en-IN" dirty="0"/>
              <a:t>   b. Inclusion of the 'target' from user input as a parameter in the Nmap command.</a:t>
            </a:r>
          </a:p>
          <a:p>
            <a:pPr marL="0" indent="0">
              <a:buNone/>
            </a:pPr>
            <a:r>
              <a:rPr lang="en-IN" dirty="0"/>
              <a:t>5. Error output redirection to regular output stream for unified display.</a:t>
            </a:r>
          </a:p>
          <a:p>
            <a:pPr marL="0" indent="0">
              <a:buNone/>
            </a:pPr>
            <a:r>
              <a:rPr lang="en-IN" dirty="0"/>
              <a:t>6. Initiation of Nmap process through executing the constructed command.</a:t>
            </a:r>
          </a:p>
          <a:p>
            <a:pPr marL="0" indent="0">
              <a:buNone/>
            </a:pPr>
            <a:r>
              <a:rPr lang="en-IN" dirty="0"/>
              <a:t>7. Scanning initiation:</a:t>
            </a:r>
          </a:p>
          <a:p>
            <a:pPr marL="0" indent="0">
              <a:buNone/>
            </a:pPr>
            <a:r>
              <a:rPr lang="en-IN" dirty="0"/>
              <a:t>   a. Output (results) reading of the Nmap scan.</a:t>
            </a:r>
          </a:p>
          <a:p>
            <a:pPr marL="0" indent="0">
              <a:buNone/>
            </a:pPr>
            <a:r>
              <a:rPr lang="en-IN" dirty="0"/>
              <a:t>   b. Display of each scan output line in the console interface.</a:t>
            </a:r>
          </a:p>
          <a:p>
            <a:pPr marL="0" indent="0">
              <a:buNone/>
            </a:pPr>
            <a:r>
              <a:rPr lang="en-IN" dirty="0"/>
              <a:t>   c. Repeating until all output lines are processed.</a:t>
            </a:r>
          </a:p>
          <a:p>
            <a:pPr marL="0" indent="0">
              <a:buNone/>
            </a:pPr>
            <a:r>
              <a:rPr lang="en-IN" dirty="0"/>
              <a:t>8. End of scan:</a:t>
            </a:r>
          </a:p>
          <a:p>
            <a:pPr marL="0" indent="0">
              <a:buNone/>
            </a:pPr>
            <a:r>
              <a:rPr lang="en-IN" dirty="0"/>
              <a:t>   </a:t>
            </a:r>
            <a:r>
              <a:rPr lang="en-IN" dirty="0" err="1"/>
              <a:t>i</a:t>
            </a:r>
            <a:r>
              <a:rPr lang="en-IN" dirty="0"/>
              <a:t>. Closure of the output reading mechanism.</a:t>
            </a:r>
          </a:p>
          <a:p>
            <a:pPr marL="0" indent="0">
              <a:buNone/>
            </a:pPr>
            <a:r>
              <a:rPr lang="en-IN" dirty="0"/>
              <a:t>9. Exception Handling:</a:t>
            </a:r>
          </a:p>
          <a:p>
            <a:pPr marL="0" indent="0">
              <a:buNone/>
            </a:pPr>
            <a:r>
              <a:rPr lang="en-IN" dirty="0"/>
              <a:t>   ii. </a:t>
            </a:r>
            <a:r>
              <a:rPr lang="en-IN" dirty="0" err="1"/>
              <a:t>IOException</a:t>
            </a:r>
            <a:r>
              <a:rPr lang="en-IN" dirty="0"/>
              <a:t> handling during process execution:</a:t>
            </a:r>
          </a:p>
          <a:p>
            <a:pPr marL="0" indent="0">
              <a:buNone/>
            </a:pPr>
            <a:r>
              <a:rPr lang="en-IN" dirty="0"/>
              <a:t>       a. Stack trace printing for debugging facilitation.</a:t>
            </a:r>
          </a:p>
          <a:p>
            <a:pPr marL="0" indent="0">
              <a:buNone/>
            </a:pPr>
            <a:r>
              <a:rPr lang="en-IN" dirty="0"/>
              <a:t>10. Program Termination: </a:t>
            </a:r>
            <a:r>
              <a:rPr lang="en-IN" dirty="0" err="1"/>
              <a:t>NetworkScanner</a:t>
            </a:r>
            <a:r>
              <a:rPr lang="en-IN" dirty="0"/>
              <a:t> Java program termination.</a:t>
            </a:r>
          </a:p>
        </p:txBody>
      </p:sp>
      <p:sp>
        <p:nvSpPr>
          <p:cNvPr id="4" name="Date Placeholder 3">
            <a:extLst>
              <a:ext uri="{FF2B5EF4-FFF2-40B4-BE49-F238E27FC236}">
                <a16:creationId xmlns:a16="http://schemas.microsoft.com/office/drawing/2014/main" id="{06AF3C58-E326-42D4-919E-EF72FBD5D137}"/>
              </a:ext>
            </a:extLst>
          </p:cNvPr>
          <p:cNvSpPr>
            <a:spLocks noGrp="1"/>
          </p:cNvSpPr>
          <p:nvPr>
            <p:ph type="dt" sz="half" idx="10"/>
          </p:nvPr>
        </p:nvSpPr>
        <p:spPr/>
        <p:txBody>
          <a:bodyPr/>
          <a:lstStyle/>
          <a:p>
            <a:r>
              <a:rPr lang="en-IN" dirty="0"/>
              <a:t>10/01/2024</a:t>
            </a:r>
          </a:p>
        </p:txBody>
      </p:sp>
      <p:sp>
        <p:nvSpPr>
          <p:cNvPr id="5" name="Footer Placeholder 4">
            <a:extLst>
              <a:ext uri="{FF2B5EF4-FFF2-40B4-BE49-F238E27FC236}">
                <a16:creationId xmlns:a16="http://schemas.microsoft.com/office/drawing/2014/main" id="{30FC01EA-0A12-4058-8A64-690329E15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9D8E9-34BC-4BA8-9B48-41A92F1A1837}"/>
              </a:ext>
            </a:extLst>
          </p:cNvPr>
          <p:cNvSpPr>
            <a:spLocks noGrp="1"/>
          </p:cNvSpPr>
          <p:nvPr>
            <p:ph type="sldNum" sz="quarter" idx="12"/>
          </p:nvPr>
        </p:nvSpPr>
        <p:spPr/>
        <p:txBody>
          <a:bodyPr/>
          <a:lstStyle/>
          <a:p>
            <a:fld id="{ADFB7573-0EEC-4F18-B4D8-B9624EC7F9C7}" type="slidenum">
              <a:rPr lang="en-IN" smtClean="0"/>
              <a:t>5</a:t>
            </a:fld>
            <a:endParaRPr lang="en-IN"/>
          </a:p>
        </p:txBody>
      </p:sp>
    </p:spTree>
    <p:extLst>
      <p:ext uri="{BB962C8B-B14F-4D97-AF65-F5344CB8AC3E}">
        <p14:creationId xmlns:p14="http://schemas.microsoft.com/office/powerpoint/2010/main" val="240650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Implementation	</a:t>
            </a:r>
            <a:endParaRPr lang="en-IN" dirty="0"/>
          </a:p>
        </p:txBody>
      </p:sp>
      <p:pic>
        <p:nvPicPr>
          <p:cNvPr id="8" name="Content Placeholder 7">
            <a:extLst>
              <a:ext uri="{FF2B5EF4-FFF2-40B4-BE49-F238E27FC236}">
                <a16:creationId xmlns:a16="http://schemas.microsoft.com/office/drawing/2014/main" id="{AA061102-FF4D-2F90-2A6C-1AAEDB18691F}"/>
              </a:ext>
            </a:extLst>
          </p:cNvPr>
          <p:cNvPicPr>
            <a:picLocks noGrp="1" noChangeAspect="1"/>
          </p:cNvPicPr>
          <p:nvPr>
            <p:ph idx="1"/>
          </p:nvPr>
        </p:nvPicPr>
        <p:blipFill rotWithShape="1">
          <a:blip r:embed="rId2"/>
          <a:srcRect r="19719"/>
          <a:stretch/>
        </p:blipFill>
        <p:spPr>
          <a:xfrm>
            <a:off x="5238" y="1010075"/>
            <a:ext cx="4566762" cy="5195887"/>
          </a:xfrm>
        </p:spPr>
      </p:pic>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p:txBody>
          <a:bodyPr/>
          <a:lstStyle/>
          <a:p>
            <a:r>
              <a:rPr lang="en-IN" dirty="0"/>
              <a:t>10/01/2024</a:t>
            </a:r>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6</a:t>
            </a:fld>
            <a:endParaRPr lang="en-IN"/>
          </a:p>
        </p:txBody>
      </p:sp>
      <p:pic>
        <p:nvPicPr>
          <p:cNvPr id="10" name="Picture 9">
            <a:extLst>
              <a:ext uri="{FF2B5EF4-FFF2-40B4-BE49-F238E27FC236}">
                <a16:creationId xmlns:a16="http://schemas.microsoft.com/office/drawing/2014/main" id="{A38CE9BB-DC4C-F6BE-FBAB-BA98DA5D27DE}"/>
              </a:ext>
            </a:extLst>
          </p:cNvPr>
          <p:cNvPicPr>
            <a:picLocks noChangeAspect="1"/>
          </p:cNvPicPr>
          <p:nvPr/>
        </p:nvPicPr>
        <p:blipFill rotWithShape="1">
          <a:blip r:embed="rId3"/>
          <a:srcRect r="23065" b="4262"/>
          <a:stretch/>
        </p:blipFill>
        <p:spPr>
          <a:xfrm>
            <a:off x="4580545" y="1010075"/>
            <a:ext cx="4434066" cy="5195888"/>
          </a:xfrm>
          <a:prstGeom prst="rect">
            <a:avLst/>
          </a:prstGeom>
        </p:spPr>
      </p:pic>
    </p:spTree>
    <p:extLst>
      <p:ext uri="{BB962C8B-B14F-4D97-AF65-F5344CB8AC3E}">
        <p14:creationId xmlns:p14="http://schemas.microsoft.com/office/powerpoint/2010/main" val="70776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Implementation	</a:t>
            </a:r>
            <a:endParaRPr lang="en-IN" dirty="0"/>
          </a:p>
        </p:txBody>
      </p:sp>
      <p:sp>
        <p:nvSpPr>
          <p:cNvPr id="3" name="Content Placeholder 2">
            <a:extLst>
              <a:ext uri="{FF2B5EF4-FFF2-40B4-BE49-F238E27FC236}">
                <a16:creationId xmlns:a16="http://schemas.microsoft.com/office/drawing/2014/main" id="{D8F0F76B-003D-4533-8B5B-E7D4FBC7732D}"/>
              </a:ext>
            </a:extLst>
          </p:cNvPr>
          <p:cNvSpPr>
            <a:spLocks noGrp="1"/>
          </p:cNvSpPr>
          <p:nvPr>
            <p:ph idx="1"/>
          </p:nvPr>
        </p:nvSpPr>
        <p:spPr/>
        <p:txBody>
          <a:bodyPr>
            <a:normAutofit fontScale="47500" lnSpcReduction="20000"/>
          </a:bodyPr>
          <a:lstStyle/>
          <a:p>
            <a:pPr marL="0" indent="0">
              <a:buNone/>
            </a:pPr>
            <a:r>
              <a:rPr lang="en-US" dirty="0"/>
              <a:t>The `</a:t>
            </a:r>
            <a:r>
              <a:rPr lang="en-US" dirty="0" err="1"/>
              <a:t>NetworkScannerGUI</a:t>
            </a:r>
            <a:r>
              <a:rPr lang="en-US" dirty="0"/>
              <a:t>` class sets up a graphical user interface (GUI) for initiating network scans through a Java program. Here are the main components and functions of this class:</a:t>
            </a:r>
          </a:p>
          <a:p>
            <a:pPr marL="0" indent="0">
              <a:buNone/>
            </a:pPr>
            <a:r>
              <a:rPr lang="en-US" dirty="0"/>
              <a:t>1. </a:t>
            </a:r>
            <a:r>
              <a:rPr lang="en-US" b="1" dirty="0"/>
              <a:t>Components</a:t>
            </a:r>
            <a:r>
              <a:rPr lang="en-US" dirty="0"/>
              <a:t>:</a:t>
            </a:r>
          </a:p>
          <a:p>
            <a:pPr marL="0" indent="0">
              <a:buNone/>
            </a:pPr>
            <a:r>
              <a:rPr lang="en-US" dirty="0"/>
              <a:t>   - `</a:t>
            </a:r>
            <a:r>
              <a:rPr lang="en-US" dirty="0" err="1"/>
              <a:t>JTextField</a:t>
            </a:r>
            <a:r>
              <a:rPr lang="en-US" dirty="0"/>
              <a:t> </a:t>
            </a:r>
            <a:r>
              <a:rPr lang="en-US" dirty="0" err="1"/>
              <a:t>targetField</a:t>
            </a:r>
            <a:r>
              <a:rPr lang="en-US" dirty="0"/>
              <a:t>`: Field for entering the target (URI/URL/IP Address) to scan.</a:t>
            </a:r>
          </a:p>
          <a:p>
            <a:pPr marL="0" indent="0">
              <a:buNone/>
            </a:pPr>
            <a:r>
              <a:rPr lang="en-US" dirty="0"/>
              <a:t>   - `</a:t>
            </a:r>
            <a:r>
              <a:rPr lang="en-US" dirty="0" err="1"/>
              <a:t>JTextArea</a:t>
            </a:r>
            <a:r>
              <a:rPr lang="en-US" dirty="0"/>
              <a:t> </a:t>
            </a:r>
            <a:r>
              <a:rPr lang="en-US" dirty="0" err="1"/>
              <a:t>resultArea</a:t>
            </a:r>
            <a:r>
              <a:rPr lang="en-US" dirty="0"/>
              <a:t>`: Area to display the scan results.</a:t>
            </a:r>
          </a:p>
          <a:p>
            <a:pPr marL="0" indent="0">
              <a:buNone/>
            </a:pPr>
            <a:r>
              <a:rPr lang="en-US" dirty="0"/>
              <a:t>   - `</a:t>
            </a:r>
            <a:r>
              <a:rPr lang="en-US" dirty="0" err="1"/>
              <a:t>JButton</a:t>
            </a:r>
            <a:r>
              <a:rPr lang="en-US" dirty="0"/>
              <a:t> </a:t>
            </a:r>
            <a:r>
              <a:rPr lang="en-US" dirty="0" err="1"/>
              <a:t>scanButton</a:t>
            </a:r>
            <a:r>
              <a:rPr lang="en-US" dirty="0"/>
              <a:t>`: Button to trigger the scanning process.</a:t>
            </a:r>
          </a:p>
          <a:p>
            <a:pPr marL="0" indent="0">
              <a:buNone/>
            </a:pPr>
            <a:r>
              <a:rPr lang="en-US" dirty="0"/>
              <a:t>2. </a:t>
            </a:r>
            <a:r>
              <a:rPr lang="en-US" b="1" dirty="0"/>
              <a:t>Constructor </a:t>
            </a:r>
            <a:r>
              <a:rPr lang="en-US" b="1" dirty="0" err="1"/>
              <a:t>NetworkScannerGUI</a:t>
            </a:r>
            <a:r>
              <a:rPr lang="en-US" b="1" dirty="0"/>
              <a:t>():</a:t>
            </a:r>
          </a:p>
          <a:p>
            <a:pPr marL="0" indent="0">
              <a:buNone/>
            </a:pPr>
            <a:r>
              <a:rPr lang="en-US" dirty="0"/>
              <a:t>   - Sets up the GUI elements, layout, and initializes the main panels.</a:t>
            </a:r>
          </a:p>
          <a:p>
            <a:pPr marL="0" indent="0">
              <a:buNone/>
            </a:pPr>
            <a:r>
              <a:rPr lang="en-US" dirty="0"/>
              <a:t>   - Creates the input field for the target and the scan button.</a:t>
            </a:r>
          </a:p>
          <a:p>
            <a:pPr marL="0" indent="0">
              <a:buNone/>
            </a:pPr>
            <a:r>
              <a:rPr lang="en-US" dirty="0"/>
              <a:t>   - Defines the action listener for the scan button to execute the scan process.</a:t>
            </a:r>
          </a:p>
          <a:p>
            <a:pPr marL="0" indent="0">
              <a:buNone/>
            </a:pPr>
            <a:r>
              <a:rPr lang="en-US" dirty="0"/>
              <a:t>3. </a:t>
            </a:r>
            <a:r>
              <a:rPr lang="en-US" b="1" dirty="0"/>
              <a:t>ActionListener for `</a:t>
            </a:r>
            <a:r>
              <a:rPr lang="en-US" b="1" dirty="0" err="1"/>
              <a:t>scanButton</a:t>
            </a:r>
            <a:r>
              <a:rPr lang="en-US" b="1" dirty="0"/>
              <a:t>` </a:t>
            </a:r>
            <a:r>
              <a:rPr lang="en-US" dirty="0"/>
              <a:t>(Action Performed):</a:t>
            </a:r>
          </a:p>
          <a:p>
            <a:pPr marL="0" indent="0">
              <a:buNone/>
            </a:pPr>
            <a:r>
              <a:rPr lang="en-US" dirty="0"/>
              <a:t>   - Retrieves the target input from `</a:t>
            </a:r>
            <a:r>
              <a:rPr lang="en-US" dirty="0" err="1"/>
              <a:t>targetField</a:t>
            </a:r>
            <a:r>
              <a:rPr lang="en-US" dirty="0"/>
              <a:t>`.</a:t>
            </a:r>
          </a:p>
          <a:p>
            <a:pPr marL="0" indent="0">
              <a:buNone/>
            </a:pPr>
            <a:r>
              <a:rPr lang="en-US" dirty="0"/>
              <a:t>   - Attempts to execute an Nmap scan command using `</a:t>
            </a:r>
            <a:r>
              <a:rPr lang="en-US" dirty="0" err="1"/>
              <a:t>ProcessBuilder</a:t>
            </a:r>
            <a:r>
              <a:rPr lang="en-US" dirty="0"/>
              <a:t>` based on the provided target.</a:t>
            </a:r>
          </a:p>
          <a:p>
            <a:pPr marL="0" indent="0">
              <a:buNone/>
            </a:pPr>
            <a:r>
              <a:rPr lang="en-US" dirty="0"/>
              <a:t>   - Redirects error streams for unified output.</a:t>
            </a:r>
          </a:p>
          <a:p>
            <a:pPr marL="0" indent="0">
              <a:buNone/>
            </a:pPr>
            <a:r>
              <a:rPr lang="en-US" dirty="0"/>
              <a:t>   - Reads the output of the Nmap scan and displays it in the `</a:t>
            </a:r>
            <a:r>
              <a:rPr lang="en-US" dirty="0" err="1"/>
              <a:t>resultArea</a:t>
            </a:r>
            <a:r>
              <a:rPr lang="en-US" dirty="0"/>
              <a:t>`.</a:t>
            </a:r>
          </a:p>
          <a:p>
            <a:pPr marL="0" indent="0">
              <a:buNone/>
            </a:pPr>
            <a:r>
              <a:rPr lang="en-US" dirty="0"/>
              <a:t>4. </a:t>
            </a:r>
            <a:r>
              <a:rPr lang="en-US" b="1" dirty="0"/>
              <a:t>`main()` Method</a:t>
            </a:r>
            <a:r>
              <a:rPr lang="en-US" dirty="0"/>
              <a:t>:</a:t>
            </a:r>
          </a:p>
          <a:p>
            <a:pPr marL="0" indent="0">
              <a:buNone/>
            </a:pPr>
            <a:r>
              <a:rPr lang="en-US" dirty="0"/>
              <a:t>   - Initializes the GUI by invoking `</a:t>
            </a:r>
            <a:r>
              <a:rPr lang="en-US" dirty="0" err="1"/>
              <a:t>NetworkScannerGUI</a:t>
            </a:r>
            <a:r>
              <a:rPr lang="en-US" dirty="0"/>
              <a:t>()` within the `</a:t>
            </a:r>
            <a:r>
              <a:rPr lang="en-US" dirty="0" err="1"/>
              <a:t>SwingUtilities.invokeLater</a:t>
            </a:r>
            <a:r>
              <a:rPr lang="en-US" dirty="0"/>
              <a:t>()` method, ensuring GUI elements are created and handled on the Event Dispatch Thread.</a:t>
            </a:r>
          </a:p>
          <a:p>
            <a:pPr marL="0" indent="0">
              <a:buNone/>
            </a:pPr>
            <a:r>
              <a:rPr lang="en-US" dirty="0"/>
              <a:t>The GUI essentially allows users to input a target (URI/URL/IP Address), initiate a scan by clicking the "Scan" button, and displays the scan results in a text area within the window.</a:t>
            </a:r>
            <a:endParaRPr lang="en-IN" dirty="0"/>
          </a:p>
        </p:txBody>
      </p:sp>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p:txBody>
          <a:bodyPr/>
          <a:lstStyle/>
          <a:p>
            <a:r>
              <a:rPr lang="en-IN" dirty="0"/>
              <a:t>10/01/2024</a:t>
            </a:r>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7</a:t>
            </a:fld>
            <a:endParaRPr lang="en-IN"/>
          </a:p>
        </p:txBody>
      </p:sp>
    </p:spTree>
    <p:extLst>
      <p:ext uri="{BB962C8B-B14F-4D97-AF65-F5344CB8AC3E}">
        <p14:creationId xmlns:p14="http://schemas.microsoft.com/office/powerpoint/2010/main" val="343579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7E52-2711-473A-AC53-236FCF425192}"/>
              </a:ext>
            </a:extLst>
          </p:cNvPr>
          <p:cNvSpPr>
            <a:spLocks noGrp="1"/>
          </p:cNvSpPr>
          <p:nvPr>
            <p:ph type="title"/>
          </p:nvPr>
        </p:nvSpPr>
        <p:spPr/>
        <p:txBody>
          <a:bodyPr>
            <a:normAutofit fontScale="90000"/>
          </a:bodyPr>
          <a:lstStyle/>
          <a:p>
            <a:r>
              <a:rPr lang="en-US" dirty="0"/>
              <a:t>Result and Interpretation</a:t>
            </a:r>
            <a:endParaRPr lang="en-IN" dirty="0"/>
          </a:p>
        </p:txBody>
      </p:sp>
      <p:sp>
        <p:nvSpPr>
          <p:cNvPr id="4" name="Date Placeholder 3">
            <a:extLst>
              <a:ext uri="{FF2B5EF4-FFF2-40B4-BE49-F238E27FC236}">
                <a16:creationId xmlns:a16="http://schemas.microsoft.com/office/drawing/2014/main" id="{A50D8265-FD7E-4E76-B775-AFBB4B1AA6E7}"/>
              </a:ext>
            </a:extLst>
          </p:cNvPr>
          <p:cNvSpPr>
            <a:spLocks noGrp="1"/>
          </p:cNvSpPr>
          <p:nvPr>
            <p:ph type="dt" sz="half" idx="10"/>
          </p:nvPr>
        </p:nvSpPr>
        <p:spPr/>
        <p:txBody>
          <a:bodyPr/>
          <a:lstStyle/>
          <a:p>
            <a:r>
              <a:rPr lang="en-IN" dirty="0"/>
              <a:t>10/01/2024</a:t>
            </a:r>
          </a:p>
        </p:txBody>
      </p:sp>
      <p:sp>
        <p:nvSpPr>
          <p:cNvPr id="5" name="Footer Placeholder 4">
            <a:extLst>
              <a:ext uri="{FF2B5EF4-FFF2-40B4-BE49-F238E27FC236}">
                <a16:creationId xmlns:a16="http://schemas.microsoft.com/office/drawing/2014/main" id="{74AD9DCC-021B-4D7E-9435-713CD5577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5362E-35ED-487C-AD91-5EC2CA1E837A}"/>
              </a:ext>
            </a:extLst>
          </p:cNvPr>
          <p:cNvSpPr>
            <a:spLocks noGrp="1"/>
          </p:cNvSpPr>
          <p:nvPr>
            <p:ph type="sldNum" sz="quarter" idx="12"/>
          </p:nvPr>
        </p:nvSpPr>
        <p:spPr/>
        <p:txBody>
          <a:bodyPr/>
          <a:lstStyle/>
          <a:p>
            <a:fld id="{ADFB7573-0EEC-4F18-B4D8-B9624EC7F9C7}" type="slidenum">
              <a:rPr lang="en-IN" smtClean="0"/>
              <a:t>8</a:t>
            </a:fld>
            <a:endParaRPr lang="en-IN"/>
          </a:p>
        </p:txBody>
      </p:sp>
      <p:pic>
        <p:nvPicPr>
          <p:cNvPr id="7" name="Picture 6">
            <a:extLst>
              <a:ext uri="{FF2B5EF4-FFF2-40B4-BE49-F238E27FC236}">
                <a16:creationId xmlns:a16="http://schemas.microsoft.com/office/drawing/2014/main" id="{B69305C5-D85A-EA73-844A-319BD3C0E517}"/>
              </a:ext>
            </a:extLst>
          </p:cNvPr>
          <p:cNvPicPr>
            <a:picLocks noChangeAspect="1"/>
          </p:cNvPicPr>
          <p:nvPr/>
        </p:nvPicPr>
        <p:blipFill>
          <a:blip r:embed="rId2"/>
          <a:stretch>
            <a:fillRect/>
          </a:stretch>
        </p:blipFill>
        <p:spPr>
          <a:xfrm>
            <a:off x="170916" y="938264"/>
            <a:ext cx="4464482" cy="2394872"/>
          </a:xfrm>
          <a:prstGeom prst="rect">
            <a:avLst/>
          </a:prstGeom>
        </p:spPr>
      </p:pic>
      <p:pic>
        <p:nvPicPr>
          <p:cNvPr id="8" name="Picture 7">
            <a:extLst>
              <a:ext uri="{FF2B5EF4-FFF2-40B4-BE49-F238E27FC236}">
                <a16:creationId xmlns:a16="http://schemas.microsoft.com/office/drawing/2014/main" id="{B8187A43-156F-F2A0-0B9B-23A238F071AF}"/>
              </a:ext>
            </a:extLst>
          </p:cNvPr>
          <p:cNvPicPr>
            <a:picLocks noChangeAspect="1"/>
          </p:cNvPicPr>
          <p:nvPr/>
        </p:nvPicPr>
        <p:blipFill>
          <a:blip r:embed="rId3"/>
          <a:stretch>
            <a:fillRect/>
          </a:stretch>
        </p:blipFill>
        <p:spPr>
          <a:xfrm>
            <a:off x="188006" y="3429000"/>
            <a:ext cx="4449332" cy="2394872"/>
          </a:xfrm>
          <a:prstGeom prst="rect">
            <a:avLst/>
          </a:prstGeom>
        </p:spPr>
      </p:pic>
      <p:pic>
        <p:nvPicPr>
          <p:cNvPr id="9" name="Content Placeholder 8">
            <a:extLst>
              <a:ext uri="{FF2B5EF4-FFF2-40B4-BE49-F238E27FC236}">
                <a16:creationId xmlns:a16="http://schemas.microsoft.com/office/drawing/2014/main" id="{0E1FE994-C487-8F70-7290-A633C58B2302}"/>
              </a:ext>
            </a:extLst>
          </p:cNvPr>
          <p:cNvPicPr>
            <a:picLocks noGrp="1" noChangeAspect="1"/>
          </p:cNvPicPr>
          <p:nvPr>
            <p:ph idx="1"/>
          </p:nvPr>
        </p:nvPicPr>
        <p:blipFill>
          <a:blip r:embed="rId4"/>
          <a:stretch>
            <a:fillRect/>
          </a:stretch>
        </p:blipFill>
        <p:spPr>
          <a:xfrm>
            <a:off x="4814108" y="1027313"/>
            <a:ext cx="4158976" cy="2228951"/>
          </a:xfrm>
          <a:prstGeom prst="rect">
            <a:avLst/>
          </a:prstGeom>
        </p:spPr>
      </p:pic>
      <p:sp>
        <p:nvSpPr>
          <p:cNvPr id="11" name="TextBox 10">
            <a:extLst>
              <a:ext uri="{FF2B5EF4-FFF2-40B4-BE49-F238E27FC236}">
                <a16:creationId xmlns:a16="http://schemas.microsoft.com/office/drawing/2014/main" id="{FBC21A93-909A-6B22-6E85-4F98CC860BEE}"/>
              </a:ext>
            </a:extLst>
          </p:cNvPr>
          <p:cNvSpPr txBox="1"/>
          <p:nvPr/>
        </p:nvSpPr>
        <p:spPr>
          <a:xfrm>
            <a:off x="4871103" y="3472274"/>
            <a:ext cx="4581832" cy="2308324"/>
          </a:xfrm>
          <a:prstGeom prst="rect">
            <a:avLst/>
          </a:prstGeom>
          <a:noFill/>
        </p:spPr>
        <p:txBody>
          <a:bodyPr wrap="square">
            <a:spAutoFit/>
          </a:bodyPr>
          <a:lstStyle/>
          <a:p>
            <a:r>
              <a:rPr lang="en-US" dirty="0"/>
              <a:t>The results will provide:</a:t>
            </a:r>
          </a:p>
          <a:p>
            <a:pPr marL="285750" indent="-285750">
              <a:buFont typeface="Arial" panose="020B0604020202020204" pitchFamily="34" charset="0"/>
              <a:buChar char="•"/>
            </a:pPr>
            <a:r>
              <a:rPr lang="en-US" sz="1800" b="1" dirty="0"/>
              <a:t>Nmap Version and Start Time</a:t>
            </a:r>
          </a:p>
          <a:p>
            <a:pPr marL="285750" indent="-285750">
              <a:buFont typeface="Arial" panose="020B0604020202020204" pitchFamily="34" charset="0"/>
              <a:buChar char="•"/>
            </a:pPr>
            <a:r>
              <a:rPr lang="en-IN" sz="1800" b="1" dirty="0"/>
              <a:t>Host Information</a:t>
            </a:r>
          </a:p>
          <a:p>
            <a:pPr marL="285750" indent="-285750">
              <a:buFont typeface="Arial" panose="020B0604020202020204" pitchFamily="34" charset="0"/>
              <a:buChar char="•"/>
            </a:pPr>
            <a:r>
              <a:rPr lang="en-IN" sz="1800" b="1" dirty="0"/>
              <a:t>Open Ports and Services:</a:t>
            </a:r>
          </a:p>
          <a:p>
            <a:pPr marL="285750" indent="-285750">
              <a:buFont typeface="Arial" panose="020B0604020202020204" pitchFamily="34" charset="0"/>
              <a:buChar char="•"/>
            </a:pPr>
            <a:r>
              <a:rPr lang="en-IN" sz="1800" b="1" dirty="0"/>
              <a:t>HTTP(S) Responses:</a:t>
            </a:r>
          </a:p>
          <a:p>
            <a:pPr marL="285750" indent="-285750">
              <a:buFont typeface="Arial" panose="020B0604020202020204" pitchFamily="34" charset="0"/>
              <a:buChar char="•"/>
            </a:pPr>
            <a:r>
              <a:rPr lang="en-IN" sz="1800" b="1" dirty="0"/>
              <a:t>Service Identification</a:t>
            </a:r>
          </a:p>
          <a:p>
            <a:pPr marL="285750" indent="-285750">
              <a:buFont typeface="Arial" panose="020B0604020202020204" pitchFamily="34" charset="0"/>
              <a:buChar char="•"/>
            </a:pPr>
            <a:r>
              <a:rPr lang="en-IN" sz="1800" b="1" dirty="0"/>
              <a:t>Warnings and Summary</a:t>
            </a:r>
          </a:p>
          <a:p>
            <a:pPr marL="285750" indent="-285750">
              <a:buFont typeface="Arial" panose="020B0604020202020204" pitchFamily="34" charset="0"/>
              <a:buChar char="•"/>
            </a:pPr>
            <a:r>
              <a:rPr lang="en-IN" sz="1800" b="1" dirty="0"/>
              <a:t>Scan Completion</a:t>
            </a:r>
          </a:p>
        </p:txBody>
      </p:sp>
    </p:spTree>
    <p:extLst>
      <p:ext uri="{BB962C8B-B14F-4D97-AF65-F5344CB8AC3E}">
        <p14:creationId xmlns:p14="http://schemas.microsoft.com/office/powerpoint/2010/main" val="102523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7175-3415-4E7F-85D7-CED09DAEE872}"/>
              </a:ext>
            </a:extLst>
          </p:cNvPr>
          <p:cNvSpPr>
            <a:spLocks noGrp="1"/>
          </p:cNvSpPr>
          <p:nvPr>
            <p:ph type="title"/>
          </p:nvPr>
        </p:nvSpPr>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09EC8ECE-3AB1-4945-A019-62B3816AE544}"/>
              </a:ext>
            </a:extLst>
          </p:cNvPr>
          <p:cNvSpPr>
            <a:spLocks noGrp="1"/>
          </p:cNvSpPr>
          <p:nvPr>
            <p:ph idx="1"/>
          </p:nvPr>
        </p:nvSpPr>
        <p:spPr/>
        <p:txBody>
          <a:bodyPr>
            <a:normAutofit/>
          </a:bodyPr>
          <a:lstStyle/>
          <a:p>
            <a:pPr algn="l"/>
            <a:r>
              <a:rPr lang="en-US" sz="2000" b="0" i="0" dirty="0">
                <a:solidFill>
                  <a:srgbClr val="374151"/>
                </a:solidFill>
                <a:effectLst/>
              </a:rPr>
              <a:t>In conclusion, our exploration of vulnerability scanning tools, including NMAP and Nessus, underscores their crucial role in enhancing system security. Understanding, exploring, and customizing tools using Java Programming provide a holistic approach to addressing vulnerabilities.</a:t>
            </a:r>
          </a:p>
          <a:p>
            <a:pPr algn="l"/>
            <a:r>
              <a:rPr lang="en-US" sz="2000" b="0" i="0" dirty="0">
                <a:solidFill>
                  <a:srgbClr val="374151"/>
                </a:solidFill>
                <a:effectLst/>
              </a:rPr>
              <a:t>The live NMAP demo and result explanation showcased real-time capabilities, while the benefits of Java Programming emphasized flexibility and efficiency. Identifying vulnerabilities and regular security scans are key strategies for proactive risk mitigation, compliance adherence, and continual security enhancement.</a:t>
            </a:r>
          </a:p>
          <a:p>
            <a:pPr algn="l"/>
            <a:r>
              <a:rPr lang="en-US" sz="2000" b="0" i="0" dirty="0">
                <a:solidFill>
                  <a:srgbClr val="374151"/>
                </a:solidFill>
                <a:effectLst/>
              </a:rPr>
              <a:t>As we navigate the cybersecurity landscape, the insights gained equip us with essential tools and strategies for safeguarding against evolving threats. </a:t>
            </a:r>
            <a:endParaRPr lang="en-IN" sz="2000" dirty="0"/>
          </a:p>
          <a:p>
            <a:pPr marL="0" indent="0">
              <a:buNone/>
            </a:pPr>
            <a:endParaRPr lang="en-IN" sz="2000" dirty="0"/>
          </a:p>
        </p:txBody>
      </p:sp>
      <p:sp>
        <p:nvSpPr>
          <p:cNvPr id="4" name="Date Placeholder 3">
            <a:extLst>
              <a:ext uri="{FF2B5EF4-FFF2-40B4-BE49-F238E27FC236}">
                <a16:creationId xmlns:a16="http://schemas.microsoft.com/office/drawing/2014/main" id="{BB04F3A7-14D4-49AB-B9FF-0BF0C2A33AA2}"/>
              </a:ext>
            </a:extLst>
          </p:cNvPr>
          <p:cNvSpPr>
            <a:spLocks noGrp="1"/>
          </p:cNvSpPr>
          <p:nvPr>
            <p:ph type="dt" sz="half" idx="10"/>
          </p:nvPr>
        </p:nvSpPr>
        <p:spPr/>
        <p:txBody>
          <a:bodyPr/>
          <a:lstStyle/>
          <a:p>
            <a:r>
              <a:rPr lang="en-IN" dirty="0"/>
              <a:t>10/01/2024</a:t>
            </a:r>
          </a:p>
        </p:txBody>
      </p:sp>
      <p:sp>
        <p:nvSpPr>
          <p:cNvPr id="5" name="Footer Placeholder 4">
            <a:extLst>
              <a:ext uri="{FF2B5EF4-FFF2-40B4-BE49-F238E27FC236}">
                <a16:creationId xmlns:a16="http://schemas.microsoft.com/office/drawing/2014/main" id="{53B47729-0F20-4BDD-9C52-A26931536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E2914-A851-45FE-90A4-5945D3F626A4}"/>
              </a:ext>
            </a:extLst>
          </p:cNvPr>
          <p:cNvSpPr>
            <a:spLocks noGrp="1"/>
          </p:cNvSpPr>
          <p:nvPr>
            <p:ph type="sldNum" sz="quarter" idx="12"/>
          </p:nvPr>
        </p:nvSpPr>
        <p:spPr/>
        <p:txBody>
          <a:bodyPr/>
          <a:lstStyle/>
          <a:p>
            <a:fld id="{ADFB7573-0EEC-4F18-B4D8-B9624EC7F9C7}" type="slidenum">
              <a:rPr lang="en-IN" smtClean="0"/>
              <a:t>9</a:t>
            </a:fld>
            <a:endParaRPr lang="en-IN"/>
          </a:p>
        </p:txBody>
      </p:sp>
    </p:spTree>
    <p:extLst>
      <p:ext uri="{BB962C8B-B14F-4D97-AF65-F5344CB8AC3E}">
        <p14:creationId xmlns:p14="http://schemas.microsoft.com/office/powerpoint/2010/main" val="15145679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TotalTime>
  <Words>1044</Words>
  <Application>Microsoft Office PowerPoint</Application>
  <PresentationFormat>On-screen Show (4:3)</PresentationFormat>
  <Paragraphs>122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 Antiqua</vt:lpstr>
      <vt:lpstr>Calibri</vt:lpstr>
      <vt:lpstr>Leelawadee</vt:lpstr>
      <vt:lpstr>Office Theme</vt:lpstr>
      <vt:lpstr>External Project Presentation of Computer Networking(CSE 3034) on Vulnerability Scanning in System/Web Applications</vt:lpstr>
      <vt:lpstr>Contents</vt:lpstr>
      <vt:lpstr>Introduction </vt:lpstr>
      <vt:lpstr>Problem Statement </vt:lpstr>
      <vt:lpstr>Methodology </vt:lpstr>
      <vt:lpstr>Implementation </vt:lpstr>
      <vt:lpstr>Implementation </vt:lpstr>
      <vt:lpstr>Result and Interpretation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P</dc:creator>
  <cp:lastModifiedBy>DEBRAJ MANDAL</cp:lastModifiedBy>
  <cp:revision>33</cp:revision>
  <dcterms:created xsi:type="dcterms:W3CDTF">2019-03-27T16:45:00Z</dcterms:created>
  <dcterms:modified xsi:type="dcterms:W3CDTF">2024-01-08T10:05:07Z</dcterms:modified>
</cp:coreProperties>
</file>