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306" r:id="rId6"/>
    <p:sldId id="268" r:id="rId7"/>
    <p:sldId id="276" r:id="rId8"/>
    <p:sldId id="284" r:id="rId9"/>
    <p:sldId id="298" r:id="rId10"/>
    <p:sldId id="305" r:id="rId11"/>
    <p:sldId id="279" r:id="rId12"/>
    <p:sldId id="291" r:id="rId13"/>
    <p:sldId id="292" r:id="rId14"/>
    <p:sldId id="293" r:id="rId15"/>
    <p:sldId id="295" r:id="rId16"/>
    <p:sldId id="296" r:id="rId17"/>
    <p:sldId id="267"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008" userDrawn="1">
          <p15:clr>
            <a:srgbClr val="A4A3A4"/>
          </p15:clr>
        </p15:guide>
        <p15:guide id="5" orient="horz" pos="744" userDrawn="1">
          <p15:clr>
            <a:srgbClr val="A4A3A4"/>
          </p15:clr>
        </p15:guide>
        <p15:guide id="6" orient="horz" pos="4104" userDrawn="1">
          <p15:clr>
            <a:srgbClr val="A4A3A4"/>
          </p15:clr>
        </p15:guide>
        <p15:guide id="9" orient="horz" pos="864" userDrawn="1">
          <p15:clr>
            <a:srgbClr val="A4A3A4"/>
          </p15:clr>
        </p15:guide>
        <p15:guide id="10" pos="75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hei Kato" initials="SK" lastIdx="1" clrIdx="0">
    <p:extLst>
      <p:ext uri="{19B8F6BF-5375-455C-9EA6-DF929625EA0E}">
        <p15:presenceInfo xmlns:p15="http://schemas.microsoft.com/office/powerpoint/2012/main" userId="S::shohei.kato@trader.ca::f2ffbb0f-16cc-4d9e-82f3-a14148bab3b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ED1C23"/>
    <a:srgbClr val="EF4739"/>
    <a:srgbClr val="CC2B3D"/>
    <a:srgbClr val="E55B1C"/>
    <a:srgbClr val="B41818"/>
    <a:srgbClr val="A617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8B5D9-5BDF-4E0F-95D2-2C52BBD230F7}" v="17" dt="2019-11-14T18:24:10.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0376" autoAdjust="0"/>
  </p:normalViewPr>
  <p:slideViewPr>
    <p:cSldViewPr snapToGrid="0" snapToObjects="1" showGuides="1">
      <p:cViewPr varScale="1">
        <p:scale>
          <a:sx n="88" d="100"/>
          <a:sy n="88" d="100"/>
        </p:scale>
        <p:origin x="1476" y="84"/>
      </p:cViewPr>
      <p:guideLst>
        <p:guide pos="1008"/>
        <p:guide orient="horz" pos="744"/>
        <p:guide orient="horz" pos="4104"/>
        <p:guide orient="horz" pos="864"/>
        <p:guide pos="751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hei Kato" userId="f2ffbb0f-16cc-4d9e-82f3-a14148bab3b1" providerId="ADAL" clId="{6BF6B43C-32DF-4BE4-966B-33D62983F927}"/>
    <pc:docChg chg="modSld">
      <pc:chgData name="Shohei Kato" userId="f2ffbb0f-16cc-4d9e-82f3-a14148bab3b1" providerId="ADAL" clId="{6BF6B43C-32DF-4BE4-966B-33D62983F927}" dt="2019-11-14T18:09:14.476" v="108"/>
      <pc:docMkLst>
        <pc:docMk/>
      </pc:docMkLst>
      <pc:sldChg chg="modTransition">
        <pc:chgData name="Shohei Kato" userId="f2ffbb0f-16cc-4d9e-82f3-a14148bab3b1" providerId="ADAL" clId="{6BF6B43C-32DF-4BE4-966B-33D62983F927}" dt="2019-11-14T18:09:14.476" v="108"/>
        <pc:sldMkLst>
          <pc:docMk/>
          <pc:sldMk cId="3791185447" sldId="284"/>
        </pc:sldMkLst>
      </pc:sldChg>
      <pc:sldChg chg="modSp">
        <pc:chgData name="Shohei Kato" userId="f2ffbb0f-16cc-4d9e-82f3-a14148bab3b1" providerId="ADAL" clId="{6BF6B43C-32DF-4BE4-966B-33D62983F927}" dt="2019-11-14T17:30:59.176" v="107" actId="20577"/>
        <pc:sldMkLst>
          <pc:docMk/>
          <pc:sldMk cId="1585212692" sldId="306"/>
        </pc:sldMkLst>
        <pc:spChg chg="mod">
          <ac:chgData name="Shohei Kato" userId="f2ffbb0f-16cc-4d9e-82f3-a14148bab3b1" providerId="ADAL" clId="{6BF6B43C-32DF-4BE4-966B-33D62983F927}" dt="2019-11-14T17:30:59.176" v="107" actId="20577"/>
          <ac:spMkLst>
            <pc:docMk/>
            <pc:sldMk cId="1585212692" sldId="306"/>
            <ac:spMk id="17" creationId="{E419265C-40C3-4685-85A9-585FD00287FD}"/>
          </ac:spMkLst>
        </pc:spChg>
      </pc:sldChg>
    </pc:docChg>
  </pc:docChgLst>
  <pc:docChgLst>
    <pc:chgData name="Shohei Kato" userId="f2ffbb0f-16cc-4d9e-82f3-a14148bab3b1" providerId="ADAL" clId="{B3A8B5D9-5BDF-4E0F-95D2-2C52BBD230F7}"/>
    <pc:docChg chg="custSel delSld modSld">
      <pc:chgData name="Shohei Kato" userId="f2ffbb0f-16cc-4d9e-82f3-a14148bab3b1" providerId="ADAL" clId="{B3A8B5D9-5BDF-4E0F-95D2-2C52BBD230F7}" dt="2019-11-14T18:39:54.073" v="26" actId="2696"/>
      <pc:docMkLst>
        <pc:docMk/>
      </pc:docMkLst>
      <pc:sldChg chg="modAnim">
        <pc:chgData name="Shohei Kato" userId="f2ffbb0f-16cc-4d9e-82f3-a14148bab3b1" providerId="ADAL" clId="{B3A8B5D9-5BDF-4E0F-95D2-2C52BBD230F7}" dt="2019-11-14T18:15:43.824" v="7"/>
        <pc:sldMkLst>
          <pc:docMk/>
          <pc:sldMk cId="3791185447" sldId="284"/>
        </pc:sldMkLst>
      </pc:sldChg>
      <pc:sldChg chg="del">
        <pc:chgData name="Shohei Kato" userId="f2ffbb0f-16cc-4d9e-82f3-a14148bab3b1" providerId="ADAL" clId="{B3A8B5D9-5BDF-4E0F-95D2-2C52BBD230F7}" dt="2019-11-14T18:39:54.053" v="24" actId="2696"/>
        <pc:sldMkLst>
          <pc:docMk/>
          <pc:sldMk cId="3997294713" sldId="289"/>
        </pc:sldMkLst>
      </pc:sldChg>
      <pc:sldChg chg="del">
        <pc:chgData name="Shohei Kato" userId="f2ffbb0f-16cc-4d9e-82f3-a14148bab3b1" providerId="ADAL" clId="{B3A8B5D9-5BDF-4E0F-95D2-2C52BBD230F7}" dt="2019-11-14T18:39:54.025" v="23" actId="2696"/>
        <pc:sldMkLst>
          <pc:docMk/>
          <pc:sldMk cId="1689274902" sldId="290"/>
        </pc:sldMkLst>
      </pc:sldChg>
      <pc:sldChg chg="del">
        <pc:chgData name="Shohei Kato" userId="f2ffbb0f-16cc-4d9e-82f3-a14148bab3b1" providerId="ADAL" clId="{B3A8B5D9-5BDF-4E0F-95D2-2C52BBD230F7}" dt="2019-11-14T18:39:54.064" v="25" actId="2696"/>
        <pc:sldMkLst>
          <pc:docMk/>
          <pc:sldMk cId="3433700742" sldId="297"/>
        </pc:sldMkLst>
      </pc:sldChg>
      <pc:sldChg chg="delSp modAnim">
        <pc:chgData name="Shohei Kato" userId="f2ffbb0f-16cc-4d9e-82f3-a14148bab3b1" providerId="ADAL" clId="{B3A8B5D9-5BDF-4E0F-95D2-2C52BBD230F7}" dt="2019-11-14T18:24:10.893" v="16"/>
        <pc:sldMkLst>
          <pc:docMk/>
          <pc:sldMk cId="1132072591" sldId="298"/>
        </pc:sldMkLst>
        <pc:spChg chg="del">
          <ac:chgData name="Shohei Kato" userId="f2ffbb0f-16cc-4d9e-82f3-a14148bab3b1" providerId="ADAL" clId="{B3A8B5D9-5BDF-4E0F-95D2-2C52BBD230F7}" dt="2019-11-14T18:14:00.491" v="0" actId="478"/>
          <ac:spMkLst>
            <pc:docMk/>
            <pc:sldMk cId="1132072591" sldId="298"/>
            <ac:spMk id="5" creationId="{696B271B-954D-4C98-BB69-CB92FA1789FC}"/>
          </ac:spMkLst>
        </pc:spChg>
      </pc:sldChg>
      <pc:sldChg chg="del">
        <pc:chgData name="Shohei Kato" userId="f2ffbb0f-16cc-4d9e-82f3-a14148bab3b1" providerId="ADAL" clId="{B3A8B5D9-5BDF-4E0F-95D2-2C52BBD230F7}" dt="2019-11-14T18:39:54.073" v="26" actId="2696"/>
        <pc:sldMkLst>
          <pc:docMk/>
          <pc:sldMk cId="3164809664" sldId="300"/>
        </pc:sldMkLst>
      </pc:sldChg>
      <pc:sldChg chg="modSp">
        <pc:chgData name="Shohei Kato" userId="f2ffbb0f-16cc-4d9e-82f3-a14148bab3b1" providerId="ADAL" clId="{B3A8B5D9-5BDF-4E0F-95D2-2C52BBD230F7}" dt="2019-11-14T18:37:23.744" v="22" actId="20577"/>
        <pc:sldMkLst>
          <pc:docMk/>
          <pc:sldMk cId="1585212692" sldId="306"/>
        </pc:sldMkLst>
        <pc:spChg chg="mod">
          <ac:chgData name="Shohei Kato" userId="f2ffbb0f-16cc-4d9e-82f3-a14148bab3b1" providerId="ADAL" clId="{B3A8B5D9-5BDF-4E0F-95D2-2C52BBD230F7}" dt="2019-11-14T18:37:23.744" v="22" actId="20577"/>
          <ac:spMkLst>
            <pc:docMk/>
            <pc:sldMk cId="1585212692" sldId="306"/>
            <ac:spMk id="17" creationId="{E419265C-40C3-4685-85A9-585FD00287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A849360-A530-44C0-935C-B9F73C3D49F7}" type="datetimeFigureOut">
              <a:rPr lang="en-US" smtClean="0"/>
              <a:t>11/14/2019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297A70D-9D7D-485E-959B-9C38F9A4E83A}" type="slidenum">
              <a:rPr lang="en-US" smtClean="0"/>
              <a:t>‹#›</a:t>
            </a:fld>
            <a:endParaRPr lang="en-US"/>
          </a:p>
        </p:txBody>
      </p:sp>
    </p:spTree>
    <p:extLst>
      <p:ext uri="{BB962C8B-B14F-4D97-AF65-F5344CB8AC3E}">
        <p14:creationId xmlns:p14="http://schemas.microsoft.com/office/powerpoint/2010/main" val="268649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client requests other metrics that we never tracked before, we’ll consider this as “other custom metrics” and to be included under “Gold” tier</a:t>
            </a:r>
          </a:p>
          <a:p>
            <a:pPr marL="171450" indent="-171450">
              <a:buFontTx/>
              <a:buChar char="-"/>
            </a:pPr>
            <a:r>
              <a:rPr lang="en-US" dirty="0"/>
              <a:t>Based on the discussion with an account manager, we came to understand that VDP and SRP widget click outs are valuable piece of information, however, because it is valuable to the client and requires more effort for implementation, we suggest that we could present this as gold tier service when presenting to the client</a:t>
            </a:r>
          </a:p>
          <a:p>
            <a:endParaRPr lang="en-US" dirty="0"/>
          </a:p>
        </p:txBody>
      </p:sp>
      <p:sp>
        <p:nvSpPr>
          <p:cNvPr id="4" name="Slide Number Placeholder 3"/>
          <p:cNvSpPr>
            <a:spLocks noGrp="1"/>
          </p:cNvSpPr>
          <p:nvPr>
            <p:ph type="sldNum" sz="quarter" idx="5"/>
          </p:nvPr>
        </p:nvSpPr>
        <p:spPr/>
        <p:txBody>
          <a:bodyPr/>
          <a:lstStyle/>
          <a:p>
            <a:fld id="{3297A70D-9D7D-485E-959B-9C38F9A4E83A}" type="slidenum">
              <a:rPr lang="en-US" smtClean="0"/>
              <a:t>5</a:t>
            </a:fld>
            <a:endParaRPr lang="en-US"/>
          </a:p>
        </p:txBody>
      </p:sp>
    </p:spTree>
    <p:extLst>
      <p:ext uri="{BB962C8B-B14F-4D97-AF65-F5344CB8AC3E}">
        <p14:creationId xmlns:p14="http://schemas.microsoft.com/office/powerpoint/2010/main" val="1761047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Excluding development time, we’d expect 14 business days for Bronze from sign-off to first report, 17 business days for silver, and 21 days for gold</a:t>
            </a:r>
          </a:p>
          <a:p>
            <a:pPr marL="171450" indent="-171450">
              <a:buFontTx/>
              <a:buChar char="-"/>
            </a:pPr>
            <a:r>
              <a:rPr lang="en-US" dirty="0"/>
              <a:t>The biggest benefit for Gold is faster turnaround time for investigation and in-depth analysis as well as allowing clients to brief on lessons through key learnings (PCA)</a:t>
            </a:r>
          </a:p>
          <a:p>
            <a:pPr marL="0" indent="0">
              <a:buFontTx/>
              <a:buNone/>
            </a:pPr>
            <a:endParaRPr lang="en-US" dirty="0"/>
          </a:p>
          <a:p>
            <a:r>
              <a:rPr lang="en-US" sz="1200" dirty="0"/>
              <a:t>******Depending on the complexity of micro-interactions and other requirements, follow up testing may be required after campaign release</a:t>
            </a:r>
          </a:p>
          <a:p>
            <a:endParaRPr lang="en-US" sz="1200" dirty="0"/>
          </a:p>
          <a:p>
            <a:pPr marL="171450" indent="-171450">
              <a:buFontTx/>
              <a:buChar char="-"/>
            </a:pPr>
            <a:r>
              <a:rPr lang="en-US" dirty="0"/>
              <a:t>Depending on how many we allow for </a:t>
            </a:r>
            <a:r>
              <a:rPr lang="en-US" dirty="0" err="1"/>
              <a:t>microinteractions</a:t>
            </a:r>
            <a:r>
              <a:rPr lang="en-US" dirty="0"/>
              <a:t>, number of days for testing can vary greatly</a:t>
            </a:r>
          </a:p>
        </p:txBody>
      </p:sp>
      <p:sp>
        <p:nvSpPr>
          <p:cNvPr id="4" name="Slide Number Placeholder 3"/>
          <p:cNvSpPr>
            <a:spLocks noGrp="1"/>
          </p:cNvSpPr>
          <p:nvPr>
            <p:ph type="sldNum" sz="quarter" idx="5"/>
          </p:nvPr>
        </p:nvSpPr>
        <p:spPr/>
        <p:txBody>
          <a:bodyPr/>
          <a:lstStyle/>
          <a:p>
            <a:fld id="{3297A70D-9D7D-485E-959B-9C38F9A4E83A}" type="slidenum">
              <a:rPr lang="en-US" smtClean="0"/>
              <a:t>6</a:t>
            </a:fld>
            <a:endParaRPr lang="en-US"/>
          </a:p>
        </p:txBody>
      </p:sp>
    </p:spTree>
    <p:extLst>
      <p:ext uri="{BB962C8B-B14F-4D97-AF65-F5344CB8AC3E}">
        <p14:creationId xmlns:p14="http://schemas.microsoft.com/office/powerpoint/2010/main" val="404969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Analytics team is okay as long as </a:t>
            </a:r>
            <a:r>
              <a:rPr lang="en-US" dirty="0" err="1"/>
              <a:t>impelementation</a:t>
            </a:r>
            <a:r>
              <a:rPr lang="en-US" dirty="0"/>
              <a:t> team is not working on 2 tracking implementation at the same time</a:t>
            </a:r>
          </a:p>
          <a:p>
            <a:pPr marL="171450" indent="-171450">
              <a:buFont typeface="Arial" panose="020B0604020202020204" pitchFamily="34" charset="0"/>
              <a:buChar char="•"/>
            </a:pPr>
            <a:r>
              <a:rPr lang="en-US" dirty="0"/>
              <a:t>Scroll Depth – if client has GA knowledge , scroll tracking template – data </a:t>
            </a:r>
            <a:r>
              <a:rPr lang="en-US" dirty="0" err="1"/>
              <a:t>clensing</a:t>
            </a:r>
            <a:r>
              <a:rPr lang="en-US" dirty="0"/>
              <a:t> is what distinguish this to Silver</a:t>
            </a:r>
          </a:p>
          <a:p>
            <a:pPr marL="171450" indent="-171450">
              <a:buFont typeface="Arial" panose="020B0604020202020204" pitchFamily="34" charset="0"/>
              <a:buChar char="•"/>
            </a:pPr>
            <a:r>
              <a:rPr lang="en-US" dirty="0"/>
              <a:t>Bronze – remove interaction sheet? But for consistency we’ll keep it there</a:t>
            </a:r>
          </a:p>
          <a:p>
            <a:pPr marL="171450" indent="-171450">
              <a:buFont typeface="Arial" panose="020B0604020202020204" pitchFamily="34" charset="0"/>
              <a:buChar char="•"/>
            </a:pPr>
            <a:r>
              <a:rPr lang="en-US" dirty="0"/>
              <a:t>Dev team confirmed that web development and GA Tag implementation should be completed in 2 weeks time provided mocks won’t change in between initial request and development</a:t>
            </a:r>
          </a:p>
          <a:p>
            <a:pPr marL="171450" indent="-171450">
              <a:buFont typeface="Arial" panose="020B0604020202020204" pitchFamily="34" charset="0"/>
              <a:buChar char="•"/>
            </a:pPr>
            <a:r>
              <a:rPr lang="en-US" dirty="0"/>
              <a:t>SRP VDP testing 2 more days for Bronze and Silver for Testing (item 4)</a:t>
            </a:r>
          </a:p>
          <a:p>
            <a:pPr marL="171450" indent="-171450">
              <a:buFontTx/>
              <a:buChar char="-"/>
            </a:pPr>
            <a:r>
              <a:rPr lang="en-US" dirty="0"/>
              <a:t>Sales team wants SRP/VDP click outs but because these are valuable and unique asset only from Trader, we encourage you to pitch it to Gold</a:t>
            </a:r>
          </a:p>
        </p:txBody>
      </p:sp>
      <p:sp>
        <p:nvSpPr>
          <p:cNvPr id="4" name="Slide Number Placeholder 3"/>
          <p:cNvSpPr>
            <a:spLocks noGrp="1"/>
          </p:cNvSpPr>
          <p:nvPr>
            <p:ph type="sldNum" sz="quarter" idx="5"/>
          </p:nvPr>
        </p:nvSpPr>
        <p:spPr/>
        <p:txBody>
          <a:bodyPr/>
          <a:lstStyle/>
          <a:p>
            <a:fld id="{3297A70D-9D7D-485E-959B-9C38F9A4E83A}" type="slidenum">
              <a:rPr lang="en-US" smtClean="0"/>
              <a:t>7</a:t>
            </a:fld>
            <a:endParaRPr lang="en-US"/>
          </a:p>
        </p:txBody>
      </p:sp>
    </p:spTree>
    <p:extLst>
      <p:ext uri="{BB962C8B-B14F-4D97-AF65-F5344CB8AC3E}">
        <p14:creationId xmlns:p14="http://schemas.microsoft.com/office/powerpoint/2010/main" val="47204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Outlines objective, background, scope, deliverables, data sources (desktop only or mobile as well), internal stakeholders</a:t>
            </a:r>
          </a:p>
        </p:txBody>
      </p:sp>
      <p:sp>
        <p:nvSpPr>
          <p:cNvPr id="4" name="Slide Number Placeholder 3"/>
          <p:cNvSpPr>
            <a:spLocks noGrp="1"/>
          </p:cNvSpPr>
          <p:nvPr>
            <p:ph type="sldNum" sz="quarter" idx="5"/>
          </p:nvPr>
        </p:nvSpPr>
        <p:spPr/>
        <p:txBody>
          <a:bodyPr/>
          <a:lstStyle/>
          <a:p>
            <a:fld id="{3297A70D-9D7D-485E-959B-9C38F9A4E83A}" type="slidenum">
              <a:rPr lang="en-US" smtClean="0"/>
              <a:t>9</a:t>
            </a:fld>
            <a:endParaRPr lang="en-US"/>
          </a:p>
        </p:txBody>
      </p:sp>
    </p:spTree>
    <p:extLst>
      <p:ext uri="{BB962C8B-B14F-4D97-AF65-F5344CB8AC3E}">
        <p14:creationId xmlns:p14="http://schemas.microsoft.com/office/powerpoint/2010/main" val="50682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 Sheet</a:t>
            </a:r>
          </a:p>
          <a:p>
            <a:r>
              <a:rPr lang="en-US" dirty="0"/>
              <a:t>https://docs.google.com/spreadsheets/d/1rg-frFRodPAeKMFJWKw84Emr3KBAA-mF-G1_gWvLVhM/edit?usp=sharing</a:t>
            </a:r>
          </a:p>
          <a:p>
            <a:endParaRPr lang="en-US" dirty="0"/>
          </a:p>
          <a:p>
            <a:r>
              <a:rPr lang="en-US" dirty="0"/>
              <a:t>Provides list of interactions and corresponding GA tracking and parameters for implementation</a:t>
            </a:r>
          </a:p>
          <a:p>
            <a:r>
              <a:rPr lang="en-US" dirty="0"/>
              <a:t>QA status is also included in the sheet</a:t>
            </a:r>
          </a:p>
          <a:p>
            <a:endParaRPr lang="en-US" dirty="0"/>
          </a:p>
        </p:txBody>
      </p:sp>
      <p:sp>
        <p:nvSpPr>
          <p:cNvPr id="4" name="Slide Number Placeholder 3"/>
          <p:cNvSpPr>
            <a:spLocks noGrp="1"/>
          </p:cNvSpPr>
          <p:nvPr>
            <p:ph type="sldNum" sz="quarter" idx="5"/>
          </p:nvPr>
        </p:nvSpPr>
        <p:spPr/>
        <p:txBody>
          <a:bodyPr/>
          <a:lstStyle/>
          <a:p>
            <a:fld id="{3297A70D-9D7D-485E-959B-9C38F9A4E83A}" type="slidenum">
              <a:rPr lang="en-US" smtClean="0"/>
              <a:t>10</a:t>
            </a:fld>
            <a:endParaRPr lang="en-US"/>
          </a:p>
        </p:txBody>
      </p:sp>
    </p:spTree>
    <p:extLst>
      <p:ext uri="{BB962C8B-B14F-4D97-AF65-F5344CB8AC3E}">
        <p14:creationId xmlns:p14="http://schemas.microsoft.com/office/powerpoint/2010/main" val="233720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 Sheet</a:t>
            </a:r>
          </a:p>
          <a:p>
            <a:r>
              <a:rPr lang="en-US" dirty="0"/>
              <a:t>https://docs.google.com/spreadsheets/d/1rg-frFRodPAeKMFJWKw84Emr3KBAA-mF-G1_gWvLVhM/edit?usp=sharing</a:t>
            </a:r>
          </a:p>
          <a:p>
            <a:endParaRPr lang="en-US" dirty="0"/>
          </a:p>
          <a:p>
            <a:endParaRPr lang="en-US" dirty="0"/>
          </a:p>
        </p:txBody>
      </p:sp>
      <p:sp>
        <p:nvSpPr>
          <p:cNvPr id="4" name="Slide Number Placeholder 3"/>
          <p:cNvSpPr>
            <a:spLocks noGrp="1"/>
          </p:cNvSpPr>
          <p:nvPr>
            <p:ph type="sldNum" sz="quarter" idx="5"/>
          </p:nvPr>
        </p:nvSpPr>
        <p:spPr/>
        <p:txBody>
          <a:bodyPr/>
          <a:lstStyle/>
          <a:p>
            <a:fld id="{3297A70D-9D7D-485E-959B-9C38F9A4E83A}" type="slidenum">
              <a:rPr lang="en-US" smtClean="0"/>
              <a:t>11</a:t>
            </a:fld>
            <a:endParaRPr lang="en-US"/>
          </a:p>
        </p:txBody>
      </p:sp>
    </p:spTree>
    <p:extLst>
      <p:ext uri="{BB962C8B-B14F-4D97-AF65-F5344CB8AC3E}">
        <p14:creationId xmlns:p14="http://schemas.microsoft.com/office/powerpoint/2010/main" val="2160192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 Sheet</a:t>
            </a:r>
          </a:p>
          <a:p>
            <a:r>
              <a:rPr lang="en-US" dirty="0"/>
              <a:t>https://docs.google.com/spreadsheets/d/1rg-frFRodPAeKMFJWKw84Emr3KBAA-mF-G1_gWvLVhM/edit?usp=sharing</a:t>
            </a:r>
          </a:p>
          <a:p>
            <a:endParaRPr lang="en-US" dirty="0"/>
          </a:p>
          <a:p>
            <a:endParaRPr lang="en-US" dirty="0"/>
          </a:p>
        </p:txBody>
      </p:sp>
      <p:sp>
        <p:nvSpPr>
          <p:cNvPr id="4" name="Slide Number Placeholder 3"/>
          <p:cNvSpPr>
            <a:spLocks noGrp="1"/>
          </p:cNvSpPr>
          <p:nvPr>
            <p:ph type="sldNum" sz="quarter" idx="5"/>
          </p:nvPr>
        </p:nvSpPr>
        <p:spPr/>
        <p:txBody>
          <a:bodyPr/>
          <a:lstStyle/>
          <a:p>
            <a:fld id="{3297A70D-9D7D-485E-959B-9C38F9A4E83A}" type="slidenum">
              <a:rPr lang="en-US" smtClean="0"/>
              <a:t>12</a:t>
            </a:fld>
            <a:endParaRPr lang="en-US"/>
          </a:p>
        </p:txBody>
      </p:sp>
    </p:spTree>
    <p:extLst>
      <p:ext uri="{BB962C8B-B14F-4D97-AF65-F5344CB8AC3E}">
        <p14:creationId xmlns:p14="http://schemas.microsoft.com/office/powerpoint/2010/main" val="48116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 Sheet</a:t>
            </a:r>
          </a:p>
          <a:p>
            <a:r>
              <a:rPr lang="en-US" dirty="0"/>
              <a:t>https://docs.google.com/spreadsheets/d/1rg-frFRodPAeKMFJWKw84Emr3KBAA-mF-G1_gWvLVhM/edit?usp=sharing</a:t>
            </a:r>
          </a:p>
          <a:p>
            <a:endParaRPr lang="en-US" dirty="0"/>
          </a:p>
          <a:p>
            <a:endParaRPr lang="en-US" dirty="0"/>
          </a:p>
        </p:txBody>
      </p:sp>
      <p:sp>
        <p:nvSpPr>
          <p:cNvPr id="4" name="Slide Number Placeholder 3"/>
          <p:cNvSpPr>
            <a:spLocks noGrp="1"/>
          </p:cNvSpPr>
          <p:nvPr>
            <p:ph type="sldNum" sz="quarter" idx="5"/>
          </p:nvPr>
        </p:nvSpPr>
        <p:spPr/>
        <p:txBody>
          <a:bodyPr/>
          <a:lstStyle/>
          <a:p>
            <a:fld id="{3297A70D-9D7D-485E-959B-9C38F9A4E83A}" type="slidenum">
              <a:rPr lang="en-US" smtClean="0"/>
              <a:t>13</a:t>
            </a:fld>
            <a:endParaRPr lang="en-US"/>
          </a:p>
        </p:txBody>
      </p:sp>
    </p:spTree>
    <p:extLst>
      <p:ext uri="{BB962C8B-B14F-4D97-AF65-F5344CB8AC3E}">
        <p14:creationId xmlns:p14="http://schemas.microsoft.com/office/powerpoint/2010/main" val="242788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4737F98-E2B1-0849-A05E-A41ED426AB17}"/>
              </a:ext>
            </a:extLst>
          </p:cNvPr>
          <p:cNvSpPr/>
          <p:nvPr userDrawn="1"/>
        </p:nvSpPr>
        <p:spPr>
          <a:xfrm>
            <a:off x="-80514" y="-114437"/>
            <a:ext cx="12353027" cy="7086873"/>
          </a:xfrm>
          <a:prstGeom prst="rect">
            <a:avLst/>
          </a:prstGeom>
          <a:gradFill flip="none" rotWithShape="1">
            <a:gsLst>
              <a:gs pos="50000">
                <a:srgbClr val="EE322E"/>
              </a:gs>
              <a:gs pos="0">
                <a:srgbClr val="ED1C23"/>
              </a:gs>
              <a:gs pos="100000">
                <a:srgbClr val="EF473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FBE08D-666A-5640-8D0A-7D955D18CB6B}"/>
              </a:ext>
            </a:extLst>
          </p:cNvPr>
          <p:cNvSpPr/>
          <p:nvPr userDrawn="1"/>
        </p:nvSpPr>
        <p:spPr>
          <a:xfrm>
            <a:off x="-1737360" y="1658360"/>
            <a:ext cx="7906416" cy="7906416"/>
          </a:xfrm>
          <a:prstGeom prst="ellipse">
            <a:avLst/>
          </a:prstGeom>
          <a:gradFill flip="none" rotWithShape="1">
            <a:gsLst>
              <a:gs pos="50000">
                <a:srgbClr val="EE322E"/>
              </a:gs>
              <a:gs pos="0">
                <a:srgbClr val="ED1C23"/>
              </a:gs>
              <a:gs pos="100000">
                <a:srgbClr val="EF4739"/>
              </a:gs>
            </a:gsLst>
            <a:lin ang="7800000" scaled="0"/>
            <a:tileRect/>
          </a:gradFill>
          <a:ln>
            <a:noFill/>
          </a:ln>
          <a:effectLst>
            <a:outerShdw blurRad="977900" dist="50800" dir="5400000" algn="ctr" rotWithShape="0">
              <a:srgbClr val="000000">
                <a:alpha val="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7F8C2E1-1031-2840-A7B9-C736BC5FEA2F}"/>
              </a:ext>
            </a:extLst>
          </p:cNvPr>
          <p:cNvSpPr txBox="1"/>
          <p:nvPr userDrawn="1"/>
        </p:nvSpPr>
        <p:spPr>
          <a:xfrm rot="16200000">
            <a:off x="-105793" y="563852"/>
            <a:ext cx="1030737" cy="215444"/>
          </a:xfrm>
          <a:prstGeom prst="rect">
            <a:avLst/>
          </a:prstGeom>
          <a:noFill/>
        </p:spPr>
        <p:txBody>
          <a:bodyPr wrap="square" rtlCol="0">
            <a:spAutoFit/>
          </a:bodyPr>
          <a:lstStyle/>
          <a:p>
            <a:r>
              <a:rPr lang="en-US" sz="800" b="0" i="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autoTRADER.ca</a:t>
            </a:r>
            <a:endParaRPr lang="en-US" sz="800" b="0" i="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6" name="TextBox 5">
            <a:extLst>
              <a:ext uri="{FF2B5EF4-FFF2-40B4-BE49-F238E27FC236}">
                <a16:creationId xmlns:a16="http://schemas.microsoft.com/office/drawing/2014/main" id="{4D991888-C076-4432-B76C-A609D0FEABBE}"/>
              </a:ext>
            </a:extLst>
          </p:cNvPr>
          <p:cNvSpPr txBox="1"/>
          <p:nvPr userDrawn="1"/>
        </p:nvSpPr>
        <p:spPr>
          <a:xfrm rot="16200000">
            <a:off x="-1019574" y="5074280"/>
            <a:ext cx="2858306" cy="215444"/>
          </a:xfrm>
          <a:prstGeom prst="rect">
            <a:avLst/>
          </a:prstGeom>
          <a:noFill/>
        </p:spPr>
        <p:txBody>
          <a:bodyPr wrap="square" rtlCol="0">
            <a:spAutoFit/>
          </a:bodyPr>
          <a:lstStyle/>
          <a:p>
            <a:r>
              <a:rPr lang="en-US" sz="800" b="0" i="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Service Level Agreement</a:t>
            </a:r>
          </a:p>
        </p:txBody>
      </p:sp>
    </p:spTree>
    <p:extLst>
      <p:ext uri="{BB962C8B-B14F-4D97-AF65-F5344CB8AC3E}">
        <p14:creationId xmlns:p14="http://schemas.microsoft.com/office/powerpoint/2010/main" val="3179070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3BE1-BCDC-1E4A-B9F6-449908105EC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983E0-AFFE-2F40-AC20-360080BC9A6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88D16-62C0-8340-B282-3525E69705B1}"/>
              </a:ext>
            </a:extLst>
          </p:cNvPr>
          <p:cNvSpPr>
            <a:spLocks noGrp="1"/>
          </p:cNvSpPr>
          <p:nvPr>
            <p:ph type="dt" sz="half" idx="10"/>
          </p:nvPr>
        </p:nvSpPr>
        <p:spPr>
          <a:xfrm>
            <a:off x="838200" y="6356350"/>
            <a:ext cx="2743200" cy="365125"/>
          </a:xfrm>
          <a:prstGeom prst="rect">
            <a:avLst/>
          </a:prstGeom>
        </p:spPr>
        <p:txBody>
          <a:bodyPr/>
          <a:lstStyle/>
          <a:p>
            <a:fld id="{83BE3754-EE1F-894D-A384-6F9675BCFED5}" type="datetimeFigureOut">
              <a:rPr lang="en-US" smtClean="0"/>
              <a:t>11/14/2019</a:t>
            </a:fld>
            <a:endParaRPr lang="en-US"/>
          </a:p>
        </p:txBody>
      </p:sp>
      <p:sp>
        <p:nvSpPr>
          <p:cNvPr id="5" name="Footer Placeholder 4">
            <a:extLst>
              <a:ext uri="{FF2B5EF4-FFF2-40B4-BE49-F238E27FC236}">
                <a16:creationId xmlns:a16="http://schemas.microsoft.com/office/drawing/2014/main" id="{0B90CAF7-44C3-D440-83EB-EEC79874FB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02A7092-4271-2742-B48A-31D1866A0FDD}"/>
              </a:ext>
            </a:extLst>
          </p:cNvPr>
          <p:cNvSpPr>
            <a:spLocks noGrp="1"/>
          </p:cNvSpPr>
          <p:nvPr>
            <p:ph type="sldNum" sz="quarter" idx="12"/>
          </p:nvPr>
        </p:nvSpPr>
        <p:spPr>
          <a:xfrm>
            <a:off x="8610600" y="6356350"/>
            <a:ext cx="2743200" cy="365125"/>
          </a:xfrm>
          <a:prstGeom prst="rect">
            <a:avLst/>
          </a:prstGeom>
        </p:spPr>
        <p:txBody>
          <a:bodyPr/>
          <a:lstStyle/>
          <a:p>
            <a:fld id="{AF320465-0E15-244C-A055-39E4B9120061}" type="slidenum">
              <a:rPr lang="en-US" smtClean="0"/>
              <a:t>‹#›</a:t>
            </a:fld>
            <a:endParaRPr lang="en-US"/>
          </a:p>
        </p:txBody>
      </p:sp>
    </p:spTree>
    <p:extLst>
      <p:ext uri="{BB962C8B-B14F-4D97-AF65-F5344CB8AC3E}">
        <p14:creationId xmlns:p14="http://schemas.microsoft.com/office/powerpoint/2010/main" val="198976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772C9-E02C-2B4D-B3DC-30AE8359ACF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A0940B-A5B5-604E-925B-A7E912EFABC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51207-31EE-B641-A2EB-8323D2DEEF4E}"/>
              </a:ext>
            </a:extLst>
          </p:cNvPr>
          <p:cNvSpPr>
            <a:spLocks noGrp="1"/>
          </p:cNvSpPr>
          <p:nvPr>
            <p:ph type="dt" sz="half" idx="10"/>
          </p:nvPr>
        </p:nvSpPr>
        <p:spPr>
          <a:xfrm>
            <a:off x="838200" y="6356350"/>
            <a:ext cx="2743200" cy="365125"/>
          </a:xfrm>
          <a:prstGeom prst="rect">
            <a:avLst/>
          </a:prstGeom>
        </p:spPr>
        <p:txBody>
          <a:bodyPr/>
          <a:lstStyle/>
          <a:p>
            <a:fld id="{83BE3754-EE1F-894D-A384-6F9675BCFED5}" type="datetimeFigureOut">
              <a:rPr lang="en-US" smtClean="0"/>
              <a:t>11/14/2019</a:t>
            </a:fld>
            <a:endParaRPr lang="en-US"/>
          </a:p>
        </p:txBody>
      </p:sp>
      <p:sp>
        <p:nvSpPr>
          <p:cNvPr id="5" name="Footer Placeholder 4">
            <a:extLst>
              <a:ext uri="{FF2B5EF4-FFF2-40B4-BE49-F238E27FC236}">
                <a16:creationId xmlns:a16="http://schemas.microsoft.com/office/drawing/2014/main" id="{CED12606-F6F1-314D-88EA-6B8FE1865B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98F827C-2BC2-BB4D-A121-A1457CE5F41F}"/>
              </a:ext>
            </a:extLst>
          </p:cNvPr>
          <p:cNvSpPr>
            <a:spLocks noGrp="1"/>
          </p:cNvSpPr>
          <p:nvPr>
            <p:ph type="sldNum" sz="quarter" idx="12"/>
          </p:nvPr>
        </p:nvSpPr>
        <p:spPr>
          <a:xfrm>
            <a:off x="8610600" y="6356350"/>
            <a:ext cx="2743200" cy="365125"/>
          </a:xfrm>
          <a:prstGeom prst="rect">
            <a:avLst/>
          </a:prstGeom>
        </p:spPr>
        <p:txBody>
          <a:bodyPr/>
          <a:lstStyle/>
          <a:p>
            <a:fld id="{AF320465-0E15-244C-A055-39E4B9120061}" type="slidenum">
              <a:rPr lang="en-US" smtClean="0"/>
              <a:t>‹#›</a:t>
            </a:fld>
            <a:endParaRPr lang="en-US"/>
          </a:p>
        </p:txBody>
      </p:sp>
    </p:spTree>
    <p:extLst>
      <p:ext uri="{BB962C8B-B14F-4D97-AF65-F5344CB8AC3E}">
        <p14:creationId xmlns:p14="http://schemas.microsoft.com/office/powerpoint/2010/main" val="60566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08EA5B7-81BE-2844-B75B-74F36449A328}"/>
              </a:ext>
            </a:extLst>
          </p:cNvPr>
          <p:cNvSpPr/>
          <p:nvPr userDrawn="1"/>
        </p:nvSpPr>
        <p:spPr>
          <a:xfrm rot="296080">
            <a:off x="36618" y="-722113"/>
            <a:ext cx="6729599" cy="8073799"/>
          </a:xfrm>
          <a:prstGeom prst="rect">
            <a:avLst/>
          </a:prstGeom>
          <a:solidFill>
            <a:schemeClr val="bg1"/>
          </a:solidFill>
          <a:ln>
            <a:noFill/>
          </a:ln>
          <a:effectLst>
            <a:outerShdw blurRad="7366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10E32C3-ADE6-9E41-A298-9EC5C268363F}"/>
              </a:ext>
            </a:extLst>
          </p:cNvPr>
          <p:cNvSpPr/>
          <p:nvPr userDrawn="1"/>
        </p:nvSpPr>
        <p:spPr>
          <a:xfrm rot="515535">
            <a:off x="-626956" y="-672638"/>
            <a:ext cx="6729599" cy="8073799"/>
          </a:xfrm>
          <a:prstGeom prst="rect">
            <a:avLst/>
          </a:prstGeom>
          <a:gradFill flip="none" rotWithShape="1">
            <a:gsLst>
              <a:gs pos="50000">
                <a:srgbClr val="EE322E"/>
              </a:gs>
              <a:gs pos="0">
                <a:srgbClr val="ED1C23"/>
              </a:gs>
              <a:gs pos="100000">
                <a:srgbClr val="EF4739"/>
              </a:gs>
            </a:gsLst>
            <a:lin ang="5400000" scaled="1"/>
            <a:tileRect/>
          </a:gradFill>
          <a:ln>
            <a:noFill/>
          </a:ln>
          <a:effectLst>
            <a:outerShdw blurRad="7366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7019C23-4CD6-6D47-A23B-7F1A432DD81C}"/>
              </a:ext>
            </a:extLst>
          </p:cNvPr>
          <p:cNvSpPr txBox="1"/>
          <p:nvPr userDrawn="1"/>
        </p:nvSpPr>
        <p:spPr>
          <a:xfrm rot="16200000">
            <a:off x="-105793" y="591284"/>
            <a:ext cx="1030737" cy="215444"/>
          </a:xfrm>
          <a:prstGeom prst="rect">
            <a:avLst/>
          </a:prstGeom>
          <a:noFill/>
        </p:spPr>
        <p:txBody>
          <a:bodyPr wrap="square" rtlCol="0">
            <a:spAutoFit/>
          </a:bodyPr>
          <a:lstStyle/>
          <a:p>
            <a:r>
              <a:rPr lang="en-US" sz="800" b="0" i="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autoTRADER.ca</a:t>
            </a:r>
            <a:endParaRPr lang="en-US" sz="800" b="0" i="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6" name="TextBox 5">
            <a:extLst>
              <a:ext uri="{FF2B5EF4-FFF2-40B4-BE49-F238E27FC236}">
                <a16:creationId xmlns:a16="http://schemas.microsoft.com/office/drawing/2014/main" id="{C6AFC47F-0013-44B2-9C35-8F317F75F2F5}"/>
              </a:ext>
            </a:extLst>
          </p:cNvPr>
          <p:cNvSpPr txBox="1"/>
          <p:nvPr userDrawn="1"/>
        </p:nvSpPr>
        <p:spPr>
          <a:xfrm rot="16200000">
            <a:off x="-1019574" y="5074280"/>
            <a:ext cx="2858306" cy="215444"/>
          </a:xfrm>
          <a:prstGeom prst="rect">
            <a:avLst/>
          </a:prstGeom>
          <a:noFill/>
        </p:spPr>
        <p:txBody>
          <a:bodyPr wrap="square" rtlCol="0">
            <a:spAutoFit/>
          </a:bodyPr>
          <a:lstStyle/>
          <a:p>
            <a:r>
              <a:rPr lang="en-US" sz="800" b="0" i="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Service Level Agreement</a:t>
            </a:r>
          </a:p>
        </p:txBody>
      </p:sp>
    </p:spTree>
    <p:extLst>
      <p:ext uri="{BB962C8B-B14F-4D97-AF65-F5344CB8AC3E}">
        <p14:creationId xmlns:p14="http://schemas.microsoft.com/office/powerpoint/2010/main" val="308918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32BFB9-D84E-D54E-A380-5713186B57E0}"/>
              </a:ext>
            </a:extLst>
          </p:cNvPr>
          <p:cNvSpPr/>
          <p:nvPr userDrawn="1"/>
        </p:nvSpPr>
        <p:spPr>
          <a:xfrm>
            <a:off x="-80513" y="-114437"/>
            <a:ext cx="967481" cy="7086873"/>
          </a:xfrm>
          <a:prstGeom prst="rect">
            <a:avLst/>
          </a:prstGeom>
          <a:gradFill flip="none" rotWithShape="1">
            <a:gsLst>
              <a:gs pos="50000">
                <a:srgbClr val="EE322E"/>
              </a:gs>
              <a:gs pos="0">
                <a:srgbClr val="ED1C23"/>
              </a:gs>
              <a:gs pos="100000">
                <a:srgbClr val="EF4739"/>
              </a:gs>
            </a:gsLst>
            <a:lin ang="5400000" scaled="1"/>
            <a:tileRect/>
          </a:gradFill>
          <a:ln>
            <a:noFill/>
          </a:ln>
          <a:effectLst>
            <a:outerShdw blurRad="1016000" dist="50800" dir="5400000" algn="ctr" rotWithShape="0">
              <a:srgbClr val="00000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A30D01-2E3A-B847-A30A-960DEA989BA8}"/>
              </a:ext>
            </a:extLst>
          </p:cNvPr>
          <p:cNvSpPr txBox="1"/>
          <p:nvPr userDrawn="1"/>
        </p:nvSpPr>
        <p:spPr>
          <a:xfrm rot="16200000">
            <a:off x="-105793" y="562981"/>
            <a:ext cx="1030737" cy="215444"/>
          </a:xfrm>
          <a:prstGeom prst="rect">
            <a:avLst/>
          </a:prstGeom>
          <a:noFill/>
        </p:spPr>
        <p:txBody>
          <a:bodyPr wrap="square" rtlCol="0">
            <a:spAutoFit/>
          </a:bodyPr>
          <a:lstStyle/>
          <a:p>
            <a:r>
              <a:rPr lang="en-US" sz="800" b="0" i="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autoTRADER.ca</a:t>
            </a:r>
            <a:endParaRPr lang="en-US" sz="800" b="0" i="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9" name="TextBox 8">
            <a:extLst>
              <a:ext uri="{FF2B5EF4-FFF2-40B4-BE49-F238E27FC236}">
                <a16:creationId xmlns:a16="http://schemas.microsoft.com/office/drawing/2014/main" id="{BA380B92-4CF0-C244-A586-B9CE4C99DD60}"/>
              </a:ext>
            </a:extLst>
          </p:cNvPr>
          <p:cNvSpPr txBox="1"/>
          <p:nvPr userDrawn="1"/>
        </p:nvSpPr>
        <p:spPr>
          <a:xfrm rot="16200000">
            <a:off x="-1019574" y="5074280"/>
            <a:ext cx="2858306" cy="215444"/>
          </a:xfrm>
          <a:prstGeom prst="rect">
            <a:avLst/>
          </a:prstGeom>
          <a:noFill/>
        </p:spPr>
        <p:txBody>
          <a:bodyPr wrap="square" rtlCol="0">
            <a:spAutoFit/>
          </a:bodyPr>
          <a:lstStyle/>
          <a:p>
            <a:r>
              <a:rPr lang="en-US" sz="800" b="0" i="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Service Level Agreement</a:t>
            </a:r>
          </a:p>
        </p:txBody>
      </p:sp>
    </p:spTree>
    <p:extLst>
      <p:ext uri="{BB962C8B-B14F-4D97-AF65-F5344CB8AC3E}">
        <p14:creationId xmlns:p14="http://schemas.microsoft.com/office/powerpoint/2010/main" val="588440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E2C2C0-0E72-B549-8694-99CAB04B0F1B}"/>
              </a:ext>
            </a:extLst>
          </p:cNvPr>
          <p:cNvSpPr txBox="1"/>
          <p:nvPr userDrawn="1"/>
        </p:nvSpPr>
        <p:spPr>
          <a:xfrm rot="16200000">
            <a:off x="-105794" y="1277085"/>
            <a:ext cx="1030737" cy="215444"/>
          </a:xfrm>
          <a:prstGeom prst="rect">
            <a:avLst/>
          </a:prstGeom>
          <a:noFill/>
        </p:spPr>
        <p:txBody>
          <a:bodyPr wrap="square" rtlCol="0">
            <a:spAutoFit/>
          </a:bodyPr>
          <a:lstStyle/>
          <a:p>
            <a:r>
              <a:rPr lang="en-US" sz="800" b="0" i="0" dirty="0" err="1">
                <a:solidFill>
                  <a:schemeClr val="tx1">
                    <a:lumMod val="95000"/>
                    <a:lumOff val="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autoTRADER.ca</a:t>
            </a:r>
            <a:endParaRPr lang="en-US" sz="800" b="0" i="0" dirty="0">
              <a:solidFill>
                <a:schemeClr val="tx1">
                  <a:lumMod val="95000"/>
                  <a:lumOff val="5000"/>
                </a:schemeClr>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4" name="TextBox 3">
            <a:extLst>
              <a:ext uri="{FF2B5EF4-FFF2-40B4-BE49-F238E27FC236}">
                <a16:creationId xmlns:a16="http://schemas.microsoft.com/office/drawing/2014/main" id="{A149E0A9-90C7-4A85-A376-1570652A3905}"/>
              </a:ext>
            </a:extLst>
          </p:cNvPr>
          <p:cNvSpPr txBox="1"/>
          <p:nvPr userDrawn="1"/>
        </p:nvSpPr>
        <p:spPr>
          <a:xfrm rot="16200000">
            <a:off x="-1019574" y="5074280"/>
            <a:ext cx="2858306" cy="215444"/>
          </a:xfrm>
          <a:prstGeom prst="rect">
            <a:avLst/>
          </a:prstGeom>
          <a:noFill/>
        </p:spPr>
        <p:txBody>
          <a:bodyPr wrap="square" rtlCol="0">
            <a:spAutoFit/>
          </a:bodyPr>
          <a:lstStyle/>
          <a:p>
            <a:r>
              <a:rPr lang="en-US" sz="800" b="0" i="0" dirty="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rPr>
              <a:t>Service Level Agreement</a:t>
            </a:r>
          </a:p>
        </p:txBody>
      </p:sp>
    </p:spTree>
    <p:extLst>
      <p:ext uri="{BB962C8B-B14F-4D97-AF65-F5344CB8AC3E}">
        <p14:creationId xmlns:p14="http://schemas.microsoft.com/office/powerpoint/2010/main" val="35837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8F87-9469-914F-BB8F-FE8DB7A7827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434D543-3520-4647-97B2-05BCD50BAEA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63AC00-BF10-F840-A31B-3A83E3DA4F9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F754D3-AB07-E449-99F8-86C3B527965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089F9-C704-0649-812C-879F5DAFBB6A}"/>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A251D-E704-944A-8A17-BED414F5FD74}"/>
              </a:ext>
            </a:extLst>
          </p:cNvPr>
          <p:cNvSpPr>
            <a:spLocks noGrp="1"/>
          </p:cNvSpPr>
          <p:nvPr>
            <p:ph type="dt" sz="half" idx="10"/>
          </p:nvPr>
        </p:nvSpPr>
        <p:spPr>
          <a:xfrm>
            <a:off x="838200" y="6356350"/>
            <a:ext cx="2743200" cy="365125"/>
          </a:xfrm>
          <a:prstGeom prst="rect">
            <a:avLst/>
          </a:prstGeom>
        </p:spPr>
        <p:txBody>
          <a:bodyPr/>
          <a:lstStyle/>
          <a:p>
            <a:fld id="{83BE3754-EE1F-894D-A384-6F9675BCFED5}" type="datetimeFigureOut">
              <a:rPr lang="en-US" smtClean="0"/>
              <a:t>11/14/2019</a:t>
            </a:fld>
            <a:endParaRPr lang="en-US"/>
          </a:p>
        </p:txBody>
      </p:sp>
      <p:sp>
        <p:nvSpPr>
          <p:cNvPr id="8" name="Footer Placeholder 7">
            <a:extLst>
              <a:ext uri="{FF2B5EF4-FFF2-40B4-BE49-F238E27FC236}">
                <a16:creationId xmlns:a16="http://schemas.microsoft.com/office/drawing/2014/main" id="{CFB3F9F9-E7BD-4B48-A34A-A345C2B3F97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7275612-1564-EB43-83E9-FC6449F8464E}"/>
              </a:ext>
            </a:extLst>
          </p:cNvPr>
          <p:cNvSpPr>
            <a:spLocks noGrp="1"/>
          </p:cNvSpPr>
          <p:nvPr>
            <p:ph type="sldNum" sz="quarter" idx="12"/>
          </p:nvPr>
        </p:nvSpPr>
        <p:spPr>
          <a:xfrm>
            <a:off x="8610600" y="6356350"/>
            <a:ext cx="2743200" cy="365125"/>
          </a:xfrm>
          <a:prstGeom prst="rect">
            <a:avLst/>
          </a:prstGeom>
        </p:spPr>
        <p:txBody>
          <a:bodyPr/>
          <a:lstStyle/>
          <a:p>
            <a:fld id="{AF320465-0E15-244C-A055-39E4B9120061}" type="slidenum">
              <a:rPr lang="en-US" smtClean="0"/>
              <a:t>‹#›</a:t>
            </a:fld>
            <a:endParaRPr lang="en-US"/>
          </a:p>
        </p:txBody>
      </p:sp>
    </p:spTree>
    <p:extLst>
      <p:ext uri="{BB962C8B-B14F-4D97-AF65-F5344CB8AC3E}">
        <p14:creationId xmlns:p14="http://schemas.microsoft.com/office/powerpoint/2010/main" val="161862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5458-B862-6E4C-B3B7-7092F29ADEF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89AD20B-CEBD-0645-8C54-6C5978E56670}"/>
              </a:ext>
            </a:extLst>
          </p:cNvPr>
          <p:cNvSpPr>
            <a:spLocks noGrp="1"/>
          </p:cNvSpPr>
          <p:nvPr>
            <p:ph type="dt" sz="half" idx="10"/>
          </p:nvPr>
        </p:nvSpPr>
        <p:spPr>
          <a:xfrm>
            <a:off x="838200" y="6356350"/>
            <a:ext cx="2743200" cy="365125"/>
          </a:xfrm>
          <a:prstGeom prst="rect">
            <a:avLst/>
          </a:prstGeom>
        </p:spPr>
        <p:txBody>
          <a:bodyPr/>
          <a:lstStyle/>
          <a:p>
            <a:fld id="{83BE3754-EE1F-894D-A384-6F9675BCFED5}" type="datetimeFigureOut">
              <a:rPr lang="en-US" smtClean="0"/>
              <a:t>11/14/2019</a:t>
            </a:fld>
            <a:endParaRPr lang="en-US"/>
          </a:p>
        </p:txBody>
      </p:sp>
      <p:sp>
        <p:nvSpPr>
          <p:cNvPr id="4" name="Footer Placeholder 3">
            <a:extLst>
              <a:ext uri="{FF2B5EF4-FFF2-40B4-BE49-F238E27FC236}">
                <a16:creationId xmlns:a16="http://schemas.microsoft.com/office/drawing/2014/main" id="{86DB0B8B-BBAC-F846-BCBF-0EE48283081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B6B93FD-1ACF-B747-A122-C843C6DE32AF}"/>
              </a:ext>
            </a:extLst>
          </p:cNvPr>
          <p:cNvSpPr>
            <a:spLocks noGrp="1"/>
          </p:cNvSpPr>
          <p:nvPr>
            <p:ph type="sldNum" sz="quarter" idx="12"/>
          </p:nvPr>
        </p:nvSpPr>
        <p:spPr>
          <a:xfrm>
            <a:off x="8610600" y="6356350"/>
            <a:ext cx="2743200" cy="365125"/>
          </a:xfrm>
          <a:prstGeom prst="rect">
            <a:avLst/>
          </a:prstGeom>
        </p:spPr>
        <p:txBody>
          <a:bodyPr/>
          <a:lstStyle/>
          <a:p>
            <a:fld id="{AF320465-0E15-244C-A055-39E4B9120061}" type="slidenum">
              <a:rPr lang="en-US" smtClean="0"/>
              <a:t>‹#›</a:t>
            </a:fld>
            <a:endParaRPr lang="en-US"/>
          </a:p>
        </p:txBody>
      </p:sp>
    </p:spTree>
    <p:extLst>
      <p:ext uri="{BB962C8B-B14F-4D97-AF65-F5344CB8AC3E}">
        <p14:creationId xmlns:p14="http://schemas.microsoft.com/office/powerpoint/2010/main" val="151280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CC04A9-EAD2-584B-ACED-50BA5A24DF67}"/>
              </a:ext>
            </a:extLst>
          </p:cNvPr>
          <p:cNvSpPr>
            <a:spLocks noGrp="1"/>
          </p:cNvSpPr>
          <p:nvPr>
            <p:ph type="dt" sz="half" idx="10"/>
          </p:nvPr>
        </p:nvSpPr>
        <p:spPr>
          <a:xfrm>
            <a:off x="838200" y="6356350"/>
            <a:ext cx="2743200" cy="365125"/>
          </a:xfrm>
          <a:prstGeom prst="rect">
            <a:avLst/>
          </a:prstGeom>
        </p:spPr>
        <p:txBody>
          <a:bodyPr/>
          <a:lstStyle/>
          <a:p>
            <a:fld id="{83BE3754-EE1F-894D-A384-6F9675BCFED5}" type="datetimeFigureOut">
              <a:rPr lang="en-US" smtClean="0"/>
              <a:t>11/14/2019</a:t>
            </a:fld>
            <a:endParaRPr lang="en-US"/>
          </a:p>
        </p:txBody>
      </p:sp>
      <p:sp>
        <p:nvSpPr>
          <p:cNvPr id="3" name="Footer Placeholder 2">
            <a:extLst>
              <a:ext uri="{FF2B5EF4-FFF2-40B4-BE49-F238E27FC236}">
                <a16:creationId xmlns:a16="http://schemas.microsoft.com/office/drawing/2014/main" id="{BBA34970-76BF-0C4F-A31B-F1BD3E1AE50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2210F0F-C5F1-8344-8E58-EB8891C9BF9E}"/>
              </a:ext>
            </a:extLst>
          </p:cNvPr>
          <p:cNvSpPr>
            <a:spLocks noGrp="1"/>
          </p:cNvSpPr>
          <p:nvPr>
            <p:ph type="sldNum" sz="quarter" idx="12"/>
          </p:nvPr>
        </p:nvSpPr>
        <p:spPr>
          <a:xfrm>
            <a:off x="8610600" y="6356350"/>
            <a:ext cx="2743200" cy="365125"/>
          </a:xfrm>
          <a:prstGeom prst="rect">
            <a:avLst/>
          </a:prstGeom>
        </p:spPr>
        <p:txBody>
          <a:bodyPr/>
          <a:lstStyle/>
          <a:p>
            <a:fld id="{AF320465-0E15-244C-A055-39E4B9120061}" type="slidenum">
              <a:rPr lang="en-US" smtClean="0"/>
              <a:t>‹#›</a:t>
            </a:fld>
            <a:endParaRPr lang="en-US"/>
          </a:p>
        </p:txBody>
      </p:sp>
    </p:spTree>
    <p:extLst>
      <p:ext uri="{BB962C8B-B14F-4D97-AF65-F5344CB8AC3E}">
        <p14:creationId xmlns:p14="http://schemas.microsoft.com/office/powerpoint/2010/main" val="116453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9A58-A3B1-304E-8DEE-CF0ACDC7CCF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0819B9-F44F-204F-9B78-0895F00BCE1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6BA38A-D7AB-6349-B50F-11ED5420C5F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B9FA4D-45A2-2344-A87A-345488D82E2A}"/>
              </a:ext>
            </a:extLst>
          </p:cNvPr>
          <p:cNvSpPr>
            <a:spLocks noGrp="1"/>
          </p:cNvSpPr>
          <p:nvPr>
            <p:ph type="dt" sz="half" idx="10"/>
          </p:nvPr>
        </p:nvSpPr>
        <p:spPr>
          <a:xfrm>
            <a:off x="838200" y="6356350"/>
            <a:ext cx="2743200" cy="365125"/>
          </a:xfrm>
          <a:prstGeom prst="rect">
            <a:avLst/>
          </a:prstGeom>
        </p:spPr>
        <p:txBody>
          <a:bodyPr/>
          <a:lstStyle/>
          <a:p>
            <a:fld id="{83BE3754-EE1F-894D-A384-6F9675BCFED5}" type="datetimeFigureOut">
              <a:rPr lang="en-US" smtClean="0"/>
              <a:t>11/14/2019</a:t>
            </a:fld>
            <a:endParaRPr lang="en-US"/>
          </a:p>
        </p:txBody>
      </p:sp>
      <p:sp>
        <p:nvSpPr>
          <p:cNvPr id="6" name="Footer Placeholder 5">
            <a:extLst>
              <a:ext uri="{FF2B5EF4-FFF2-40B4-BE49-F238E27FC236}">
                <a16:creationId xmlns:a16="http://schemas.microsoft.com/office/drawing/2014/main" id="{A30140E1-635E-4640-A5D9-F54B11A9C3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6E53350-673E-1246-920A-1BAA3B298823}"/>
              </a:ext>
            </a:extLst>
          </p:cNvPr>
          <p:cNvSpPr>
            <a:spLocks noGrp="1"/>
          </p:cNvSpPr>
          <p:nvPr>
            <p:ph type="sldNum" sz="quarter" idx="12"/>
          </p:nvPr>
        </p:nvSpPr>
        <p:spPr>
          <a:xfrm>
            <a:off x="8610600" y="6356350"/>
            <a:ext cx="2743200" cy="365125"/>
          </a:xfrm>
          <a:prstGeom prst="rect">
            <a:avLst/>
          </a:prstGeom>
        </p:spPr>
        <p:txBody>
          <a:bodyPr/>
          <a:lstStyle/>
          <a:p>
            <a:fld id="{AF320465-0E15-244C-A055-39E4B9120061}" type="slidenum">
              <a:rPr lang="en-US" smtClean="0"/>
              <a:t>‹#›</a:t>
            </a:fld>
            <a:endParaRPr lang="en-US"/>
          </a:p>
        </p:txBody>
      </p:sp>
    </p:spTree>
    <p:extLst>
      <p:ext uri="{BB962C8B-B14F-4D97-AF65-F5344CB8AC3E}">
        <p14:creationId xmlns:p14="http://schemas.microsoft.com/office/powerpoint/2010/main" val="421878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CF32-48B0-CA41-AAEF-64DB47EF65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B0C3AA-7F34-F44A-AD28-AFD5FC3542B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EA9F1-A994-DF4A-A2F9-FC59E16B1AF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15DD2-7E4D-7A41-B5A7-0A3AE48DAF12}"/>
              </a:ext>
            </a:extLst>
          </p:cNvPr>
          <p:cNvSpPr>
            <a:spLocks noGrp="1"/>
          </p:cNvSpPr>
          <p:nvPr>
            <p:ph type="dt" sz="half" idx="10"/>
          </p:nvPr>
        </p:nvSpPr>
        <p:spPr>
          <a:xfrm>
            <a:off x="838200" y="6356350"/>
            <a:ext cx="2743200" cy="365125"/>
          </a:xfrm>
          <a:prstGeom prst="rect">
            <a:avLst/>
          </a:prstGeom>
        </p:spPr>
        <p:txBody>
          <a:bodyPr/>
          <a:lstStyle/>
          <a:p>
            <a:fld id="{83BE3754-EE1F-894D-A384-6F9675BCFED5}" type="datetimeFigureOut">
              <a:rPr lang="en-US" smtClean="0"/>
              <a:t>11/14/2019</a:t>
            </a:fld>
            <a:endParaRPr lang="en-US"/>
          </a:p>
        </p:txBody>
      </p:sp>
      <p:sp>
        <p:nvSpPr>
          <p:cNvPr id="6" name="Footer Placeholder 5">
            <a:extLst>
              <a:ext uri="{FF2B5EF4-FFF2-40B4-BE49-F238E27FC236}">
                <a16:creationId xmlns:a16="http://schemas.microsoft.com/office/drawing/2014/main" id="{6249BAF5-F57E-FF49-901E-8CD5083B4F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74139BC-A0AE-3B48-8C27-4B15C755C546}"/>
              </a:ext>
            </a:extLst>
          </p:cNvPr>
          <p:cNvSpPr>
            <a:spLocks noGrp="1"/>
          </p:cNvSpPr>
          <p:nvPr>
            <p:ph type="sldNum" sz="quarter" idx="12"/>
          </p:nvPr>
        </p:nvSpPr>
        <p:spPr>
          <a:xfrm>
            <a:off x="8610600" y="6356350"/>
            <a:ext cx="2743200" cy="365125"/>
          </a:xfrm>
          <a:prstGeom prst="rect">
            <a:avLst/>
          </a:prstGeom>
        </p:spPr>
        <p:txBody>
          <a:bodyPr/>
          <a:lstStyle/>
          <a:p>
            <a:fld id="{AF320465-0E15-244C-A055-39E4B9120061}" type="slidenum">
              <a:rPr lang="en-US" smtClean="0"/>
              <a:t>‹#›</a:t>
            </a:fld>
            <a:endParaRPr lang="en-US"/>
          </a:p>
        </p:txBody>
      </p:sp>
    </p:spTree>
    <p:extLst>
      <p:ext uri="{BB962C8B-B14F-4D97-AF65-F5344CB8AC3E}">
        <p14:creationId xmlns:p14="http://schemas.microsoft.com/office/powerpoint/2010/main" val="7788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564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2A550D-601D-714C-B8D4-9360CA836797}"/>
              </a:ext>
            </a:extLst>
          </p:cNvPr>
          <p:cNvSpPr txBox="1"/>
          <p:nvPr/>
        </p:nvSpPr>
        <p:spPr>
          <a:xfrm>
            <a:off x="1416050" y="3185160"/>
            <a:ext cx="9150350" cy="2123658"/>
          </a:xfrm>
          <a:prstGeom prst="rect">
            <a:avLst/>
          </a:prstGeom>
          <a:noFill/>
        </p:spPr>
        <p:txBody>
          <a:bodyPr wrap="square" rtlCol="0">
            <a:spAutoFit/>
          </a:bodyPr>
          <a:lstStyle/>
          <a:p>
            <a:r>
              <a:rPr lang="en-US" sz="66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Service Level Standardization</a:t>
            </a:r>
          </a:p>
        </p:txBody>
      </p:sp>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2"/>
          <a:stretch>
            <a:fillRect/>
          </a:stretch>
        </p:blipFill>
        <p:spPr>
          <a:xfrm>
            <a:off x="1479176" y="2850775"/>
            <a:ext cx="1836408" cy="473449"/>
          </a:xfrm>
          <a:prstGeom prst="rect">
            <a:avLst/>
          </a:prstGeom>
        </p:spPr>
      </p:pic>
    </p:spTree>
    <p:extLst>
      <p:ext uri="{BB962C8B-B14F-4D97-AF65-F5344CB8AC3E}">
        <p14:creationId xmlns:p14="http://schemas.microsoft.com/office/powerpoint/2010/main" val="96997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3">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49" y="486398"/>
            <a:ext cx="9748137"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Sample Deliverable – Interaction Sheet</a:t>
            </a:r>
          </a:p>
        </p:txBody>
      </p:sp>
      <p:pic>
        <p:nvPicPr>
          <p:cNvPr id="3" name="Picture 2">
            <a:extLst>
              <a:ext uri="{FF2B5EF4-FFF2-40B4-BE49-F238E27FC236}">
                <a16:creationId xmlns:a16="http://schemas.microsoft.com/office/drawing/2014/main" id="{DD858603-25A0-4D3C-90DB-D161B51EA6AB}"/>
              </a:ext>
            </a:extLst>
          </p:cNvPr>
          <p:cNvPicPr>
            <a:picLocks noChangeAspect="1"/>
          </p:cNvPicPr>
          <p:nvPr/>
        </p:nvPicPr>
        <p:blipFill>
          <a:blip r:embed="rId4"/>
          <a:stretch>
            <a:fillRect/>
          </a:stretch>
        </p:blipFill>
        <p:spPr>
          <a:xfrm>
            <a:off x="1600200" y="1143000"/>
            <a:ext cx="10128771" cy="4661140"/>
          </a:xfrm>
          <a:prstGeom prst="rect">
            <a:avLst/>
          </a:prstGeom>
        </p:spPr>
      </p:pic>
    </p:spTree>
    <p:extLst>
      <p:ext uri="{BB962C8B-B14F-4D97-AF65-F5344CB8AC3E}">
        <p14:creationId xmlns:p14="http://schemas.microsoft.com/office/powerpoint/2010/main" val="55301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3">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49" y="486398"/>
            <a:ext cx="9748137"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Sample Deliverable – JIRA Ticket Set up</a:t>
            </a:r>
          </a:p>
        </p:txBody>
      </p:sp>
      <p:pic>
        <p:nvPicPr>
          <p:cNvPr id="3" name="Picture 2">
            <a:extLst>
              <a:ext uri="{FF2B5EF4-FFF2-40B4-BE49-F238E27FC236}">
                <a16:creationId xmlns:a16="http://schemas.microsoft.com/office/drawing/2014/main" id="{49B42365-4BDD-4C57-B3A5-B2E6AA1A75EA}"/>
              </a:ext>
            </a:extLst>
          </p:cNvPr>
          <p:cNvPicPr>
            <a:picLocks noChangeAspect="1"/>
          </p:cNvPicPr>
          <p:nvPr/>
        </p:nvPicPr>
        <p:blipFill>
          <a:blip r:embed="rId4"/>
          <a:stretch>
            <a:fillRect/>
          </a:stretch>
        </p:blipFill>
        <p:spPr>
          <a:xfrm>
            <a:off x="1600201" y="1443750"/>
            <a:ext cx="5010500" cy="4428414"/>
          </a:xfrm>
          <a:prstGeom prst="rect">
            <a:avLst/>
          </a:prstGeom>
        </p:spPr>
      </p:pic>
      <p:pic>
        <p:nvPicPr>
          <p:cNvPr id="4" name="Picture 3">
            <a:extLst>
              <a:ext uri="{FF2B5EF4-FFF2-40B4-BE49-F238E27FC236}">
                <a16:creationId xmlns:a16="http://schemas.microsoft.com/office/drawing/2014/main" id="{A4FBCC2E-F020-41CD-B155-72340D461C48}"/>
              </a:ext>
            </a:extLst>
          </p:cNvPr>
          <p:cNvPicPr>
            <a:picLocks noChangeAspect="1"/>
          </p:cNvPicPr>
          <p:nvPr/>
        </p:nvPicPr>
        <p:blipFill>
          <a:blip r:embed="rId5"/>
          <a:stretch>
            <a:fillRect/>
          </a:stretch>
        </p:blipFill>
        <p:spPr>
          <a:xfrm>
            <a:off x="6409610" y="1571135"/>
            <a:ext cx="5332570" cy="4397995"/>
          </a:xfrm>
          <a:prstGeom prst="rect">
            <a:avLst/>
          </a:prstGeom>
        </p:spPr>
      </p:pic>
    </p:spTree>
    <p:extLst>
      <p:ext uri="{BB962C8B-B14F-4D97-AF65-F5344CB8AC3E}">
        <p14:creationId xmlns:p14="http://schemas.microsoft.com/office/powerpoint/2010/main" val="799897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3">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49" y="486398"/>
            <a:ext cx="9748137"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Sample Deliverable – Dashboard</a:t>
            </a:r>
          </a:p>
        </p:txBody>
      </p:sp>
      <p:pic>
        <p:nvPicPr>
          <p:cNvPr id="4" name="Picture 3">
            <a:extLst>
              <a:ext uri="{FF2B5EF4-FFF2-40B4-BE49-F238E27FC236}">
                <a16:creationId xmlns:a16="http://schemas.microsoft.com/office/drawing/2014/main" id="{BEF9A175-2555-41CF-AF35-B70746E3D67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2449"/>
          <a:stretch/>
        </p:blipFill>
        <p:spPr>
          <a:xfrm>
            <a:off x="1240951" y="1849185"/>
            <a:ext cx="5707661" cy="3669113"/>
          </a:xfrm>
          <a:prstGeom prst="rect">
            <a:avLst/>
          </a:prstGeom>
        </p:spPr>
      </p:pic>
      <p:pic>
        <p:nvPicPr>
          <p:cNvPr id="5" name="Picture 4">
            <a:extLst>
              <a:ext uri="{FF2B5EF4-FFF2-40B4-BE49-F238E27FC236}">
                <a16:creationId xmlns:a16="http://schemas.microsoft.com/office/drawing/2014/main" id="{37A328F0-E8AF-491C-97F9-E89DCB407C0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706"/>
          <a:stretch/>
        </p:blipFill>
        <p:spPr>
          <a:xfrm>
            <a:off x="7293935" y="1548378"/>
            <a:ext cx="4558750" cy="4268762"/>
          </a:xfrm>
          <a:prstGeom prst="rect">
            <a:avLst/>
          </a:prstGeom>
        </p:spPr>
      </p:pic>
      <p:sp>
        <p:nvSpPr>
          <p:cNvPr id="6" name="TextBox 5">
            <a:extLst>
              <a:ext uri="{FF2B5EF4-FFF2-40B4-BE49-F238E27FC236}">
                <a16:creationId xmlns:a16="http://schemas.microsoft.com/office/drawing/2014/main" id="{3094977E-AC4A-41D2-B162-8BEF0B5B8A18}"/>
              </a:ext>
            </a:extLst>
          </p:cNvPr>
          <p:cNvSpPr txBox="1"/>
          <p:nvPr/>
        </p:nvSpPr>
        <p:spPr>
          <a:xfrm>
            <a:off x="3961965" y="1153672"/>
            <a:ext cx="914400" cy="307777"/>
          </a:xfrm>
          <a:prstGeom prst="rect">
            <a:avLst/>
          </a:prstGeom>
          <a:solidFill>
            <a:schemeClr val="accent4">
              <a:lumMod val="60000"/>
              <a:lumOff val="40000"/>
            </a:schemeClr>
          </a:solidFill>
        </p:spPr>
        <p:txBody>
          <a:bodyPr wrap="square" rtlCol="0">
            <a:spAutoFit/>
          </a:bodyPr>
          <a:lstStyle/>
          <a:p>
            <a:pPr algn="ctr"/>
            <a:r>
              <a:rPr lang="en-US" sz="1400" b="1" dirty="0"/>
              <a:t>Gold</a:t>
            </a:r>
          </a:p>
        </p:txBody>
      </p:sp>
      <p:sp>
        <p:nvSpPr>
          <p:cNvPr id="7" name="TextBox 6">
            <a:extLst>
              <a:ext uri="{FF2B5EF4-FFF2-40B4-BE49-F238E27FC236}">
                <a16:creationId xmlns:a16="http://schemas.microsoft.com/office/drawing/2014/main" id="{147C872F-6D8C-44EE-BDDE-1D42430DC84B}"/>
              </a:ext>
            </a:extLst>
          </p:cNvPr>
          <p:cNvSpPr txBox="1"/>
          <p:nvPr/>
        </p:nvSpPr>
        <p:spPr>
          <a:xfrm>
            <a:off x="9332990" y="1153672"/>
            <a:ext cx="914400" cy="307777"/>
          </a:xfrm>
          <a:prstGeom prst="rect">
            <a:avLst/>
          </a:prstGeom>
          <a:solidFill>
            <a:schemeClr val="bg1">
              <a:lumMod val="75000"/>
            </a:schemeClr>
          </a:solidFill>
        </p:spPr>
        <p:txBody>
          <a:bodyPr wrap="square" rtlCol="0">
            <a:spAutoFit/>
          </a:bodyPr>
          <a:lstStyle/>
          <a:p>
            <a:pPr algn="ctr"/>
            <a:r>
              <a:rPr lang="en-US" sz="1400" b="1" dirty="0"/>
              <a:t>Silver</a:t>
            </a:r>
          </a:p>
        </p:txBody>
      </p:sp>
    </p:spTree>
    <p:extLst>
      <p:ext uri="{BB962C8B-B14F-4D97-AF65-F5344CB8AC3E}">
        <p14:creationId xmlns:p14="http://schemas.microsoft.com/office/powerpoint/2010/main" val="1246954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3">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49" y="486398"/>
            <a:ext cx="1032229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Sample Deliverable - Post Campaign Analysis</a:t>
            </a:r>
          </a:p>
        </p:txBody>
      </p:sp>
      <p:pic>
        <p:nvPicPr>
          <p:cNvPr id="4" name="Picture 3">
            <a:extLst>
              <a:ext uri="{FF2B5EF4-FFF2-40B4-BE49-F238E27FC236}">
                <a16:creationId xmlns:a16="http://schemas.microsoft.com/office/drawing/2014/main" id="{083A65CA-14D5-44E2-B06B-B741BC4E7C3F}"/>
              </a:ext>
            </a:extLst>
          </p:cNvPr>
          <p:cNvPicPr>
            <a:picLocks noChangeAspect="1"/>
          </p:cNvPicPr>
          <p:nvPr/>
        </p:nvPicPr>
        <p:blipFill>
          <a:blip r:embed="rId4"/>
          <a:stretch>
            <a:fillRect/>
          </a:stretch>
        </p:blipFill>
        <p:spPr>
          <a:xfrm>
            <a:off x="6577196" y="1352297"/>
            <a:ext cx="5211360" cy="2938609"/>
          </a:xfrm>
          <a:prstGeom prst="rect">
            <a:avLst/>
          </a:prstGeom>
        </p:spPr>
      </p:pic>
      <p:pic>
        <p:nvPicPr>
          <p:cNvPr id="5" name="Picture 4">
            <a:extLst>
              <a:ext uri="{FF2B5EF4-FFF2-40B4-BE49-F238E27FC236}">
                <a16:creationId xmlns:a16="http://schemas.microsoft.com/office/drawing/2014/main" id="{B18E6CD1-4F4C-4B7A-AE6A-785749A7AFC1}"/>
              </a:ext>
            </a:extLst>
          </p:cNvPr>
          <p:cNvPicPr>
            <a:picLocks noChangeAspect="1"/>
          </p:cNvPicPr>
          <p:nvPr/>
        </p:nvPicPr>
        <p:blipFill>
          <a:blip r:embed="rId5"/>
          <a:stretch>
            <a:fillRect/>
          </a:stretch>
        </p:blipFill>
        <p:spPr>
          <a:xfrm>
            <a:off x="1600200" y="4040575"/>
            <a:ext cx="4804153" cy="2694093"/>
          </a:xfrm>
          <a:prstGeom prst="rect">
            <a:avLst/>
          </a:prstGeom>
        </p:spPr>
      </p:pic>
      <p:pic>
        <p:nvPicPr>
          <p:cNvPr id="6" name="Picture 5">
            <a:extLst>
              <a:ext uri="{FF2B5EF4-FFF2-40B4-BE49-F238E27FC236}">
                <a16:creationId xmlns:a16="http://schemas.microsoft.com/office/drawing/2014/main" id="{294BB007-6553-44A7-B8CF-B789958530BA}"/>
              </a:ext>
            </a:extLst>
          </p:cNvPr>
          <p:cNvPicPr>
            <a:picLocks noChangeAspect="1"/>
          </p:cNvPicPr>
          <p:nvPr/>
        </p:nvPicPr>
        <p:blipFill>
          <a:blip r:embed="rId6"/>
          <a:stretch>
            <a:fillRect/>
          </a:stretch>
        </p:blipFill>
        <p:spPr>
          <a:xfrm>
            <a:off x="1709816" y="1352297"/>
            <a:ext cx="4377388" cy="2468710"/>
          </a:xfrm>
          <a:prstGeom prst="rect">
            <a:avLst/>
          </a:prstGeom>
        </p:spPr>
      </p:pic>
    </p:spTree>
    <p:extLst>
      <p:ext uri="{BB962C8B-B14F-4D97-AF65-F5344CB8AC3E}">
        <p14:creationId xmlns:p14="http://schemas.microsoft.com/office/powerpoint/2010/main" val="992514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2F922CB-BFC1-4446-955D-794AB37EF3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0" y="2019300"/>
            <a:ext cx="4572000" cy="2819400"/>
          </a:xfrm>
          <a:prstGeom prst="rect">
            <a:avLst/>
          </a:prstGeom>
          <a:effectLst>
            <a:outerShdw blurRad="1092200" dist="50800" dir="5400000" algn="ctr" rotWithShape="0">
              <a:srgbClr val="000000">
                <a:alpha val="46000"/>
              </a:srgbClr>
            </a:outerShdw>
          </a:effectLst>
        </p:spPr>
      </p:pic>
    </p:spTree>
    <p:extLst>
      <p:ext uri="{BB962C8B-B14F-4D97-AF65-F5344CB8AC3E}">
        <p14:creationId xmlns:p14="http://schemas.microsoft.com/office/powerpoint/2010/main" val="31897893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2">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50" y="486398"/>
            <a:ext cx="4679950"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Agenda</a:t>
            </a:r>
          </a:p>
        </p:txBody>
      </p:sp>
      <p:sp>
        <p:nvSpPr>
          <p:cNvPr id="17" name="TextBox 16">
            <a:extLst>
              <a:ext uri="{FF2B5EF4-FFF2-40B4-BE49-F238E27FC236}">
                <a16:creationId xmlns:a16="http://schemas.microsoft.com/office/drawing/2014/main" id="{E419265C-40C3-4685-85A9-585FD00287FD}"/>
              </a:ext>
            </a:extLst>
          </p:cNvPr>
          <p:cNvSpPr txBox="1"/>
          <p:nvPr/>
        </p:nvSpPr>
        <p:spPr>
          <a:xfrm>
            <a:off x="1622840" y="1756202"/>
            <a:ext cx="6551676" cy="2246769"/>
          </a:xfrm>
          <a:prstGeom prst="rect">
            <a:avLst/>
          </a:prstGeom>
          <a:noFill/>
        </p:spPr>
        <p:txBody>
          <a:bodyPr wrap="square" rtlCol="0">
            <a:spAutoFit/>
          </a:bodyPr>
          <a:lstStyle/>
          <a:p>
            <a:pPr marL="285750" indent="-285750">
              <a:buFontTx/>
              <a:buChar char="-"/>
            </a:pPr>
            <a:r>
              <a:rPr lang="en-US" sz="2000" dirty="0">
                <a:latin typeface="Arial" panose="020B0604020202020204" pitchFamily="34" charset="0"/>
                <a:cs typeface="Arial" panose="020B0604020202020204" pitchFamily="34" charset="0"/>
              </a:rPr>
              <a:t>Opportunities with Process Standardization</a:t>
            </a:r>
          </a:p>
          <a:p>
            <a:pPr marL="285750" indent="-285750">
              <a:buFontTx/>
              <a:buChar char="-"/>
            </a:pP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a:latin typeface="Arial" panose="020B0604020202020204" pitchFamily="34" charset="0"/>
                <a:cs typeface="Arial" panose="020B0604020202020204" pitchFamily="34" charset="0"/>
              </a:rPr>
              <a:t>Scope by Tiers</a:t>
            </a:r>
          </a:p>
          <a:p>
            <a:pPr marL="285750" indent="-285750">
              <a:buFontTx/>
              <a:buChar char="-"/>
            </a:pP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a:latin typeface="Arial" panose="020B0604020202020204" pitchFamily="34" charset="0"/>
                <a:cs typeface="Arial" panose="020B0604020202020204" pitchFamily="34" charset="0"/>
              </a:rPr>
              <a:t>Deliverables and Suggested Timeline by Tiers</a:t>
            </a:r>
          </a:p>
          <a:p>
            <a:pPr marL="285750" indent="-285750">
              <a:buFontTx/>
              <a:buChar char="-"/>
            </a:pPr>
            <a:endParaRPr lang="en-US" sz="2000" dirty="0">
              <a:latin typeface="Arial" panose="020B0604020202020204" pitchFamily="34" charset="0"/>
              <a:cs typeface="Arial" panose="020B0604020202020204" pitchFamily="34" charset="0"/>
            </a:endParaRPr>
          </a:p>
          <a:p>
            <a:pPr marL="285750" indent="-285750">
              <a:buFontTx/>
              <a:buChar char="-"/>
            </a:pPr>
            <a:r>
              <a:rPr lang="en-US" sz="2000" dirty="0">
                <a:latin typeface="Arial" panose="020B0604020202020204" pitchFamily="34" charset="0"/>
                <a:cs typeface="Arial" panose="020B0604020202020204" pitchFamily="34" charset="0"/>
              </a:rPr>
              <a:t>Q&amp;A</a:t>
            </a:r>
          </a:p>
        </p:txBody>
      </p:sp>
    </p:spTree>
    <p:extLst>
      <p:ext uri="{BB962C8B-B14F-4D97-AF65-F5344CB8AC3E}">
        <p14:creationId xmlns:p14="http://schemas.microsoft.com/office/powerpoint/2010/main" val="1585212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2">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50" y="486398"/>
            <a:ext cx="8774552"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Standardization benefits everyone</a:t>
            </a:r>
          </a:p>
        </p:txBody>
      </p:sp>
      <p:grpSp>
        <p:nvGrpSpPr>
          <p:cNvPr id="3" name="Group 2">
            <a:extLst>
              <a:ext uri="{FF2B5EF4-FFF2-40B4-BE49-F238E27FC236}">
                <a16:creationId xmlns:a16="http://schemas.microsoft.com/office/drawing/2014/main" id="{823B7C14-887D-4C65-829B-E6AB591EC2A1}"/>
              </a:ext>
            </a:extLst>
          </p:cNvPr>
          <p:cNvGrpSpPr/>
          <p:nvPr/>
        </p:nvGrpSpPr>
        <p:grpSpPr>
          <a:xfrm>
            <a:off x="9155353" y="1153673"/>
            <a:ext cx="2834640" cy="3280185"/>
            <a:chOff x="9155353" y="1153673"/>
            <a:chExt cx="2834640" cy="3280185"/>
          </a:xfrm>
        </p:grpSpPr>
        <p:sp>
          <p:nvSpPr>
            <p:cNvPr id="18" name="TextBox 17">
              <a:extLst>
                <a:ext uri="{FF2B5EF4-FFF2-40B4-BE49-F238E27FC236}">
                  <a16:creationId xmlns:a16="http://schemas.microsoft.com/office/drawing/2014/main" id="{688AD35E-43B2-4C68-B038-F14C891EF877}"/>
                </a:ext>
              </a:extLst>
            </p:cNvPr>
            <p:cNvSpPr txBox="1"/>
            <p:nvPr/>
          </p:nvSpPr>
          <p:spPr>
            <a:xfrm>
              <a:off x="9155353" y="1153673"/>
              <a:ext cx="2834640" cy="338554"/>
            </a:xfrm>
            <a:prstGeom prst="chevron">
              <a:avLst/>
            </a:prstGeom>
            <a:solidFill>
              <a:schemeClr val="accent1">
                <a:lumMod val="40000"/>
                <a:lumOff val="60000"/>
              </a:schemeClr>
            </a:solidFill>
          </p:spPr>
          <p:txBody>
            <a:bodyPr wrap="square" rtlCol="0">
              <a:spAutoFit/>
            </a:bodyPr>
            <a:lstStyle/>
            <a:p>
              <a:pPr algn="ctr"/>
              <a:r>
                <a:rPr lang="en-US" sz="1600" b="1" dirty="0">
                  <a:latin typeface="Arial" panose="020B0604020202020204" pitchFamily="34" charset="0"/>
                  <a:cs typeface="Arial" panose="020B0604020202020204" pitchFamily="34" charset="0"/>
                </a:rPr>
                <a:t>Benefits</a:t>
              </a:r>
            </a:p>
          </p:txBody>
        </p:sp>
        <p:sp>
          <p:nvSpPr>
            <p:cNvPr id="23" name="TextBox 22">
              <a:extLst>
                <a:ext uri="{FF2B5EF4-FFF2-40B4-BE49-F238E27FC236}">
                  <a16:creationId xmlns:a16="http://schemas.microsoft.com/office/drawing/2014/main" id="{9DBA3D74-9407-4D6B-B31F-ACF1028DB6F2}"/>
                </a:ext>
              </a:extLst>
            </p:cNvPr>
            <p:cNvSpPr txBox="1"/>
            <p:nvPr/>
          </p:nvSpPr>
          <p:spPr>
            <a:xfrm>
              <a:off x="9155353" y="1756202"/>
              <a:ext cx="283464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(To Client)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Clearer view on timeline and actionable insights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(To National Team)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Better manage clients’ expectations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(To Analytics Team)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Better quality analysis and tracking as well as error prevention</a:t>
              </a:r>
            </a:p>
          </p:txBody>
        </p:sp>
      </p:grpSp>
      <p:grpSp>
        <p:nvGrpSpPr>
          <p:cNvPr id="4" name="Group 3">
            <a:extLst>
              <a:ext uri="{FF2B5EF4-FFF2-40B4-BE49-F238E27FC236}">
                <a16:creationId xmlns:a16="http://schemas.microsoft.com/office/drawing/2014/main" id="{08F87CEF-AAB1-4558-BE88-66DB8ABD71C4}"/>
              </a:ext>
            </a:extLst>
          </p:cNvPr>
          <p:cNvGrpSpPr/>
          <p:nvPr/>
        </p:nvGrpSpPr>
        <p:grpSpPr>
          <a:xfrm>
            <a:off x="5344640" y="1153672"/>
            <a:ext cx="2834640" cy="2418412"/>
            <a:chOff x="5336582" y="1153672"/>
            <a:chExt cx="2834640" cy="2418412"/>
          </a:xfrm>
        </p:grpSpPr>
        <p:sp>
          <p:nvSpPr>
            <p:cNvPr id="16" name="TextBox 15">
              <a:extLst>
                <a:ext uri="{FF2B5EF4-FFF2-40B4-BE49-F238E27FC236}">
                  <a16:creationId xmlns:a16="http://schemas.microsoft.com/office/drawing/2014/main" id="{5D66D78B-BBB6-4101-BFA0-2962A4CC1853}"/>
                </a:ext>
              </a:extLst>
            </p:cNvPr>
            <p:cNvSpPr txBox="1"/>
            <p:nvPr/>
          </p:nvSpPr>
          <p:spPr>
            <a:xfrm>
              <a:off x="5336582" y="1153672"/>
              <a:ext cx="2834640" cy="338554"/>
            </a:xfrm>
            <a:prstGeom prst="chevron">
              <a:avLst/>
            </a:prstGeom>
            <a:solidFill>
              <a:srgbClr val="FF0000"/>
            </a:solidFill>
          </p:spPr>
          <p:txBody>
            <a:bodyPr wrap="square" rtlCol="0">
              <a:spAutoFit/>
            </a:bodyPr>
            <a:lstStyle/>
            <a:p>
              <a:pPr algn="ctr"/>
              <a:r>
                <a:rPr lang="en-US" sz="1600" b="1" dirty="0">
                  <a:latin typeface="Arial" panose="020B0604020202020204" pitchFamily="34" charset="0"/>
                  <a:cs typeface="Arial" panose="020B0604020202020204" pitchFamily="34" charset="0"/>
                </a:rPr>
                <a:t>Approach</a:t>
              </a:r>
            </a:p>
          </p:txBody>
        </p:sp>
        <p:sp>
          <p:nvSpPr>
            <p:cNvPr id="20" name="TextBox 19">
              <a:extLst>
                <a:ext uri="{FF2B5EF4-FFF2-40B4-BE49-F238E27FC236}">
                  <a16:creationId xmlns:a16="http://schemas.microsoft.com/office/drawing/2014/main" id="{14B8F236-4F23-4368-83E3-3EE430461BD1}"/>
                </a:ext>
              </a:extLst>
            </p:cNvPr>
            <p:cNvSpPr txBox="1"/>
            <p:nvPr/>
          </p:nvSpPr>
          <p:spPr>
            <a:xfrm>
              <a:off x="5336582" y="1756202"/>
              <a:ext cx="283464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Define different level of timeline and resource requirements based on complexity</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Set a clear scope on metrics based on complexity and value to the client</a:t>
              </a:r>
            </a:p>
          </p:txBody>
        </p:sp>
      </p:grpSp>
      <p:grpSp>
        <p:nvGrpSpPr>
          <p:cNvPr id="5" name="Group 4">
            <a:extLst>
              <a:ext uri="{FF2B5EF4-FFF2-40B4-BE49-F238E27FC236}">
                <a16:creationId xmlns:a16="http://schemas.microsoft.com/office/drawing/2014/main" id="{BAAB6025-3C54-4DAD-AC64-DC9EF09D0710}"/>
              </a:ext>
            </a:extLst>
          </p:cNvPr>
          <p:cNvGrpSpPr/>
          <p:nvPr/>
        </p:nvGrpSpPr>
        <p:grpSpPr>
          <a:xfrm>
            <a:off x="1524000" y="1153672"/>
            <a:ext cx="2844566" cy="2849299"/>
            <a:chOff x="1524000" y="1153672"/>
            <a:chExt cx="2844566" cy="2849299"/>
          </a:xfrm>
        </p:grpSpPr>
        <p:sp>
          <p:nvSpPr>
            <p:cNvPr id="14" name="TextBox 13">
              <a:extLst>
                <a:ext uri="{FF2B5EF4-FFF2-40B4-BE49-F238E27FC236}">
                  <a16:creationId xmlns:a16="http://schemas.microsoft.com/office/drawing/2014/main" id="{04AEC8DC-954D-4CE3-A90A-5540D8565B96}"/>
                </a:ext>
              </a:extLst>
            </p:cNvPr>
            <p:cNvSpPr txBox="1"/>
            <p:nvPr/>
          </p:nvSpPr>
          <p:spPr>
            <a:xfrm>
              <a:off x="1533926" y="1153672"/>
              <a:ext cx="2834640" cy="338554"/>
            </a:xfrm>
            <a:prstGeom prst="homePlate">
              <a:avLst/>
            </a:prstGeom>
            <a:solidFill>
              <a:schemeClr val="accent2">
                <a:lumMod val="40000"/>
                <a:lumOff val="60000"/>
              </a:schemeClr>
            </a:solidFill>
          </p:spPr>
          <p:txBody>
            <a:bodyPr wrap="square" rtlCol="0">
              <a:spAutoFit/>
            </a:bodyPr>
            <a:lstStyle/>
            <a:p>
              <a:pPr algn="ctr"/>
              <a:r>
                <a:rPr lang="en-US" sz="1600" b="1" dirty="0">
                  <a:latin typeface="Arial" panose="020B0604020202020204" pitchFamily="34" charset="0"/>
                  <a:cs typeface="Arial" panose="020B0604020202020204" pitchFamily="34" charset="0"/>
                </a:rPr>
                <a:t>Opportunities</a:t>
              </a:r>
            </a:p>
          </p:txBody>
        </p:sp>
        <p:sp>
          <p:nvSpPr>
            <p:cNvPr id="17" name="TextBox 16">
              <a:extLst>
                <a:ext uri="{FF2B5EF4-FFF2-40B4-BE49-F238E27FC236}">
                  <a16:creationId xmlns:a16="http://schemas.microsoft.com/office/drawing/2014/main" id="{E419265C-40C3-4685-85A9-585FD00287FD}"/>
                </a:ext>
              </a:extLst>
            </p:cNvPr>
            <p:cNvSpPr txBox="1"/>
            <p:nvPr/>
          </p:nvSpPr>
          <p:spPr>
            <a:xfrm>
              <a:off x="1524000" y="1756202"/>
              <a:ext cx="2834640"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(To Client)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Added transparency on identifying metrics and tracking implementation schedule to the client</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(To National Team)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Resource availability and requirement based on complexity</a:t>
              </a:r>
            </a:p>
          </p:txBody>
        </p:sp>
      </p:grpSp>
    </p:spTree>
    <p:extLst>
      <p:ext uri="{BB962C8B-B14F-4D97-AF65-F5344CB8AC3E}">
        <p14:creationId xmlns:p14="http://schemas.microsoft.com/office/powerpoint/2010/main" val="133479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D7565-2CA8-436F-92EF-4EE86F40ED42}"/>
              </a:ext>
            </a:extLst>
          </p:cNvPr>
          <p:cNvSpPr txBox="1"/>
          <p:nvPr/>
        </p:nvSpPr>
        <p:spPr>
          <a:xfrm>
            <a:off x="1416050" y="3185160"/>
            <a:ext cx="9150350" cy="1569660"/>
          </a:xfrm>
          <a:prstGeom prst="rect">
            <a:avLst/>
          </a:prstGeom>
          <a:noFill/>
        </p:spPr>
        <p:txBody>
          <a:bodyPr wrap="square" rtlCol="0">
            <a:spAutoFit/>
          </a:bodyPr>
          <a:lstStyle/>
          <a:p>
            <a:r>
              <a:rPr lang="en-US" sz="4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Tiers </a:t>
            </a:r>
          </a:p>
          <a:p>
            <a:r>
              <a:rPr lang="en-US" sz="4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and Scopes</a:t>
            </a:r>
          </a:p>
        </p:txBody>
      </p:sp>
    </p:spTree>
    <p:extLst>
      <p:ext uri="{BB962C8B-B14F-4D97-AF65-F5344CB8AC3E}">
        <p14:creationId xmlns:p14="http://schemas.microsoft.com/office/powerpoint/2010/main" val="1529045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D0F3875-C535-4E44-BB59-E519BAA06D60}"/>
              </a:ext>
            </a:extLst>
          </p:cNvPr>
          <p:cNvSpPr txBox="1"/>
          <p:nvPr/>
        </p:nvSpPr>
        <p:spPr>
          <a:xfrm>
            <a:off x="2374799" y="1759763"/>
            <a:ext cx="3164486" cy="4154984"/>
          </a:xfrm>
          <a:prstGeom prst="rect">
            <a:avLst/>
          </a:prstGeom>
          <a:noFill/>
        </p:spPr>
        <p:txBody>
          <a:bodyPr wrap="square" rtlCol="0">
            <a:spAutoFit/>
          </a:bodyPr>
          <a:lstStyle/>
          <a:p>
            <a:pPr marL="342900" indent="-342900">
              <a:buAutoNum type="arabicPeriod"/>
            </a:pPr>
            <a:r>
              <a:rPr lang="en-US" sz="1400" b="1" dirty="0">
                <a:latin typeface="Arial" panose="020B0604020202020204" pitchFamily="34" charset="0"/>
                <a:cs typeface="Arial" panose="020B0604020202020204" pitchFamily="34" charset="0"/>
              </a:rPr>
              <a:t>Impression</a:t>
            </a:r>
          </a:p>
          <a:p>
            <a:pPr marL="342900" indent="-342900">
              <a:buAutoNum type="arabicPeriod"/>
            </a:pPr>
            <a:r>
              <a:rPr lang="en-US" sz="1400" b="1" dirty="0">
                <a:latin typeface="Arial" panose="020B0604020202020204" pitchFamily="34" charset="0"/>
                <a:cs typeface="Arial" panose="020B0604020202020204" pitchFamily="34" charset="0"/>
              </a:rPr>
              <a:t>Clicks</a:t>
            </a:r>
          </a:p>
          <a:p>
            <a:pPr marL="342900" indent="-342900">
              <a:buAutoNum type="arabicPeriod"/>
            </a:pPr>
            <a:r>
              <a:rPr lang="en-US" sz="1400" b="1" dirty="0">
                <a:latin typeface="Arial" panose="020B0604020202020204" pitchFamily="34" charset="0"/>
                <a:cs typeface="Arial" panose="020B0604020202020204" pitchFamily="34" charset="0"/>
              </a:rPr>
              <a:t>CTR</a:t>
            </a:r>
          </a:p>
          <a:p>
            <a:pPr marL="342900" indent="-342900">
              <a:buAutoNum type="arabicPeriod"/>
            </a:pPr>
            <a:r>
              <a:rPr lang="en-US" sz="1400" b="1" dirty="0">
                <a:latin typeface="Arial" panose="020B0604020202020204" pitchFamily="34" charset="0"/>
                <a:cs typeface="Arial" panose="020B0604020202020204" pitchFamily="34" charset="0"/>
              </a:rPr>
              <a:t>Visits</a:t>
            </a:r>
          </a:p>
          <a:p>
            <a:pPr marL="342900" indent="-342900">
              <a:buAutoNum type="arabicPeriod"/>
            </a:pPr>
            <a:r>
              <a:rPr lang="en-US" sz="1400" b="1" dirty="0">
                <a:latin typeface="Arial" panose="020B0604020202020204" pitchFamily="34" charset="0"/>
                <a:cs typeface="Arial" panose="020B0604020202020204" pitchFamily="34" charset="0"/>
              </a:rPr>
              <a:t>Pageview</a:t>
            </a:r>
          </a:p>
          <a:p>
            <a:pPr marL="342900" indent="-342900">
              <a:buAutoNum type="arabicPeriod"/>
            </a:pPr>
            <a:r>
              <a:rPr lang="en-US" sz="1400" b="1" dirty="0">
                <a:latin typeface="Arial" panose="020B0604020202020204" pitchFamily="34" charset="0"/>
                <a:cs typeface="Arial" panose="020B0604020202020204" pitchFamily="34" charset="0"/>
              </a:rPr>
              <a:t>Unique Visitor</a:t>
            </a:r>
          </a:p>
          <a:p>
            <a:pPr marL="342900" indent="-342900">
              <a:buAutoNum type="arabicPeriod"/>
            </a:pPr>
            <a:r>
              <a:rPr lang="en-US" sz="1400" b="1" dirty="0">
                <a:latin typeface="Arial" panose="020B0604020202020204" pitchFamily="34" charset="0"/>
                <a:cs typeface="Arial" panose="020B0604020202020204" pitchFamily="34" charset="0"/>
              </a:rPr>
              <a:t>Average Visit Duration (sec)</a:t>
            </a:r>
          </a:p>
          <a:p>
            <a:pPr marL="342900" indent="-342900">
              <a:buAutoNum type="arabicPeriod"/>
            </a:pPr>
            <a:r>
              <a:rPr lang="en-US" sz="1400" b="1" dirty="0">
                <a:latin typeface="Arial" panose="020B0604020202020204" pitchFamily="34" charset="0"/>
                <a:cs typeface="Arial" panose="020B0604020202020204" pitchFamily="34" charset="0"/>
              </a:rPr>
              <a:t>Exit Clicks</a:t>
            </a:r>
          </a:p>
          <a:p>
            <a:pPr marL="342900" indent="-342900">
              <a:buAutoNum type="arabicPeriod"/>
            </a:pPr>
            <a:endParaRPr lang="en-US" sz="1400" b="1" dirty="0">
              <a:latin typeface="Arial" panose="020B0604020202020204" pitchFamily="34" charset="0"/>
              <a:cs typeface="Arial" panose="020B0604020202020204" pitchFamily="34" charset="0"/>
            </a:endParaRPr>
          </a:p>
          <a:p>
            <a:pPr marL="342900" indent="-342900">
              <a:buAutoNum type="arabicPeriod"/>
            </a:pPr>
            <a:r>
              <a:rPr lang="en-US" sz="1400" b="1" dirty="0">
                <a:latin typeface="Arial" panose="020B0604020202020204" pitchFamily="34" charset="0"/>
                <a:cs typeface="Arial" panose="020B0604020202020204" pitchFamily="34" charset="0"/>
              </a:rPr>
              <a:t>Scroll Depth</a:t>
            </a:r>
          </a:p>
          <a:p>
            <a:pPr marL="342900" indent="-342900">
              <a:buAutoNum type="arabicPeriod"/>
            </a:pPr>
            <a:r>
              <a:rPr lang="en-US" sz="1400" b="1" dirty="0">
                <a:latin typeface="Arial" panose="020B0604020202020204" pitchFamily="34" charset="0"/>
                <a:cs typeface="Arial" panose="020B0604020202020204" pitchFamily="34" charset="0"/>
              </a:rPr>
              <a:t>Video Plays</a:t>
            </a:r>
          </a:p>
          <a:p>
            <a:pPr marL="342900" indent="-342900">
              <a:buAutoNum type="arabicPeriod"/>
            </a:pPr>
            <a:r>
              <a:rPr lang="en-US" sz="1400" b="1" dirty="0">
                <a:latin typeface="Arial" panose="020B0604020202020204" pitchFamily="34" charset="0"/>
                <a:cs typeface="Arial" panose="020B0604020202020204" pitchFamily="34" charset="0"/>
              </a:rPr>
              <a:t>Video Playback Depth</a:t>
            </a:r>
          </a:p>
          <a:p>
            <a:pPr marL="342900" indent="-342900">
              <a:buAutoNum type="arabicPeriod"/>
            </a:pPr>
            <a:endParaRPr lang="en-US" sz="1400" b="1" dirty="0">
              <a:latin typeface="Arial" panose="020B0604020202020204" pitchFamily="34" charset="0"/>
              <a:cs typeface="Arial" panose="020B0604020202020204" pitchFamily="34" charset="0"/>
            </a:endParaRPr>
          </a:p>
          <a:p>
            <a:pPr marL="342900" indent="-342900">
              <a:buAutoNum type="arabicPeriod"/>
            </a:pPr>
            <a:r>
              <a:rPr lang="en-US" sz="1400" b="1" dirty="0">
                <a:latin typeface="Arial" panose="020B0604020202020204" pitchFamily="34" charset="0"/>
                <a:cs typeface="Arial" panose="020B0604020202020204" pitchFamily="34" charset="0"/>
              </a:rPr>
              <a:t>Micro Interaction***</a:t>
            </a:r>
          </a:p>
          <a:p>
            <a:pPr marL="342900" indent="-342900">
              <a:buAutoNum type="arabicPeriod"/>
            </a:pPr>
            <a:r>
              <a:rPr lang="en-US" sz="1200" b="1" dirty="0">
                <a:latin typeface="Arial" panose="020B0604020202020204" pitchFamily="34" charset="0"/>
                <a:cs typeface="Arial" panose="020B0604020202020204" pitchFamily="34" charset="0"/>
              </a:rPr>
              <a:t>Micro Interaction Engagement Rate</a:t>
            </a:r>
          </a:p>
          <a:p>
            <a:pPr marL="342900" indent="-342900">
              <a:buAutoNum type="arabicPeriod"/>
            </a:pPr>
            <a:r>
              <a:rPr lang="en-US" sz="1400" b="1" dirty="0">
                <a:latin typeface="Arial" panose="020B0604020202020204" pitchFamily="34" charset="0"/>
                <a:cs typeface="Arial" panose="020B0604020202020204" pitchFamily="34" charset="0"/>
              </a:rPr>
              <a:t>Detailed Exit Clicks</a:t>
            </a:r>
          </a:p>
          <a:p>
            <a:pPr marL="342900" indent="-342900">
              <a:buAutoNum type="arabicPeriod"/>
            </a:pPr>
            <a:r>
              <a:rPr lang="en-US" sz="1400" b="1" dirty="0">
                <a:latin typeface="Arial" panose="020B0604020202020204" pitchFamily="34" charset="0"/>
                <a:cs typeface="Arial" panose="020B0604020202020204" pitchFamily="34" charset="0"/>
              </a:rPr>
              <a:t>VDP Widget Click Out</a:t>
            </a:r>
          </a:p>
          <a:p>
            <a:pPr marL="342900" indent="-342900">
              <a:buAutoNum type="arabicPeriod"/>
            </a:pPr>
            <a:r>
              <a:rPr lang="en-US" sz="1400" b="1" dirty="0">
                <a:latin typeface="Arial" panose="020B0604020202020204" pitchFamily="34" charset="0"/>
                <a:cs typeface="Arial" panose="020B0604020202020204" pitchFamily="34" charset="0"/>
              </a:rPr>
              <a:t>SRP Widget Click Out</a:t>
            </a:r>
          </a:p>
          <a:p>
            <a:pPr marL="342900" indent="-342900">
              <a:buAutoNum type="arabicPeriod"/>
            </a:pPr>
            <a:r>
              <a:rPr lang="en-US" sz="1400" b="1" dirty="0">
                <a:latin typeface="Arial" panose="020B0604020202020204" pitchFamily="34" charset="0"/>
                <a:cs typeface="Arial" panose="020B0604020202020204" pitchFamily="34" charset="0"/>
              </a:rPr>
              <a:t>Other Custom Metrics</a:t>
            </a:r>
          </a:p>
        </p:txBody>
      </p:sp>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3">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50" y="486398"/>
            <a:ext cx="7834276"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Metrics Scope by the Tier</a:t>
            </a:r>
          </a:p>
        </p:txBody>
      </p:sp>
      <p:sp>
        <p:nvSpPr>
          <p:cNvPr id="7" name="TextBox 6">
            <a:extLst>
              <a:ext uri="{FF2B5EF4-FFF2-40B4-BE49-F238E27FC236}">
                <a16:creationId xmlns:a16="http://schemas.microsoft.com/office/drawing/2014/main" id="{278F6E6D-BCE1-4269-BB52-9139800B0744}"/>
              </a:ext>
            </a:extLst>
          </p:cNvPr>
          <p:cNvSpPr txBox="1"/>
          <p:nvPr/>
        </p:nvSpPr>
        <p:spPr>
          <a:xfrm>
            <a:off x="1216845" y="5938064"/>
            <a:ext cx="9922075"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 Micro Interaction includes content navigation (e.g. In case of Acura CPO how users arrived at the article page through homepage or hamburger menu)</a:t>
            </a:r>
          </a:p>
        </p:txBody>
      </p:sp>
      <p:sp>
        <p:nvSpPr>
          <p:cNvPr id="4" name="Rectangle 3">
            <a:extLst>
              <a:ext uri="{FF2B5EF4-FFF2-40B4-BE49-F238E27FC236}">
                <a16:creationId xmlns:a16="http://schemas.microsoft.com/office/drawing/2014/main" id="{BEB48224-C9B6-4CE5-941A-1028D8475EEE}"/>
              </a:ext>
            </a:extLst>
          </p:cNvPr>
          <p:cNvSpPr/>
          <p:nvPr/>
        </p:nvSpPr>
        <p:spPr>
          <a:xfrm>
            <a:off x="2363340" y="2435472"/>
            <a:ext cx="2977757" cy="3392451"/>
          </a:xfrm>
          <a:prstGeom prst="rect">
            <a:avLst/>
          </a:prstGeom>
          <a:solidFill>
            <a:schemeClr val="accent1">
              <a:lumMod val="60000"/>
              <a:lumOff val="4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28D3DDF-0D64-4647-8A9C-FAA4BC928618}"/>
              </a:ext>
            </a:extLst>
          </p:cNvPr>
          <p:cNvSpPr txBox="1"/>
          <p:nvPr/>
        </p:nvSpPr>
        <p:spPr>
          <a:xfrm>
            <a:off x="5940802" y="1451986"/>
            <a:ext cx="1737360" cy="307777"/>
          </a:xfrm>
          <a:prstGeom prst="rect">
            <a:avLst/>
          </a:prstGeom>
          <a:solidFill>
            <a:schemeClr val="accent4">
              <a:lumMod val="75000"/>
            </a:schemeClr>
          </a:solidFill>
        </p:spPr>
        <p:txBody>
          <a:bodyPr wrap="square" rtlCol="0">
            <a:spAutoFit/>
          </a:bodyPr>
          <a:lstStyle/>
          <a:p>
            <a:pPr algn="ctr"/>
            <a:r>
              <a:rPr lang="en-US" sz="1400" b="1" dirty="0"/>
              <a:t>Bronze</a:t>
            </a:r>
          </a:p>
        </p:txBody>
      </p:sp>
      <p:sp>
        <p:nvSpPr>
          <p:cNvPr id="10" name="TextBox 9">
            <a:extLst>
              <a:ext uri="{FF2B5EF4-FFF2-40B4-BE49-F238E27FC236}">
                <a16:creationId xmlns:a16="http://schemas.microsoft.com/office/drawing/2014/main" id="{F8604094-5D56-4D19-8A41-0D73E2AFF1D3}"/>
              </a:ext>
            </a:extLst>
          </p:cNvPr>
          <p:cNvSpPr txBox="1"/>
          <p:nvPr/>
        </p:nvSpPr>
        <p:spPr>
          <a:xfrm>
            <a:off x="7881491" y="1451986"/>
            <a:ext cx="1737360" cy="307777"/>
          </a:xfrm>
          <a:prstGeom prst="rect">
            <a:avLst/>
          </a:prstGeom>
          <a:solidFill>
            <a:schemeClr val="bg1">
              <a:lumMod val="75000"/>
            </a:schemeClr>
          </a:solidFill>
        </p:spPr>
        <p:txBody>
          <a:bodyPr wrap="square" rtlCol="0">
            <a:spAutoFit/>
          </a:bodyPr>
          <a:lstStyle/>
          <a:p>
            <a:pPr algn="ctr"/>
            <a:r>
              <a:rPr lang="en-US" sz="1400" b="1" dirty="0"/>
              <a:t>Silver</a:t>
            </a:r>
          </a:p>
        </p:txBody>
      </p:sp>
      <p:sp>
        <p:nvSpPr>
          <p:cNvPr id="11" name="TextBox 10">
            <a:extLst>
              <a:ext uri="{FF2B5EF4-FFF2-40B4-BE49-F238E27FC236}">
                <a16:creationId xmlns:a16="http://schemas.microsoft.com/office/drawing/2014/main" id="{6A94423C-E1E0-48C1-BE08-2D9715735286}"/>
              </a:ext>
            </a:extLst>
          </p:cNvPr>
          <p:cNvSpPr txBox="1"/>
          <p:nvPr/>
        </p:nvSpPr>
        <p:spPr>
          <a:xfrm>
            <a:off x="9822180" y="1451986"/>
            <a:ext cx="1737360" cy="307777"/>
          </a:xfrm>
          <a:prstGeom prst="rect">
            <a:avLst/>
          </a:prstGeom>
          <a:solidFill>
            <a:schemeClr val="accent4">
              <a:lumMod val="60000"/>
              <a:lumOff val="40000"/>
            </a:schemeClr>
          </a:solidFill>
        </p:spPr>
        <p:txBody>
          <a:bodyPr wrap="square" rtlCol="0">
            <a:spAutoFit/>
          </a:bodyPr>
          <a:lstStyle/>
          <a:p>
            <a:pPr algn="ctr"/>
            <a:r>
              <a:rPr lang="en-US" sz="1400" b="1" dirty="0"/>
              <a:t>Gold</a:t>
            </a:r>
          </a:p>
        </p:txBody>
      </p:sp>
      <p:sp>
        <p:nvSpPr>
          <p:cNvPr id="14" name="TextBox 13">
            <a:extLst>
              <a:ext uri="{FF2B5EF4-FFF2-40B4-BE49-F238E27FC236}">
                <a16:creationId xmlns:a16="http://schemas.microsoft.com/office/drawing/2014/main" id="{C3DDDD6F-318C-417C-BCBF-D3EDA264D211}"/>
              </a:ext>
            </a:extLst>
          </p:cNvPr>
          <p:cNvSpPr txBox="1"/>
          <p:nvPr/>
        </p:nvSpPr>
        <p:spPr>
          <a:xfrm>
            <a:off x="6361422" y="2133107"/>
            <a:ext cx="896121" cy="707886"/>
          </a:xfrm>
          <a:prstGeom prst="rect">
            <a:avLst/>
          </a:prstGeom>
          <a:noFill/>
        </p:spPr>
        <p:txBody>
          <a:bodyPr wrap="square" rtlCol="0">
            <a:spAutoFit/>
          </a:bodyPr>
          <a:lstStyle/>
          <a:p>
            <a:pPr algn="ctr"/>
            <a:r>
              <a:rPr lang="en-US" sz="4000" b="1" dirty="0">
                <a:latin typeface="Marlett" pitchFamily="2" charset="2"/>
                <a:cs typeface="Arial" panose="020B0604020202020204" pitchFamily="34" charset="0"/>
              </a:rPr>
              <a:t>a</a:t>
            </a:r>
          </a:p>
        </p:txBody>
      </p:sp>
      <p:cxnSp>
        <p:nvCxnSpPr>
          <p:cNvPr id="23" name="Straight Connector 22">
            <a:extLst>
              <a:ext uri="{FF2B5EF4-FFF2-40B4-BE49-F238E27FC236}">
                <a16:creationId xmlns:a16="http://schemas.microsoft.com/office/drawing/2014/main" id="{315D4253-F54B-440A-8C75-1DC7D7C5B1AC}"/>
              </a:ext>
            </a:extLst>
          </p:cNvPr>
          <p:cNvCxnSpPr>
            <a:cxnSpLocks/>
          </p:cNvCxnSpPr>
          <p:nvPr/>
        </p:nvCxnSpPr>
        <p:spPr>
          <a:xfrm>
            <a:off x="895149" y="3609474"/>
            <a:ext cx="1101058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62FAD6-5E98-42E2-A16C-A8F2F0700DEB}"/>
              </a:ext>
            </a:extLst>
          </p:cNvPr>
          <p:cNvCxnSpPr>
            <a:cxnSpLocks/>
          </p:cNvCxnSpPr>
          <p:nvPr/>
        </p:nvCxnSpPr>
        <p:spPr>
          <a:xfrm flipV="1">
            <a:off x="895149" y="4500497"/>
            <a:ext cx="11010589" cy="303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E1CFE2C-AC17-4BA8-AEDE-20CE6FB391AD}"/>
              </a:ext>
            </a:extLst>
          </p:cNvPr>
          <p:cNvSpPr txBox="1"/>
          <p:nvPr/>
        </p:nvSpPr>
        <p:spPr>
          <a:xfrm>
            <a:off x="8302111" y="2133107"/>
            <a:ext cx="896121" cy="707886"/>
          </a:xfrm>
          <a:prstGeom prst="rect">
            <a:avLst/>
          </a:prstGeom>
          <a:noFill/>
        </p:spPr>
        <p:txBody>
          <a:bodyPr wrap="square" rtlCol="0">
            <a:spAutoFit/>
          </a:bodyPr>
          <a:lstStyle/>
          <a:p>
            <a:pPr algn="ctr"/>
            <a:r>
              <a:rPr lang="en-US" sz="4000" b="1" dirty="0">
                <a:latin typeface="Marlett" pitchFamily="2" charset="2"/>
                <a:cs typeface="Arial" panose="020B0604020202020204" pitchFamily="34" charset="0"/>
              </a:rPr>
              <a:t>a</a:t>
            </a:r>
          </a:p>
        </p:txBody>
      </p:sp>
      <p:sp>
        <p:nvSpPr>
          <p:cNvPr id="32" name="TextBox 31">
            <a:extLst>
              <a:ext uri="{FF2B5EF4-FFF2-40B4-BE49-F238E27FC236}">
                <a16:creationId xmlns:a16="http://schemas.microsoft.com/office/drawing/2014/main" id="{3247FE2A-69C5-42F4-B491-61E72B619952}"/>
              </a:ext>
            </a:extLst>
          </p:cNvPr>
          <p:cNvSpPr txBox="1"/>
          <p:nvPr/>
        </p:nvSpPr>
        <p:spPr>
          <a:xfrm>
            <a:off x="10242800" y="2133107"/>
            <a:ext cx="896121" cy="707886"/>
          </a:xfrm>
          <a:prstGeom prst="rect">
            <a:avLst/>
          </a:prstGeom>
          <a:noFill/>
        </p:spPr>
        <p:txBody>
          <a:bodyPr wrap="square" rtlCol="0">
            <a:spAutoFit/>
          </a:bodyPr>
          <a:lstStyle/>
          <a:p>
            <a:pPr algn="ctr"/>
            <a:r>
              <a:rPr lang="en-US" sz="4000" b="1" dirty="0">
                <a:latin typeface="Marlett" pitchFamily="2" charset="2"/>
                <a:cs typeface="Arial" panose="020B0604020202020204" pitchFamily="34" charset="0"/>
              </a:rPr>
              <a:t>a</a:t>
            </a:r>
          </a:p>
        </p:txBody>
      </p:sp>
      <p:sp>
        <p:nvSpPr>
          <p:cNvPr id="33" name="TextBox 32">
            <a:extLst>
              <a:ext uri="{FF2B5EF4-FFF2-40B4-BE49-F238E27FC236}">
                <a16:creationId xmlns:a16="http://schemas.microsoft.com/office/drawing/2014/main" id="{93A5E2A5-D730-49ED-8E1F-562CC612AD72}"/>
              </a:ext>
            </a:extLst>
          </p:cNvPr>
          <p:cNvSpPr txBox="1"/>
          <p:nvPr/>
        </p:nvSpPr>
        <p:spPr>
          <a:xfrm>
            <a:off x="8302111" y="3667134"/>
            <a:ext cx="896121" cy="707886"/>
          </a:xfrm>
          <a:prstGeom prst="rect">
            <a:avLst/>
          </a:prstGeom>
          <a:noFill/>
        </p:spPr>
        <p:txBody>
          <a:bodyPr wrap="square" rtlCol="0">
            <a:spAutoFit/>
          </a:bodyPr>
          <a:lstStyle/>
          <a:p>
            <a:pPr algn="ctr"/>
            <a:r>
              <a:rPr lang="en-US" sz="4000" b="1" dirty="0">
                <a:latin typeface="Marlett" pitchFamily="2" charset="2"/>
                <a:cs typeface="Arial" panose="020B0604020202020204" pitchFamily="34" charset="0"/>
              </a:rPr>
              <a:t>a</a:t>
            </a:r>
          </a:p>
        </p:txBody>
      </p:sp>
      <p:sp>
        <p:nvSpPr>
          <p:cNvPr id="34" name="TextBox 33">
            <a:extLst>
              <a:ext uri="{FF2B5EF4-FFF2-40B4-BE49-F238E27FC236}">
                <a16:creationId xmlns:a16="http://schemas.microsoft.com/office/drawing/2014/main" id="{2739AFFE-502F-4AAB-A3EE-83ED849A30AD}"/>
              </a:ext>
            </a:extLst>
          </p:cNvPr>
          <p:cNvSpPr txBox="1"/>
          <p:nvPr/>
        </p:nvSpPr>
        <p:spPr>
          <a:xfrm>
            <a:off x="10242800" y="3667134"/>
            <a:ext cx="896121" cy="707886"/>
          </a:xfrm>
          <a:prstGeom prst="rect">
            <a:avLst/>
          </a:prstGeom>
          <a:noFill/>
        </p:spPr>
        <p:txBody>
          <a:bodyPr wrap="square" rtlCol="0">
            <a:spAutoFit/>
          </a:bodyPr>
          <a:lstStyle/>
          <a:p>
            <a:pPr algn="ctr"/>
            <a:r>
              <a:rPr lang="en-US" sz="4000" b="1" dirty="0">
                <a:latin typeface="Marlett" pitchFamily="2" charset="2"/>
                <a:cs typeface="Arial" panose="020B0604020202020204" pitchFamily="34" charset="0"/>
              </a:rPr>
              <a:t>a</a:t>
            </a:r>
          </a:p>
        </p:txBody>
      </p:sp>
      <p:sp>
        <p:nvSpPr>
          <p:cNvPr id="35" name="TextBox 34">
            <a:extLst>
              <a:ext uri="{FF2B5EF4-FFF2-40B4-BE49-F238E27FC236}">
                <a16:creationId xmlns:a16="http://schemas.microsoft.com/office/drawing/2014/main" id="{2000B460-4E9B-45E5-9E49-2C17EA9F62B3}"/>
              </a:ext>
            </a:extLst>
          </p:cNvPr>
          <p:cNvSpPr txBox="1"/>
          <p:nvPr/>
        </p:nvSpPr>
        <p:spPr>
          <a:xfrm>
            <a:off x="10242800" y="4715125"/>
            <a:ext cx="896121" cy="707886"/>
          </a:xfrm>
          <a:prstGeom prst="rect">
            <a:avLst/>
          </a:prstGeom>
          <a:noFill/>
        </p:spPr>
        <p:txBody>
          <a:bodyPr wrap="square" rtlCol="0">
            <a:spAutoFit/>
          </a:bodyPr>
          <a:lstStyle/>
          <a:p>
            <a:pPr algn="ctr"/>
            <a:r>
              <a:rPr lang="en-US" sz="4000" b="1" dirty="0">
                <a:latin typeface="Marlett" pitchFamily="2" charset="2"/>
                <a:cs typeface="Arial" panose="020B0604020202020204" pitchFamily="34" charset="0"/>
              </a:rPr>
              <a:t>a</a:t>
            </a:r>
          </a:p>
        </p:txBody>
      </p:sp>
      <p:sp>
        <p:nvSpPr>
          <p:cNvPr id="36" name="TextBox 35">
            <a:extLst>
              <a:ext uri="{FF2B5EF4-FFF2-40B4-BE49-F238E27FC236}">
                <a16:creationId xmlns:a16="http://schemas.microsoft.com/office/drawing/2014/main" id="{1E690F40-5BA7-47B1-88AC-01B7521F61B5}"/>
              </a:ext>
            </a:extLst>
          </p:cNvPr>
          <p:cNvSpPr txBox="1"/>
          <p:nvPr/>
        </p:nvSpPr>
        <p:spPr>
          <a:xfrm>
            <a:off x="980162" y="2366878"/>
            <a:ext cx="1447356"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Basic Metrics</a:t>
            </a:r>
          </a:p>
        </p:txBody>
      </p:sp>
      <p:sp>
        <p:nvSpPr>
          <p:cNvPr id="37" name="TextBox 36">
            <a:extLst>
              <a:ext uri="{FF2B5EF4-FFF2-40B4-BE49-F238E27FC236}">
                <a16:creationId xmlns:a16="http://schemas.microsoft.com/office/drawing/2014/main" id="{49560539-BCAC-4550-8EEB-86DB438E7002}"/>
              </a:ext>
            </a:extLst>
          </p:cNvPr>
          <p:cNvSpPr txBox="1"/>
          <p:nvPr/>
        </p:nvSpPr>
        <p:spPr>
          <a:xfrm>
            <a:off x="980162" y="3798418"/>
            <a:ext cx="1447356"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Media &amp; Interactions </a:t>
            </a:r>
          </a:p>
        </p:txBody>
      </p:sp>
      <p:sp>
        <p:nvSpPr>
          <p:cNvPr id="38" name="TextBox 37">
            <a:extLst>
              <a:ext uri="{FF2B5EF4-FFF2-40B4-BE49-F238E27FC236}">
                <a16:creationId xmlns:a16="http://schemas.microsoft.com/office/drawing/2014/main" id="{0D3FE6EE-8B77-4C7E-B70F-C5BB79DBDBA5}"/>
              </a:ext>
            </a:extLst>
          </p:cNvPr>
          <p:cNvSpPr txBox="1"/>
          <p:nvPr/>
        </p:nvSpPr>
        <p:spPr>
          <a:xfrm>
            <a:off x="980162" y="4783475"/>
            <a:ext cx="1447356" cy="523220"/>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Detailed Interactions</a:t>
            </a:r>
          </a:p>
        </p:txBody>
      </p:sp>
      <p:sp>
        <p:nvSpPr>
          <p:cNvPr id="3" name="Right Brace 2">
            <a:extLst>
              <a:ext uri="{FF2B5EF4-FFF2-40B4-BE49-F238E27FC236}">
                <a16:creationId xmlns:a16="http://schemas.microsoft.com/office/drawing/2014/main" id="{13A1F0F9-83F0-4548-9B66-47B846A58A6C}"/>
              </a:ext>
            </a:extLst>
          </p:cNvPr>
          <p:cNvSpPr/>
          <p:nvPr/>
        </p:nvSpPr>
        <p:spPr>
          <a:xfrm>
            <a:off x="5581890" y="2465674"/>
            <a:ext cx="224438" cy="33043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802D06E-1D04-4146-AD97-FC58B96462CC}"/>
              </a:ext>
            </a:extLst>
          </p:cNvPr>
          <p:cNvSpPr txBox="1"/>
          <p:nvPr/>
        </p:nvSpPr>
        <p:spPr>
          <a:xfrm>
            <a:off x="5668734" y="2939435"/>
            <a:ext cx="430887" cy="3173589"/>
          </a:xfrm>
          <a:prstGeom prst="rect">
            <a:avLst/>
          </a:prstGeom>
          <a:noFill/>
        </p:spPr>
        <p:txBody>
          <a:bodyPr vert="eaVert" wrap="square" rtlCol="0">
            <a:spAutoFit/>
          </a:bodyPr>
          <a:lstStyle/>
          <a:p>
            <a:r>
              <a:rPr lang="en-US" sz="1600" dirty="0"/>
              <a:t>Requires GA implementation</a:t>
            </a:r>
          </a:p>
        </p:txBody>
      </p:sp>
    </p:spTree>
    <p:extLst>
      <p:ext uri="{BB962C8B-B14F-4D97-AF65-F5344CB8AC3E}">
        <p14:creationId xmlns:p14="http://schemas.microsoft.com/office/powerpoint/2010/main" val="3791185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14" grpId="0"/>
      <p:bldP spid="31" grpId="0"/>
      <p:bldP spid="32" grpId="0"/>
      <p:bldP spid="33" grpId="0"/>
      <p:bldP spid="34" grpId="0"/>
      <p:bldP spid="35" grpId="0"/>
      <p:bldP spid="36" grpId="0"/>
      <p:bldP spid="37" grpId="0"/>
      <p:bldP spid="38" grpId="0"/>
      <p:bldP spid="3"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8150FDAF-1131-42E0-ACB0-915EC4DA9AA7}"/>
              </a:ext>
            </a:extLst>
          </p:cNvPr>
          <p:cNvSpPr txBox="1"/>
          <p:nvPr/>
        </p:nvSpPr>
        <p:spPr>
          <a:xfrm>
            <a:off x="6320837" y="1493214"/>
            <a:ext cx="1737360" cy="276999"/>
          </a:xfrm>
          <a:prstGeom prst="rect">
            <a:avLst/>
          </a:prstGeom>
          <a:solidFill>
            <a:schemeClr val="accent4">
              <a:lumMod val="75000"/>
              <a:alpha val="50000"/>
            </a:schemeClr>
          </a:solidFill>
        </p:spPr>
        <p:txBody>
          <a:bodyPr wrap="square" rtlCol="0">
            <a:spAutoFit/>
          </a:bodyPr>
          <a:lstStyle/>
          <a:p>
            <a:pPr algn="ctr"/>
            <a:endParaRPr lang="en-US" sz="1200" b="1" dirty="0"/>
          </a:p>
        </p:txBody>
      </p:sp>
      <p:sp>
        <p:nvSpPr>
          <p:cNvPr id="78" name="TextBox 77">
            <a:extLst>
              <a:ext uri="{FF2B5EF4-FFF2-40B4-BE49-F238E27FC236}">
                <a16:creationId xmlns:a16="http://schemas.microsoft.com/office/drawing/2014/main" id="{6B393165-2CD5-48F5-A793-8044B9F1F69F}"/>
              </a:ext>
            </a:extLst>
          </p:cNvPr>
          <p:cNvSpPr txBox="1"/>
          <p:nvPr/>
        </p:nvSpPr>
        <p:spPr>
          <a:xfrm>
            <a:off x="8261525" y="1504440"/>
            <a:ext cx="1737360" cy="276999"/>
          </a:xfrm>
          <a:prstGeom prst="rect">
            <a:avLst/>
          </a:prstGeom>
          <a:solidFill>
            <a:schemeClr val="bg1">
              <a:lumMod val="75000"/>
              <a:alpha val="50000"/>
            </a:schemeClr>
          </a:solidFill>
        </p:spPr>
        <p:txBody>
          <a:bodyPr wrap="square" rtlCol="0">
            <a:spAutoFit/>
          </a:bodyPr>
          <a:lstStyle/>
          <a:p>
            <a:pPr algn="ctr"/>
            <a:endParaRPr lang="en-US" sz="1200" b="1" dirty="0"/>
          </a:p>
        </p:txBody>
      </p:sp>
      <p:sp>
        <p:nvSpPr>
          <p:cNvPr id="79" name="TextBox 78">
            <a:extLst>
              <a:ext uri="{FF2B5EF4-FFF2-40B4-BE49-F238E27FC236}">
                <a16:creationId xmlns:a16="http://schemas.microsoft.com/office/drawing/2014/main" id="{881ABEB7-CDD2-4683-9D3A-F5332CDB4C65}"/>
              </a:ext>
            </a:extLst>
          </p:cNvPr>
          <p:cNvSpPr txBox="1"/>
          <p:nvPr/>
        </p:nvSpPr>
        <p:spPr>
          <a:xfrm>
            <a:off x="10177862" y="1496589"/>
            <a:ext cx="1737360" cy="276999"/>
          </a:xfrm>
          <a:prstGeom prst="rect">
            <a:avLst/>
          </a:prstGeom>
          <a:solidFill>
            <a:schemeClr val="accent4">
              <a:lumMod val="60000"/>
              <a:lumOff val="40000"/>
              <a:alpha val="50000"/>
            </a:schemeClr>
          </a:solidFill>
        </p:spPr>
        <p:txBody>
          <a:bodyPr wrap="square" rtlCol="0">
            <a:spAutoFit/>
          </a:bodyPr>
          <a:lstStyle/>
          <a:p>
            <a:pPr algn="ctr"/>
            <a:endParaRPr lang="en-US" sz="1200" b="1" dirty="0"/>
          </a:p>
        </p:txBody>
      </p:sp>
      <p:sp>
        <p:nvSpPr>
          <p:cNvPr id="8" name="TextBox 7">
            <a:extLst>
              <a:ext uri="{FF2B5EF4-FFF2-40B4-BE49-F238E27FC236}">
                <a16:creationId xmlns:a16="http://schemas.microsoft.com/office/drawing/2014/main" id="{8F825778-0424-460D-BC61-5453480BDFE4}"/>
              </a:ext>
            </a:extLst>
          </p:cNvPr>
          <p:cNvSpPr txBox="1"/>
          <p:nvPr/>
        </p:nvSpPr>
        <p:spPr>
          <a:xfrm>
            <a:off x="1298698" y="2145088"/>
            <a:ext cx="3273302" cy="1831271"/>
          </a:xfrm>
          <a:prstGeom prst="rect">
            <a:avLst/>
          </a:prstGeom>
          <a:noFill/>
        </p:spPr>
        <p:txBody>
          <a:bodyPr wrap="square" rtlCol="0">
            <a:spAutoFit/>
          </a:bodyPr>
          <a:lstStyle/>
          <a:p>
            <a:pPr marL="342900" indent="-342900">
              <a:buAutoNum type="arabicPeriod"/>
            </a:pPr>
            <a:r>
              <a:rPr lang="en-US" sz="1400" b="1" dirty="0">
                <a:latin typeface="Arial" panose="020B0604020202020204" pitchFamily="34" charset="0"/>
                <a:cs typeface="Arial" panose="020B0604020202020204" pitchFamily="34" charset="0"/>
              </a:rPr>
              <a:t>Analytics Sign-off Sheet</a:t>
            </a:r>
            <a:br>
              <a:rPr lang="en-US" sz="1400" b="1"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(Approved mocks required)</a:t>
            </a:r>
            <a:br>
              <a:rPr lang="en-US" sz="1400" b="1" dirty="0">
                <a:latin typeface="Arial" panose="020B0604020202020204" pitchFamily="34" charset="0"/>
                <a:cs typeface="Arial" panose="020B0604020202020204" pitchFamily="34" charset="0"/>
              </a:rPr>
            </a:br>
            <a:endParaRPr lang="en-US" sz="1400" b="1" dirty="0">
              <a:latin typeface="Arial" panose="020B0604020202020204" pitchFamily="34" charset="0"/>
              <a:cs typeface="Arial" panose="020B0604020202020204" pitchFamily="34" charset="0"/>
            </a:endParaRPr>
          </a:p>
          <a:p>
            <a:pPr marL="342900" indent="-342900">
              <a:buAutoNum type="arabicPeriod"/>
            </a:pPr>
            <a:r>
              <a:rPr lang="en-US" sz="1400" b="1" dirty="0">
                <a:latin typeface="Arial" panose="020B0604020202020204" pitchFamily="34" charset="0"/>
                <a:cs typeface="Arial" panose="020B0604020202020204" pitchFamily="34" charset="0"/>
              </a:rPr>
              <a:t>Interaction Sheet</a:t>
            </a:r>
          </a:p>
          <a:p>
            <a:pPr marL="342900" indent="-342900">
              <a:buAutoNum type="arabicPeriod"/>
            </a:pPr>
            <a:endParaRPr lang="en-US" sz="1400" b="1" dirty="0">
              <a:latin typeface="Arial" panose="020B0604020202020204" pitchFamily="34" charset="0"/>
              <a:cs typeface="Arial" panose="020B0604020202020204" pitchFamily="34" charset="0"/>
            </a:endParaRPr>
          </a:p>
          <a:p>
            <a:pPr marL="342900" indent="-342900">
              <a:buAutoNum type="arabicPeriod"/>
            </a:pPr>
            <a:r>
              <a:rPr lang="en-US" sz="1400" b="1" dirty="0">
                <a:latin typeface="Arial" panose="020B0604020202020204" pitchFamily="34" charset="0"/>
                <a:cs typeface="Arial" panose="020B0604020202020204" pitchFamily="34" charset="0"/>
              </a:rPr>
              <a:t>JIRA Ticket Set Up for GA Tag</a:t>
            </a:r>
            <a:br>
              <a:rPr lang="en-US" sz="1400" b="1"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(GTM development takes place after JIRA ticket)</a:t>
            </a:r>
          </a:p>
          <a:p>
            <a:pPr marL="342900" indent="-342900">
              <a:buAutoNum type="arabicPeriod"/>
            </a:pPr>
            <a:endParaRPr lang="en-US" sz="1000" dirty="0">
              <a:latin typeface="Arial" panose="020B0604020202020204" pitchFamily="34" charset="0"/>
              <a:cs typeface="Arial" panose="020B0604020202020204" pitchFamily="34" charset="0"/>
            </a:endParaRPr>
          </a:p>
          <a:p>
            <a:pPr marL="342900" indent="-342900">
              <a:buAutoNum type="arabicPeriod"/>
            </a:pPr>
            <a:r>
              <a:rPr lang="en-US" sz="1200" b="1" dirty="0">
                <a:latin typeface="Arial" panose="020B0604020202020204" pitchFamily="34" charset="0"/>
                <a:cs typeface="Arial" panose="020B0604020202020204" pitchFamily="34" charset="0"/>
              </a:rPr>
              <a:t>Web Development &amp; GA Tags</a:t>
            </a:r>
            <a:endParaRPr lang="en-US" sz="1400" b="1"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3">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50" y="486398"/>
            <a:ext cx="11096792" cy="461665"/>
          </a:xfrm>
          <a:prstGeom prst="rect">
            <a:avLst/>
          </a:prstGeom>
          <a:noFill/>
        </p:spPr>
        <p:txBody>
          <a:bodyPr wrap="square" rtlCol="0">
            <a:spAutoFit/>
          </a:bodyPr>
          <a:lstStyle>
            <a:defPPr>
              <a:defRPr lang="en-US"/>
            </a:defPPr>
            <a:lvl1pPr>
              <a:defRPr sz="3600" b="1">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Action Item Lead Time by the Tier  - Guideline</a:t>
            </a:r>
          </a:p>
        </p:txBody>
      </p:sp>
      <p:sp>
        <p:nvSpPr>
          <p:cNvPr id="9" name="TextBox 8">
            <a:extLst>
              <a:ext uri="{FF2B5EF4-FFF2-40B4-BE49-F238E27FC236}">
                <a16:creationId xmlns:a16="http://schemas.microsoft.com/office/drawing/2014/main" id="{228D3DDF-0D64-4647-8A9C-FAA4BC928618}"/>
              </a:ext>
            </a:extLst>
          </p:cNvPr>
          <p:cNvSpPr txBox="1"/>
          <p:nvPr/>
        </p:nvSpPr>
        <p:spPr>
          <a:xfrm>
            <a:off x="6320837" y="1168444"/>
            <a:ext cx="1737360" cy="276999"/>
          </a:xfrm>
          <a:prstGeom prst="rect">
            <a:avLst/>
          </a:prstGeom>
          <a:solidFill>
            <a:schemeClr val="accent4">
              <a:lumMod val="75000"/>
            </a:schemeClr>
          </a:solidFill>
        </p:spPr>
        <p:txBody>
          <a:bodyPr wrap="square" rtlCol="0">
            <a:spAutoFit/>
          </a:bodyPr>
          <a:lstStyle/>
          <a:p>
            <a:pPr algn="ctr"/>
            <a:r>
              <a:rPr lang="en-US" sz="1200" b="1" dirty="0"/>
              <a:t>Bronze</a:t>
            </a:r>
          </a:p>
        </p:txBody>
      </p:sp>
      <p:sp>
        <p:nvSpPr>
          <p:cNvPr id="10" name="TextBox 9">
            <a:extLst>
              <a:ext uri="{FF2B5EF4-FFF2-40B4-BE49-F238E27FC236}">
                <a16:creationId xmlns:a16="http://schemas.microsoft.com/office/drawing/2014/main" id="{F8604094-5D56-4D19-8A41-0D73E2AFF1D3}"/>
              </a:ext>
            </a:extLst>
          </p:cNvPr>
          <p:cNvSpPr txBox="1"/>
          <p:nvPr/>
        </p:nvSpPr>
        <p:spPr>
          <a:xfrm>
            <a:off x="8261526" y="1168444"/>
            <a:ext cx="1737360" cy="276999"/>
          </a:xfrm>
          <a:prstGeom prst="rect">
            <a:avLst/>
          </a:prstGeom>
          <a:solidFill>
            <a:schemeClr val="bg1">
              <a:lumMod val="75000"/>
            </a:schemeClr>
          </a:solidFill>
        </p:spPr>
        <p:txBody>
          <a:bodyPr wrap="square" rtlCol="0">
            <a:spAutoFit/>
          </a:bodyPr>
          <a:lstStyle/>
          <a:p>
            <a:pPr algn="ctr"/>
            <a:r>
              <a:rPr lang="en-US" sz="1200" b="1" dirty="0"/>
              <a:t>Silver</a:t>
            </a:r>
          </a:p>
        </p:txBody>
      </p:sp>
      <p:sp>
        <p:nvSpPr>
          <p:cNvPr id="11" name="TextBox 10">
            <a:extLst>
              <a:ext uri="{FF2B5EF4-FFF2-40B4-BE49-F238E27FC236}">
                <a16:creationId xmlns:a16="http://schemas.microsoft.com/office/drawing/2014/main" id="{6A94423C-E1E0-48C1-BE08-2D9715735286}"/>
              </a:ext>
            </a:extLst>
          </p:cNvPr>
          <p:cNvSpPr txBox="1"/>
          <p:nvPr/>
        </p:nvSpPr>
        <p:spPr>
          <a:xfrm>
            <a:off x="10202215" y="1168444"/>
            <a:ext cx="1737360" cy="276999"/>
          </a:xfrm>
          <a:prstGeom prst="rect">
            <a:avLst/>
          </a:prstGeom>
          <a:solidFill>
            <a:schemeClr val="accent4">
              <a:lumMod val="60000"/>
              <a:lumOff val="40000"/>
            </a:schemeClr>
          </a:solidFill>
        </p:spPr>
        <p:txBody>
          <a:bodyPr wrap="square" rtlCol="0">
            <a:spAutoFit/>
          </a:bodyPr>
          <a:lstStyle/>
          <a:p>
            <a:pPr algn="ctr"/>
            <a:r>
              <a:rPr lang="en-US" sz="1200" b="1" dirty="0"/>
              <a:t>Gold</a:t>
            </a:r>
          </a:p>
        </p:txBody>
      </p:sp>
      <p:sp>
        <p:nvSpPr>
          <p:cNvPr id="40" name="TextBox 39">
            <a:extLst>
              <a:ext uri="{FF2B5EF4-FFF2-40B4-BE49-F238E27FC236}">
                <a16:creationId xmlns:a16="http://schemas.microsoft.com/office/drawing/2014/main" id="{385ECC8F-D999-48EB-9537-C191F34C081D}"/>
              </a:ext>
            </a:extLst>
          </p:cNvPr>
          <p:cNvSpPr txBox="1"/>
          <p:nvPr/>
        </p:nvSpPr>
        <p:spPr>
          <a:xfrm>
            <a:off x="6320838" y="3169372"/>
            <a:ext cx="3678048" cy="307777"/>
          </a:xfrm>
          <a:prstGeom prst="rect">
            <a:avLst/>
          </a:prstGeom>
          <a:solidFill>
            <a:schemeClr val="tx2">
              <a:lumMod val="20000"/>
              <a:lumOff val="80000"/>
            </a:schemeClr>
          </a:solidFill>
          <a:ln>
            <a:noFill/>
          </a:ln>
        </p:spPr>
        <p:txBody>
          <a:bodyPr wrap="square" rtlCol="0">
            <a:spAutoFit/>
          </a:bodyPr>
          <a:lstStyle/>
          <a:p>
            <a:pPr algn="ctr"/>
            <a:r>
              <a:rPr lang="en-US" sz="1400" b="1" dirty="0">
                <a:latin typeface="Arial" panose="020B0604020202020204" pitchFamily="34" charset="0"/>
                <a:cs typeface="Arial" panose="020B0604020202020204" pitchFamily="34" charset="0"/>
              </a:rPr>
              <a:t>2~5 days</a:t>
            </a:r>
          </a:p>
        </p:txBody>
      </p:sp>
      <p:sp>
        <p:nvSpPr>
          <p:cNvPr id="42" name="TextBox 41">
            <a:extLst>
              <a:ext uri="{FF2B5EF4-FFF2-40B4-BE49-F238E27FC236}">
                <a16:creationId xmlns:a16="http://schemas.microsoft.com/office/drawing/2014/main" id="{207E68FE-19EB-4D37-AFB4-FD96275E68E6}"/>
              </a:ext>
            </a:extLst>
          </p:cNvPr>
          <p:cNvSpPr txBox="1"/>
          <p:nvPr/>
        </p:nvSpPr>
        <p:spPr>
          <a:xfrm>
            <a:off x="10202215" y="3169372"/>
            <a:ext cx="1722246" cy="307777"/>
          </a:xfrm>
          <a:prstGeom prst="rect">
            <a:avLst/>
          </a:prstGeom>
          <a:solidFill>
            <a:schemeClr val="accent2">
              <a:lumMod val="40000"/>
              <a:lumOff val="60000"/>
            </a:schemeClr>
          </a:solidFill>
        </p:spPr>
        <p:txBody>
          <a:bodyPr wrap="square" rtlCol="0">
            <a:spAutoFit/>
          </a:bodyPr>
          <a:lstStyle/>
          <a:p>
            <a:pPr algn="ctr"/>
            <a:r>
              <a:rPr lang="en-US" sz="1400" b="1" dirty="0">
                <a:latin typeface="Arial" panose="020B0604020202020204" pitchFamily="34" charset="0"/>
                <a:cs typeface="Arial" panose="020B0604020202020204" pitchFamily="34" charset="0"/>
              </a:rPr>
              <a:t>3~6 days</a:t>
            </a:r>
          </a:p>
        </p:txBody>
      </p:sp>
      <p:sp>
        <p:nvSpPr>
          <p:cNvPr id="46" name="TextBox 45">
            <a:extLst>
              <a:ext uri="{FF2B5EF4-FFF2-40B4-BE49-F238E27FC236}">
                <a16:creationId xmlns:a16="http://schemas.microsoft.com/office/drawing/2014/main" id="{D202AB26-45CC-4B92-B2F2-698CBD208385}"/>
              </a:ext>
            </a:extLst>
          </p:cNvPr>
          <p:cNvSpPr txBox="1"/>
          <p:nvPr/>
        </p:nvSpPr>
        <p:spPr>
          <a:xfrm>
            <a:off x="6712381" y="6253116"/>
            <a:ext cx="954272"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3~6 days</a:t>
            </a:r>
          </a:p>
        </p:txBody>
      </p:sp>
      <p:sp>
        <p:nvSpPr>
          <p:cNvPr id="47" name="TextBox 46">
            <a:extLst>
              <a:ext uri="{FF2B5EF4-FFF2-40B4-BE49-F238E27FC236}">
                <a16:creationId xmlns:a16="http://schemas.microsoft.com/office/drawing/2014/main" id="{12BAF947-ECE5-435A-BDEA-6414B894ADA9}"/>
              </a:ext>
            </a:extLst>
          </p:cNvPr>
          <p:cNvSpPr txBox="1"/>
          <p:nvPr/>
        </p:nvSpPr>
        <p:spPr>
          <a:xfrm>
            <a:off x="8653070" y="6253116"/>
            <a:ext cx="954272"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3~6 days</a:t>
            </a:r>
          </a:p>
        </p:txBody>
      </p:sp>
      <p:sp>
        <p:nvSpPr>
          <p:cNvPr id="48" name="TextBox 47">
            <a:extLst>
              <a:ext uri="{FF2B5EF4-FFF2-40B4-BE49-F238E27FC236}">
                <a16:creationId xmlns:a16="http://schemas.microsoft.com/office/drawing/2014/main" id="{5F097A61-EECD-4E6A-8181-F827B093DB56}"/>
              </a:ext>
            </a:extLst>
          </p:cNvPr>
          <p:cNvSpPr txBox="1"/>
          <p:nvPr/>
        </p:nvSpPr>
        <p:spPr>
          <a:xfrm>
            <a:off x="10593759" y="6253116"/>
            <a:ext cx="954272"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2~5 days</a:t>
            </a:r>
          </a:p>
        </p:txBody>
      </p:sp>
      <p:sp>
        <p:nvSpPr>
          <p:cNvPr id="50" name="TextBox 49">
            <a:extLst>
              <a:ext uri="{FF2B5EF4-FFF2-40B4-BE49-F238E27FC236}">
                <a16:creationId xmlns:a16="http://schemas.microsoft.com/office/drawing/2014/main" id="{2697ACA6-370C-440B-8984-53578A9C4AEC}"/>
              </a:ext>
            </a:extLst>
          </p:cNvPr>
          <p:cNvSpPr txBox="1"/>
          <p:nvPr/>
        </p:nvSpPr>
        <p:spPr>
          <a:xfrm>
            <a:off x="8357534" y="5703505"/>
            <a:ext cx="1357326"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10~13 days</a:t>
            </a:r>
          </a:p>
        </p:txBody>
      </p:sp>
      <p:sp>
        <p:nvSpPr>
          <p:cNvPr id="51" name="TextBox 50">
            <a:extLst>
              <a:ext uri="{FF2B5EF4-FFF2-40B4-BE49-F238E27FC236}">
                <a16:creationId xmlns:a16="http://schemas.microsoft.com/office/drawing/2014/main" id="{C93FBF34-40BF-4106-9CA8-093F0507021D}"/>
              </a:ext>
            </a:extLst>
          </p:cNvPr>
          <p:cNvSpPr txBox="1"/>
          <p:nvPr/>
        </p:nvSpPr>
        <p:spPr>
          <a:xfrm>
            <a:off x="10593759" y="5720490"/>
            <a:ext cx="954272"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5~8 days</a:t>
            </a:r>
          </a:p>
        </p:txBody>
      </p:sp>
      <p:sp>
        <p:nvSpPr>
          <p:cNvPr id="52" name="TextBox 51">
            <a:extLst>
              <a:ext uri="{FF2B5EF4-FFF2-40B4-BE49-F238E27FC236}">
                <a16:creationId xmlns:a16="http://schemas.microsoft.com/office/drawing/2014/main" id="{EBDF7B87-76A3-4546-80B2-B8B210989DB0}"/>
              </a:ext>
            </a:extLst>
          </p:cNvPr>
          <p:cNvSpPr txBox="1"/>
          <p:nvPr/>
        </p:nvSpPr>
        <p:spPr>
          <a:xfrm>
            <a:off x="6480532" y="5720490"/>
            <a:ext cx="1281064"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10~13 days</a:t>
            </a:r>
          </a:p>
        </p:txBody>
      </p:sp>
      <p:sp>
        <p:nvSpPr>
          <p:cNvPr id="33" name="TextBox 32">
            <a:extLst>
              <a:ext uri="{FF2B5EF4-FFF2-40B4-BE49-F238E27FC236}">
                <a16:creationId xmlns:a16="http://schemas.microsoft.com/office/drawing/2014/main" id="{55B42D36-1E43-41A6-96FA-E1B61F93714C}"/>
              </a:ext>
            </a:extLst>
          </p:cNvPr>
          <p:cNvSpPr txBox="1"/>
          <p:nvPr/>
        </p:nvSpPr>
        <p:spPr>
          <a:xfrm>
            <a:off x="6488819" y="4197039"/>
            <a:ext cx="1401397"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3~6 days</a:t>
            </a:r>
            <a:endParaRPr lang="en-US" sz="12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EA96BC69-1EC5-438C-B566-B7A9456ABFD3}"/>
              </a:ext>
            </a:extLst>
          </p:cNvPr>
          <p:cNvSpPr txBox="1"/>
          <p:nvPr/>
        </p:nvSpPr>
        <p:spPr>
          <a:xfrm>
            <a:off x="8641561" y="4197039"/>
            <a:ext cx="977291"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4~7 days</a:t>
            </a:r>
          </a:p>
        </p:txBody>
      </p:sp>
      <p:sp>
        <p:nvSpPr>
          <p:cNvPr id="35" name="TextBox 34">
            <a:extLst>
              <a:ext uri="{FF2B5EF4-FFF2-40B4-BE49-F238E27FC236}">
                <a16:creationId xmlns:a16="http://schemas.microsoft.com/office/drawing/2014/main" id="{4434058A-CEA0-43AF-B307-9BECCC54F6F7}"/>
              </a:ext>
            </a:extLst>
          </p:cNvPr>
          <p:cNvSpPr txBox="1"/>
          <p:nvPr/>
        </p:nvSpPr>
        <p:spPr>
          <a:xfrm>
            <a:off x="10701431" y="4197039"/>
            <a:ext cx="954272"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5~8 days</a:t>
            </a:r>
          </a:p>
        </p:txBody>
      </p:sp>
      <p:sp>
        <p:nvSpPr>
          <p:cNvPr id="49" name="TextBox 48">
            <a:extLst>
              <a:ext uri="{FF2B5EF4-FFF2-40B4-BE49-F238E27FC236}">
                <a16:creationId xmlns:a16="http://schemas.microsoft.com/office/drawing/2014/main" id="{7A581952-2B69-49E6-85FA-35617A73BB6F}"/>
              </a:ext>
            </a:extLst>
          </p:cNvPr>
          <p:cNvSpPr txBox="1"/>
          <p:nvPr/>
        </p:nvSpPr>
        <p:spPr>
          <a:xfrm>
            <a:off x="4435610" y="1861679"/>
            <a:ext cx="1649543" cy="276999"/>
          </a:xfrm>
          <a:prstGeom prst="rect">
            <a:avLst/>
          </a:prstGeom>
          <a:solidFill>
            <a:schemeClr val="accent1">
              <a:lumMod val="40000"/>
              <a:lumOff val="60000"/>
            </a:schemeClr>
          </a:solidFill>
        </p:spPr>
        <p:txBody>
          <a:bodyPr wrap="square" rtlCol="0">
            <a:spAutoFit/>
          </a:bodyPr>
          <a:lstStyle/>
          <a:p>
            <a:pPr algn="ctr"/>
            <a:r>
              <a:rPr lang="en-US" sz="1200" b="1" dirty="0"/>
              <a:t>Responsibility</a:t>
            </a:r>
          </a:p>
        </p:txBody>
      </p:sp>
      <p:sp>
        <p:nvSpPr>
          <p:cNvPr id="53" name="TextBox 52">
            <a:extLst>
              <a:ext uri="{FF2B5EF4-FFF2-40B4-BE49-F238E27FC236}">
                <a16:creationId xmlns:a16="http://schemas.microsoft.com/office/drawing/2014/main" id="{FA904742-ADE1-438F-AC5E-141E14363E84}"/>
              </a:ext>
            </a:extLst>
          </p:cNvPr>
          <p:cNvSpPr txBox="1"/>
          <p:nvPr/>
        </p:nvSpPr>
        <p:spPr>
          <a:xfrm>
            <a:off x="1259993" y="1876052"/>
            <a:ext cx="3113911" cy="276999"/>
          </a:xfrm>
          <a:prstGeom prst="rect">
            <a:avLst/>
          </a:prstGeom>
          <a:solidFill>
            <a:schemeClr val="accent1">
              <a:lumMod val="40000"/>
              <a:lumOff val="60000"/>
            </a:schemeClr>
          </a:solidFill>
        </p:spPr>
        <p:txBody>
          <a:bodyPr wrap="square" rtlCol="0">
            <a:spAutoFit/>
          </a:bodyPr>
          <a:lstStyle/>
          <a:p>
            <a:pPr algn="ctr"/>
            <a:r>
              <a:rPr lang="en-US" sz="1200" b="1" dirty="0"/>
              <a:t>Action Item</a:t>
            </a:r>
          </a:p>
        </p:txBody>
      </p:sp>
      <p:sp>
        <p:nvSpPr>
          <p:cNvPr id="58" name="TextBox 57">
            <a:extLst>
              <a:ext uri="{FF2B5EF4-FFF2-40B4-BE49-F238E27FC236}">
                <a16:creationId xmlns:a16="http://schemas.microsoft.com/office/drawing/2014/main" id="{FF960F45-BC42-40F4-8A48-F9B6FED45BFC}"/>
              </a:ext>
            </a:extLst>
          </p:cNvPr>
          <p:cNvSpPr txBox="1"/>
          <p:nvPr/>
        </p:nvSpPr>
        <p:spPr>
          <a:xfrm>
            <a:off x="4458652" y="2217795"/>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Branded Content</a:t>
            </a:r>
          </a:p>
        </p:txBody>
      </p:sp>
      <p:sp>
        <p:nvSpPr>
          <p:cNvPr id="69" name="TextBox 68">
            <a:extLst>
              <a:ext uri="{FF2B5EF4-FFF2-40B4-BE49-F238E27FC236}">
                <a16:creationId xmlns:a16="http://schemas.microsoft.com/office/drawing/2014/main" id="{BD8ED427-4CAC-483E-B085-A6B379FCE4A0}"/>
              </a:ext>
            </a:extLst>
          </p:cNvPr>
          <p:cNvSpPr txBox="1"/>
          <p:nvPr/>
        </p:nvSpPr>
        <p:spPr>
          <a:xfrm>
            <a:off x="4458652" y="2673563"/>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Analytics - Dev</a:t>
            </a:r>
          </a:p>
        </p:txBody>
      </p:sp>
      <p:sp>
        <p:nvSpPr>
          <p:cNvPr id="70" name="TextBox 69">
            <a:extLst>
              <a:ext uri="{FF2B5EF4-FFF2-40B4-BE49-F238E27FC236}">
                <a16:creationId xmlns:a16="http://schemas.microsoft.com/office/drawing/2014/main" id="{31D637E1-83FC-4812-B9B1-8DA6D71AEF55}"/>
              </a:ext>
            </a:extLst>
          </p:cNvPr>
          <p:cNvSpPr txBox="1"/>
          <p:nvPr/>
        </p:nvSpPr>
        <p:spPr>
          <a:xfrm>
            <a:off x="4458652" y="3250454"/>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Analytics - Dev</a:t>
            </a:r>
          </a:p>
        </p:txBody>
      </p:sp>
      <p:sp>
        <p:nvSpPr>
          <p:cNvPr id="71" name="TextBox 70">
            <a:extLst>
              <a:ext uri="{FF2B5EF4-FFF2-40B4-BE49-F238E27FC236}">
                <a16:creationId xmlns:a16="http://schemas.microsoft.com/office/drawing/2014/main" id="{A5F61691-D89E-406E-9534-8D3202A6D840}"/>
              </a:ext>
            </a:extLst>
          </p:cNvPr>
          <p:cNvSpPr txBox="1"/>
          <p:nvPr/>
        </p:nvSpPr>
        <p:spPr>
          <a:xfrm>
            <a:off x="4458652" y="3683911"/>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Analytics - Dev</a:t>
            </a:r>
          </a:p>
        </p:txBody>
      </p:sp>
      <p:sp>
        <p:nvSpPr>
          <p:cNvPr id="72" name="TextBox 71">
            <a:extLst>
              <a:ext uri="{FF2B5EF4-FFF2-40B4-BE49-F238E27FC236}">
                <a16:creationId xmlns:a16="http://schemas.microsoft.com/office/drawing/2014/main" id="{4116F970-A69A-497C-A715-7ACFFC19B03E}"/>
              </a:ext>
            </a:extLst>
          </p:cNvPr>
          <p:cNvSpPr txBox="1"/>
          <p:nvPr/>
        </p:nvSpPr>
        <p:spPr>
          <a:xfrm>
            <a:off x="4458652" y="4168952"/>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Analytics - Dev</a:t>
            </a:r>
          </a:p>
        </p:txBody>
      </p:sp>
      <p:sp>
        <p:nvSpPr>
          <p:cNvPr id="74" name="TextBox 73">
            <a:extLst>
              <a:ext uri="{FF2B5EF4-FFF2-40B4-BE49-F238E27FC236}">
                <a16:creationId xmlns:a16="http://schemas.microsoft.com/office/drawing/2014/main" id="{C1B52F93-B35B-4693-A02C-20FDC1022435}"/>
              </a:ext>
            </a:extLst>
          </p:cNvPr>
          <p:cNvSpPr txBox="1"/>
          <p:nvPr/>
        </p:nvSpPr>
        <p:spPr>
          <a:xfrm>
            <a:off x="4458652" y="5730435"/>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Analytics</a:t>
            </a:r>
          </a:p>
        </p:txBody>
      </p:sp>
      <p:sp>
        <p:nvSpPr>
          <p:cNvPr id="75" name="TextBox 74">
            <a:extLst>
              <a:ext uri="{FF2B5EF4-FFF2-40B4-BE49-F238E27FC236}">
                <a16:creationId xmlns:a16="http://schemas.microsoft.com/office/drawing/2014/main" id="{45973009-DC49-4F03-A22B-D7A6FFE09AAB}"/>
              </a:ext>
            </a:extLst>
          </p:cNvPr>
          <p:cNvSpPr txBox="1"/>
          <p:nvPr/>
        </p:nvSpPr>
        <p:spPr>
          <a:xfrm>
            <a:off x="4458652" y="6453143"/>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Analytics</a:t>
            </a:r>
          </a:p>
        </p:txBody>
      </p:sp>
      <p:sp>
        <p:nvSpPr>
          <p:cNvPr id="76" name="TextBox 75">
            <a:extLst>
              <a:ext uri="{FF2B5EF4-FFF2-40B4-BE49-F238E27FC236}">
                <a16:creationId xmlns:a16="http://schemas.microsoft.com/office/drawing/2014/main" id="{9738B669-424C-4FFF-AB5E-AA9603892ACE}"/>
              </a:ext>
            </a:extLst>
          </p:cNvPr>
          <p:cNvSpPr txBox="1"/>
          <p:nvPr/>
        </p:nvSpPr>
        <p:spPr>
          <a:xfrm>
            <a:off x="4458652" y="5141982"/>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Analytics</a:t>
            </a:r>
          </a:p>
        </p:txBody>
      </p:sp>
      <p:sp>
        <p:nvSpPr>
          <p:cNvPr id="77" name="TextBox 76">
            <a:extLst>
              <a:ext uri="{FF2B5EF4-FFF2-40B4-BE49-F238E27FC236}">
                <a16:creationId xmlns:a16="http://schemas.microsoft.com/office/drawing/2014/main" id="{4D750B2C-4287-44D1-8605-504C9FED5180}"/>
              </a:ext>
            </a:extLst>
          </p:cNvPr>
          <p:cNvSpPr txBox="1"/>
          <p:nvPr/>
        </p:nvSpPr>
        <p:spPr>
          <a:xfrm>
            <a:off x="6328394" y="3672395"/>
            <a:ext cx="5603624" cy="307777"/>
          </a:xfrm>
          <a:prstGeom prst="rect">
            <a:avLst/>
          </a:prstGeom>
          <a:solidFill>
            <a:schemeClr val="tx2">
              <a:lumMod val="20000"/>
              <a:lumOff val="80000"/>
            </a:schemeClr>
          </a:solidFill>
        </p:spPr>
        <p:txBody>
          <a:bodyPr wrap="square" rtlCol="0">
            <a:spAutoFit/>
          </a:bodyPr>
          <a:lstStyle/>
          <a:p>
            <a:pPr algn="ctr"/>
            <a:r>
              <a:rPr lang="en-US" sz="1400" b="1" dirty="0">
                <a:latin typeface="Arial" panose="020B0604020202020204" pitchFamily="34" charset="0"/>
                <a:cs typeface="Arial" panose="020B0604020202020204" pitchFamily="34" charset="0"/>
              </a:rPr>
              <a:t>1 sprint (2 weeks)</a:t>
            </a:r>
          </a:p>
        </p:txBody>
      </p:sp>
      <p:sp>
        <p:nvSpPr>
          <p:cNvPr id="60" name="TextBox 59">
            <a:extLst>
              <a:ext uri="{FF2B5EF4-FFF2-40B4-BE49-F238E27FC236}">
                <a16:creationId xmlns:a16="http://schemas.microsoft.com/office/drawing/2014/main" id="{1120B33E-73F4-422B-936E-51A970ED0672}"/>
              </a:ext>
            </a:extLst>
          </p:cNvPr>
          <p:cNvSpPr txBox="1"/>
          <p:nvPr/>
        </p:nvSpPr>
        <p:spPr>
          <a:xfrm>
            <a:off x="6328394" y="2660426"/>
            <a:ext cx="5603624" cy="307777"/>
          </a:xfrm>
          <a:prstGeom prst="rect">
            <a:avLst/>
          </a:prstGeom>
          <a:solidFill>
            <a:schemeClr val="tx2">
              <a:lumMod val="20000"/>
              <a:lumOff val="80000"/>
            </a:schemeClr>
          </a:solidFill>
        </p:spPr>
        <p:txBody>
          <a:bodyPr wrap="square" rtlCol="0">
            <a:spAutoFit/>
          </a:bodyPr>
          <a:lstStyle/>
          <a:p>
            <a:pPr algn="ctr"/>
            <a:r>
              <a:rPr lang="en-US" sz="1400" b="1" dirty="0">
                <a:latin typeface="Arial" panose="020B0604020202020204" pitchFamily="34" charset="0"/>
                <a:cs typeface="Arial" panose="020B0604020202020204" pitchFamily="34" charset="0"/>
              </a:rPr>
              <a:t>2~5 days</a:t>
            </a:r>
          </a:p>
        </p:txBody>
      </p:sp>
      <p:sp>
        <p:nvSpPr>
          <p:cNvPr id="61" name="TextBox 60">
            <a:extLst>
              <a:ext uri="{FF2B5EF4-FFF2-40B4-BE49-F238E27FC236}">
                <a16:creationId xmlns:a16="http://schemas.microsoft.com/office/drawing/2014/main" id="{22E322BD-4AE3-4CD2-B102-5BD314DE5C05}"/>
              </a:ext>
            </a:extLst>
          </p:cNvPr>
          <p:cNvSpPr txBox="1"/>
          <p:nvPr/>
        </p:nvSpPr>
        <p:spPr>
          <a:xfrm>
            <a:off x="6328394" y="2213414"/>
            <a:ext cx="5603624" cy="307777"/>
          </a:xfrm>
          <a:prstGeom prst="rect">
            <a:avLst/>
          </a:prstGeom>
          <a:solidFill>
            <a:schemeClr val="tx2">
              <a:lumMod val="20000"/>
              <a:lumOff val="80000"/>
            </a:schemeClr>
          </a:solidFill>
        </p:spPr>
        <p:txBody>
          <a:bodyPr wrap="square" rtlCol="0">
            <a:spAutoFit/>
          </a:bodyPr>
          <a:lstStyle/>
          <a:p>
            <a:pPr algn="ctr"/>
            <a:r>
              <a:rPr lang="en-US" sz="1400" b="1" dirty="0">
                <a:latin typeface="Arial" panose="020B0604020202020204" pitchFamily="34" charset="0"/>
                <a:cs typeface="Arial" panose="020B0604020202020204" pitchFamily="34" charset="0"/>
              </a:rPr>
              <a:t>1~3 day</a:t>
            </a:r>
          </a:p>
        </p:txBody>
      </p:sp>
      <p:sp>
        <p:nvSpPr>
          <p:cNvPr id="4" name="Rectangle: Rounded Corners 3">
            <a:extLst>
              <a:ext uri="{FF2B5EF4-FFF2-40B4-BE49-F238E27FC236}">
                <a16:creationId xmlns:a16="http://schemas.microsoft.com/office/drawing/2014/main" id="{8C3FC5EA-E4D3-42CD-9968-635B6E621DD8}"/>
              </a:ext>
            </a:extLst>
          </p:cNvPr>
          <p:cNvSpPr/>
          <p:nvPr/>
        </p:nvSpPr>
        <p:spPr>
          <a:xfrm>
            <a:off x="6405251" y="6244457"/>
            <a:ext cx="5519210" cy="541285"/>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59B7070-80B2-4B80-9494-687613788C52}"/>
              </a:ext>
            </a:extLst>
          </p:cNvPr>
          <p:cNvSpPr txBox="1"/>
          <p:nvPr/>
        </p:nvSpPr>
        <p:spPr>
          <a:xfrm>
            <a:off x="1298698" y="4097861"/>
            <a:ext cx="3409936" cy="2954655"/>
          </a:xfrm>
          <a:prstGeom prst="rect">
            <a:avLst/>
          </a:prstGeom>
          <a:noFill/>
        </p:spPr>
        <p:txBody>
          <a:bodyPr wrap="square" rtlCol="0">
            <a:spAutoFit/>
          </a:bodyPr>
          <a:lstStyle/>
          <a:p>
            <a:pPr marL="342900" indent="-342900">
              <a:buFont typeface="+mj-lt"/>
              <a:buAutoNum type="arabicPeriod" startAt="5"/>
            </a:pPr>
            <a:r>
              <a:rPr lang="en-US" sz="1400" b="1" dirty="0">
                <a:latin typeface="Arial" panose="020B0604020202020204" pitchFamily="34" charset="0"/>
                <a:cs typeface="Arial" panose="020B0604020202020204" pitchFamily="34" charset="0"/>
              </a:rPr>
              <a:t>Testing</a:t>
            </a:r>
            <a:br>
              <a:rPr lang="en-US" sz="1400" b="1"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(Testing occurs after developers) </a:t>
            </a:r>
          </a:p>
          <a:p>
            <a:endParaRPr lang="en-US" sz="900" dirty="0">
              <a:latin typeface="Arial" panose="020B0604020202020204" pitchFamily="34" charset="0"/>
              <a:cs typeface="Arial" panose="020B0604020202020204" pitchFamily="34" charset="0"/>
            </a:endParaRPr>
          </a:p>
          <a:p>
            <a:pPr marL="342900" indent="-342900">
              <a:buFont typeface="+mj-lt"/>
              <a:buAutoNum type="arabicPeriod" startAt="6"/>
            </a:pPr>
            <a:r>
              <a:rPr lang="en-US" sz="1400" b="1" dirty="0">
                <a:latin typeface="Arial" panose="020B0604020202020204" pitchFamily="34" charset="0"/>
                <a:cs typeface="Arial" panose="020B0604020202020204" pitchFamily="34" charset="0"/>
              </a:rPr>
              <a:t>Initial Data Check</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7.    Weekly Report</a:t>
            </a:r>
            <a:br>
              <a:rPr lang="en-US" sz="1400" b="1" dirty="0">
                <a:latin typeface="Arial" panose="020B0604020202020204" pitchFamily="34" charset="0"/>
                <a:cs typeface="Arial" panose="020B0604020202020204" pitchFamily="34" charset="0"/>
              </a:rPr>
            </a:br>
            <a:r>
              <a:rPr lang="en-US" sz="11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Dashboard for Silver &amp; Gold</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         Static report for Bronze</a:t>
            </a:r>
            <a:endParaRPr lang="en-US" sz="1400" b="1" dirty="0">
              <a:latin typeface="Arial" panose="020B0604020202020204" pitchFamily="34" charset="0"/>
              <a:cs typeface="Arial" panose="020B0604020202020204" pitchFamily="34" charset="0"/>
            </a:endParaRPr>
          </a:p>
          <a:p>
            <a:pPr marL="342900" indent="-342900">
              <a:buFont typeface="+mj-lt"/>
              <a:buAutoNum type="arabicPeriod" startAt="8"/>
            </a:pPr>
            <a:endParaRPr lang="en-US" sz="1400" b="1" dirty="0">
              <a:latin typeface="Arial" panose="020B0604020202020204" pitchFamily="34" charset="0"/>
              <a:cs typeface="Arial" panose="020B0604020202020204" pitchFamily="34" charset="0"/>
            </a:endParaRPr>
          </a:p>
          <a:p>
            <a:pPr marL="342900" indent="-342900">
              <a:buAutoNum type="arabicPeriod" startAt="8"/>
            </a:pPr>
            <a:r>
              <a:rPr lang="en-US" sz="1400" b="1" dirty="0">
                <a:latin typeface="Arial" panose="020B0604020202020204" pitchFamily="34" charset="0"/>
                <a:cs typeface="Arial" panose="020B0604020202020204" pitchFamily="34" charset="0"/>
              </a:rPr>
              <a:t>Post Campaign Analysis Slides</a:t>
            </a:r>
          </a:p>
          <a:p>
            <a:pPr marL="342900" indent="-342900">
              <a:buAutoNum type="arabicPeriod" startAt="8"/>
            </a:pPr>
            <a:endParaRPr lang="en-US" sz="1400" b="1" dirty="0">
              <a:latin typeface="Arial" panose="020B0604020202020204" pitchFamily="34" charset="0"/>
              <a:cs typeface="Arial" panose="020B0604020202020204" pitchFamily="34" charset="0"/>
            </a:endParaRPr>
          </a:p>
          <a:p>
            <a:pPr marL="342900" indent="-342900">
              <a:buFontTx/>
              <a:buAutoNum type="arabicPeriod" startAt="8"/>
            </a:pPr>
            <a:r>
              <a:rPr lang="en-US" sz="1400" b="1" dirty="0">
                <a:latin typeface="Arial" panose="020B0604020202020204" pitchFamily="34" charset="0"/>
                <a:cs typeface="Arial" panose="020B0604020202020204" pitchFamily="34" charset="0"/>
              </a:rPr>
              <a:t>Investigation</a:t>
            </a:r>
            <a:br>
              <a:rPr lang="en-US" sz="2400" b="1"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(Troubleshoot / Ad hoc Analysis)</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Time depends on complexity and shows response</a:t>
            </a:r>
          </a:p>
          <a:p>
            <a:pPr marL="342900" indent="-342900">
              <a:buAutoNum type="arabicPeriod" startAt="8"/>
            </a:pPr>
            <a:endParaRPr lang="en-US" sz="1400" b="1"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FE6353D5-B229-47F9-BB25-D7ACF54D0BCC}"/>
              </a:ext>
            </a:extLst>
          </p:cNvPr>
          <p:cNvSpPr txBox="1"/>
          <p:nvPr/>
        </p:nvSpPr>
        <p:spPr>
          <a:xfrm>
            <a:off x="7189517" y="6509558"/>
            <a:ext cx="4118563"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time for initial acknowledgement and preliminary assessment</a:t>
            </a:r>
          </a:p>
        </p:txBody>
      </p:sp>
      <p:sp>
        <p:nvSpPr>
          <p:cNvPr id="43" name="TextBox 42">
            <a:extLst>
              <a:ext uri="{FF2B5EF4-FFF2-40B4-BE49-F238E27FC236}">
                <a16:creationId xmlns:a16="http://schemas.microsoft.com/office/drawing/2014/main" id="{9902F1D4-E1BD-455C-85DC-845C55C224AA}"/>
              </a:ext>
            </a:extLst>
          </p:cNvPr>
          <p:cNvSpPr txBox="1"/>
          <p:nvPr/>
        </p:nvSpPr>
        <p:spPr>
          <a:xfrm>
            <a:off x="4458652" y="4613390"/>
            <a:ext cx="1603459" cy="253916"/>
          </a:xfrm>
          <a:prstGeom prst="rect">
            <a:avLst/>
          </a:prstGeom>
          <a:noFill/>
        </p:spPr>
        <p:txBody>
          <a:bodyPr wrap="square" rtlCol="0">
            <a:spAutoFit/>
          </a:bodyPr>
          <a:lstStyle/>
          <a:p>
            <a:pPr algn="ctr"/>
            <a:r>
              <a:rPr lang="en-US" sz="1050" b="1" dirty="0">
                <a:latin typeface="Arial" panose="020B0604020202020204" pitchFamily="34" charset="0"/>
                <a:cs typeface="Arial" panose="020B0604020202020204" pitchFamily="34" charset="0"/>
              </a:rPr>
              <a:t>Analytics</a:t>
            </a:r>
          </a:p>
        </p:txBody>
      </p:sp>
      <p:sp>
        <p:nvSpPr>
          <p:cNvPr id="55" name="TextBox 54">
            <a:extLst>
              <a:ext uri="{FF2B5EF4-FFF2-40B4-BE49-F238E27FC236}">
                <a16:creationId xmlns:a16="http://schemas.microsoft.com/office/drawing/2014/main" id="{4055BBA6-B6E1-451C-95CE-9A44B7ED57C9}"/>
              </a:ext>
            </a:extLst>
          </p:cNvPr>
          <p:cNvSpPr txBox="1"/>
          <p:nvPr/>
        </p:nvSpPr>
        <p:spPr>
          <a:xfrm>
            <a:off x="6488819" y="4599065"/>
            <a:ext cx="1401397"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3~5 days</a:t>
            </a:r>
            <a:endParaRPr lang="en-US" sz="12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26FD93CA-0A10-4735-A813-FCE78508D02E}"/>
              </a:ext>
            </a:extLst>
          </p:cNvPr>
          <p:cNvSpPr txBox="1"/>
          <p:nvPr/>
        </p:nvSpPr>
        <p:spPr>
          <a:xfrm>
            <a:off x="8505145" y="4599065"/>
            <a:ext cx="1250122"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6~8 days</a:t>
            </a:r>
          </a:p>
        </p:txBody>
      </p:sp>
      <p:sp>
        <p:nvSpPr>
          <p:cNvPr id="57" name="TextBox 56">
            <a:extLst>
              <a:ext uri="{FF2B5EF4-FFF2-40B4-BE49-F238E27FC236}">
                <a16:creationId xmlns:a16="http://schemas.microsoft.com/office/drawing/2014/main" id="{941BDAD3-0596-47A4-8250-49BC8D3D1DE8}"/>
              </a:ext>
            </a:extLst>
          </p:cNvPr>
          <p:cNvSpPr txBox="1"/>
          <p:nvPr/>
        </p:nvSpPr>
        <p:spPr>
          <a:xfrm>
            <a:off x="10593759" y="4599065"/>
            <a:ext cx="1169616"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8~11 days</a:t>
            </a:r>
          </a:p>
        </p:txBody>
      </p:sp>
      <p:sp>
        <p:nvSpPr>
          <p:cNvPr id="63" name="TextBox 62">
            <a:extLst>
              <a:ext uri="{FF2B5EF4-FFF2-40B4-BE49-F238E27FC236}">
                <a16:creationId xmlns:a16="http://schemas.microsoft.com/office/drawing/2014/main" id="{4EE933E6-D75B-4EBC-A62D-6055AE71814D}"/>
              </a:ext>
            </a:extLst>
          </p:cNvPr>
          <p:cNvSpPr txBox="1"/>
          <p:nvPr/>
        </p:nvSpPr>
        <p:spPr>
          <a:xfrm>
            <a:off x="6370601" y="5141982"/>
            <a:ext cx="5519210" cy="307777"/>
          </a:xfrm>
          <a:prstGeom prst="rect">
            <a:avLst/>
          </a:prstGeom>
          <a:solidFill>
            <a:schemeClr val="tx2">
              <a:lumMod val="20000"/>
              <a:lumOff val="80000"/>
            </a:schemeClr>
          </a:solidFill>
        </p:spPr>
        <p:txBody>
          <a:bodyPr wrap="square" rtlCol="0">
            <a:spAutoFit/>
          </a:bodyPr>
          <a:lstStyle/>
          <a:p>
            <a:pPr algn="ctr"/>
            <a:r>
              <a:rPr lang="en-US" sz="1400" b="1" dirty="0">
                <a:latin typeface="Arial" panose="020B0604020202020204" pitchFamily="34" charset="0"/>
                <a:cs typeface="Arial" panose="020B0604020202020204" pitchFamily="34" charset="0"/>
              </a:rPr>
              <a:t>2~3 days</a:t>
            </a:r>
            <a:endParaRPr lang="en-US" sz="12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4C3C48DB-D9F6-4BBC-A359-0ABA8664E44C}"/>
              </a:ext>
            </a:extLst>
          </p:cNvPr>
          <p:cNvSpPr txBox="1"/>
          <p:nvPr/>
        </p:nvSpPr>
        <p:spPr>
          <a:xfrm>
            <a:off x="6488819" y="1492568"/>
            <a:ext cx="1401397"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27 ~ 41 days</a:t>
            </a:r>
            <a:endParaRPr lang="en-US" sz="11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9BDB69B9-0D24-4CFE-8372-B82983D51BB4}"/>
              </a:ext>
            </a:extLst>
          </p:cNvPr>
          <p:cNvSpPr txBox="1"/>
          <p:nvPr/>
        </p:nvSpPr>
        <p:spPr>
          <a:xfrm>
            <a:off x="8429507" y="1503794"/>
            <a:ext cx="1401397"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31 ~42 days</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405B2B4D-142B-4D3A-B2D7-9027B09A0C86}"/>
              </a:ext>
            </a:extLst>
          </p:cNvPr>
          <p:cNvSpPr txBox="1"/>
          <p:nvPr/>
        </p:nvSpPr>
        <p:spPr>
          <a:xfrm>
            <a:off x="10370196" y="1504060"/>
            <a:ext cx="1401397"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35 ~ 50 days</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EDF46B5-E60F-4D91-B7CA-EC4EB2FCD978}"/>
              </a:ext>
            </a:extLst>
          </p:cNvPr>
          <p:cNvSpPr txBox="1"/>
          <p:nvPr/>
        </p:nvSpPr>
        <p:spPr>
          <a:xfrm>
            <a:off x="1265245" y="1171545"/>
            <a:ext cx="4818810" cy="307777"/>
          </a:xfrm>
          <a:prstGeom prst="rect">
            <a:avLst/>
          </a:prstGeom>
          <a:solidFill>
            <a:schemeClr val="bg2">
              <a:lumMod val="90000"/>
            </a:schemeClr>
          </a:solidFill>
        </p:spPr>
        <p:txBody>
          <a:bodyPr wrap="square" tIns="0" bIns="0" rtlCol="0">
            <a:spAutoFit/>
          </a:bodyPr>
          <a:lstStyle/>
          <a:p>
            <a:r>
              <a:rPr lang="en-US" sz="1000" b="1" dirty="0">
                <a:latin typeface="Arial" panose="020B0604020202020204" pitchFamily="34" charset="0"/>
                <a:cs typeface="Arial" panose="020B0604020202020204" pitchFamily="34" charset="0"/>
              </a:rPr>
              <a:t>Time is subject to factors such as requirement complexity, number of tracking, available resource, and other development</a:t>
            </a:r>
          </a:p>
        </p:txBody>
      </p:sp>
      <p:sp>
        <p:nvSpPr>
          <p:cNvPr id="81" name="TextBox 80">
            <a:extLst>
              <a:ext uri="{FF2B5EF4-FFF2-40B4-BE49-F238E27FC236}">
                <a16:creationId xmlns:a16="http://schemas.microsoft.com/office/drawing/2014/main" id="{ACF037F9-C1C2-435A-891B-7D4CC7A2BF8C}"/>
              </a:ext>
            </a:extLst>
          </p:cNvPr>
          <p:cNvSpPr txBox="1"/>
          <p:nvPr/>
        </p:nvSpPr>
        <p:spPr>
          <a:xfrm>
            <a:off x="6320837" y="1861679"/>
            <a:ext cx="5611181" cy="276999"/>
          </a:xfrm>
          <a:prstGeom prst="rect">
            <a:avLst/>
          </a:prstGeom>
          <a:solidFill>
            <a:schemeClr val="accent1">
              <a:lumMod val="40000"/>
              <a:lumOff val="60000"/>
            </a:schemeClr>
          </a:solidFill>
        </p:spPr>
        <p:txBody>
          <a:bodyPr wrap="square" rtlCol="0">
            <a:spAutoFit/>
          </a:bodyPr>
          <a:lstStyle/>
          <a:p>
            <a:pPr algn="ctr"/>
            <a:r>
              <a:rPr lang="en-US" sz="1200" b="1" dirty="0"/>
              <a:t>Days</a:t>
            </a:r>
          </a:p>
        </p:txBody>
      </p:sp>
      <p:sp>
        <p:nvSpPr>
          <p:cNvPr id="82" name="TextBox 81">
            <a:extLst>
              <a:ext uri="{FF2B5EF4-FFF2-40B4-BE49-F238E27FC236}">
                <a16:creationId xmlns:a16="http://schemas.microsoft.com/office/drawing/2014/main" id="{40A2E59C-40E9-437B-A090-261B1DF4DE5C}"/>
              </a:ext>
            </a:extLst>
          </p:cNvPr>
          <p:cNvSpPr txBox="1"/>
          <p:nvPr/>
        </p:nvSpPr>
        <p:spPr>
          <a:xfrm>
            <a:off x="1265245" y="1516222"/>
            <a:ext cx="4818810" cy="246221"/>
          </a:xfrm>
          <a:prstGeom prst="rect">
            <a:avLst/>
          </a:prstGeom>
          <a:noFill/>
        </p:spPr>
        <p:txBody>
          <a:bodyPr wrap="square" tIns="0" bIns="0" rtlCol="0">
            <a:spAutoFit/>
          </a:bodyPr>
          <a:lstStyle/>
          <a:p>
            <a:pPr algn="ctr"/>
            <a:r>
              <a:rPr lang="en-US" sz="1600" b="1" dirty="0">
                <a:latin typeface="Arial" panose="020B0604020202020204" pitchFamily="34" charset="0"/>
                <a:cs typeface="Arial" panose="020B0604020202020204" pitchFamily="34" charset="0"/>
              </a:rPr>
              <a:t>Days until first report</a:t>
            </a:r>
          </a:p>
        </p:txBody>
      </p:sp>
    </p:spTree>
    <p:extLst>
      <p:ext uri="{BB962C8B-B14F-4D97-AF65-F5344CB8AC3E}">
        <p14:creationId xmlns:p14="http://schemas.microsoft.com/office/powerpoint/2010/main" val="1132072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78" grpId="0" animBg="1"/>
      <p:bldP spid="79" grpId="0" animBg="1"/>
      <p:bldP spid="8" grpId="0"/>
      <p:bldP spid="9" grpId="0" animBg="1"/>
      <p:bldP spid="10" grpId="0" animBg="1"/>
      <p:bldP spid="11" grpId="0" animBg="1"/>
      <p:bldP spid="40" grpId="0" animBg="1"/>
      <p:bldP spid="42" grpId="0" animBg="1"/>
      <p:bldP spid="46" grpId="0"/>
      <p:bldP spid="47" grpId="0"/>
      <p:bldP spid="48" grpId="0"/>
      <p:bldP spid="50" grpId="0"/>
      <p:bldP spid="51" grpId="0"/>
      <p:bldP spid="52" grpId="0"/>
      <p:bldP spid="33" grpId="0"/>
      <p:bldP spid="34" grpId="0"/>
      <p:bldP spid="35" grpId="0"/>
      <p:bldP spid="49" grpId="0" animBg="1"/>
      <p:bldP spid="53" grpId="0" animBg="1"/>
      <p:bldP spid="58" grpId="0"/>
      <p:bldP spid="69" grpId="0"/>
      <p:bldP spid="70" grpId="0"/>
      <p:bldP spid="71" grpId="0"/>
      <p:bldP spid="72" grpId="0"/>
      <p:bldP spid="74" grpId="0"/>
      <p:bldP spid="75" grpId="0"/>
      <p:bldP spid="76" grpId="0"/>
      <p:bldP spid="77" grpId="0" animBg="1"/>
      <p:bldP spid="60" grpId="0" animBg="1"/>
      <p:bldP spid="61" grpId="0" animBg="1"/>
      <p:bldP spid="4" grpId="0" animBg="1"/>
      <p:bldP spid="62" grpId="0"/>
      <p:bldP spid="41" grpId="0"/>
      <p:bldP spid="43" grpId="0"/>
      <p:bldP spid="55" grpId="0"/>
      <p:bldP spid="56" grpId="0"/>
      <p:bldP spid="57" grpId="0"/>
      <p:bldP spid="63" grpId="0" animBg="1"/>
      <p:bldP spid="44" grpId="0"/>
      <p:bldP spid="45" grpId="0"/>
      <p:bldP spid="54" grpId="0"/>
      <p:bldP spid="3" grpId="0" animBg="1"/>
      <p:bldP spid="81" grpId="0" animBg="1"/>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3">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49" y="486398"/>
            <a:ext cx="820392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Thank you</a:t>
            </a:r>
          </a:p>
        </p:txBody>
      </p:sp>
      <p:sp>
        <p:nvSpPr>
          <p:cNvPr id="3" name="TextBox 2">
            <a:extLst>
              <a:ext uri="{FF2B5EF4-FFF2-40B4-BE49-F238E27FC236}">
                <a16:creationId xmlns:a16="http://schemas.microsoft.com/office/drawing/2014/main" id="{5DD23E06-6608-4322-9BCF-8E735C8A35DB}"/>
              </a:ext>
            </a:extLst>
          </p:cNvPr>
          <p:cNvSpPr txBox="1"/>
          <p:nvPr/>
        </p:nvSpPr>
        <p:spPr>
          <a:xfrm>
            <a:off x="4594035" y="2940170"/>
            <a:ext cx="3580482" cy="923330"/>
          </a:xfrm>
          <a:prstGeom prst="rect">
            <a:avLst/>
          </a:prstGeom>
          <a:noFill/>
        </p:spPr>
        <p:txBody>
          <a:bodyPr wrap="square" rtlCol="0">
            <a:spAutoFit/>
          </a:bodyPr>
          <a:lstStyle/>
          <a:p>
            <a:r>
              <a:rPr lang="en-US" sz="5400" dirty="0"/>
              <a:t>Questions?</a:t>
            </a:r>
          </a:p>
        </p:txBody>
      </p:sp>
    </p:spTree>
    <p:extLst>
      <p:ext uri="{BB962C8B-B14F-4D97-AF65-F5344CB8AC3E}">
        <p14:creationId xmlns:p14="http://schemas.microsoft.com/office/powerpoint/2010/main" val="2779935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D7565-2CA8-436F-92EF-4EE86F40ED42}"/>
              </a:ext>
            </a:extLst>
          </p:cNvPr>
          <p:cNvSpPr txBox="1"/>
          <p:nvPr/>
        </p:nvSpPr>
        <p:spPr>
          <a:xfrm>
            <a:off x="1416050" y="3185160"/>
            <a:ext cx="9150350" cy="830997"/>
          </a:xfrm>
          <a:prstGeom prst="rect">
            <a:avLst/>
          </a:prstGeom>
          <a:noFill/>
        </p:spPr>
        <p:txBody>
          <a:bodyPr wrap="square" rtlCol="0">
            <a:spAutoFit/>
          </a:bodyPr>
          <a:lstStyle/>
          <a:p>
            <a:r>
              <a:rPr lang="en-US" sz="4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Appendix</a:t>
            </a:r>
          </a:p>
        </p:txBody>
      </p:sp>
    </p:spTree>
    <p:extLst>
      <p:ext uri="{BB962C8B-B14F-4D97-AF65-F5344CB8AC3E}">
        <p14:creationId xmlns:p14="http://schemas.microsoft.com/office/powerpoint/2010/main" val="2931371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37563C-9E25-E047-AB6A-777A885E494D}"/>
              </a:ext>
            </a:extLst>
          </p:cNvPr>
          <p:cNvPicPr>
            <a:picLocks noChangeAspect="1"/>
          </p:cNvPicPr>
          <p:nvPr/>
        </p:nvPicPr>
        <p:blipFill>
          <a:blip r:embed="rId3">
            <a:duotone>
              <a:prstClr val="black"/>
              <a:schemeClr val="tx1">
                <a:tint val="45000"/>
                <a:satMod val="400000"/>
              </a:schemeClr>
            </a:duotone>
          </a:blip>
          <a:stretch>
            <a:fillRect/>
          </a:stretch>
        </p:blipFill>
        <p:spPr>
          <a:xfrm>
            <a:off x="1501891" y="272415"/>
            <a:ext cx="1488142" cy="383662"/>
          </a:xfrm>
          <a:prstGeom prst="rect">
            <a:avLst/>
          </a:prstGeom>
        </p:spPr>
      </p:pic>
      <p:sp>
        <p:nvSpPr>
          <p:cNvPr id="2" name="TextBox 1">
            <a:extLst>
              <a:ext uri="{FF2B5EF4-FFF2-40B4-BE49-F238E27FC236}">
                <a16:creationId xmlns:a16="http://schemas.microsoft.com/office/drawing/2014/main" id="{BCAF416B-2851-0B42-B768-9091979BB769}"/>
              </a:ext>
            </a:extLst>
          </p:cNvPr>
          <p:cNvSpPr txBox="1"/>
          <p:nvPr/>
        </p:nvSpPr>
        <p:spPr>
          <a:xfrm>
            <a:off x="1416049" y="486398"/>
            <a:ext cx="8203925" cy="646331"/>
          </a:xfrm>
          <a:prstGeom prst="rect">
            <a:avLst/>
          </a:prstGeom>
          <a:noFill/>
        </p:spPr>
        <p:txBody>
          <a:bodyPr wrap="square" rtlCol="0">
            <a:sp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Sample Deliverable – Sign Off Sheet</a:t>
            </a:r>
          </a:p>
        </p:txBody>
      </p:sp>
      <p:pic>
        <p:nvPicPr>
          <p:cNvPr id="8" name="Picture 7">
            <a:extLst>
              <a:ext uri="{FF2B5EF4-FFF2-40B4-BE49-F238E27FC236}">
                <a16:creationId xmlns:a16="http://schemas.microsoft.com/office/drawing/2014/main" id="{802B6061-59AD-43FC-A578-B39A9C0CF22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7681" t="10130" r="5786" b="10356"/>
          <a:stretch/>
        </p:blipFill>
        <p:spPr>
          <a:xfrm>
            <a:off x="2020185" y="1433940"/>
            <a:ext cx="3593805" cy="4307641"/>
          </a:xfrm>
          <a:prstGeom prst="rect">
            <a:avLst/>
          </a:prstGeom>
        </p:spPr>
      </p:pic>
      <p:pic>
        <p:nvPicPr>
          <p:cNvPr id="9" name="Picture 8">
            <a:extLst>
              <a:ext uri="{FF2B5EF4-FFF2-40B4-BE49-F238E27FC236}">
                <a16:creationId xmlns:a16="http://schemas.microsoft.com/office/drawing/2014/main" id="{C7E79CD0-3B25-49F3-A25F-1E559D407B8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794744" y="1370357"/>
            <a:ext cx="3423684" cy="4460799"/>
          </a:xfrm>
          <a:prstGeom prst="rect">
            <a:avLst/>
          </a:prstGeom>
        </p:spPr>
      </p:pic>
      <p:sp>
        <p:nvSpPr>
          <p:cNvPr id="37" name="TextBox 36">
            <a:extLst>
              <a:ext uri="{FF2B5EF4-FFF2-40B4-BE49-F238E27FC236}">
                <a16:creationId xmlns:a16="http://schemas.microsoft.com/office/drawing/2014/main" id="{18CA15FE-C206-4965-A92B-C75BB4D89E46}"/>
              </a:ext>
            </a:extLst>
          </p:cNvPr>
          <p:cNvSpPr txBox="1"/>
          <p:nvPr/>
        </p:nvSpPr>
        <p:spPr>
          <a:xfrm>
            <a:off x="1501891" y="5641458"/>
            <a:ext cx="1042340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Sign-Off sheet indicates the commitment from the analytics team for the project</a:t>
            </a:r>
          </a:p>
        </p:txBody>
      </p:sp>
    </p:spTree>
    <p:extLst>
      <p:ext uri="{BB962C8B-B14F-4D97-AF65-F5344CB8AC3E}">
        <p14:creationId xmlns:p14="http://schemas.microsoft.com/office/powerpoint/2010/main" val="3322942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7BD3229028CD47BEEE0D03103A967E" ma:contentTypeVersion="9" ma:contentTypeDescription="Create a new document." ma:contentTypeScope="" ma:versionID="e833d4bb65af1be7fa683624c6b92961">
  <xsd:schema xmlns:xsd="http://www.w3.org/2001/XMLSchema" xmlns:xs="http://www.w3.org/2001/XMLSchema" xmlns:p="http://schemas.microsoft.com/office/2006/metadata/properties" xmlns:ns3="a5f3ea91-700e-474a-b42b-31cc9eb86b2b" xmlns:ns4="42473081-f782-4a69-92e3-81550fe83e60" targetNamespace="http://schemas.microsoft.com/office/2006/metadata/properties" ma:root="true" ma:fieldsID="13b463cddd80d3cd3ccf8be1a536b6c1" ns3:_="" ns4:_="">
    <xsd:import namespace="a5f3ea91-700e-474a-b42b-31cc9eb86b2b"/>
    <xsd:import namespace="42473081-f782-4a69-92e3-81550fe83e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f3ea91-700e-474a-b42b-31cc9eb86b2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473081-f782-4a69-92e3-81550fe83e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A2BBD2-6E37-49A2-9F93-DD901B99772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4C88101-B9B0-4E73-86C1-753594C53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f3ea91-700e-474a-b42b-31cc9eb86b2b"/>
    <ds:schemaRef ds:uri="42473081-f782-4a69-92e3-81550fe83e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360C98-1FE6-498D-BD18-C2089DBD24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3513</TotalTime>
  <Words>773</Words>
  <Application>Microsoft Office PowerPoint</Application>
  <PresentationFormat>Widescreen</PresentationFormat>
  <Paragraphs>160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Helvetica Neue</vt:lpstr>
      <vt:lpstr>Helvetica Neue Medium</vt:lpstr>
      <vt:lpstr>Arial</vt:lpstr>
      <vt:lpstr>Calibri</vt:lpstr>
      <vt:lpstr>Calibri Light</vt:lpstr>
      <vt:lpstr>Marlett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Makischuk</dc:creator>
  <cp:lastModifiedBy>Shohei Kato</cp:lastModifiedBy>
  <cp:revision>28</cp:revision>
  <cp:lastPrinted>2019-10-21T18:19:58Z</cp:lastPrinted>
  <dcterms:created xsi:type="dcterms:W3CDTF">2019-05-09T14:40:14Z</dcterms:created>
  <dcterms:modified xsi:type="dcterms:W3CDTF">2019-11-14T18:40:02Z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0x010100677BD3229028CD47BEEE0D03103A967E</vt:lpwstr>
  </property>
</Properties>
</file>