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72" r:id="rId7"/>
    <p:sldId id="273" r:id="rId8"/>
    <p:sldId id="274" r:id="rId9"/>
    <p:sldId id="275" r:id="rId10"/>
    <p:sldId id="276" r:id="rId11"/>
    <p:sldId id="277" r:id="rId12"/>
    <p:sldId id="278" r:id="rId13"/>
    <p:sldId id="279" r:id="rId14"/>
    <p:sldId id="263" r:id="rId15"/>
    <p:sldId id="264" r:id="rId16"/>
    <p:sldId id="265" r:id="rId17"/>
    <p:sldId id="267"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varScale="1">
        <p:scale>
          <a:sx n="64" d="100"/>
          <a:sy n="64" d="100"/>
        </p:scale>
        <p:origin x="-1552"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P\OneDrive\Documents\Resarch%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Analysis.xlsx]Sheet6!PivotTable8</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0.1235074365704287"/>
          <c:y val="0.21600235417911379"/>
          <c:w val="0.69191316710411199"/>
          <c:h val="0.46584674650663005"/>
        </c:manualLayout>
      </c:layout>
      <c:barChart>
        <c:barDir val="col"/>
        <c:grouping val="clustered"/>
        <c:varyColors val="0"/>
        <c:ser>
          <c:idx val="0"/>
          <c:order val="0"/>
          <c:tx>
            <c:strRef>
              <c:f>Sheet6!$B$3</c:f>
              <c:strCache>
                <c:ptCount val="1"/>
                <c:pt idx="0">
                  <c:v>Total</c:v>
                </c:pt>
              </c:strCache>
            </c:strRef>
          </c:tx>
          <c:invertIfNegative val="0"/>
          <c:cat>
            <c:strRef>
              <c:f>Sheet6!$A$4:$A$9</c:f>
              <c:strCache>
                <c:ptCount val="5"/>
                <c:pt idx="0">
                  <c:v>Architectural</c:v>
                </c:pt>
                <c:pt idx="1">
                  <c:v>Artifact</c:v>
                </c:pt>
                <c:pt idx="2">
                  <c:v>Artistic</c:v>
                </c:pt>
                <c:pt idx="3">
                  <c:v>Inscription</c:v>
                </c:pt>
                <c:pt idx="4">
                  <c:v>Sculpture</c:v>
                </c:pt>
              </c:strCache>
            </c:strRef>
          </c:cat>
          <c:val>
            <c:numRef>
              <c:f>Sheet6!$B$4:$B$9</c:f>
              <c:numCache>
                <c:formatCode>General</c:formatCode>
                <c:ptCount val="5"/>
                <c:pt idx="0">
                  <c:v>23349</c:v>
                </c:pt>
                <c:pt idx="1">
                  <c:v>15658</c:v>
                </c:pt>
                <c:pt idx="2">
                  <c:v>1980</c:v>
                </c:pt>
                <c:pt idx="3">
                  <c:v>1940</c:v>
                </c:pt>
                <c:pt idx="4">
                  <c:v>19500</c:v>
                </c:pt>
              </c:numCache>
            </c:numRef>
          </c:val>
        </c:ser>
        <c:dLbls>
          <c:showLegendKey val="0"/>
          <c:showVal val="0"/>
          <c:showCatName val="0"/>
          <c:showSerName val="0"/>
          <c:showPercent val="0"/>
          <c:showBubbleSize val="0"/>
        </c:dLbls>
        <c:gapWidth val="150"/>
        <c:axId val="39929728"/>
        <c:axId val="39931264"/>
      </c:barChart>
      <c:catAx>
        <c:axId val="39929728"/>
        <c:scaling>
          <c:orientation val="minMax"/>
        </c:scaling>
        <c:delete val="0"/>
        <c:axPos val="b"/>
        <c:majorTickMark val="out"/>
        <c:minorTickMark val="none"/>
        <c:tickLblPos val="nextTo"/>
        <c:crossAx val="39931264"/>
        <c:crosses val="autoZero"/>
        <c:auto val="1"/>
        <c:lblAlgn val="ctr"/>
        <c:lblOffset val="100"/>
        <c:noMultiLvlLbl val="0"/>
      </c:catAx>
      <c:valAx>
        <c:axId val="39931264"/>
        <c:scaling>
          <c:orientation val="minMax"/>
        </c:scaling>
        <c:delete val="0"/>
        <c:axPos val="l"/>
        <c:majorGridlines/>
        <c:numFmt formatCode="General" sourceLinked="1"/>
        <c:majorTickMark val="out"/>
        <c:minorTickMark val="none"/>
        <c:tickLblPos val="nextTo"/>
        <c:crossAx val="39929728"/>
        <c:crosses val="autoZero"/>
        <c:crossBetween val="between"/>
      </c:valAx>
    </c:plotArea>
    <c:legend>
      <c:legendPos val="r"/>
      <c:layout>
        <c:manualLayout>
          <c:xMode val="edge"/>
          <c:yMode val="edge"/>
          <c:x val="0.87653171478565184"/>
          <c:y val="0.48969101399131448"/>
          <c:w val="0.1234682852143482"/>
          <c:h val="9.6087603998537552E-2"/>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Analysis.xlsx]Sheet7!PivotTable9</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Sheet7!$B$3</c:f>
              <c:strCache>
                <c:ptCount val="1"/>
                <c:pt idx="0">
                  <c:v>Total</c:v>
                </c:pt>
              </c:strCache>
            </c:strRef>
          </c:tx>
          <c:cat>
            <c:strRef>
              <c:f>Sheet7!$A$4:$A$9</c:f>
              <c:strCache>
                <c:ptCount val="5"/>
                <c:pt idx="0">
                  <c:v>10th Century</c:v>
                </c:pt>
                <c:pt idx="1">
                  <c:v>8th Century</c:v>
                </c:pt>
                <c:pt idx="2">
                  <c:v>9th Century</c:v>
                </c:pt>
                <c:pt idx="3">
                  <c:v>Gupta Era</c:v>
                </c:pt>
                <c:pt idx="4">
                  <c:v>Pala Dynasty</c:v>
                </c:pt>
              </c:strCache>
            </c:strRef>
          </c:cat>
          <c:val>
            <c:numRef>
              <c:f>Sheet7!$B$4:$B$9</c:f>
              <c:numCache>
                <c:formatCode>General</c:formatCode>
                <c:ptCount val="5"/>
                <c:pt idx="0">
                  <c:v>3</c:v>
                </c:pt>
                <c:pt idx="1">
                  <c:v>5</c:v>
                </c:pt>
                <c:pt idx="2">
                  <c:v>7</c:v>
                </c:pt>
                <c:pt idx="3">
                  <c:v>5</c:v>
                </c:pt>
                <c:pt idx="4">
                  <c:v>12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Analysis.xlsx]Sheet15!PivotTable21</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Sheet15!$B$3</c:f>
              <c:strCache>
                <c:ptCount val="1"/>
                <c:pt idx="0">
                  <c:v>Total</c:v>
                </c:pt>
              </c:strCache>
            </c:strRef>
          </c:tx>
          <c:cat>
            <c:strRef>
              <c:f>Sheet15!$A$4:$A$11</c:f>
              <c:strCache>
                <c:ptCount val="7"/>
                <c:pt idx="0">
                  <c:v>Archaeological Society</c:v>
                </c:pt>
                <c:pt idx="1">
                  <c:v>Collaborative Effort</c:v>
                </c:pt>
                <c:pt idx="2">
                  <c:v>Global Archaeological Team</c:v>
                </c:pt>
                <c:pt idx="3">
                  <c:v>Indian Archaeology Dept.</c:v>
                </c:pt>
                <c:pt idx="4">
                  <c:v>International Team</c:v>
                </c:pt>
                <c:pt idx="5">
                  <c:v>Local Archaeological Team</c:v>
                </c:pt>
                <c:pt idx="6">
                  <c:v>National Archaeological Society</c:v>
                </c:pt>
              </c:strCache>
            </c:strRef>
          </c:cat>
          <c:val>
            <c:numRef>
              <c:f>Sheet15!$B$4:$B$11</c:f>
              <c:numCache>
                <c:formatCode>General</c:formatCode>
                <c:ptCount val="7"/>
                <c:pt idx="0">
                  <c:v>6</c:v>
                </c:pt>
                <c:pt idx="1">
                  <c:v>10</c:v>
                </c:pt>
                <c:pt idx="2">
                  <c:v>8</c:v>
                </c:pt>
                <c:pt idx="3">
                  <c:v>12</c:v>
                </c:pt>
                <c:pt idx="4">
                  <c:v>8</c:v>
                </c:pt>
                <c:pt idx="5">
                  <c:v>4</c:v>
                </c:pt>
                <c:pt idx="6">
                  <c:v>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[Resarch Analysis.xlsx]Sheet8!PivotTable10</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0.13093788276465443"/>
          <c:y val="5.7141294838145229E-2"/>
          <c:w val="0.70948272090988629"/>
          <c:h val="0.37269575678040245"/>
        </c:manualLayout>
      </c:layout>
      <c:barChart>
        <c:barDir val="col"/>
        <c:grouping val="clustered"/>
        <c:varyColors val="0"/>
        <c:ser>
          <c:idx val="0"/>
          <c:order val="0"/>
          <c:tx>
            <c:strRef>
              <c:f>Sheet8!$B$3</c:f>
              <c:strCache>
                <c:ptCount val="1"/>
                <c:pt idx="0">
                  <c:v>Total</c:v>
                </c:pt>
              </c:strCache>
            </c:strRef>
          </c:tx>
          <c:invertIfNegative val="0"/>
          <c:cat>
            <c:strRef>
              <c:f>Sheet8!$A$4:$A$36</c:f>
              <c:strCache>
                <c:ptCount val="32"/>
                <c:pt idx="0">
                  <c:v>Brick Stupa Base</c:v>
                </c:pt>
                <c:pt idx="1">
                  <c:v>Bronze Bell</c:v>
                </c:pt>
                <c:pt idx="2">
                  <c:v>Bronze Ritual Vessels</c:v>
                </c:pt>
                <c:pt idx="3">
                  <c:v>Carved Stone Lotus Pedestal</c:v>
                </c:pt>
                <c:pt idx="4">
                  <c:v>Clay Lamps</c:v>
                </c:pt>
                <c:pt idx="5">
                  <c:v>Decorative Arches</c:v>
                </c:pt>
                <c:pt idx="6">
                  <c:v>Decorative Tiles</c:v>
                </c:pt>
                <c:pt idx="7">
                  <c:v>Earthenware Pots</c:v>
                </c:pt>
                <c:pt idx="8">
                  <c:v>Frescoes</c:v>
                </c:pt>
                <c:pt idx="9">
                  <c:v>Main Stupa</c:v>
                </c:pt>
                <c:pt idx="10">
                  <c:v>Metal Buddha Statue</c:v>
                </c:pt>
                <c:pt idx="11">
                  <c:v>Monastery Boundary Wall</c:v>
                </c:pt>
                <c:pt idx="12">
                  <c:v>Monastic Cells</c:v>
                </c:pt>
                <c:pt idx="13">
                  <c:v>Ornamental Pillars</c:v>
                </c:pt>
                <c:pt idx="14">
                  <c:v>Prayer Hall Ruins</c:v>
                </c:pt>
                <c:pt idx="15">
                  <c:v>Ritual Offering Table</c:v>
                </c:pt>
                <c:pt idx="16">
                  <c:v>Stone Altar</c:v>
                </c:pt>
                <c:pt idx="17">
                  <c:v>Stone Buddha Statues</c:v>
                </c:pt>
                <c:pt idx="18">
                  <c:v>Stone Carvings</c:v>
                </c:pt>
                <c:pt idx="19">
                  <c:v>Stone Foundation Blocks</c:v>
                </c:pt>
                <c:pt idx="20">
                  <c:v>Stone Guardians</c:v>
                </c:pt>
                <c:pt idx="21">
                  <c:v>Stone Inscriptions</c:v>
                </c:pt>
                <c:pt idx="22">
                  <c:v>Stone Lion Statues</c:v>
                </c:pt>
                <c:pt idx="23">
                  <c:v>Stone Relief Panels</c:v>
                </c:pt>
                <c:pt idx="24">
                  <c:v>Stone Ritual Basin</c:v>
                </c:pt>
                <c:pt idx="25">
                  <c:v>Stone Serpent Carvings</c:v>
                </c:pt>
                <c:pt idx="26">
                  <c:v>Stone Throne for Rituals</c:v>
                </c:pt>
                <c:pt idx="27">
                  <c:v>Stone Torana Gate</c:v>
                </c:pt>
                <c:pt idx="28">
                  <c:v>Terracotta Figurines</c:v>
                </c:pt>
                <c:pt idx="29">
                  <c:v>Terracotta Plaques</c:v>
                </c:pt>
                <c:pt idx="30">
                  <c:v>Terracotta Reliefs</c:v>
                </c:pt>
                <c:pt idx="31">
                  <c:v>Votive Stupas</c:v>
                </c:pt>
              </c:strCache>
            </c:strRef>
          </c:cat>
          <c:val>
            <c:numRef>
              <c:f>Sheet8!$B$4:$B$36</c:f>
              <c:numCache>
                <c:formatCode>General</c:formatCode>
                <c:ptCount val="32"/>
                <c:pt idx="0">
                  <c:v>1960</c:v>
                </c:pt>
                <c:pt idx="1">
                  <c:v>1965</c:v>
                </c:pt>
                <c:pt idx="2">
                  <c:v>1952</c:v>
                </c:pt>
                <c:pt idx="3">
                  <c:v>1969</c:v>
                </c:pt>
                <c:pt idx="4">
                  <c:v>1953</c:v>
                </c:pt>
                <c:pt idx="5">
                  <c:v>1965</c:v>
                </c:pt>
                <c:pt idx="6">
                  <c:v>1945</c:v>
                </c:pt>
                <c:pt idx="7">
                  <c:v>1975</c:v>
                </c:pt>
                <c:pt idx="8">
                  <c:v>1980</c:v>
                </c:pt>
                <c:pt idx="9">
                  <c:v>1920</c:v>
                </c:pt>
                <c:pt idx="10">
                  <c:v>1950</c:v>
                </c:pt>
                <c:pt idx="11">
                  <c:v>1968</c:v>
                </c:pt>
                <c:pt idx="12">
                  <c:v>1925</c:v>
                </c:pt>
                <c:pt idx="13">
                  <c:v>1928</c:v>
                </c:pt>
                <c:pt idx="14">
                  <c:v>1930</c:v>
                </c:pt>
                <c:pt idx="15">
                  <c:v>1958</c:v>
                </c:pt>
                <c:pt idx="16">
                  <c:v>1960</c:v>
                </c:pt>
                <c:pt idx="17">
                  <c:v>1940</c:v>
                </c:pt>
                <c:pt idx="18">
                  <c:v>1955</c:v>
                </c:pt>
                <c:pt idx="19">
                  <c:v>1940</c:v>
                </c:pt>
                <c:pt idx="20">
                  <c:v>1945</c:v>
                </c:pt>
                <c:pt idx="21">
                  <c:v>1940</c:v>
                </c:pt>
                <c:pt idx="22">
                  <c:v>1948</c:v>
                </c:pt>
                <c:pt idx="23">
                  <c:v>1957</c:v>
                </c:pt>
                <c:pt idx="24">
                  <c:v>1950</c:v>
                </c:pt>
                <c:pt idx="25">
                  <c:v>1950</c:v>
                </c:pt>
                <c:pt idx="26">
                  <c:v>1955</c:v>
                </c:pt>
                <c:pt idx="27">
                  <c:v>1938</c:v>
                </c:pt>
                <c:pt idx="28">
                  <c:v>1962</c:v>
                </c:pt>
                <c:pt idx="29">
                  <c:v>1932</c:v>
                </c:pt>
                <c:pt idx="30">
                  <c:v>1942</c:v>
                </c:pt>
                <c:pt idx="31">
                  <c:v>1970</c:v>
                </c:pt>
              </c:numCache>
            </c:numRef>
          </c:val>
        </c:ser>
        <c:dLbls>
          <c:showLegendKey val="0"/>
          <c:showVal val="0"/>
          <c:showCatName val="0"/>
          <c:showSerName val="0"/>
          <c:showPercent val="0"/>
          <c:showBubbleSize val="0"/>
        </c:dLbls>
        <c:gapWidth val="150"/>
        <c:axId val="168593280"/>
        <c:axId val="168597376"/>
      </c:barChart>
      <c:catAx>
        <c:axId val="168593280"/>
        <c:scaling>
          <c:orientation val="minMax"/>
        </c:scaling>
        <c:delete val="0"/>
        <c:axPos val="b"/>
        <c:majorTickMark val="out"/>
        <c:minorTickMark val="none"/>
        <c:tickLblPos val="nextTo"/>
        <c:crossAx val="168597376"/>
        <c:crosses val="autoZero"/>
        <c:auto val="1"/>
        <c:lblAlgn val="ctr"/>
        <c:lblOffset val="100"/>
        <c:noMultiLvlLbl val="0"/>
      </c:catAx>
      <c:valAx>
        <c:axId val="168597376"/>
        <c:scaling>
          <c:orientation val="minMax"/>
        </c:scaling>
        <c:delete val="0"/>
        <c:axPos val="l"/>
        <c:majorGridlines/>
        <c:numFmt formatCode="General" sourceLinked="1"/>
        <c:majorTickMark val="out"/>
        <c:minorTickMark val="none"/>
        <c:tickLblPos val="nextTo"/>
        <c:crossAx val="16859328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Analysis.xlsx]Sheet13!PivotTable19</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Sheet13!$B$3</c:f>
              <c:strCache>
                <c:ptCount val="1"/>
                <c:pt idx="0">
                  <c:v>Sum of Year</c:v>
                </c:pt>
              </c:strCache>
            </c:strRef>
          </c:tx>
          <c:invertIfNegative val="0"/>
          <c:cat>
            <c:strRef>
              <c:f>Sheet13!$A$4:$A$13</c:f>
              <c:strCache>
                <c:ptCount val="9"/>
                <c:pt idx="0">
                  <c:v>Australia</c:v>
                </c:pt>
                <c:pt idx="1">
                  <c:v>Canada</c:v>
                </c:pt>
                <c:pt idx="2">
                  <c:v>Egypt</c:v>
                </c:pt>
                <c:pt idx="3">
                  <c:v>India</c:v>
                </c:pt>
                <c:pt idx="4">
                  <c:v>Japan</c:v>
                </c:pt>
                <c:pt idx="5">
                  <c:v>Pakistan</c:v>
                </c:pt>
                <c:pt idx="6">
                  <c:v>South Korea</c:v>
                </c:pt>
                <c:pt idx="7">
                  <c:v>UK</c:v>
                </c:pt>
                <c:pt idx="8">
                  <c:v>USA</c:v>
                </c:pt>
              </c:strCache>
            </c:strRef>
          </c:cat>
          <c:val>
            <c:numRef>
              <c:f>Sheet13!$B$4:$B$13</c:f>
              <c:numCache>
                <c:formatCode>General</c:formatCode>
                <c:ptCount val="9"/>
                <c:pt idx="0">
                  <c:v>2004</c:v>
                </c:pt>
                <c:pt idx="1">
                  <c:v>1974</c:v>
                </c:pt>
                <c:pt idx="2">
                  <c:v>2024</c:v>
                </c:pt>
                <c:pt idx="3">
                  <c:v>3938</c:v>
                </c:pt>
                <c:pt idx="4">
                  <c:v>1944</c:v>
                </c:pt>
                <c:pt idx="5">
                  <c:v>1964</c:v>
                </c:pt>
                <c:pt idx="6">
                  <c:v>2014</c:v>
                </c:pt>
                <c:pt idx="7">
                  <c:v>1934</c:v>
                </c:pt>
                <c:pt idx="8">
                  <c:v>3918</c:v>
                </c:pt>
              </c:numCache>
            </c:numRef>
          </c:val>
        </c:ser>
        <c:ser>
          <c:idx val="1"/>
          <c:order val="1"/>
          <c:tx>
            <c:strRef>
              <c:f>Sheet13!$C$3</c:f>
              <c:strCache>
                <c:ptCount val="1"/>
                <c:pt idx="0">
                  <c:v>Sum of Duration of Stay (days)</c:v>
                </c:pt>
              </c:strCache>
            </c:strRef>
          </c:tx>
          <c:invertIfNegative val="0"/>
          <c:cat>
            <c:strRef>
              <c:f>Sheet13!$A$4:$A$13</c:f>
              <c:strCache>
                <c:ptCount val="9"/>
                <c:pt idx="0">
                  <c:v>Australia</c:v>
                </c:pt>
                <c:pt idx="1">
                  <c:v>Canada</c:v>
                </c:pt>
                <c:pt idx="2">
                  <c:v>Egypt</c:v>
                </c:pt>
                <c:pt idx="3">
                  <c:v>India</c:v>
                </c:pt>
                <c:pt idx="4">
                  <c:v>Japan</c:v>
                </c:pt>
                <c:pt idx="5">
                  <c:v>Pakistan</c:v>
                </c:pt>
                <c:pt idx="6">
                  <c:v>South Korea</c:v>
                </c:pt>
                <c:pt idx="7">
                  <c:v>UK</c:v>
                </c:pt>
                <c:pt idx="8">
                  <c:v>USA</c:v>
                </c:pt>
              </c:strCache>
            </c:strRef>
          </c:cat>
          <c:val>
            <c:numRef>
              <c:f>Sheet13!$C$4:$C$13</c:f>
              <c:numCache>
                <c:formatCode>General</c:formatCode>
                <c:ptCount val="9"/>
                <c:pt idx="0">
                  <c:v>1</c:v>
                </c:pt>
                <c:pt idx="1">
                  <c:v>5</c:v>
                </c:pt>
                <c:pt idx="2">
                  <c:v>3</c:v>
                </c:pt>
                <c:pt idx="3">
                  <c:v>4</c:v>
                </c:pt>
                <c:pt idx="4">
                  <c:v>3</c:v>
                </c:pt>
                <c:pt idx="5">
                  <c:v>2</c:v>
                </c:pt>
                <c:pt idx="6">
                  <c:v>4</c:v>
                </c:pt>
                <c:pt idx="7">
                  <c:v>1</c:v>
                </c:pt>
                <c:pt idx="8">
                  <c:v>4</c:v>
                </c:pt>
              </c:numCache>
            </c:numRef>
          </c:val>
        </c:ser>
        <c:dLbls>
          <c:showLegendKey val="0"/>
          <c:showVal val="0"/>
          <c:showCatName val="0"/>
          <c:showSerName val="0"/>
          <c:showPercent val="0"/>
          <c:showBubbleSize val="0"/>
        </c:dLbls>
        <c:gapWidth val="150"/>
        <c:axId val="124681600"/>
        <c:axId val="124691968"/>
      </c:barChart>
      <c:catAx>
        <c:axId val="124681600"/>
        <c:scaling>
          <c:orientation val="minMax"/>
        </c:scaling>
        <c:delete val="0"/>
        <c:axPos val="b"/>
        <c:majorTickMark val="out"/>
        <c:minorTickMark val="none"/>
        <c:tickLblPos val="nextTo"/>
        <c:crossAx val="124691968"/>
        <c:crosses val="autoZero"/>
        <c:auto val="1"/>
        <c:lblAlgn val="ctr"/>
        <c:lblOffset val="100"/>
        <c:noMultiLvlLbl val="0"/>
      </c:catAx>
      <c:valAx>
        <c:axId val="124691968"/>
        <c:scaling>
          <c:orientation val="minMax"/>
        </c:scaling>
        <c:delete val="0"/>
        <c:axPos val="l"/>
        <c:majorGridlines/>
        <c:numFmt formatCode="General" sourceLinked="1"/>
        <c:majorTickMark val="out"/>
        <c:minorTickMark val="none"/>
        <c:tickLblPos val="nextTo"/>
        <c:crossAx val="12468160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Analysis.xlsx]Sheet9!PivotTable11</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pieChart>
        <c:varyColors val="1"/>
        <c:ser>
          <c:idx val="0"/>
          <c:order val="0"/>
          <c:tx>
            <c:strRef>
              <c:f>Sheet9!$B$3</c:f>
              <c:strCache>
                <c:ptCount val="1"/>
                <c:pt idx="0">
                  <c:v>Total</c:v>
                </c:pt>
              </c:strCache>
            </c:strRef>
          </c:tx>
          <c:cat>
            <c:strRef>
              <c:f>Sheet9!$A$4:$A$12</c:f>
              <c:strCache>
                <c:ptCount val="8"/>
                <c:pt idx="0">
                  <c:v>Brick</c:v>
                </c:pt>
                <c:pt idx="1">
                  <c:v>Brick, Stone</c:v>
                </c:pt>
                <c:pt idx="2">
                  <c:v>Bronze</c:v>
                </c:pt>
                <c:pt idx="3">
                  <c:v>Clay</c:v>
                </c:pt>
                <c:pt idx="4">
                  <c:v>Metal</c:v>
                </c:pt>
                <c:pt idx="5">
                  <c:v>Paint, Brick</c:v>
                </c:pt>
                <c:pt idx="6">
                  <c:v>Stone</c:v>
                </c:pt>
                <c:pt idx="7">
                  <c:v>Terracotta</c:v>
                </c:pt>
              </c:strCache>
            </c:strRef>
          </c:cat>
          <c:val>
            <c:numRef>
              <c:f>Sheet9!$B$4:$B$12</c:f>
              <c:numCache>
                <c:formatCode>General</c:formatCode>
                <c:ptCount val="8"/>
                <c:pt idx="0">
                  <c:v>4</c:v>
                </c:pt>
                <c:pt idx="1">
                  <c:v>2</c:v>
                </c:pt>
                <c:pt idx="2">
                  <c:v>2</c:v>
                </c:pt>
                <c:pt idx="3">
                  <c:v>2</c:v>
                </c:pt>
                <c:pt idx="4">
                  <c:v>1</c:v>
                </c:pt>
                <c:pt idx="5">
                  <c:v>1</c:v>
                </c:pt>
                <c:pt idx="6">
                  <c:v>16</c:v>
                </c:pt>
                <c:pt idx="7">
                  <c:v>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[Resarch Analysis.xlsx]Sheet11!PivotTable17</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Sheet11!$B$3</c:f>
              <c:strCache>
                <c:ptCount val="1"/>
                <c:pt idx="0">
                  <c:v>Total</c:v>
                </c:pt>
              </c:strCache>
            </c:strRef>
          </c:tx>
          <c:invertIfNegative val="0"/>
          <c:cat>
            <c:strRef>
              <c:f>Sheet11!$A$4:$A$15</c:f>
              <c:strCache>
                <c:ptCount val="11"/>
                <c:pt idx="0">
                  <c:v>Ahmed Khan</c:v>
                </c:pt>
                <c:pt idx="1">
                  <c:v>Clara Johnson</c:v>
                </c:pt>
                <c:pt idx="2">
                  <c:v>David Kim</c:v>
                </c:pt>
                <c:pt idx="3">
                  <c:v>Emily White</c:v>
                </c:pt>
                <c:pt idx="4">
                  <c:v>Fatima Begum</c:v>
                </c:pt>
                <c:pt idx="5">
                  <c:v>Hiroshi Tanaka</c:v>
                </c:pt>
                <c:pt idx="6">
                  <c:v>John Doe</c:v>
                </c:pt>
                <c:pt idx="7">
                  <c:v>Leila Ali</c:v>
                </c:pt>
                <c:pt idx="8">
                  <c:v>Mary Smith</c:v>
                </c:pt>
                <c:pt idx="9">
                  <c:v>Nikhil Sharma</c:v>
                </c:pt>
                <c:pt idx="10">
                  <c:v>Sarah Brown</c:v>
                </c:pt>
              </c:strCache>
            </c:strRef>
          </c:cat>
          <c:val>
            <c:numRef>
              <c:f>Sheet11!$B$4:$B$15</c:f>
              <c:numCache>
                <c:formatCode>General</c:formatCode>
                <c:ptCount val="11"/>
                <c:pt idx="0">
                  <c:v>1964</c:v>
                </c:pt>
                <c:pt idx="1">
                  <c:v>1974</c:v>
                </c:pt>
                <c:pt idx="2">
                  <c:v>2014</c:v>
                </c:pt>
                <c:pt idx="3">
                  <c:v>2004</c:v>
                </c:pt>
                <c:pt idx="4">
                  <c:v>1954</c:v>
                </c:pt>
                <c:pt idx="5">
                  <c:v>1944</c:v>
                </c:pt>
                <c:pt idx="6">
                  <c:v>1924</c:v>
                </c:pt>
                <c:pt idx="7">
                  <c:v>2024</c:v>
                </c:pt>
                <c:pt idx="8">
                  <c:v>1934</c:v>
                </c:pt>
                <c:pt idx="9">
                  <c:v>1984</c:v>
                </c:pt>
                <c:pt idx="10">
                  <c:v>1994</c:v>
                </c:pt>
              </c:numCache>
            </c:numRef>
          </c:val>
        </c:ser>
        <c:dLbls>
          <c:showLegendKey val="0"/>
          <c:showVal val="0"/>
          <c:showCatName val="0"/>
          <c:showSerName val="0"/>
          <c:showPercent val="0"/>
          <c:showBubbleSize val="0"/>
        </c:dLbls>
        <c:gapWidth val="150"/>
        <c:axId val="144718464"/>
        <c:axId val="144909824"/>
      </c:barChart>
      <c:catAx>
        <c:axId val="144718464"/>
        <c:scaling>
          <c:orientation val="minMax"/>
        </c:scaling>
        <c:delete val="0"/>
        <c:axPos val="b"/>
        <c:majorTickMark val="out"/>
        <c:minorTickMark val="none"/>
        <c:tickLblPos val="nextTo"/>
        <c:crossAx val="144909824"/>
        <c:crosses val="autoZero"/>
        <c:auto val="1"/>
        <c:lblAlgn val="ctr"/>
        <c:lblOffset val="100"/>
        <c:noMultiLvlLbl val="0"/>
      </c:catAx>
      <c:valAx>
        <c:axId val="144909824"/>
        <c:scaling>
          <c:orientation val="minMax"/>
        </c:scaling>
        <c:delete val="0"/>
        <c:axPos val="l"/>
        <c:majorGridlines/>
        <c:numFmt formatCode="General" sourceLinked="1"/>
        <c:majorTickMark val="out"/>
        <c:minorTickMark val="none"/>
        <c:tickLblPos val="nextTo"/>
        <c:crossAx val="14471846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[Resarch Analysis.xlsx]Sheet14!PivotTable20</c:name>
    <c:fmtId val="-1"/>
  </c:pivotSource>
  <c:chart>
    <c:title>
      <c:layout/>
      <c:overlay val="0"/>
    </c:title>
    <c:autoTitleDeleted val="0"/>
    <c:pivotFmts>
      <c:pivotFmt>
        <c:idx val="0"/>
      </c:pivotFmt>
      <c:pivotFmt>
        <c:idx val="1"/>
      </c:pivotFmt>
      <c:pivotFmt>
        <c:idx val="2"/>
      </c:pivotFmt>
    </c:pivotFmts>
    <c:plotArea>
      <c:layout/>
      <c:lineChart>
        <c:grouping val="stacked"/>
        <c:varyColors val="0"/>
        <c:ser>
          <c:idx val="0"/>
          <c:order val="0"/>
          <c:tx>
            <c:strRef>
              <c:f>Sheet14!$B$3</c:f>
              <c:strCache>
                <c:ptCount val="1"/>
                <c:pt idx="0">
                  <c:v>Total</c:v>
                </c:pt>
              </c:strCache>
            </c:strRef>
          </c:tx>
          <c:cat>
            <c:strRef>
              <c:f>Sheet14!$A$4:$A$11</c:f>
              <c:strCache>
                <c:ptCount val="7"/>
                <c:pt idx="0">
                  <c:v>1924</c:v>
                </c:pt>
                <c:pt idx="1">
                  <c:v>1954</c:v>
                </c:pt>
                <c:pt idx="2">
                  <c:v>1974</c:v>
                </c:pt>
                <c:pt idx="3">
                  <c:v>1994</c:v>
                </c:pt>
                <c:pt idx="4">
                  <c:v>2004</c:v>
                </c:pt>
                <c:pt idx="5">
                  <c:v>2014</c:v>
                </c:pt>
                <c:pt idx="6">
                  <c:v>2024</c:v>
                </c:pt>
              </c:strCache>
            </c:strRef>
          </c:cat>
          <c:val>
            <c:numRef>
              <c:f>Sheet14!$B$4:$B$11</c:f>
              <c:numCache>
                <c:formatCode>General</c:formatCode>
                <c:ptCount val="7"/>
                <c:pt idx="0">
                  <c:v>50</c:v>
                </c:pt>
                <c:pt idx="1">
                  <c:v>20</c:v>
                </c:pt>
                <c:pt idx="2">
                  <c:v>15</c:v>
                </c:pt>
                <c:pt idx="3">
                  <c:v>200</c:v>
                </c:pt>
                <c:pt idx="4">
                  <c:v>5</c:v>
                </c:pt>
                <c:pt idx="5">
                  <c:v>100</c:v>
                </c:pt>
                <c:pt idx="6">
                  <c:v>10</c:v>
                </c:pt>
              </c:numCache>
            </c:numRef>
          </c:val>
          <c:smooth val="0"/>
        </c:ser>
        <c:dLbls>
          <c:showLegendKey val="0"/>
          <c:showVal val="0"/>
          <c:showCatName val="0"/>
          <c:showSerName val="0"/>
          <c:showPercent val="0"/>
          <c:showBubbleSize val="0"/>
        </c:dLbls>
        <c:marker val="1"/>
        <c:smooth val="0"/>
        <c:axId val="125237888"/>
        <c:axId val="145139200"/>
      </c:lineChart>
      <c:catAx>
        <c:axId val="125237888"/>
        <c:scaling>
          <c:orientation val="minMax"/>
        </c:scaling>
        <c:delete val="0"/>
        <c:axPos val="b"/>
        <c:majorTickMark val="none"/>
        <c:minorTickMark val="none"/>
        <c:tickLblPos val="nextTo"/>
        <c:crossAx val="145139200"/>
        <c:crosses val="autoZero"/>
        <c:auto val="1"/>
        <c:lblAlgn val="ctr"/>
        <c:lblOffset val="100"/>
        <c:noMultiLvlLbl val="0"/>
      </c:catAx>
      <c:valAx>
        <c:axId val="145139200"/>
        <c:scaling>
          <c:orientation val="minMax"/>
        </c:scaling>
        <c:delete val="0"/>
        <c:axPos val="l"/>
        <c:majorGridlines/>
        <c:title>
          <c:layout/>
          <c:overlay val="0"/>
        </c:title>
        <c:numFmt formatCode="General" sourceLinked="1"/>
        <c:majorTickMark val="none"/>
        <c:minorTickMark val="none"/>
        <c:tickLblPos val="nextTo"/>
        <c:crossAx val="12523788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CF698A-9145-49ED-8F6D-F85C73567D8B}" type="datetimeFigureOut">
              <a:rPr lang="en-US" smtClean="0"/>
              <a:t>10/6/2024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817546C-F4B7-4636-8B84-E40FA314D5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17546C-F4B7-4636-8B84-E40FA314D5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17546C-F4B7-4636-8B84-E40FA314D5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17546C-F4B7-4636-8B84-E40FA314D5C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17546C-F4B7-4636-8B84-E40FA314D5C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17546C-F4B7-4636-8B84-E40FA314D5C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817546C-F4B7-4636-8B84-E40FA314D5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817546C-F4B7-4636-8B84-E40FA314D5C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CF698A-9145-49ED-8F6D-F85C73567D8B}" type="datetimeFigureOut">
              <a:rPr lang="en-US" smtClean="0"/>
              <a:t>10/6/2024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17546C-F4B7-4636-8B84-E40FA314D5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8CF698A-9145-49ED-8F6D-F85C73567D8B}" type="datetimeFigureOut">
              <a:rPr lang="en-US" smtClean="0"/>
              <a:t>10/6/2024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17546C-F4B7-4636-8B84-E40FA314D5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CF698A-9145-49ED-8F6D-F85C73567D8B}" type="datetimeFigureOut">
              <a:rPr lang="en-US" smtClean="0"/>
              <a:t>10/6/2024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17546C-F4B7-4636-8B84-E40FA314D5C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CF698A-9145-49ED-8F6D-F85C73567D8B}" type="datetimeFigureOut">
              <a:rPr lang="en-US" smtClean="0"/>
              <a:t>10/6/2024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817546C-F4B7-4636-8B84-E40FA314D5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2210761"/>
          </a:xfrm>
        </p:spPr>
        <p:txBody>
          <a:bodyPr>
            <a:normAutofit/>
          </a:bodyPr>
          <a:lstStyle/>
          <a:p>
            <a:pPr algn="ctr"/>
            <a:r>
              <a:rPr lang="en-US" sz="3600" dirty="0" smtClean="0">
                <a:solidFill>
                  <a:srgbClr val="C00000"/>
                </a:solidFill>
              </a:rPr>
              <a:t>WELCOME </a:t>
            </a:r>
            <a:br>
              <a:rPr lang="en-US" sz="3600" dirty="0" smtClean="0">
                <a:solidFill>
                  <a:srgbClr val="C00000"/>
                </a:solidFill>
              </a:rPr>
            </a:br>
            <a:r>
              <a:rPr lang="en-US" sz="3600" dirty="0" smtClean="0">
                <a:solidFill>
                  <a:srgbClr val="C00000"/>
                </a:solidFill>
              </a:rPr>
              <a:t>TO</a:t>
            </a:r>
            <a:br>
              <a:rPr lang="en-US" sz="3600" dirty="0" smtClean="0">
                <a:solidFill>
                  <a:srgbClr val="C00000"/>
                </a:solidFill>
              </a:rPr>
            </a:br>
            <a:r>
              <a:rPr lang="en-US" sz="3600" dirty="0" smtClean="0">
                <a:solidFill>
                  <a:srgbClr val="C00000"/>
                </a:solidFill>
              </a:rPr>
              <a:t> MY PRESENTATION</a:t>
            </a:r>
            <a:endParaRPr lang="en-US" sz="3600" dirty="0">
              <a:solidFill>
                <a:srgbClr val="C00000"/>
              </a:solidFill>
            </a:endParaRPr>
          </a:p>
        </p:txBody>
      </p:sp>
    </p:spTree>
    <p:extLst>
      <p:ext uri="{BB962C8B-B14F-4D97-AF65-F5344CB8AC3E}">
        <p14:creationId xmlns:p14="http://schemas.microsoft.com/office/powerpoint/2010/main" val="241838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9843693"/>
              </p:ext>
            </p:extLst>
          </p:nvPr>
        </p:nvGraphicFramePr>
        <p:xfrm>
          <a:off x="1981200" y="304800"/>
          <a:ext cx="3492500" cy="2629858"/>
        </p:xfrm>
        <a:graphic>
          <a:graphicData uri="http://schemas.openxmlformats.org/drawingml/2006/table">
            <a:tbl>
              <a:tblPr firstRow="1" firstCol="1" bandRow="1">
                <a:tableStyleId>{5C22544A-7EE6-4342-B048-85BDC9FD1C3A}</a:tableStyleId>
              </a:tblPr>
              <a:tblGrid>
                <a:gridCol w="863600"/>
                <a:gridCol w="762000"/>
                <a:gridCol w="1866900"/>
              </a:tblGrid>
              <a:tr h="184150">
                <a:tc>
                  <a:txBody>
                    <a:bodyPr/>
                    <a:lstStyle/>
                    <a:p>
                      <a:pPr marL="0" marR="0">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Sum of Year</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Sum of Duration of Stay (days)</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Australia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2004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Canada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1974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Egypt</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2024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India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3938</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Japan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1944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Pakistan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South Korea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2014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UK</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1934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USA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3918</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21714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27</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hart 3"/>
          <p:cNvGraphicFramePr/>
          <p:nvPr>
            <p:extLst>
              <p:ext uri="{D42A27DB-BD31-4B8C-83A1-F6EECF244321}">
                <p14:modId xmlns:p14="http://schemas.microsoft.com/office/powerpoint/2010/main" val="2380529902"/>
              </p:ext>
            </p:extLst>
          </p:nvPr>
        </p:nvGraphicFramePr>
        <p:xfrm>
          <a:off x="1447800" y="3276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03263"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1051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87737484"/>
              </p:ext>
            </p:extLst>
          </p:nvPr>
        </p:nvGraphicFramePr>
        <p:xfrm>
          <a:off x="533400" y="609600"/>
          <a:ext cx="4537075" cy="2457450"/>
        </p:xfrm>
        <a:graphic>
          <a:graphicData uri="http://schemas.openxmlformats.org/drawingml/2006/table">
            <a:tbl>
              <a:tblPr firstRow="1" firstCol="1" bandRow="1">
                <a:tableStyleId>{5C22544A-7EE6-4342-B048-85BDC9FD1C3A}</a:tableStyleId>
              </a:tblPr>
              <a:tblGrid>
                <a:gridCol w="2423160"/>
                <a:gridCol w="2113915"/>
              </a:tblGrid>
              <a:tr h="245745">
                <a:tc>
                  <a:txBody>
                    <a:bodyPr/>
                    <a:lstStyle/>
                    <a:p>
                      <a:pPr marL="0" marR="0">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Count of Era/Age</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Brick</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Brick, Stone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Bronze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Clay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Metal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Paint, Brick</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Stone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Terracotta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245745">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32</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hart 3"/>
          <p:cNvGraphicFramePr/>
          <p:nvPr>
            <p:extLst>
              <p:ext uri="{D42A27DB-BD31-4B8C-83A1-F6EECF244321}">
                <p14:modId xmlns:p14="http://schemas.microsoft.com/office/powerpoint/2010/main" val="3696184832"/>
              </p:ext>
            </p:extLst>
          </p:nvPr>
        </p:nvGraphicFramePr>
        <p:xfrm>
          <a:off x="2057400"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9968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3325370"/>
              </p:ext>
            </p:extLst>
          </p:nvPr>
        </p:nvGraphicFramePr>
        <p:xfrm>
          <a:off x="1676400" y="609600"/>
          <a:ext cx="4267200" cy="2506218"/>
        </p:xfrm>
        <a:graphic>
          <a:graphicData uri="http://schemas.openxmlformats.org/drawingml/2006/table">
            <a:tbl>
              <a:tblPr firstRow="1" firstCol="1" bandRow="1">
                <a:tableStyleId>{5C22544A-7EE6-4342-B048-85BDC9FD1C3A}</a:tableStyleId>
              </a:tblPr>
              <a:tblGrid>
                <a:gridCol w="2500531"/>
                <a:gridCol w="1766669"/>
              </a:tblGrid>
              <a:tr h="163054">
                <a:tc>
                  <a:txBody>
                    <a:bodyPr/>
                    <a:lstStyle/>
                    <a:p>
                      <a:pPr marL="0" marR="0" algn="l">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r>
                        <a:rPr lang="en-US" sz="1100">
                          <a:effectLst/>
                        </a:rPr>
                        <a:t>Sum of Year</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Ahmed Khan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Clara Johnson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1974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David Kim</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2014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Emily White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2004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Fatima Begum</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Hiroshi Tanaka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1944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John Doe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1924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Leila Ali</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2024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Mary Smith</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1934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Nikhil Sharma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1984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Sarah Brown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1994</a:t>
                      </a:r>
                      <a:endParaRPr lang="en-US" sz="1100">
                        <a:effectLst/>
                        <a:latin typeface="Calibri"/>
                        <a:ea typeface="Calibri"/>
                        <a:cs typeface="Times New Roman"/>
                      </a:endParaRPr>
                    </a:p>
                  </a:txBody>
                  <a:tcPr marL="68580" marR="68580" marT="0" marB="0" anchor="b"/>
                </a:tc>
              </a:tr>
              <a:tr h="163054">
                <a:tc>
                  <a:txBody>
                    <a:bodyPr/>
                    <a:lstStyle/>
                    <a:p>
                      <a:pPr marL="0" marR="0" algn="l">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21714</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hart 3"/>
          <p:cNvGraphicFramePr/>
          <p:nvPr>
            <p:extLst>
              <p:ext uri="{D42A27DB-BD31-4B8C-83A1-F6EECF244321}">
                <p14:modId xmlns:p14="http://schemas.microsoft.com/office/powerpoint/2010/main" val="327255208"/>
              </p:ext>
            </p:extLst>
          </p:nvPr>
        </p:nvGraphicFramePr>
        <p:xfrm>
          <a:off x="1752600" y="3276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457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27849795"/>
              </p:ext>
            </p:extLst>
          </p:nvPr>
        </p:nvGraphicFramePr>
        <p:xfrm>
          <a:off x="2209800" y="838200"/>
          <a:ext cx="4114800" cy="2584274"/>
        </p:xfrm>
        <a:graphic>
          <a:graphicData uri="http://schemas.openxmlformats.org/drawingml/2006/table">
            <a:tbl>
              <a:tblPr firstRow="1" firstCol="1" bandRow="1">
                <a:tableStyleId>{5C22544A-7EE6-4342-B048-85BDC9FD1C3A}</a:tableStyleId>
              </a:tblPr>
              <a:tblGrid>
                <a:gridCol w="1378424"/>
                <a:gridCol w="2736376"/>
              </a:tblGrid>
              <a:tr h="162288">
                <a:tc>
                  <a:txBody>
                    <a:bodyPr/>
                    <a:lstStyle/>
                    <a:p>
                      <a:pPr marL="0" marR="0">
                        <a:lnSpc>
                          <a:spcPct val="115000"/>
                        </a:lnSpc>
                        <a:spcBef>
                          <a:spcPts val="0"/>
                        </a:spcBef>
                        <a:spcAft>
                          <a:spcPts val="0"/>
                        </a:spcAft>
                      </a:pPr>
                      <a:r>
                        <a:rPr lang="en-US" sz="1100" dirty="0">
                          <a:effectLst/>
                        </a:rPr>
                        <a:t>Row Labels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Sum of Quantity of Artifacts</a:t>
                      </a:r>
                      <a:endParaRPr lang="en-US" sz="1100" dirty="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1924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50</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1954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20</a:t>
                      </a:r>
                      <a:endParaRPr lang="en-US" sz="1100" dirty="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1974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15</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1994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200</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2004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2014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100</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2024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10</a:t>
                      </a:r>
                      <a:endParaRPr lang="en-US" sz="1100">
                        <a:effectLst/>
                        <a:latin typeface="Calibri"/>
                        <a:ea typeface="Calibri"/>
                        <a:cs typeface="Times New Roman"/>
                      </a:endParaRPr>
                    </a:p>
                  </a:txBody>
                  <a:tcPr marL="68580" marR="68580" marT="0" marB="0" anchor="b"/>
                </a:tc>
              </a:tr>
              <a:tr h="298936">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400</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hart 3"/>
          <p:cNvGraphicFramePr/>
          <p:nvPr>
            <p:extLst>
              <p:ext uri="{D42A27DB-BD31-4B8C-83A1-F6EECF244321}">
                <p14:modId xmlns:p14="http://schemas.microsoft.com/office/powerpoint/2010/main" val="2274111068"/>
              </p:ext>
            </p:extLst>
          </p:nvPr>
        </p:nvGraphicFramePr>
        <p:xfrm>
          <a:off x="2209800" y="35052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162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sz="2400" dirty="0"/>
              <a:t>Layout and </a:t>
            </a:r>
            <a:r>
              <a:rPr lang="en-US" sz="2400" dirty="0" smtClean="0"/>
              <a:t>Design</a:t>
            </a:r>
          </a:p>
          <a:p>
            <a:r>
              <a:rPr lang="en-US" sz="2400" b="1" dirty="0" smtClean="0"/>
              <a:t> </a:t>
            </a:r>
            <a:r>
              <a:rPr lang="en-US" sz="2400" dirty="0"/>
              <a:t>Main </a:t>
            </a:r>
            <a:r>
              <a:rPr lang="en-US" sz="2400" dirty="0" err="1" smtClean="0"/>
              <a:t>Stupa</a:t>
            </a:r>
            <a:endParaRPr lang="en-US" sz="2400" dirty="0" smtClean="0"/>
          </a:p>
          <a:p>
            <a:r>
              <a:rPr lang="en-US" sz="2400" dirty="0"/>
              <a:t>Monastic Cells</a:t>
            </a:r>
            <a:endParaRPr lang="en-US" sz="2400" b="1" dirty="0"/>
          </a:p>
          <a:p>
            <a:r>
              <a:rPr lang="en-US" sz="2400" dirty="0"/>
              <a:t>Intricate Carvings and Decorative </a:t>
            </a:r>
            <a:r>
              <a:rPr lang="en-US" sz="2400" dirty="0" smtClean="0"/>
              <a:t>Motifs</a:t>
            </a:r>
          </a:p>
          <a:p>
            <a:r>
              <a:rPr lang="en-US" sz="2400" dirty="0" smtClean="0"/>
              <a:t> </a:t>
            </a:r>
            <a:r>
              <a:rPr lang="en-US" sz="2400" dirty="0"/>
              <a:t>Natural Landscape Integration</a:t>
            </a:r>
            <a:endParaRPr lang="en-US" sz="2400" b="1" dirty="0"/>
          </a:p>
          <a:p>
            <a:endParaRPr lang="en-US" dirty="0" smtClean="0"/>
          </a:p>
          <a:p>
            <a:endParaRPr lang="en-US" b="1" dirty="0"/>
          </a:p>
          <a:p>
            <a:endParaRPr lang="en-US" dirty="0"/>
          </a:p>
        </p:txBody>
      </p:sp>
      <p:sp>
        <p:nvSpPr>
          <p:cNvPr id="3" name="Title 2"/>
          <p:cNvSpPr>
            <a:spLocks noGrp="1"/>
          </p:cNvSpPr>
          <p:nvPr>
            <p:ph type="title"/>
          </p:nvPr>
        </p:nvSpPr>
        <p:spPr/>
        <p:txBody>
          <a:bodyPr>
            <a:normAutofit/>
          </a:bodyPr>
          <a:lstStyle/>
          <a:p>
            <a:pPr algn="ctr"/>
            <a:r>
              <a:rPr lang="en-US" sz="3600" b="0" dirty="0" smtClean="0">
                <a:solidFill>
                  <a:srgbClr val="00B0F0"/>
                </a:solidFill>
              </a:rPr>
              <a:t>Architectural View</a:t>
            </a:r>
            <a:endParaRPr lang="en-US" sz="3600" b="0"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733800"/>
            <a:ext cx="4267200" cy="2438400"/>
          </a:xfrm>
          <a:prstGeom prst="rect">
            <a:avLst/>
          </a:prstGeom>
        </p:spPr>
      </p:pic>
    </p:spTree>
    <p:extLst>
      <p:ext uri="{BB962C8B-B14F-4D97-AF65-F5344CB8AC3E}">
        <p14:creationId xmlns:p14="http://schemas.microsoft.com/office/powerpoint/2010/main" val="338401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8484733"/>
              </p:ext>
            </p:extLst>
          </p:nvPr>
        </p:nvGraphicFramePr>
        <p:xfrm>
          <a:off x="381000" y="1371600"/>
          <a:ext cx="2971800" cy="3962404"/>
        </p:xfrm>
        <a:graphic>
          <a:graphicData uri="http://schemas.openxmlformats.org/drawingml/2006/table">
            <a:tbl>
              <a:tblPr firstRow="1" firstCol="1" bandRow="1">
                <a:tableStyleId>{93296810-A885-4BE3-A3E7-6D5BEEA58F35}</a:tableStyleId>
              </a:tblPr>
              <a:tblGrid>
                <a:gridCol w="2971800"/>
              </a:tblGrid>
              <a:tr h="334328">
                <a:tc>
                  <a:txBody>
                    <a:bodyPr/>
                    <a:lstStyle/>
                    <a:p>
                      <a:pPr marL="0" marR="0">
                        <a:lnSpc>
                          <a:spcPct val="115000"/>
                        </a:lnSpc>
                        <a:spcBef>
                          <a:spcPts val="0"/>
                        </a:spcBef>
                        <a:spcAft>
                          <a:spcPts val="0"/>
                        </a:spcAft>
                      </a:pPr>
                      <a:r>
                        <a:rPr lang="en-US" sz="1350" dirty="0">
                          <a:effectLst/>
                        </a:rPr>
                        <a:t>Central </a:t>
                      </a:r>
                      <a:r>
                        <a:rPr lang="en-US" sz="1350" dirty="0" err="1">
                          <a:effectLst/>
                        </a:rPr>
                        <a:t>Stupa</a:t>
                      </a:r>
                      <a:r>
                        <a:rPr lang="en-US" sz="1350" dirty="0">
                          <a:effectLst/>
                        </a:rPr>
                        <a:t> (Main Temple)</a:t>
                      </a:r>
                      <a:endParaRPr lang="en-US" sz="1100" dirty="0">
                        <a:solidFill>
                          <a:srgbClr val="5F497A"/>
                        </a:solidFill>
                        <a:effectLst/>
                        <a:latin typeface="Calibri"/>
                        <a:ea typeface="Calibri"/>
                        <a:cs typeface="Times New Roman"/>
                      </a:endParaRPr>
                    </a:p>
                  </a:txBody>
                  <a:tcPr marL="68580" marR="68580" marT="0" marB="0"/>
                </a:tc>
              </a:tr>
              <a:tr h="643890">
                <a:tc>
                  <a:txBody>
                    <a:bodyPr/>
                    <a:lstStyle/>
                    <a:p>
                      <a:pPr marL="0" marR="0">
                        <a:lnSpc>
                          <a:spcPct val="115000"/>
                        </a:lnSpc>
                        <a:spcBef>
                          <a:spcPts val="0"/>
                        </a:spcBef>
                        <a:spcAft>
                          <a:spcPts val="0"/>
                        </a:spcAft>
                      </a:pPr>
                      <a:r>
                        <a:rPr lang="en-US" sz="1100" dirty="0">
                          <a:effectLst/>
                        </a:rPr>
                        <a:t> </a:t>
                      </a:r>
                      <a:r>
                        <a:rPr lang="en-US" sz="1400" dirty="0">
                          <a:effectLst/>
                        </a:rPr>
                        <a:t>Monastic Cells</a:t>
                      </a:r>
                      <a:endParaRPr lang="en-US" sz="1100" dirty="0">
                        <a:effectLst/>
                      </a:endParaRPr>
                    </a:p>
                    <a:p>
                      <a:pPr marL="0" marR="0">
                        <a:lnSpc>
                          <a:spcPct val="115000"/>
                        </a:lnSpc>
                        <a:spcBef>
                          <a:spcPts val="0"/>
                        </a:spcBef>
                        <a:spcAft>
                          <a:spcPts val="1000"/>
                        </a:spcAft>
                      </a:pPr>
                      <a:r>
                        <a:rPr lang="en-US" sz="1200" dirty="0">
                          <a:effectLst/>
                        </a:rPr>
                        <a:t> </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Terracotta Plaques</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Sculptural Reliefs</a:t>
                      </a:r>
                      <a:endParaRPr lang="en-US" sz="1100" dirty="0">
                        <a:solidFill>
                          <a:srgbClr val="5F497A"/>
                        </a:solidFill>
                        <a:effectLst/>
                        <a:latin typeface="Calibri"/>
                        <a:ea typeface="Calibri"/>
                        <a:cs typeface="Times New Roman"/>
                      </a:endParaRPr>
                    </a:p>
                  </a:txBody>
                  <a:tcPr marL="68580" marR="68580" marT="0" marB="0"/>
                </a:tc>
              </a:tr>
              <a:tr h="643890">
                <a:tc>
                  <a:txBody>
                    <a:bodyPr/>
                    <a:lstStyle/>
                    <a:p>
                      <a:pPr marL="0" marR="0">
                        <a:lnSpc>
                          <a:spcPct val="115000"/>
                        </a:lnSpc>
                        <a:spcBef>
                          <a:spcPts val="0"/>
                        </a:spcBef>
                        <a:spcAft>
                          <a:spcPts val="0"/>
                        </a:spcAft>
                      </a:pPr>
                      <a:r>
                        <a:rPr lang="en-US" sz="1400" dirty="0">
                          <a:effectLst/>
                        </a:rPr>
                        <a:t>Courtyard</a:t>
                      </a:r>
                      <a:endParaRPr lang="en-US" sz="1100" dirty="0">
                        <a:effectLst/>
                      </a:endParaRPr>
                    </a:p>
                    <a:p>
                      <a:pPr marL="0" marR="0">
                        <a:lnSpc>
                          <a:spcPct val="115000"/>
                        </a:lnSpc>
                        <a:spcBef>
                          <a:spcPts val="0"/>
                        </a:spcBef>
                        <a:spcAft>
                          <a:spcPts val="0"/>
                        </a:spcAft>
                      </a:pPr>
                      <a:r>
                        <a:rPr lang="en-US" sz="1200" dirty="0">
                          <a:effectLst/>
                        </a:rPr>
                        <a:t> </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Entrance Gateway</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Brickwork Architecture</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Water Drainage System</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Copper Coin</a:t>
                      </a:r>
                      <a:endParaRPr lang="en-US" sz="1100" dirty="0">
                        <a:solidFill>
                          <a:srgbClr val="5F497A"/>
                        </a:solidFill>
                        <a:effectLst/>
                        <a:latin typeface="Calibri"/>
                        <a:ea typeface="Calibri"/>
                        <a:cs typeface="Times New Roman"/>
                      </a:endParaRPr>
                    </a:p>
                  </a:txBody>
                  <a:tcPr marL="68580" marR="68580" marT="0" marB="0"/>
                </a:tc>
              </a:tr>
              <a:tr h="334328">
                <a:tc>
                  <a:txBody>
                    <a:bodyPr/>
                    <a:lstStyle/>
                    <a:p>
                      <a:pPr marL="0" marR="0">
                        <a:lnSpc>
                          <a:spcPct val="115000"/>
                        </a:lnSpc>
                        <a:spcBef>
                          <a:spcPts val="0"/>
                        </a:spcBef>
                        <a:spcAft>
                          <a:spcPts val="0"/>
                        </a:spcAft>
                      </a:pPr>
                      <a:r>
                        <a:rPr lang="en-US" sz="1350" dirty="0">
                          <a:effectLst/>
                        </a:rPr>
                        <a:t>Inscriptions</a:t>
                      </a:r>
                      <a:endParaRPr lang="en-US" sz="1100" dirty="0">
                        <a:solidFill>
                          <a:srgbClr val="5F497A"/>
                        </a:solidFill>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609600" y="609600"/>
            <a:ext cx="8229600" cy="1143000"/>
          </a:xfrm>
        </p:spPr>
        <p:txBody>
          <a:bodyPr>
            <a:normAutofit fontScale="90000"/>
          </a:bodyPr>
          <a:lstStyle/>
          <a:p>
            <a:r>
              <a:rPr lang="en-US" dirty="0">
                <a:effectLst/>
              </a:rPr>
              <a:t> </a:t>
            </a:r>
            <a:r>
              <a:rPr lang="en-US" sz="2700" b="0" dirty="0" err="1">
                <a:solidFill>
                  <a:srgbClr val="00B0F0"/>
                </a:solidFill>
                <a:effectLst/>
              </a:rPr>
              <a:t>Archological</a:t>
            </a:r>
            <a:r>
              <a:rPr lang="en-US" sz="2700" b="0" dirty="0">
                <a:solidFill>
                  <a:srgbClr val="00B0F0"/>
                </a:solidFill>
                <a:effectLst/>
              </a:rPr>
              <a:t> Elements of </a:t>
            </a:r>
            <a:r>
              <a:rPr lang="en-US" sz="2700" b="0" dirty="0" err="1">
                <a:solidFill>
                  <a:srgbClr val="00B0F0"/>
                </a:solidFill>
                <a:effectLst/>
              </a:rPr>
              <a:t>Sompur</a:t>
            </a:r>
            <a:r>
              <a:rPr lang="en-US" sz="2700" b="0" dirty="0">
                <a:solidFill>
                  <a:srgbClr val="00B0F0"/>
                </a:solidFill>
                <a:effectLst/>
              </a:rPr>
              <a:t> </a:t>
            </a:r>
            <a:r>
              <a:rPr lang="en-US" sz="2700" b="0" dirty="0" err="1">
                <a:solidFill>
                  <a:srgbClr val="00B0F0"/>
                </a:solidFill>
                <a:effectLst/>
              </a:rPr>
              <a:t>Mahavihara</a:t>
            </a:r>
            <a:r>
              <a:rPr lang="en-US" sz="2700" dirty="0">
                <a:effectLst/>
              </a:rPr>
              <a:t>:</a:t>
            </a:r>
            <a:r>
              <a:rPr lang="en-US" dirty="0">
                <a:effectLst/>
              </a:rPr>
              <a:t>	</a:t>
            </a:r>
            <a:br>
              <a:rPr lang="en-US" dirty="0">
                <a:effectLst/>
              </a:rPr>
            </a:br>
            <a:r>
              <a:rPr lang="en-US" dirty="0">
                <a:effectLst/>
              </a:rPr>
              <a:t> </a:t>
            </a:r>
            <a:br>
              <a:rPr lang="en-US" dirty="0">
                <a:effectLst/>
              </a:rPr>
            </a:br>
            <a:endParaRPr lang="en-US" dirty="0"/>
          </a:p>
        </p:txBody>
      </p:sp>
      <p:sp>
        <p:nvSpPr>
          <p:cNvPr id="5" name="Right Arrow 4"/>
          <p:cNvSpPr/>
          <p:nvPr/>
        </p:nvSpPr>
        <p:spPr>
          <a:xfrm>
            <a:off x="3429000" y="2895600"/>
            <a:ext cx="1600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1219200"/>
            <a:ext cx="3637936" cy="2286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8136" y="3733800"/>
            <a:ext cx="3657600" cy="1828800"/>
          </a:xfrm>
          <a:prstGeom prst="rect">
            <a:avLst/>
          </a:prstGeom>
        </p:spPr>
      </p:pic>
    </p:spTree>
    <p:extLst>
      <p:ext uri="{BB962C8B-B14F-4D97-AF65-F5344CB8AC3E}">
        <p14:creationId xmlns:p14="http://schemas.microsoft.com/office/powerpoint/2010/main" val="10623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39" y="1143000"/>
            <a:ext cx="8229600" cy="4525963"/>
          </a:xfrm>
        </p:spPr>
        <p:txBody>
          <a:bodyPr/>
          <a:lstStyle/>
          <a:p>
            <a:endParaRPr lang="en-US" dirty="0" smtClean="0">
              <a:solidFill>
                <a:schemeClr val="tx2">
                  <a:lumMod val="50000"/>
                </a:schemeClr>
              </a:solidFill>
            </a:endParaRPr>
          </a:p>
          <a:p>
            <a:endParaRPr lang="en-US" dirty="0">
              <a:solidFill>
                <a:schemeClr val="tx2">
                  <a:lumMod val="50000"/>
                </a:schemeClr>
              </a:solidFill>
            </a:endParaRPr>
          </a:p>
        </p:txBody>
      </p:sp>
      <p:sp>
        <p:nvSpPr>
          <p:cNvPr id="3" name="Title 2"/>
          <p:cNvSpPr>
            <a:spLocks noGrp="1"/>
          </p:cNvSpPr>
          <p:nvPr>
            <p:ph type="title"/>
          </p:nvPr>
        </p:nvSpPr>
        <p:spPr/>
        <p:txBody>
          <a:bodyPr>
            <a:normAutofit/>
          </a:bodyPr>
          <a:lstStyle/>
          <a:p>
            <a:pPr algn="ctr"/>
            <a:r>
              <a:rPr lang="en-US" sz="3600" b="0" dirty="0" smtClean="0">
                <a:solidFill>
                  <a:schemeClr val="bg2">
                    <a:lumMod val="50000"/>
                  </a:schemeClr>
                </a:solidFill>
                <a:effectLst/>
              </a:rPr>
              <a:t>Excavators of </a:t>
            </a:r>
            <a:r>
              <a:rPr lang="en-US" sz="3600" b="0" dirty="0" err="1" smtClean="0">
                <a:solidFill>
                  <a:schemeClr val="bg2">
                    <a:lumMod val="50000"/>
                  </a:schemeClr>
                </a:solidFill>
                <a:effectLst/>
              </a:rPr>
              <a:t>Sompur</a:t>
            </a:r>
            <a:r>
              <a:rPr lang="en-US" sz="3600" b="0" dirty="0" smtClean="0">
                <a:solidFill>
                  <a:schemeClr val="bg2">
                    <a:lumMod val="50000"/>
                  </a:schemeClr>
                </a:solidFill>
                <a:effectLst/>
              </a:rPr>
              <a:t> </a:t>
            </a:r>
            <a:r>
              <a:rPr lang="en-US" sz="3600" b="0" dirty="0">
                <a:solidFill>
                  <a:schemeClr val="bg2">
                    <a:lumMod val="50000"/>
                  </a:schemeClr>
                </a:solidFill>
                <a:effectLst/>
              </a:rPr>
              <a:t>Bihar</a:t>
            </a:r>
            <a:endParaRPr lang="en-US" sz="3600" b="0" dirty="0">
              <a:solidFill>
                <a:schemeClr val="bg2">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79140029"/>
              </p:ext>
            </p:extLst>
          </p:nvPr>
        </p:nvGraphicFramePr>
        <p:xfrm>
          <a:off x="381000" y="1904999"/>
          <a:ext cx="3285490" cy="3080004"/>
        </p:xfrm>
        <a:graphic>
          <a:graphicData uri="http://schemas.openxmlformats.org/drawingml/2006/table">
            <a:tbl>
              <a:tblPr firstRow="1" firstCol="1" bandRow="1">
                <a:tableStyleId>{5C22544A-7EE6-4342-B048-85BDC9FD1C3A}</a:tableStyleId>
              </a:tblPr>
              <a:tblGrid>
                <a:gridCol w="1751741"/>
                <a:gridCol w="1533749"/>
              </a:tblGrid>
              <a:tr h="381000">
                <a:tc>
                  <a:txBody>
                    <a:bodyPr/>
                    <a:lstStyle/>
                    <a:p>
                      <a:pPr marL="0" marR="0" algn="ctr">
                        <a:lnSpc>
                          <a:spcPct val="115000"/>
                        </a:lnSpc>
                        <a:spcBef>
                          <a:spcPts val="0"/>
                        </a:spcBef>
                        <a:spcAft>
                          <a:spcPts val="0"/>
                        </a:spcAft>
                      </a:pPr>
                      <a:r>
                        <a:rPr lang="en-US" sz="1400" dirty="0">
                          <a:solidFill>
                            <a:srgbClr val="FFC000"/>
                          </a:solidFill>
                          <a:effectLst/>
                        </a:rPr>
                        <a:t>Excavators</a:t>
                      </a:r>
                      <a:endParaRPr lang="en-US" sz="1100" dirty="0">
                        <a:solidFill>
                          <a:srgbClr val="FFC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solidFill>
                            <a:srgbClr val="FFC000"/>
                          </a:solidFill>
                          <a:effectLst/>
                        </a:rPr>
                        <a:t>Period of time</a:t>
                      </a:r>
                      <a:endParaRPr lang="en-US" sz="1100" dirty="0">
                        <a:solidFill>
                          <a:srgbClr val="FFC000"/>
                        </a:solidFill>
                        <a:effectLst/>
                        <a:latin typeface="Calibri"/>
                        <a:ea typeface="Calibri"/>
                        <a:cs typeface="Times New Roman"/>
                      </a:endParaRPr>
                    </a:p>
                  </a:txBody>
                  <a:tcPr marL="68580" marR="68580" marT="0" marB="0"/>
                </a:tc>
              </a:tr>
              <a:tr h="487886">
                <a:tc>
                  <a:txBody>
                    <a:bodyPr/>
                    <a:lstStyle/>
                    <a:p>
                      <a:pPr marL="0" marR="0">
                        <a:lnSpc>
                          <a:spcPct val="115000"/>
                        </a:lnSpc>
                        <a:spcBef>
                          <a:spcPts val="0"/>
                        </a:spcBef>
                        <a:spcAft>
                          <a:spcPts val="0"/>
                        </a:spcAft>
                      </a:pPr>
                      <a:r>
                        <a:rPr lang="en-US" sz="1400" dirty="0">
                          <a:effectLst/>
                        </a:rPr>
                        <a:t>Sir Alexander Cunningham</a:t>
                      </a:r>
                      <a:endParaRPr lang="en-US" sz="1100" dirty="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1879</a:t>
                      </a:r>
                      <a:endParaRPr lang="en-US" sz="1100">
                        <a:solidFill>
                          <a:srgbClr val="5F497A"/>
                        </a:solidFill>
                        <a:effectLst/>
                        <a:latin typeface="Calibri"/>
                        <a:ea typeface="Calibri"/>
                        <a:cs typeface="Times New Roman"/>
                      </a:endParaRPr>
                    </a:p>
                  </a:txBody>
                  <a:tcPr marL="68580" marR="68580" marT="0" marB="0"/>
                </a:tc>
              </a:tr>
              <a:tr h="243943">
                <a:tc>
                  <a:txBody>
                    <a:bodyPr/>
                    <a:lstStyle/>
                    <a:p>
                      <a:pPr marL="0" marR="0">
                        <a:lnSpc>
                          <a:spcPct val="115000"/>
                        </a:lnSpc>
                        <a:spcBef>
                          <a:spcPts val="0"/>
                        </a:spcBef>
                        <a:spcAft>
                          <a:spcPts val="0"/>
                        </a:spcAft>
                      </a:pPr>
                      <a:r>
                        <a:rPr lang="en-US" sz="1100" dirty="0">
                          <a:effectLst/>
                        </a:rPr>
                        <a:t> </a:t>
                      </a:r>
                      <a:r>
                        <a:rPr lang="en-US" sz="1400" dirty="0">
                          <a:effectLst/>
                        </a:rPr>
                        <a:t>K.N. </a:t>
                      </a:r>
                      <a:r>
                        <a:rPr lang="en-US" sz="1400" dirty="0" err="1">
                          <a:effectLst/>
                        </a:rPr>
                        <a:t>Dikshit</a:t>
                      </a:r>
                      <a:endParaRPr lang="en-US" sz="1100" dirty="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1923-1924</a:t>
                      </a:r>
                      <a:endParaRPr lang="en-US" sz="1100">
                        <a:solidFill>
                          <a:srgbClr val="5F497A"/>
                        </a:solidFill>
                        <a:effectLst/>
                        <a:latin typeface="Calibri"/>
                        <a:ea typeface="Calibri"/>
                        <a:cs typeface="Times New Roman"/>
                      </a:endParaRPr>
                    </a:p>
                  </a:txBody>
                  <a:tcPr marL="68580" marR="68580" marT="0" marB="0"/>
                </a:tc>
              </a:tr>
              <a:tr h="487886">
                <a:tc>
                  <a:txBody>
                    <a:bodyPr/>
                    <a:lstStyle/>
                    <a:p>
                      <a:pPr marL="0" marR="0">
                        <a:lnSpc>
                          <a:spcPct val="115000"/>
                        </a:lnSpc>
                        <a:spcBef>
                          <a:spcPts val="0"/>
                        </a:spcBef>
                        <a:spcAft>
                          <a:spcPts val="0"/>
                        </a:spcAft>
                      </a:pPr>
                      <a:r>
                        <a:rPr lang="en-US" sz="1400">
                          <a:effectLst/>
                        </a:rPr>
                        <a:t>Nani Gopal Majumdar</a:t>
                      </a:r>
                      <a:endParaRPr lang="en-US" sz="110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1930s</a:t>
                      </a:r>
                      <a:endParaRPr lang="en-US" sz="1100">
                        <a:solidFill>
                          <a:srgbClr val="5F497A"/>
                        </a:solidFill>
                        <a:effectLst/>
                        <a:latin typeface="Calibri"/>
                        <a:ea typeface="Calibri"/>
                        <a:cs typeface="Times New Roman"/>
                      </a:endParaRPr>
                    </a:p>
                  </a:txBody>
                  <a:tcPr marL="68580" marR="68580" marT="0" marB="0"/>
                </a:tc>
              </a:tr>
              <a:tr h="243943">
                <a:tc>
                  <a:txBody>
                    <a:bodyPr/>
                    <a:lstStyle/>
                    <a:p>
                      <a:pPr marL="0" marR="0">
                        <a:lnSpc>
                          <a:spcPct val="115000"/>
                        </a:lnSpc>
                        <a:spcBef>
                          <a:spcPts val="0"/>
                        </a:spcBef>
                        <a:spcAft>
                          <a:spcPts val="0"/>
                        </a:spcAft>
                      </a:pPr>
                      <a:r>
                        <a:rPr lang="en-US" sz="1400">
                          <a:effectLst/>
                        </a:rPr>
                        <a:t>Debala Mitra</a:t>
                      </a:r>
                      <a:endParaRPr lang="en-US" sz="110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1950s-1960s</a:t>
                      </a:r>
                      <a:endParaRPr lang="en-US" sz="1100">
                        <a:solidFill>
                          <a:srgbClr val="5F497A"/>
                        </a:solidFill>
                        <a:effectLst/>
                        <a:latin typeface="Calibri"/>
                        <a:ea typeface="Calibri"/>
                        <a:cs typeface="Times New Roman"/>
                      </a:endParaRPr>
                    </a:p>
                  </a:txBody>
                  <a:tcPr marL="68580" marR="68580" marT="0" marB="0"/>
                </a:tc>
              </a:tr>
              <a:tr h="731830">
                <a:tc>
                  <a:txBody>
                    <a:bodyPr/>
                    <a:lstStyle/>
                    <a:p>
                      <a:pPr marL="0" marR="0">
                        <a:lnSpc>
                          <a:spcPct val="115000"/>
                        </a:lnSpc>
                        <a:spcBef>
                          <a:spcPts val="0"/>
                        </a:spcBef>
                        <a:spcAft>
                          <a:spcPts val="0"/>
                        </a:spcAft>
                      </a:pPr>
                      <a:r>
                        <a:rPr lang="en-US" sz="1400">
                          <a:effectLst/>
                        </a:rPr>
                        <a:t>Bangladesh Department of Archaeology</a:t>
                      </a:r>
                      <a:endParaRPr lang="en-US" sz="110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Post-1971</a:t>
                      </a:r>
                      <a:endParaRPr lang="en-US" sz="1100">
                        <a:solidFill>
                          <a:srgbClr val="5F497A"/>
                        </a:solidFill>
                        <a:effectLst/>
                        <a:latin typeface="Calibri"/>
                        <a:ea typeface="Calibri"/>
                        <a:cs typeface="Times New Roman"/>
                      </a:endParaRPr>
                    </a:p>
                  </a:txBody>
                  <a:tcPr marL="68580" marR="68580" marT="0" marB="0"/>
                </a:tc>
              </a:tr>
              <a:tr h="487886">
                <a:tc>
                  <a:txBody>
                    <a:bodyPr/>
                    <a:lstStyle/>
                    <a:p>
                      <a:pPr marL="0" marR="0">
                        <a:lnSpc>
                          <a:spcPct val="115000"/>
                        </a:lnSpc>
                        <a:spcBef>
                          <a:spcPts val="0"/>
                        </a:spcBef>
                        <a:spcAft>
                          <a:spcPts val="0"/>
                        </a:spcAft>
                      </a:pPr>
                      <a:r>
                        <a:rPr lang="en-US" sz="1400" dirty="0">
                          <a:effectLst/>
                        </a:rPr>
                        <a:t>UNESCO Involvement</a:t>
                      </a:r>
                      <a:endParaRPr lang="en-US" sz="1100" dirty="0">
                        <a:solidFill>
                          <a:srgbClr val="5F497A"/>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1980s</a:t>
                      </a:r>
                      <a:endParaRPr lang="en-US" sz="1100" dirty="0">
                        <a:solidFill>
                          <a:srgbClr val="5F497A"/>
                        </a:solidFill>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9939" y="1905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371600"/>
            <a:ext cx="3276600" cy="2738183"/>
          </a:xfrm>
          <a:prstGeom prst="rect">
            <a:avLst/>
          </a:prstGeom>
        </p:spPr>
      </p:pic>
      <p:sp>
        <p:nvSpPr>
          <p:cNvPr id="7" name="TextBox 6"/>
          <p:cNvSpPr txBox="1"/>
          <p:nvPr/>
        </p:nvSpPr>
        <p:spPr>
          <a:xfrm>
            <a:off x="5257800" y="4232053"/>
            <a:ext cx="3581400" cy="276999"/>
          </a:xfrm>
          <a:prstGeom prst="rect">
            <a:avLst/>
          </a:prstGeom>
          <a:noFill/>
        </p:spPr>
        <p:txBody>
          <a:bodyPr wrap="square" rtlCol="0">
            <a:spAutoFit/>
          </a:bodyPr>
          <a:lstStyle/>
          <a:p>
            <a:r>
              <a:rPr lang="en-US" sz="1200" b="1" dirty="0" smtClean="0"/>
              <a:t>Sir Alexander Cunningham (1814-1893)</a:t>
            </a:r>
            <a:endParaRPr lang="en-US" sz="1200" b="1" dirty="0"/>
          </a:p>
        </p:txBody>
      </p:sp>
      <p:sp>
        <p:nvSpPr>
          <p:cNvPr id="8" name="TextBox 7"/>
          <p:cNvSpPr txBox="1"/>
          <p:nvPr/>
        </p:nvSpPr>
        <p:spPr>
          <a:xfrm>
            <a:off x="5251174" y="4800600"/>
            <a:ext cx="3505200" cy="923330"/>
          </a:xfrm>
          <a:prstGeom prst="rect">
            <a:avLst/>
          </a:prstGeom>
          <a:noFill/>
        </p:spPr>
        <p:txBody>
          <a:bodyPr wrap="square" rtlCol="0">
            <a:spAutoFit/>
          </a:bodyPr>
          <a:lstStyle/>
          <a:p>
            <a:pPr algn="just"/>
            <a:r>
              <a:rPr lang="en-US" dirty="0" smtClean="0">
                <a:solidFill>
                  <a:srgbClr val="C00000"/>
                </a:solidFill>
              </a:rPr>
              <a:t>Sir Alexander Cunningham was the First Excavator of </a:t>
            </a:r>
            <a:r>
              <a:rPr lang="en-US" dirty="0" err="1" smtClean="0">
                <a:solidFill>
                  <a:srgbClr val="C00000"/>
                </a:solidFill>
              </a:rPr>
              <a:t>Sompur</a:t>
            </a:r>
            <a:r>
              <a:rPr lang="en-US" dirty="0" smtClean="0">
                <a:solidFill>
                  <a:srgbClr val="C00000"/>
                </a:solidFill>
              </a:rPr>
              <a:t> </a:t>
            </a:r>
            <a:r>
              <a:rPr lang="en-US" dirty="0" err="1" smtClean="0">
                <a:solidFill>
                  <a:srgbClr val="C00000"/>
                </a:solidFill>
              </a:rPr>
              <a:t>Mahavhaira</a:t>
            </a:r>
            <a:r>
              <a:rPr lang="en-US" dirty="0">
                <a:solidFill>
                  <a:srgbClr val="C00000"/>
                </a:solidFill>
              </a:rPr>
              <a:t> </a:t>
            </a:r>
            <a:r>
              <a:rPr lang="en-US" dirty="0" smtClean="0">
                <a:solidFill>
                  <a:srgbClr val="C00000"/>
                </a:solidFill>
              </a:rPr>
              <a:t>(1879)</a:t>
            </a:r>
            <a:endParaRPr lang="en-US" dirty="0">
              <a:solidFill>
                <a:srgbClr val="C00000"/>
              </a:solidFill>
            </a:endParaRPr>
          </a:p>
        </p:txBody>
      </p:sp>
    </p:spTree>
    <p:extLst>
      <p:ext uri="{BB962C8B-B14F-4D97-AF65-F5344CB8AC3E}">
        <p14:creationId xmlns:p14="http://schemas.microsoft.com/office/powerpoint/2010/main" val="288967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1447800"/>
            <a:ext cx="6705600" cy="3166871"/>
          </a:xfrm>
        </p:spPr>
        <p:txBody>
          <a:bodyPr>
            <a:normAutofit fontScale="85000" lnSpcReduction="10000"/>
          </a:bodyPr>
          <a:lstStyle/>
          <a:p>
            <a:pPr algn="just"/>
            <a:endParaRPr lang="en-US" dirty="0" smtClean="0"/>
          </a:p>
          <a:p>
            <a:pPr lvl="8" algn="just"/>
            <a:r>
              <a:rPr lang="en-US" dirty="0" err="1"/>
              <a:t>Sompur</a:t>
            </a:r>
            <a:r>
              <a:rPr lang="en-US" dirty="0"/>
              <a:t> </a:t>
            </a:r>
            <a:r>
              <a:rPr lang="en-US" dirty="0" err="1"/>
              <a:t>Mahavihara</a:t>
            </a:r>
            <a:r>
              <a:rPr lang="en-US" dirty="0"/>
              <a:t>, located in Bangladesh, is an 8th-century Buddhist monastery and UNESCO World Heritage Site. Built during the Pala Dynasty, it was a major center for Mahayana Buddhist learning, attracting scholars and monks from across Asia, including Tibet, China, and Southeast Asia. Its architectural design influenced Buddhist temples in Southeast Asia, and its terracotta art and sculptures reflected global Buddhist iconography. </a:t>
            </a:r>
            <a:r>
              <a:rPr lang="en-US" dirty="0" err="1"/>
              <a:t>Sompur</a:t>
            </a:r>
            <a:r>
              <a:rPr lang="en-US" dirty="0"/>
              <a:t> played a key role in the spread of Buddhism, linking it to the broader Pala network of monasteries and contributing to the transmission of Buddhist knowledge and culture globally</a:t>
            </a:r>
          </a:p>
        </p:txBody>
      </p:sp>
      <p:sp>
        <p:nvSpPr>
          <p:cNvPr id="3" name="Title 2"/>
          <p:cNvSpPr>
            <a:spLocks noGrp="1"/>
          </p:cNvSpPr>
          <p:nvPr>
            <p:ph type="title"/>
          </p:nvPr>
        </p:nvSpPr>
        <p:spPr>
          <a:xfrm>
            <a:off x="609600" y="609600"/>
            <a:ext cx="8229600" cy="1143000"/>
          </a:xfrm>
        </p:spPr>
        <p:txBody>
          <a:bodyPr>
            <a:normAutofit fontScale="90000"/>
          </a:bodyPr>
          <a:lstStyle/>
          <a:p>
            <a:r>
              <a:rPr lang="en-US" sz="3100" dirty="0" err="1">
                <a:solidFill>
                  <a:schemeClr val="bg2">
                    <a:lumMod val="50000"/>
                  </a:schemeClr>
                </a:solidFill>
                <a:effectLst/>
              </a:rPr>
              <a:t>Sompur</a:t>
            </a:r>
            <a:r>
              <a:rPr lang="en-US" sz="3100" dirty="0">
                <a:solidFill>
                  <a:schemeClr val="bg2">
                    <a:lumMod val="50000"/>
                  </a:schemeClr>
                </a:solidFill>
                <a:effectLst/>
              </a:rPr>
              <a:t> </a:t>
            </a:r>
            <a:r>
              <a:rPr lang="en-US" sz="3100" dirty="0" err="1">
                <a:solidFill>
                  <a:schemeClr val="bg2">
                    <a:lumMod val="50000"/>
                  </a:schemeClr>
                </a:solidFill>
                <a:effectLst/>
              </a:rPr>
              <a:t>Mahavihara</a:t>
            </a:r>
            <a:r>
              <a:rPr lang="en-US" sz="3100" dirty="0">
                <a:solidFill>
                  <a:schemeClr val="bg2">
                    <a:lumMod val="50000"/>
                  </a:schemeClr>
                </a:solidFill>
                <a:effectLst/>
              </a:rPr>
              <a:t> and Global Buddhism</a:t>
            </a:r>
            <a:r>
              <a:rPr lang="en-US" dirty="0">
                <a:effectLst/>
              </a:rPr>
              <a:t/>
            </a:r>
            <a:br>
              <a:rPr lang="en-US" dirty="0">
                <a:effectLst/>
              </a:rPr>
            </a:br>
            <a:r>
              <a:rPr lang="en-US" dirty="0">
                <a:effectLst/>
              </a:rPr>
              <a:t> </a:t>
            </a:r>
            <a:br>
              <a:rPr lang="en-US" dirty="0">
                <a:effectLst/>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95" y="1676400"/>
            <a:ext cx="3505200" cy="2971800"/>
          </a:xfrm>
          <a:prstGeom prst="rect">
            <a:avLst/>
          </a:prstGeom>
        </p:spPr>
      </p:pic>
    </p:spTree>
    <p:extLst>
      <p:ext uri="{BB962C8B-B14F-4D97-AF65-F5344CB8AC3E}">
        <p14:creationId xmlns:p14="http://schemas.microsoft.com/office/powerpoint/2010/main" val="402164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905000"/>
            <a:ext cx="5638800" cy="3276600"/>
          </a:xfrm>
        </p:spPr>
        <p:txBody>
          <a:bodyPr>
            <a:normAutofit fontScale="25000" lnSpcReduction="20000"/>
          </a:bodyPr>
          <a:lstStyle/>
          <a:p>
            <a:pPr marL="109728" indent="0" algn="just">
              <a:buNone/>
            </a:pPr>
            <a:r>
              <a:rPr lang="en-US" sz="6400" b="1" dirty="0"/>
              <a:t> </a:t>
            </a:r>
            <a:r>
              <a:rPr lang="en-US" sz="6400" dirty="0" err="1" smtClean="0"/>
              <a:t>Sompur</a:t>
            </a:r>
            <a:r>
              <a:rPr lang="en-US" sz="6400" dirty="0" smtClean="0"/>
              <a:t> </a:t>
            </a:r>
            <a:r>
              <a:rPr lang="en-US" sz="6400" dirty="0" err="1"/>
              <a:t>Mahavihara</a:t>
            </a:r>
            <a:r>
              <a:rPr lang="en-US" sz="6400" dirty="0"/>
              <a:t>, as a UNESCO World Heritage Site, embodies the rich Buddhist heritage of Bangladesh and serves as a critical reminder of the region’s historical and cultural legacy. However, the challenges posed by urbanization, tourism, and environmental factors necessitate a strategic approach to ensure its sustainable preservation. The following strategies can be implemented to effectively safeguard this invaluable site while promoting its significance in contemporary society.</a:t>
            </a:r>
          </a:p>
          <a:p>
            <a:endParaRPr lang="en-US" dirty="0" smtClean="0"/>
          </a:p>
          <a:p>
            <a:pPr algn="just"/>
            <a:r>
              <a:rPr lang="en-US" sz="6400" b="1" i="1" dirty="0" smtClean="0">
                <a:solidFill>
                  <a:srgbClr val="C00000"/>
                </a:solidFill>
              </a:rPr>
              <a:t>Comprehensive Urban Planning</a:t>
            </a:r>
          </a:p>
          <a:p>
            <a:pPr algn="just"/>
            <a:r>
              <a:rPr lang="en-US" sz="6400" i="1" dirty="0" smtClean="0">
                <a:solidFill>
                  <a:srgbClr val="C00000"/>
                </a:solidFill>
              </a:rPr>
              <a:t>Sustainable </a:t>
            </a:r>
            <a:r>
              <a:rPr lang="en-US" sz="6400" i="1" dirty="0">
                <a:solidFill>
                  <a:srgbClr val="C00000"/>
                </a:solidFill>
              </a:rPr>
              <a:t>Tourism </a:t>
            </a:r>
            <a:r>
              <a:rPr lang="en-US" sz="6400" i="1" dirty="0" smtClean="0">
                <a:solidFill>
                  <a:srgbClr val="C00000"/>
                </a:solidFill>
              </a:rPr>
              <a:t>Management</a:t>
            </a:r>
          </a:p>
          <a:p>
            <a:pPr algn="just"/>
            <a:r>
              <a:rPr lang="en-US" sz="6400" i="1" dirty="0" smtClean="0">
                <a:solidFill>
                  <a:srgbClr val="C00000"/>
                </a:solidFill>
              </a:rPr>
              <a:t> </a:t>
            </a:r>
            <a:r>
              <a:rPr lang="en-US" sz="6400" i="1" dirty="0">
                <a:solidFill>
                  <a:srgbClr val="C00000"/>
                </a:solidFill>
              </a:rPr>
              <a:t>Community Engagement and </a:t>
            </a:r>
            <a:r>
              <a:rPr lang="en-US" sz="6400" i="1" dirty="0" smtClean="0">
                <a:solidFill>
                  <a:srgbClr val="C00000"/>
                </a:solidFill>
              </a:rPr>
              <a:t>Education</a:t>
            </a:r>
          </a:p>
          <a:p>
            <a:pPr algn="just"/>
            <a:r>
              <a:rPr lang="en-US" sz="6400" i="1" dirty="0" smtClean="0">
                <a:solidFill>
                  <a:srgbClr val="C00000"/>
                </a:solidFill>
              </a:rPr>
              <a:t>Environmental Protection Measures</a:t>
            </a:r>
          </a:p>
          <a:p>
            <a:pPr algn="just"/>
            <a:r>
              <a:rPr lang="en-US" sz="6400" i="1" dirty="0" smtClean="0">
                <a:solidFill>
                  <a:srgbClr val="C00000"/>
                </a:solidFill>
              </a:rPr>
              <a:t>Funding </a:t>
            </a:r>
            <a:r>
              <a:rPr lang="en-US" sz="6400" i="1" dirty="0">
                <a:solidFill>
                  <a:srgbClr val="C00000"/>
                </a:solidFill>
              </a:rPr>
              <a:t>and Resource </a:t>
            </a:r>
            <a:r>
              <a:rPr lang="en-US" sz="6400" i="1" dirty="0" smtClean="0">
                <a:solidFill>
                  <a:srgbClr val="C00000"/>
                </a:solidFill>
              </a:rPr>
              <a:t>Allocation</a:t>
            </a:r>
          </a:p>
          <a:p>
            <a:pPr algn="just"/>
            <a:r>
              <a:rPr lang="en-US" sz="6400" i="1" dirty="0" smtClean="0"/>
              <a:t> </a:t>
            </a:r>
            <a:r>
              <a:rPr lang="en-US" sz="6400" b="1" i="1" dirty="0">
                <a:solidFill>
                  <a:srgbClr val="C00000"/>
                </a:solidFill>
              </a:rPr>
              <a:t>Interdisciplinary </a:t>
            </a:r>
            <a:r>
              <a:rPr lang="en-US" sz="6400" b="1" i="1" dirty="0" smtClean="0">
                <a:solidFill>
                  <a:srgbClr val="C00000"/>
                </a:solidFill>
              </a:rPr>
              <a:t>Collaboration</a:t>
            </a:r>
          </a:p>
          <a:p>
            <a:pPr algn="just"/>
            <a:r>
              <a:rPr lang="en-US" sz="6400" dirty="0">
                <a:solidFill>
                  <a:srgbClr val="C00000"/>
                </a:solidFill>
              </a:rPr>
              <a:t>Research and Documentation</a:t>
            </a:r>
            <a:endParaRPr lang="en-US" sz="6400" i="1" dirty="0">
              <a:solidFill>
                <a:srgbClr val="C00000"/>
              </a:solidFill>
            </a:endParaRPr>
          </a:p>
          <a:p>
            <a:pPr algn="just"/>
            <a:endParaRPr lang="en-US" sz="4400" b="1" i="1" dirty="0">
              <a:solidFill>
                <a:srgbClr val="C00000"/>
              </a:solidFill>
            </a:endParaRPr>
          </a:p>
          <a:p>
            <a:pPr marL="109728" indent="0" algn="just">
              <a:buNone/>
            </a:pPr>
            <a:endParaRPr lang="en-US" sz="2000" b="1" i="1" dirty="0">
              <a:solidFill>
                <a:srgbClr val="C00000"/>
              </a:solidFill>
            </a:endParaRPr>
          </a:p>
        </p:txBody>
      </p:sp>
      <p:sp>
        <p:nvSpPr>
          <p:cNvPr id="3" name="Title 2"/>
          <p:cNvSpPr>
            <a:spLocks noGrp="1"/>
          </p:cNvSpPr>
          <p:nvPr>
            <p:ph type="title"/>
          </p:nvPr>
        </p:nvSpPr>
        <p:spPr>
          <a:xfrm>
            <a:off x="685800" y="838200"/>
            <a:ext cx="8229600" cy="1143000"/>
          </a:xfrm>
        </p:spPr>
        <p:txBody>
          <a:bodyPr>
            <a:normAutofit fontScale="90000"/>
          </a:bodyPr>
          <a:lstStyle/>
          <a:p>
            <a:pPr algn="ctr"/>
            <a:r>
              <a:rPr lang="en-US" sz="4000" dirty="0">
                <a:solidFill>
                  <a:schemeClr val="bg2">
                    <a:lumMod val="50000"/>
                  </a:schemeClr>
                </a:solidFill>
                <a:effectLst/>
              </a:rPr>
              <a:t>Strategies for Sustainable Preservation of </a:t>
            </a:r>
            <a:r>
              <a:rPr lang="en-US" sz="4000" dirty="0" err="1">
                <a:solidFill>
                  <a:schemeClr val="bg2">
                    <a:lumMod val="50000"/>
                  </a:schemeClr>
                </a:solidFill>
                <a:effectLst/>
              </a:rPr>
              <a:t>Sompur</a:t>
            </a:r>
            <a:r>
              <a:rPr lang="en-US" sz="4000" dirty="0">
                <a:solidFill>
                  <a:schemeClr val="bg2">
                    <a:lumMod val="50000"/>
                  </a:schemeClr>
                </a:solidFill>
                <a:effectLst/>
              </a:rPr>
              <a:t> </a:t>
            </a:r>
            <a:r>
              <a:rPr lang="en-US" sz="4000" dirty="0" err="1">
                <a:solidFill>
                  <a:schemeClr val="bg2">
                    <a:lumMod val="50000"/>
                  </a:schemeClr>
                </a:solidFill>
                <a:effectLst/>
              </a:rPr>
              <a:t>Mahavihara</a:t>
            </a:r>
            <a:r>
              <a:rPr lang="en-US" sz="4000" dirty="0">
                <a:solidFill>
                  <a:schemeClr val="bg2">
                    <a:lumMod val="50000"/>
                  </a:schemeClr>
                </a:solidFill>
                <a:effectLst/>
              </a:rPr>
              <a:t/>
            </a:r>
            <a:br>
              <a:rPr lang="en-US" sz="4000" dirty="0">
                <a:solidFill>
                  <a:schemeClr val="bg2">
                    <a:lumMod val="50000"/>
                  </a:schemeClr>
                </a:solidFill>
                <a:effectLst/>
              </a:rPr>
            </a:br>
            <a:r>
              <a:rPr lang="en-US" dirty="0">
                <a:effectLst/>
              </a:rPr>
              <a:t> </a:t>
            </a:r>
            <a:br>
              <a:rPr lang="en-US" dirty="0">
                <a:effectLst/>
              </a:rPr>
            </a:br>
            <a:endParaRPr lang="en-US" dirty="0"/>
          </a:p>
        </p:txBody>
      </p:sp>
    </p:spTree>
    <p:extLst>
      <p:ext uri="{BB962C8B-B14F-4D97-AF65-F5344CB8AC3E}">
        <p14:creationId xmlns:p14="http://schemas.microsoft.com/office/powerpoint/2010/main" val="334172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fontScale="85000" lnSpcReduction="20000"/>
          </a:bodyPr>
          <a:lstStyle/>
          <a:p>
            <a:endParaRPr lang="en-US" dirty="0" smtClean="0"/>
          </a:p>
          <a:p>
            <a:pPr algn="just"/>
            <a:r>
              <a:rPr lang="en-US" dirty="0"/>
              <a:t>In conclusion, the comparative study of cultural heritage and urbanization at </a:t>
            </a:r>
            <a:r>
              <a:rPr lang="en-US" dirty="0" err="1"/>
              <a:t>Sompur</a:t>
            </a:r>
            <a:r>
              <a:rPr lang="en-US" dirty="0"/>
              <a:t> </a:t>
            </a:r>
            <a:r>
              <a:rPr lang="en-US" dirty="0" err="1"/>
              <a:t>Mahavihara</a:t>
            </a:r>
            <a:r>
              <a:rPr lang="en-US" dirty="0"/>
              <a:t> highlights the delicate balance between preserving a significant historical site and accommodating modern development. While urbanization poses challenges, such as the risk of encroachment and loss of authenticity, sustainable preservation strategies that involve community participation, careful planning, and heritage conservation can ensure the site's integrity. By integrating cultural heritage into urban planning, </a:t>
            </a:r>
            <a:r>
              <a:rPr lang="en-US" dirty="0" err="1"/>
              <a:t>Sompur</a:t>
            </a:r>
            <a:r>
              <a:rPr lang="en-US" dirty="0"/>
              <a:t> </a:t>
            </a:r>
            <a:r>
              <a:rPr lang="en-US" dirty="0" err="1"/>
              <a:t>Mahavihara</a:t>
            </a:r>
            <a:r>
              <a:rPr lang="en-US" dirty="0"/>
              <a:t> can serve as a model for how ancient landmarks can coexist with the demands of modern growth, preserving both cultural identity and urban progress.</a:t>
            </a:r>
          </a:p>
        </p:txBody>
      </p:sp>
      <p:sp>
        <p:nvSpPr>
          <p:cNvPr id="3" name="Title 2"/>
          <p:cNvSpPr>
            <a:spLocks noGrp="1"/>
          </p:cNvSpPr>
          <p:nvPr>
            <p:ph type="title"/>
          </p:nvPr>
        </p:nvSpPr>
        <p:spPr>
          <a:xfrm>
            <a:off x="457200" y="914400"/>
            <a:ext cx="8229600" cy="1143000"/>
          </a:xfrm>
        </p:spPr>
        <p:txBody>
          <a:bodyPr>
            <a:normAutofit fontScale="90000"/>
          </a:bodyPr>
          <a:lstStyle/>
          <a:p>
            <a:pPr algn="just"/>
            <a:r>
              <a:rPr lang="en-US" sz="4000" dirty="0">
                <a:solidFill>
                  <a:schemeClr val="bg2">
                    <a:lumMod val="50000"/>
                  </a:schemeClr>
                </a:solidFill>
                <a:effectLst/>
              </a:rPr>
              <a:t>Conclusion</a:t>
            </a:r>
            <a:br>
              <a:rPr lang="en-US" sz="4000" dirty="0">
                <a:solidFill>
                  <a:schemeClr val="bg2">
                    <a:lumMod val="50000"/>
                  </a:schemeClr>
                </a:solidFill>
                <a:effectLst/>
              </a:rPr>
            </a:br>
            <a:r>
              <a:rPr lang="en-US" dirty="0">
                <a:effectLst/>
              </a:rPr>
              <a:t> </a:t>
            </a:r>
            <a:br>
              <a:rPr lang="en-US" dirty="0">
                <a:effectLst/>
              </a:rPr>
            </a:br>
            <a:endParaRPr lang="en-US" dirty="0"/>
          </a:p>
        </p:txBody>
      </p:sp>
    </p:spTree>
    <p:extLst>
      <p:ext uri="{BB962C8B-B14F-4D97-AF65-F5344CB8AC3E}">
        <p14:creationId xmlns:p14="http://schemas.microsoft.com/office/powerpoint/2010/main" val="226237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078" y="838200"/>
            <a:ext cx="2540000" cy="2540000"/>
          </a:xfrm>
          <a:prstGeom prst="rect">
            <a:avLst/>
          </a:prstGeom>
        </p:spPr>
      </p:pic>
      <p:sp>
        <p:nvSpPr>
          <p:cNvPr id="5" name="TextBox 4"/>
          <p:cNvSpPr txBox="1"/>
          <p:nvPr/>
        </p:nvSpPr>
        <p:spPr>
          <a:xfrm>
            <a:off x="2971800" y="3401391"/>
            <a:ext cx="3733800" cy="1200329"/>
          </a:xfrm>
          <a:prstGeom prst="rect">
            <a:avLst/>
          </a:prstGeom>
          <a:noFill/>
        </p:spPr>
        <p:txBody>
          <a:bodyPr wrap="square" rtlCol="0">
            <a:spAutoFit/>
          </a:bodyPr>
          <a:lstStyle/>
          <a:p>
            <a:r>
              <a:rPr lang="en-US" sz="2400" dirty="0" err="1" smtClean="0">
                <a:solidFill>
                  <a:srgbClr val="C00000"/>
                </a:solidFill>
              </a:rPr>
              <a:t>Md</a:t>
            </a:r>
            <a:r>
              <a:rPr lang="en-US" sz="2400" dirty="0" smtClean="0">
                <a:solidFill>
                  <a:srgbClr val="C00000"/>
                </a:solidFill>
              </a:rPr>
              <a:t> </a:t>
            </a:r>
            <a:r>
              <a:rPr lang="en-US" sz="2400" dirty="0" err="1" smtClean="0">
                <a:solidFill>
                  <a:srgbClr val="C00000"/>
                </a:solidFill>
              </a:rPr>
              <a:t>Shohel</a:t>
            </a:r>
            <a:r>
              <a:rPr lang="en-US" sz="2400" dirty="0" smtClean="0">
                <a:solidFill>
                  <a:srgbClr val="C00000"/>
                </a:solidFill>
              </a:rPr>
              <a:t> </a:t>
            </a:r>
            <a:r>
              <a:rPr lang="en-US" sz="2400" dirty="0" err="1" smtClean="0">
                <a:solidFill>
                  <a:srgbClr val="C00000"/>
                </a:solidFill>
              </a:rPr>
              <a:t>Rana</a:t>
            </a:r>
            <a:endParaRPr lang="en-US" sz="2400" dirty="0" smtClean="0">
              <a:solidFill>
                <a:srgbClr val="C00000"/>
              </a:solidFill>
            </a:endParaRPr>
          </a:p>
          <a:p>
            <a:r>
              <a:rPr lang="en-US" sz="2400" dirty="0" smtClean="0"/>
              <a:t>Department of History</a:t>
            </a:r>
          </a:p>
          <a:p>
            <a:r>
              <a:rPr lang="en-US" sz="2400" dirty="0" smtClean="0"/>
              <a:t>University of </a:t>
            </a:r>
            <a:r>
              <a:rPr lang="en-US" sz="2400" dirty="0" err="1" smtClean="0"/>
              <a:t>Barishal</a:t>
            </a:r>
            <a:endParaRPr lang="en-US" sz="2400" dirty="0"/>
          </a:p>
        </p:txBody>
      </p:sp>
    </p:spTree>
    <p:extLst>
      <p:ext uri="{BB962C8B-B14F-4D97-AF65-F5344CB8AC3E}">
        <p14:creationId xmlns:p14="http://schemas.microsoft.com/office/powerpoint/2010/main" val="2300392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09800" y="685800"/>
            <a:ext cx="5181600" cy="2667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End</a:t>
            </a:r>
            <a:endParaRPr lang="en-US" dirty="0"/>
          </a:p>
        </p:txBody>
      </p:sp>
      <p:sp>
        <p:nvSpPr>
          <p:cNvPr id="4" name="TextBox 3"/>
          <p:cNvSpPr txBox="1"/>
          <p:nvPr/>
        </p:nvSpPr>
        <p:spPr>
          <a:xfrm>
            <a:off x="2362200" y="4343400"/>
            <a:ext cx="6019800" cy="584775"/>
          </a:xfrm>
          <a:prstGeom prst="rect">
            <a:avLst/>
          </a:prstGeom>
          <a:noFill/>
        </p:spPr>
        <p:txBody>
          <a:bodyPr wrap="square" rtlCol="0">
            <a:spAutoFit/>
          </a:bodyPr>
          <a:lstStyle/>
          <a:p>
            <a:pPr algn="ctr"/>
            <a:r>
              <a:rPr lang="en-US" sz="3200" i="1" dirty="0" smtClean="0">
                <a:solidFill>
                  <a:srgbClr val="00B050"/>
                </a:solidFill>
              </a:rPr>
              <a:t>Thank You.</a:t>
            </a:r>
            <a:endParaRPr lang="en-US" sz="3200" i="1" dirty="0">
              <a:solidFill>
                <a:srgbClr val="00B050"/>
              </a:solidFill>
            </a:endParaRPr>
          </a:p>
        </p:txBody>
      </p:sp>
    </p:spTree>
    <p:extLst>
      <p:ext uri="{BB962C8B-B14F-4D97-AF65-F5344CB8AC3E}">
        <p14:creationId xmlns:p14="http://schemas.microsoft.com/office/powerpoint/2010/main" val="251932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1829761"/>
          </a:xfrm>
        </p:spPr>
        <p:txBody>
          <a:bodyPr>
            <a:normAutofit/>
          </a:bodyPr>
          <a:lstStyle/>
          <a:p>
            <a:pPr algn="ctr"/>
            <a:r>
              <a:rPr lang="en-US" sz="3600" dirty="0" smtClean="0">
                <a:solidFill>
                  <a:srgbClr val="00B050"/>
                </a:solidFill>
              </a:rPr>
              <a:t>Report Name:</a:t>
            </a:r>
            <a:br>
              <a:rPr lang="en-US" sz="3600" dirty="0" smtClean="0">
                <a:solidFill>
                  <a:srgbClr val="00B050"/>
                </a:solidFill>
              </a:rPr>
            </a:br>
            <a:r>
              <a:rPr lang="en-US" sz="3600" dirty="0" smtClean="0">
                <a:solidFill>
                  <a:srgbClr val="00B050"/>
                </a:solidFill>
              </a:rPr>
              <a:t/>
            </a:r>
            <a:br>
              <a:rPr lang="en-US" sz="3600" dirty="0" smtClean="0">
                <a:solidFill>
                  <a:srgbClr val="00B050"/>
                </a:solidFill>
              </a:rPr>
            </a:br>
            <a:endParaRPr lang="en-US" sz="3600" dirty="0">
              <a:solidFill>
                <a:srgbClr val="00B050"/>
              </a:solidFill>
            </a:endParaRPr>
          </a:p>
        </p:txBody>
      </p:sp>
      <p:sp>
        <p:nvSpPr>
          <p:cNvPr id="3" name="Subtitle 2"/>
          <p:cNvSpPr>
            <a:spLocks noGrp="1"/>
          </p:cNvSpPr>
          <p:nvPr>
            <p:ph type="subTitle" idx="1"/>
          </p:nvPr>
        </p:nvSpPr>
        <p:spPr>
          <a:xfrm>
            <a:off x="533400" y="1295400"/>
            <a:ext cx="7772400" cy="2830111"/>
          </a:xfrm>
        </p:spPr>
        <p:txBody>
          <a:bodyPr/>
          <a:lstStyle/>
          <a:p>
            <a:r>
              <a:rPr lang="en-US" dirty="0">
                <a:solidFill>
                  <a:srgbClr val="C00000"/>
                </a:solidFill>
              </a:rPr>
              <a:t>“Cultural Heritage and Urbanization: A Comparative Study of </a:t>
            </a:r>
            <a:r>
              <a:rPr lang="en-US" dirty="0" err="1">
                <a:solidFill>
                  <a:srgbClr val="C00000"/>
                </a:solidFill>
              </a:rPr>
              <a:t>Sompur</a:t>
            </a:r>
            <a:r>
              <a:rPr lang="en-US" dirty="0">
                <a:solidFill>
                  <a:srgbClr val="C00000"/>
                </a:solidFill>
              </a:rPr>
              <a:t> </a:t>
            </a:r>
            <a:r>
              <a:rPr lang="en-US" dirty="0" err="1">
                <a:solidFill>
                  <a:srgbClr val="C00000"/>
                </a:solidFill>
              </a:rPr>
              <a:t>Mahavihara</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43" y="2514600"/>
            <a:ext cx="5486400" cy="2520696"/>
          </a:xfrm>
          <a:prstGeom prst="rect">
            <a:avLst/>
          </a:prstGeom>
        </p:spPr>
      </p:pic>
    </p:spTree>
    <p:extLst>
      <p:ext uri="{BB962C8B-B14F-4D97-AF65-F5344CB8AC3E}">
        <p14:creationId xmlns:p14="http://schemas.microsoft.com/office/powerpoint/2010/main" val="180093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229600" cy="4525963"/>
          </a:xfrm>
        </p:spPr>
        <p:txBody>
          <a:bodyPr>
            <a:normAutofit fontScale="62500" lnSpcReduction="20000"/>
          </a:bodyPr>
          <a:lstStyle/>
          <a:p>
            <a:pPr marL="109728" indent="0">
              <a:buNone/>
            </a:pPr>
            <a:endParaRPr lang="en-US" b="1" dirty="0"/>
          </a:p>
          <a:p>
            <a:pPr marL="109728" indent="0" algn="ctr">
              <a:buNone/>
            </a:pPr>
            <a:r>
              <a:rPr lang="en-US" sz="5800" b="1" dirty="0" smtClean="0">
                <a:solidFill>
                  <a:srgbClr val="00B0F0"/>
                </a:solidFill>
              </a:rPr>
              <a:t>Introduction</a:t>
            </a:r>
          </a:p>
          <a:p>
            <a:pPr marL="109728" indent="0">
              <a:buNone/>
            </a:pPr>
            <a:endParaRPr lang="en-US" dirty="0"/>
          </a:p>
          <a:p>
            <a:r>
              <a:rPr lang="en-US" dirty="0" err="1"/>
              <a:t>Sompur</a:t>
            </a:r>
            <a:r>
              <a:rPr lang="en-US" dirty="0"/>
              <a:t> </a:t>
            </a:r>
            <a:r>
              <a:rPr lang="en-US" dirty="0" err="1"/>
              <a:t>Mahavihara</a:t>
            </a:r>
            <a:r>
              <a:rPr lang="en-US" dirty="0"/>
              <a:t>, a UNESCO World Heritage site located in </a:t>
            </a:r>
            <a:r>
              <a:rPr lang="en-US" dirty="0" err="1"/>
              <a:t>Paharpur</a:t>
            </a:r>
            <a:r>
              <a:rPr lang="en-US" dirty="0"/>
              <a:t>, Bangladesh, stands as one of the most significant archaeological and cultural monuments in South Asia. This ancient Buddhist monastery, constructed in the 8th century during the Pala Dynasty, showcases an exquisite fusion of architectural brilliance and religious significance. However, like many historic sites, </a:t>
            </a:r>
            <a:r>
              <a:rPr lang="en-US" dirty="0" err="1"/>
              <a:t>Sompur</a:t>
            </a:r>
            <a:r>
              <a:rPr lang="en-US" dirty="0"/>
              <a:t> </a:t>
            </a:r>
            <a:r>
              <a:rPr lang="en-US" dirty="0" err="1"/>
              <a:t>Mahavihara</a:t>
            </a:r>
            <a:r>
              <a:rPr lang="en-US" dirty="0"/>
              <a:t> faces the pressures of modern urbanization, with nearby development threatening its preservation</a:t>
            </a:r>
            <a:r>
              <a:rPr lang="en-US" dirty="0" smtClean="0"/>
              <a:t>.</a:t>
            </a:r>
          </a:p>
          <a:p>
            <a:endParaRPr lang="en-US" dirty="0"/>
          </a:p>
          <a:p>
            <a:r>
              <a:rPr lang="en-US" dirty="0"/>
              <a:t>This study explores the intricate balance between cultural heritage conservation and the demands of urban expansion, comparing </a:t>
            </a:r>
            <a:r>
              <a:rPr lang="en-US" dirty="0" err="1"/>
              <a:t>Sompur</a:t>
            </a:r>
            <a:r>
              <a:rPr lang="en-US" dirty="0"/>
              <a:t> </a:t>
            </a:r>
            <a:r>
              <a:rPr lang="en-US" dirty="0" err="1"/>
              <a:t>Mahavihara's</a:t>
            </a:r>
            <a:r>
              <a:rPr lang="en-US" dirty="0"/>
              <a:t> challenges with those faced by other heritage sites globally. Through this comparative lens, the research underscores the critical need for sustainable urban planning that safeguards such irreplaceable cultural legacies while accommodating modern growth.</a:t>
            </a:r>
          </a:p>
          <a:p>
            <a:pPr marL="109728" indent="0">
              <a:buNone/>
            </a:pPr>
            <a:endParaRPr lang="en-US" dirty="0"/>
          </a:p>
          <a:p>
            <a:pPr marL="109728" indent="0">
              <a:buNone/>
            </a:pPr>
            <a:endParaRPr lang="en-US" dirty="0"/>
          </a:p>
        </p:txBody>
      </p:sp>
    </p:spTree>
    <p:extLst>
      <p:ext uri="{BB962C8B-B14F-4D97-AF65-F5344CB8AC3E}">
        <p14:creationId xmlns:p14="http://schemas.microsoft.com/office/powerpoint/2010/main" val="145501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err="1"/>
              <a:t>Sompur</a:t>
            </a:r>
            <a:r>
              <a:rPr lang="en-US" dirty="0"/>
              <a:t> </a:t>
            </a:r>
            <a:r>
              <a:rPr lang="en-US" dirty="0" err="1"/>
              <a:t>Mahavihara</a:t>
            </a:r>
            <a:r>
              <a:rPr lang="en-US" dirty="0"/>
              <a:t>, built in the late 8th century by the Pala Emperor </a:t>
            </a:r>
            <a:r>
              <a:rPr lang="en-US" dirty="0" err="1"/>
              <a:t>Dharmapala</a:t>
            </a:r>
            <a:r>
              <a:rPr lang="en-US" dirty="0"/>
              <a:t>, is one of the largest and most renowned Buddhist monasteries of ancient India. Located in present-day </a:t>
            </a:r>
            <a:r>
              <a:rPr lang="en-US" dirty="0" err="1"/>
              <a:t>Paharpur</a:t>
            </a:r>
            <a:r>
              <a:rPr lang="en-US" dirty="0"/>
              <a:t>, Bangladesh, it became a major center of Mahayana Buddhism and a hub for religious, cultural, and educational activities. The monastery's architectural grandeur, characterized by its massive cruciform structure and terracotta ornamentation, reflects the height of Pala Dynasty craftsmanship</a:t>
            </a:r>
            <a:r>
              <a:rPr lang="en-US" dirty="0" smtClean="0"/>
              <a:t>.</a:t>
            </a:r>
          </a:p>
          <a:p>
            <a:endParaRPr lang="en-US" dirty="0"/>
          </a:p>
          <a:p>
            <a:r>
              <a:rPr lang="en-US" dirty="0"/>
              <a:t>As a center for scholars and monks from across Asia, </a:t>
            </a:r>
            <a:r>
              <a:rPr lang="en-US" dirty="0" err="1"/>
              <a:t>Sompur</a:t>
            </a:r>
            <a:r>
              <a:rPr lang="en-US" dirty="0"/>
              <a:t> </a:t>
            </a:r>
            <a:r>
              <a:rPr lang="en-US" dirty="0" err="1"/>
              <a:t>Mahavihara</a:t>
            </a:r>
            <a:r>
              <a:rPr lang="en-US" dirty="0"/>
              <a:t> contributed significantly to the spread of Buddhism, influencing monastic architecture in regions as far as Southeast Asia and Tibet. However, with the decline of Buddhism in the Indian subcontinent and the </a:t>
            </a:r>
            <a:r>
              <a:rPr lang="en-US" dirty="0" smtClean="0"/>
              <a:t>even</a:t>
            </a:r>
            <a:r>
              <a:rPr lang="en-US" dirty="0"/>
              <a:t> </a:t>
            </a:r>
          </a:p>
          <a:p>
            <a:r>
              <a:rPr lang="en-US" dirty="0" err="1" smtClean="0"/>
              <a:t>tual</a:t>
            </a:r>
            <a:r>
              <a:rPr lang="en-US" dirty="0" smtClean="0"/>
              <a:t> </a:t>
            </a:r>
            <a:r>
              <a:rPr lang="en-US" dirty="0"/>
              <a:t>fall of the Pala Dynasty, the site was abandoned and gradually fell into ruin, only to be rediscovered in modern archaeological excavations. Its enduring legacy lies in its architectural innovations and its role in promoting Buddhist learning and culture across Asia.</a:t>
            </a:r>
          </a:p>
          <a:p>
            <a:endParaRPr lang="en-US" dirty="0"/>
          </a:p>
        </p:txBody>
      </p:sp>
      <p:sp>
        <p:nvSpPr>
          <p:cNvPr id="3" name="Title 2"/>
          <p:cNvSpPr>
            <a:spLocks noGrp="1"/>
          </p:cNvSpPr>
          <p:nvPr>
            <p:ph type="title"/>
          </p:nvPr>
        </p:nvSpPr>
        <p:spPr>
          <a:xfrm>
            <a:off x="533400" y="914400"/>
            <a:ext cx="8229600" cy="1143000"/>
          </a:xfrm>
        </p:spPr>
        <p:txBody>
          <a:bodyPr>
            <a:normAutofit fontScale="90000"/>
          </a:bodyPr>
          <a:lstStyle/>
          <a:p>
            <a:pPr algn="ctr"/>
            <a:r>
              <a:rPr lang="en-US" sz="3100" dirty="0">
                <a:solidFill>
                  <a:srgbClr val="00B0F0"/>
                </a:solidFill>
                <a:effectLst/>
              </a:rPr>
              <a:t>Historical Context of </a:t>
            </a:r>
            <a:r>
              <a:rPr lang="en-US" sz="3100" dirty="0" err="1">
                <a:solidFill>
                  <a:srgbClr val="00B0F0"/>
                </a:solidFill>
                <a:effectLst/>
              </a:rPr>
              <a:t>Sompur</a:t>
            </a:r>
            <a:r>
              <a:rPr lang="en-US" sz="3100" dirty="0">
                <a:solidFill>
                  <a:srgbClr val="00B0F0"/>
                </a:solidFill>
                <a:effectLst/>
              </a:rPr>
              <a:t> </a:t>
            </a:r>
            <a:r>
              <a:rPr lang="en-US" sz="3100" dirty="0" err="1">
                <a:solidFill>
                  <a:srgbClr val="00B0F0"/>
                </a:solidFill>
                <a:effectLst/>
              </a:rPr>
              <a:t>Mahavihara</a:t>
            </a:r>
            <a:r>
              <a:rPr lang="en-US" sz="3100" dirty="0">
                <a:effectLst/>
              </a:rPr>
              <a:t/>
            </a:r>
            <a:br>
              <a:rPr lang="en-US" sz="3100" dirty="0">
                <a:effectLst/>
              </a:rPr>
            </a:br>
            <a:r>
              <a:rPr lang="en-US" dirty="0">
                <a:effectLst/>
              </a:rPr>
              <a:t> </a:t>
            </a:r>
            <a:br>
              <a:rPr lang="en-US" dirty="0">
                <a:effectLst/>
              </a:rPr>
            </a:br>
            <a:endParaRPr lang="en-US" dirty="0"/>
          </a:p>
        </p:txBody>
      </p:sp>
    </p:spTree>
    <p:extLst>
      <p:ext uri="{BB962C8B-B14F-4D97-AF65-F5344CB8AC3E}">
        <p14:creationId xmlns:p14="http://schemas.microsoft.com/office/powerpoint/2010/main" val="373272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0"/>
            <a:ext cx="8229600" cy="4525963"/>
          </a:xfrm>
        </p:spPr>
        <p:txBody>
          <a:bodyPr/>
          <a:lstStyle/>
          <a:p>
            <a:endParaRPr lang="en-US" dirty="0"/>
          </a:p>
          <a:p>
            <a:pPr marL="109728" indent="0">
              <a:buNone/>
            </a:pPr>
            <a:endParaRPr lang="en-US" dirty="0"/>
          </a:p>
          <a:p>
            <a:pPr marL="109728"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2596490"/>
              </p:ext>
            </p:extLst>
          </p:nvPr>
        </p:nvGraphicFramePr>
        <p:xfrm>
          <a:off x="1143000" y="914400"/>
          <a:ext cx="4038600" cy="1917224"/>
        </p:xfrm>
        <a:graphic>
          <a:graphicData uri="http://schemas.openxmlformats.org/drawingml/2006/table">
            <a:tbl>
              <a:tblPr firstRow="1" firstCol="1" bandRow="1">
                <a:tableStyleId>{5C22544A-7EE6-4342-B048-85BDC9FD1C3A}</a:tableStyleId>
              </a:tblPr>
              <a:tblGrid>
                <a:gridCol w="1828800"/>
                <a:gridCol w="2209800"/>
              </a:tblGrid>
              <a:tr h="477044">
                <a:tc>
                  <a:txBody>
                    <a:bodyPr/>
                    <a:lstStyle/>
                    <a:p>
                      <a:pPr marL="0" marR="0" algn="ctr">
                        <a:lnSpc>
                          <a:spcPct val="115000"/>
                        </a:lnSpc>
                        <a:spcBef>
                          <a:spcPts val="0"/>
                        </a:spcBef>
                        <a:spcAft>
                          <a:spcPts val="0"/>
                        </a:spcAft>
                      </a:pPr>
                      <a:r>
                        <a:rPr lang="en-US" sz="1100" dirty="0">
                          <a:effectLst/>
                        </a:rPr>
                        <a:t>Row Labels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Sum of Discovery Year</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Architectural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23349</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Artifact</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15658</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Artistic</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1980</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Inscription</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1940</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Sculpture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19500</a:t>
                      </a:r>
                      <a:endParaRPr lang="en-US" sz="1100">
                        <a:effectLst/>
                        <a:latin typeface="Calibri"/>
                        <a:ea typeface="Calibri"/>
                        <a:cs typeface="Times New Roman"/>
                      </a:endParaRPr>
                    </a:p>
                  </a:txBody>
                  <a:tcPr marL="68580" marR="68580" marT="0" marB="0" anchor="b"/>
                </a:tc>
              </a:tr>
              <a:tr h="240030">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62427</a:t>
                      </a:r>
                      <a:endParaRPr lang="en-US" sz="1100" dirty="0">
                        <a:effectLst/>
                        <a:latin typeface="Calibri"/>
                        <a:ea typeface="Calibri"/>
                        <a:cs typeface="Times New Roman"/>
                      </a:endParaRPr>
                    </a:p>
                  </a:txBody>
                  <a:tcPr marL="68580" marR="68580" marT="0" marB="0" anchor="b"/>
                </a:tc>
              </a:tr>
            </a:tbl>
          </a:graphicData>
        </a:graphic>
      </p:graphicFrame>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hart 5"/>
          <p:cNvGraphicFramePr/>
          <p:nvPr>
            <p:extLst>
              <p:ext uri="{D42A27DB-BD31-4B8C-83A1-F6EECF244321}">
                <p14:modId xmlns:p14="http://schemas.microsoft.com/office/powerpoint/2010/main" val="2082109455"/>
              </p:ext>
            </p:extLst>
          </p:nvPr>
        </p:nvGraphicFramePr>
        <p:xfrm>
          <a:off x="1981200" y="3200400"/>
          <a:ext cx="4572000" cy="280352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3"/>
          <p:cNvSpPr>
            <a:spLocks noChangeArrowheads="1"/>
          </p:cNvSpPr>
          <p:nvPr/>
        </p:nvSpPr>
        <p:spPr bwMode="auto">
          <a:xfrm>
            <a:off x="-30480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19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281061"/>
              </p:ext>
            </p:extLst>
          </p:nvPr>
        </p:nvGraphicFramePr>
        <p:xfrm>
          <a:off x="1646238" y="685800"/>
          <a:ext cx="5105400" cy="1537970"/>
        </p:xfrm>
        <a:graphic>
          <a:graphicData uri="http://schemas.openxmlformats.org/drawingml/2006/table">
            <a:tbl>
              <a:tblPr firstRow="1" firstCol="1" bandRow="1">
                <a:tableStyleId>{5C22544A-7EE6-4342-B048-85BDC9FD1C3A}</a:tableStyleId>
              </a:tblPr>
              <a:tblGrid>
                <a:gridCol w="2162810"/>
                <a:gridCol w="2942590"/>
              </a:tblGrid>
              <a:tr h="219710">
                <a:tc>
                  <a:txBody>
                    <a:bodyPr/>
                    <a:lstStyle/>
                    <a:p>
                      <a:pPr marL="0" marR="0">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Count of Element Name</a:t>
                      </a:r>
                      <a:endParaRPr lang="en-US" sz="110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10th Century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8th Century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9th Century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7</a:t>
                      </a:r>
                      <a:endParaRPr lang="en-US" sz="1100" dirty="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Gupta Era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Pala Dynasty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12</a:t>
                      </a:r>
                      <a:endParaRPr lang="en-US" sz="1100">
                        <a:effectLst/>
                        <a:latin typeface="Calibri"/>
                        <a:ea typeface="Calibri"/>
                        <a:cs typeface="Times New Roman"/>
                      </a:endParaRPr>
                    </a:p>
                  </a:txBody>
                  <a:tcPr marL="68580" marR="68580" marT="0" marB="0" anchor="b"/>
                </a:tc>
              </a:tr>
              <a:tr h="219710">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32</a:t>
                      </a:r>
                      <a:endParaRPr lang="en-US" sz="1100" dirty="0">
                        <a:effectLst/>
                        <a:latin typeface="Calibri"/>
                        <a:ea typeface="Calibri"/>
                        <a:cs typeface="Times New Roman"/>
                      </a:endParaRPr>
                    </a:p>
                  </a:txBody>
                  <a:tcPr marL="68580" marR="68580" marT="0" marB="0" anchor="b"/>
                </a:tc>
              </a:tr>
            </a:tbl>
          </a:graphicData>
        </a:graphic>
      </p:graphicFrame>
      <p:sp>
        <p:nvSpPr>
          <p:cNvPr id="3" name="Rectangle 1"/>
          <p:cNvSpPr>
            <a:spLocks noChangeArrowheads="1"/>
          </p:cNvSpPr>
          <p:nvPr/>
        </p:nvSpPr>
        <p:spPr bwMode="auto">
          <a:xfrm>
            <a:off x="1646238" y="2974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Chart 4"/>
          <p:cNvGraphicFramePr/>
          <p:nvPr>
            <p:extLst>
              <p:ext uri="{D42A27DB-BD31-4B8C-83A1-F6EECF244321}">
                <p14:modId xmlns:p14="http://schemas.microsoft.com/office/powerpoint/2010/main" val="3198796643"/>
              </p:ext>
            </p:extLst>
          </p:nvPr>
        </p:nvGraphicFramePr>
        <p:xfrm>
          <a:off x="1447800" y="316713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9400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09358553"/>
              </p:ext>
            </p:extLst>
          </p:nvPr>
        </p:nvGraphicFramePr>
        <p:xfrm>
          <a:off x="1905000" y="447261"/>
          <a:ext cx="4178300" cy="2449644"/>
        </p:xfrm>
        <a:graphic>
          <a:graphicData uri="http://schemas.openxmlformats.org/drawingml/2006/table">
            <a:tbl>
              <a:tblPr firstRow="1" firstCol="1" bandRow="1">
                <a:tableStyleId>{5C22544A-7EE6-4342-B048-85BDC9FD1C3A}</a:tableStyleId>
              </a:tblPr>
              <a:tblGrid>
                <a:gridCol w="1892300"/>
                <a:gridCol w="2286000"/>
              </a:tblGrid>
              <a:tr h="184150">
                <a:tc>
                  <a:txBody>
                    <a:bodyPr/>
                    <a:lstStyle/>
                    <a:p>
                      <a:pPr marL="0" marR="0">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Sum of Excavation Duration (months)</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Archaeological Society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6</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Collaborative Effort</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10</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Global Archaeological Team</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8</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Indian Archaeology Dept.</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12</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International Team</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8</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Local Archaeological Team</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National Archaeological Society</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nchor="b"/>
                </a:tc>
              </a:tr>
              <a:tr h="184150">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53</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76200" y="198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hart 3"/>
          <p:cNvGraphicFramePr/>
          <p:nvPr>
            <p:extLst>
              <p:ext uri="{D42A27DB-BD31-4B8C-83A1-F6EECF244321}">
                <p14:modId xmlns:p14="http://schemas.microsoft.com/office/powerpoint/2010/main" val="2140133151"/>
              </p:ext>
            </p:extLst>
          </p:nvPr>
        </p:nvGraphicFramePr>
        <p:xfrm>
          <a:off x="1600200" y="32131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4050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5379237"/>
              </p:ext>
            </p:extLst>
          </p:nvPr>
        </p:nvGraphicFramePr>
        <p:xfrm>
          <a:off x="1600200" y="152400"/>
          <a:ext cx="4114800" cy="3849434"/>
        </p:xfrm>
        <a:graphic>
          <a:graphicData uri="http://schemas.openxmlformats.org/drawingml/2006/table">
            <a:tbl>
              <a:tblPr firstRow="1" firstCol="1" bandRow="1">
                <a:tableStyleId>{5C22544A-7EE6-4342-B048-85BDC9FD1C3A}</a:tableStyleId>
              </a:tblPr>
              <a:tblGrid>
                <a:gridCol w="2133601"/>
                <a:gridCol w="1981199"/>
              </a:tblGrid>
              <a:tr h="40386">
                <a:tc>
                  <a:txBody>
                    <a:bodyPr/>
                    <a:lstStyle/>
                    <a:p>
                      <a:pPr marL="0" marR="0">
                        <a:lnSpc>
                          <a:spcPct val="115000"/>
                        </a:lnSpc>
                        <a:spcBef>
                          <a:spcPts val="0"/>
                        </a:spcBef>
                        <a:spcAft>
                          <a:spcPts val="0"/>
                        </a:spcAft>
                      </a:pPr>
                      <a:r>
                        <a:rPr lang="en-US" sz="1100" dirty="0">
                          <a:effectLst/>
                        </a:rPr>
                        <a:t>Row Labels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Sum of Discovery Year</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Brick Stupa Base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Bronze Bell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1965</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Bronze Ritual Vessels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1952</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Carved Stone Lotus Pedestal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1969</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Clay Lamps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1953</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Decorative Arches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1965</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Decorative Tiles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1945</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Earthenware Pots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1975</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Frescoes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1980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Main Stupa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1920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Metal Buddha Statue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Monastery Boundary Wall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1968</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Monastic Cells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1925</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Ornamental Pillars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1928</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Prayer Hall Ruins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1930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Ritual Offering Table</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1958</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Stone Altar</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1960</a:t>
                      </a:r>
                      <a:endParaRPr lang="en-US" sz="1100">
                        <a:effectLst/>
                        <a:latin typeface="Calibri"/>
                        <a:ea typeface="Calibri"/>
                        <a:cs typeface="Times New Roman"/>
                      </a:endParaRPr>
                    </a:p>
                  </a:txBody>
                  <a:tcPr marL="68580" marR="68580" marT="0" marB="0" anchor="b"/>
                </a:tc>
              </a:tr>
              <a:tr h="152649">
                <a:tc>
                  <a:txBody>
                    <a:bodyPr/>
                    <a:lstStyle/>
                    <a:p>
                      <a:pPr marL="0" marR="0">
                        <a:lnSpc>
                          <a:spcPct val="115000"/>
                        </a:lnSpc>
                        <a:spcBef>
                          <a:spcPts val="0"/>
                        </a:spcBef>
                        <a:spcAft>
                          <a:spcPts val="0"/>
                        </a:spcAft>
                      </a:pPr>
                      <a:r>
                        <a:rPr lang="en-US" sz="1100">
                          <a:effectLst/>
                        </a:rPr>
                        <a:t>Stone Buddha Statues</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1940</a:t>
                      </a:r>
                      <a:endParaRPr lang="en-US" sz="1100">
                        <a:effectLst/>
                        <a:latin typeface="Calibri"/>
                        <a:ea typeface="Calibri"/>
                        <a:cs typeface="Times New Roman"/>
                      </a:endParaRPr>
                    </a:p>
                  </a:txBody>
                  <a:tcPr marL="68580" marR="68580" marT="0" marB="0" anchor="b"/>
                </a:tc>
              </a:tr>
              <a:tr h="34100">
                <a:tc>
                  <a:txBody>
                    <a:bodyPr/>
                    <a:lstStyle/>
                    <a:p>
                      <a:pPr marL="0" marR="0">
                        <a:lnSpc>
                          <a:spcPct val="115000"/>
                        </a:lnSpc>
                        <a:spcBef>
                          <a:spcPts val="0"/>
                        </a:spcBef>
                        <a:spcAft>
                          <a:spcPts val="0"/>
                        </a:spcAft>
                      </a:pPr>
                      <a:r>
                        <a:rPr lang="en-US" sz="1100" dirty="0">
                          <a:effectLst/>
                        </a:rPr>
                        <a:t>Stone Carvings</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1955</a:t>
                      </a:r>
                      <a:endParaRPr lang="en-US" sz="1100" dirty="0">
                        <a:effectLst/>
                        <a:latin typeface="Calibri"/>
                        <a:ea typeface="Calibri"/>
                        <a:cs typeface="Times New Roman"/>
                      </a:endParaRPr>
                    </a:p>
                  </a:txBody>
                  <a:tcPr marL="68580" marR="68580" marT="0" marB="0" anchor="b"/>
                </a:tc>
              </a:tr>
            </a:tbl>
          </a:graphicData>
        </a:graphic>
      </p:graphicFrame>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hart 3"/>
          <p:cNvGraphicFramePr/>
          <p:nvPr>
            <p:extLst>
              <p:ext uri="{D42A27DB-BD31-4B8C-83A1-F6EECF244321}">
                <p14:modId xmlns:p14="http://schemas.microsoft.com/office/powerpoint/2010/main" val="3347960674"/>
              </p:ext>
            </p:extLst>
          </p:nvPr>
        </p:nvGraphicFramePr>
        <p:xfrm>
          <a:off x="3276600" y="41148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81405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317</TotalTime>
  <Words>916</Words>
  <Application>Microsoft Office PowerPoint</Application>
  <PresentationFormat>On-screen Show (4:3)</PresentationFormat>
  <Paragraphs>264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WELCOME  TO  MY PRESENTATION</vt:lpstr>
      <vt:lpstr>PowerPoint Presentation</vt:lpstr>
      <vt:lpstr>Report Name:  </vt:lpstr>
      <vt:lpstr>PowerPoint Presentation</vt:lpstr>
      <vt:lpstr>Historical Context of Sompur Mahavihara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Architectural View</vt:lpstr>
      <vt:lpstr> Archological Elements of Sompur Mahavihara:    </vt:lpstr>
      <vt:lpstr>Excavators of Sompur Bihar</vt:lpstr>
      <vt:lpstr>Sompur Mahavihara and Global Buddhism   </vt:lpstr>
      <vt:lpstr>Strategies for Sustainable Preservation of Sompur Mahavihara   </vt:lpstr>
      <vt:lpstr>Conclusion   </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ismail - [2010]</dc:creator>
  <cp:lastModifiedBy>ismail - [2010]</cp:lastModifiedBy>
  <cp:revision>32</cp:revision>
  <dcterms:created xsi:type="dcterms:W3CDTF">2024-10-04T17:56:48Z</dcterms:created>
  <dcterms:modified xsi:type="dcterms:W3CDTF">2024-10-06T18:14:13Z</dcterms:modified>
</cp:coreProperties>
</file>