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12"/>
  </p:notesMasterIdLst>
  <p:sldIdLst>
    <p:sldId id="260" r:id="rId2"/>
    <p:sldId id="261" r:id="rId3"/>
    <p:sldId id="263" r:id="rId4"/>
    <p:sldId id="264" r:id="rId5"/>
    <p:sldId id="256" r:id="rId6"/>
    <p:sldId id="258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gzhang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101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76E4D-1864-449E-B88A-E197ECB505C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0E1E9-8A37-4227-B8D7-9412C718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5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E1E9-8A37-4227-B8D7-9412C718C2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1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2281466-9184-4DF1-B73A-AD3B643D0E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0FBAD4-509E-433B-8EF8-5EF5DC9A6637}" type="datetimeFigureOut">
              <a:rPr lang="zh-CN" altLang="en-US" smtClean="0"/>
              <a:t>2013/12/6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weng@stevens.edu" TargetMode="External"/><Relationship Id="rId2" Type="http://schemas.openxmlformats.org/officeDocument/2006/relationships/hyperlink" Target="http://www.ecmlpkdd2006.org/challenge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ubblexc.com/wp-content/uploads/2011/03/Confusion-matrix2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spam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665018"/>
            <a:ext cx="8706196" cy="1348654"/>
          </a:xfrm>
        </p:spPr>
        <p:txBody>
          <a:bodyPr/>
          <a:lstStyle/>
          <a:p>
            <a:r>
              <a:rPr lang="en-US" altLang="zh-CN" dirty="0" smtClean="0"/>
              <a:t>Email Spam Filter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196" y="2754141"/>
            <a:ext cx="9144000" cy="3394991"/>
          </a:xfrm>
        </p:spPr>
        <p:txBody>
          <a:bodyPr>
            <a:normAutofit/>
          </a:bodyPr>
          <a:lstStyle/>
          <a:p>
            <a:r>
              <a:rPr lang="en-US" altLang="zh-CN" dirty="0"/>
              <a:t>Discovery Challenge </a:t>
            </a:r>
            <a:r>
              <a:rPr lang="en-US" altLang="zh-CN" u="sng" dirty="0">
                <a:hlinkClick r:id="rId2"/>
              </a:rPr>
              <a:t>http://www.ecmlpkdd2006.org/challenge.html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A </a:t>
            </a:r>
            <a:r>
              <a:rPr lang="en-US" altLang="zh-CN" dirty="0"/>
              <a:t>competition deals with personalized spam filtering and generalization across related learning tasks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err="1" smtClean="0"/>
              <a:t>Renjie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Weng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rweng@stevens.edu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CS 559 Machine Learning, 2013Fall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6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6170" y="125836"/>
            <a:ext cx="2911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My Results</a:t>
            </a:r>
            <a:endParaRPr lang="en-US"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60888"/>
              </p:ext>
            </p:extLst>
          </p:nvPr>
        </p:nvGraphicFramePr>
        <p:xfrm>
          <a:off x="559848" y="1346420"/>
          <a:ext cx="4443763" cy="38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739"/>
                <a:gridCol w="788012"/>
                <a:gridCol w="788012"/>
                <a:gridCol w="788012"/>
                <a:gridCol w="1187988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u00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AUC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0.901313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0.912002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0.952196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0.921837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17235" y="811527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Bayesian Filter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9830" y="811527"/>
            <a:ext cx="248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Logistic Regression Filter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030"/>
              </p:ext>
            </p:extLst>
          </p:nvPr>
        </p:nvGraphicFramePr>
        <p:xfrm>
          <a:off x="6002155" y="1279308"/>
          <a:ext cx="4532518" cy="38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9548"/>
                <a:gridCol w="803751"/>
                <a:gridCol w="837241"/>
                <a:gridCol w="803751"/>
                <a:gridCol w="1178227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0.888191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0.887771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0.952392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0.909551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02619" y="2136989"/>
            <a:ext cx="4010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Bayesian </a:t>
            </a:r>
            <a:r>
              <a:rPr lang="en-US" dirty="0" smtClean="0"/>
              <a:t>Filter With Self-Learning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37426"/>
              </p:ext>
            </p:extLst>
          </p:nvPr>
        </p:nvGraphicFramePr>
        <p:xfrm>
          <a:off x="617235" y="2764159"/>
          <a:ext cx="4390994" cy="38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1148"/>
                <a:gridCol w="778655"/>
                <a:gridCol w="778655"/>
                <a:gridCol w="778655"/>
                <a:gridCol w="1173881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0.958331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0.927123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0.980120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0.955191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960046" y="2133011"/>
            <a:ext cx="4643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Enlarge*3 for Bayesian </a:t>
            </a:r>
            <a:r>
              <a:rPr lang="en-US" dirty="0"/>
              <a:t>Filter With </a:t>
            </a:r>
            <a:r>
              <a:rPr lang="en-US" dirty="0" smtClean="0"/>
              <a:t>Self-Learning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42499"/>
              </p:ext>
            </p:extLst>
          </p:nvPr>
        </p:nvGraphicFramePr>
        <p:xfrm>
          <a:off x="6040607" y="2730603"/>
          <a:ext cx="4428857" cy="38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8747"/>
                <a:gridCol w="785369"/>
                <a:gridCol w="785369"/>
                <a:gridCol w="785369"/>
                <a:gridCol w="1184003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u00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Average AUC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0.976759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0.936075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0.985456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0.966097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62630"/>
              </p:ext>
            </p:extLst>
          </p:nvPr>
        </p:nvGraphicFramePr>
        <p:xfrm>
          <a:off x="4957173" y="3657599"/>
          <a:ext cx="7009315" cy="309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088"/>
                <a:gridCol w="1443532"/>
                <a:gridCol w="4821695"/>
              </a:tblGrid>
              <a:tr h="307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Rank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Task A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Team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0.950667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Khurram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Nazir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Junejo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Mirza</a:t>
                      </a:r>
                      <a:r>
                        <a:rPr lang="en-US" sz="1200" dirty="0">
                          <a:effectLst/>
                        </a:rPr>
                        <a:t> Muhammad </a:t>
                      </a:r>
                      <a:r>
                        <a:rPr lang="en-US" sz="1200" dirty="0" err="1">
                          <a:effectLst/>
                        </a:rPr>
                        <a:t>Yousaf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Asim</a:t>
                      </a:r>
                      <a:r>
                        <a:rPr lang="en-US" sz="1200" dirty="0">
                          <a:effectLst/>
                        </a:rPr>
                        <a:t> Karim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Lahore University of Management Sciences, Pakistan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0.949094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Bernhard Pfahringer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University of Waikato, New Zealand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0.948666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Kushagra</a:t>
                      </a:r>
                      <a:r>
                        <a:rPr lang="en-US" sz="1200" dirty="0">
                          <a:effectLst/>
                        </a:rPr>
                        <a:t> Gupta, Vikrant Chaudhary, Nikhil </a:t>
                      </a:r>
                      <a:r>
                        <a:rPr lang="en-US" sz="1200" dirty="0" err="1">
                          <a:effectLst/>
                        </a:rPr>
                        <a:t>Marwah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Chirag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Taneja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Inductis</a:t>
                      </a:r>
                      <a:r>
                        <a:rPr lang="en-US" sz="1200" dirty="0">
                          <a:effectLst/>
                        </a:rPr>
                        <a:t> India </a:t>
                      </a:r>
                      <a:r>
                        <a:rPr lang="en-US" sz="1200" dirty="0" err="1">
                          <a:effectLst/>
                        </a:rPr>
                        <a:t>Pvt</a:t>
                      </a:r>
                      <a:r>
                        <a:rPr lang="en-US" sz="1200" dirty="0">
                          <a:effectLst/>
                        </a:rPr>
                        <a:t> Ltd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0.936457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Nikolaos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Trogkanis</a:t>
                      </a:r>
                      <a:r>
                        <a:rPr lang="en-US" sz="1200" dirty="0">
                          <a:effectLst/>
                        </a:rPr>
                        <a:t>, National Technical University of Athens, Greece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Georgios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Paliouras</a:t>
                      </a:r>
                      <a:r>
                        <a:rPr lang="en-US" sz="1200" dirty="0">
                          <a:effectLst/>
                        </a:rPr>
                        <a:t>, National Center of Scientific Research "</a:t>
                      </a:r>
                      <a:r>
                        <a:rPr lang="en-US" sz="1200" dirty="0" err="1">
                          <a:effectLst/>
                        </a:rPr>
                        <a:t>Demokritos</a:t>
                      </a:r>
                      <a:r>
                        <a:rPr lang="en-US" sz="1200" dirty="0">
                          <a:effectLst/>
                        </a:rPr>
                        <a:t>", Greece 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0.927839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Chao Xu, </a:t>
                      </a:r>
                      <a:r>
                        <a:rPr lang="en-US" sz="1200" dirty="0" err="1">
                          <a:effectLst/>
                        </a:rPr>
                        <a:t>Yiming</a:t>
                      </a:r>
                      <a:r>
                        <a:rPr lang="en-US" sz="1200" dirty="0">
                          <a:effectLst/>
                        </a:rPr>
                        <a:t> Zhou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Beihang</a:t>
                      </a:r>
                      <a:r>
                        <a:rPr lang="en-US" sz="1200" dirty="0">
                          <a:effectLst/>
                        </a:rPr>
                        <a:t> University, Beijing, China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2619" y="3718232"/>
            <a:ext cx="4266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 </a:t>
            </a:r>
            <a:r>
              <a:rPr lang="en-US" dirty="0" smtClean="0"/>
              <a:t>felt </a:t>
            </a:r>
            <a:r>
              <a:rPr lang="en-US" dirty="0"/>
              <a:t>quite exciting when compared to Ranking in Discovery Challenge 2006:</a:t>
            </a:r>
          </a:p>
        </p:txBody>
      </p:sp>
    </p:spTree>
    <p:extLst>
      <p:ext uri="{BB962C8B-B14F-4D97-AF65-F5344CB8AC3E}">
        <p14:creationId xmlns:p14="http://schemas.microsoft.com/office/powerpoint/2010/main" val="30041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1" y="792027"/>
            <a:ext cx="5960083" cy="331019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8402" y="239439"/>
            <a:ext cx="4166823" cy="45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Data Set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820249" y="792027"/>
            <a:ext cx="43874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evaluation criterion is the </a:t>
            </a:r>
            <a:r>
              <a:rPr lang="en-US" altLang="zh-CN" b="1" dirty="0"/>
              <a:t>AUC value</a:t>
            </a:r>
            <a:r>
              <a:rPr lang="en-US" altLang="zh-CN" dirty="0"/>
              <a:t>. The AUC value is the area under the ROC curve (Receiver Operating Characteristic curve)</a:t>
            </a:r>
            <a:endParaRPr lang="zh-CN" altLang="en-US" dirty="0"/>
          </a:p>
          <a:p>
            <a:endParaRPr lang="en-US" b="1" dirty="0" smtClean="0"/>
          </a:p>
          <a:p>
            <a:r>
              <a:rPr lang="en-US" b="1" dirty="0" smtClean="0"/>
              <a:t>ROC</a:t>
            </a:r>
            <a:r>
              <a:rPr lang="en-US" dirty="0" smtClean="0"/>
              <a:t> </a:t>
            </a:r>
            <a:r>
              <a:rPr lang="en-US" dirty="0"/>
              <a:t>(Receiver Operating Characteristic)</a:t>
            </a:r>
          </a:p>
          <a:p>
            <a:r>
              <a:rPr lang="en-US" dirty="0"/>
              <a:t>X axis -- Specificity -- False Positive rate = FP / [FP + TN]</a:t>
            </a:r>
          </a:p>
          <a:p>
            <a:r>
              <a:rPr lang="en-US" dirty="0"/>
              <a:t>Y axis -- Sensitivity -- True Positive rate = TP / [TP + FN</a:t>
            </a:r>
            <a:r>
              <a:rPr lang="en-US" dirty="0" smtClean="0"/>
              <a:t>]</a:t>
            </a:r>
          </a:p>
        </p:txBody>
      </p:sp>
      <p:pic>
        <p:nvPicPr>
          <p:cNvPr id="6" name="Picture 5" descr="Confusion Matrix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84" y="4390716"/>
            <a:ext cx="4093045" cy="226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Ranger\Desktop\roc_lr_improved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92" y="3778657"/>
            <a:ext cx="3611251" cy="29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55973" y="4349599"/>
            <a:ext cx="42507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 an example, the first line in task_a_labeled_train.tf starts like </a:t>
            </a:r>
            <a:r>
              <a:rPr lang="en-US" dirty="0" smtClean="0"/>
              <a:t>following,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 9:3 94:1 109:1 </a:t>
            </a:r>
            <a:r>
              <a:rPr lang="en-US" dirty="0" smtClean="0"/>
              <a:t>163:1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9345" y="130383"/>
            <a:ext cx="4166823" cy="6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Naïve Bayes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9" y="5745038"/>
            <a:ext cx="5000625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3723" y="824867"/>
            <a:ext cx="65828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A PLAN FOR SPAM </a:t>
            </a:r>
            <a:r>
              <a:rPr lang="en-US" sz="2000" u="sng" dirty="0">
                <a:hlinkClick r:id="rId3"/>
              </a:rPr>
              <a:t>http://</a:t>
            </a:r>
            <a:r>
              <a:rPr lang="en-US" sz="2000" u="sng" dirty="0" smtClean="0">
                <a:hlinkClick r:id="rId3"/>
              </a:rPr>
              <a:t>www.paulgraham.com/spam.html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9069" y="4133484"/>
            <a:ext cx="665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evaluate a new mail</a:t>
            </a:r>
            <a:r>
              <a:rPr lang="en-US" dirty="0"/>
              <a:t>, </a:t>
            </a:r>
            <a:r>
              <a:rPr lang="en-US" dirty="0" smtClean="0"/>
              <a:t>I can </a:t>
            </a:r>
            <a:r>
              <a:rPr lang="en-US" dirty="0"/>
              <a:t>calculate </a:t>
            </a:r>
            <a:r>
              <a:rPr lang="en-US" dirty="0" smtClean="0"/>
              <a:t>the </a:t>
            </a:r>
            <a:r>
              <a:rPr lang="en-US" altLang="zh-CN" dirty="0" smtClean="0"/>
              <a:t>Combining Probabilities which shows the probability of a mail to be Spam or Healthy.</a:t>
            </a:r>
          </a:p>
          <a:p>
            <a:r>
              <a:rPr lang="en-US" altLang="zh-CN" dirty="0" smtClean="0"/>
              <a:t>In my classifier, I pick the most interesting some words (Graham </a:t>
            </a:r>
            <a:r>
              <a:rPr lang="en-US" altLang="zh-CN" dirty="0"/>
              <a:t>used 15) </a:t>
            </a:r>
            <a:r>
              <a:rPr lang="en-US" altLang="zh-CN" dirty="0" smtClean="0"/>
              <a:t>from a e-mail with highest P(S|W) to calculate the probability</a:t>
            </a:r>
            <a:endParaRPr lang="zh-CN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85652"/>
              </p:ext>
            </p:extLst>
          </p:nvPr>
        </p:nvGraphicFramePr>
        <p:xfrm>
          <a:off x="7141850" y="1896274"/>
          <a:ext cx="4595895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631"/>
                <a:gridCol w="746027"/>
                <a:gridCol w="746027"/>
                <a:gridCol w="746027"/>
                <a:gridCol w="765156"/>
                <a:gridCol w="746027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u00_tune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u00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0.998056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0.899351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0.951194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0.992355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0.869827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u00_tuned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0.996812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0.894598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 descr="C:\Users\Ranger\Desktop\roc_nb_basi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48" y="3122690"/>
            <a:ext cx="455676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89067" y="17233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/>
              <a:t>each word, calculate the probability of a mail to be Spam when it contains this word 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9067" y="2397057"/>
                <a:ext cx="3345275" cy="533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P(S|W)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W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W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W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H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6" y="2397057"/>
                <a:ext cx="3221844" cy="533544"/>
              </a:xfrm>
              <a:prstGeom prst="rect">
                <a:avLst/>
              </a:prstGeom>
              <a:blipFill rotWithShape="1">
                <a:blip r:embed="rId5"/>
                <a:stretch>
                  <a:fillRect l="-1512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067" y="293060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, where P(W|S) is the static likelihood of a word exists in all Spam, which </a:t>
            </a:r>
            <a:r>
              <a:rPr lang="en-US" sz="1400" dirty="0" smtClean="0"/>
              <a:t>I call </a:t>
            </a:r>
            <a:r>
              <a:rPr lang="en-US" sz="1400" dirty="0"/>
              <a:t>learned from training data. Same as P(W|H) 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068" y="1297926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9069" y="3648242"/>
            <a:ext cx="123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Evaluating: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9346" y="528487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1623" y="206018"/>
            <a:ext cx="4552716" cy="52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Improve Naïve Bayes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960" y="853473"/>
            <a:ext cx="71222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Frequency &amp; Anti-Spoof</a:t>
            </a:r>
            <a:endParaRPr lang="en-US" dirty="0"/>
          </a:p>
          <a:p>
            <a:endParaRPr lang="en-US" dirty="0"/>
          </a:p>
          <a:p>
            <a:r>
              <a:rPr lang="en-US" dirty="0"/>
              <a:t>e.g. in </a:t>
            </a:r>
            <a:r>
              <a:rPr lang="en-US" dirty="0" err="1"/>
              <a:t>train_data</a:t>
            </a:r>
            <a:r>
              <a:rPr lang="en-US" dirty="0"/>
              <a:t>, -1 9:84 35:324 67:2 74:18 92:6 </a:t>
            </a:r>
            <a:r>
              <a:rPr lang="en-US" dirty="0" smtClean="0"/>
              <a:t>132:3</a:t>
            </a:r>
          </a:p>
          <a:p>
            <a:r>
              <a:rPr lang="en-US" dirty="0"/>
              <a:t>The useful </a:t>
            </a:r>
            <a:r>
              <a:rPr lang="en-US" dirty="0" smtClean="0"/>
              <a:t>frequency </a:t>
            </a:r>
            <a:r>
              <a:rPr lang="en-US" dirty="0"/>
              <a:t>should distinguish the low value, but should not be too big when the value is high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 hope the </a:t>
            </a:r>
            <a:r>
              <a:rPr lang="en-US" dirty="0" smtClean="0"/>
              <a:t>frequency </a:t>
            </a:r>
            <a:r>
              <a:rPr lang="en-US" dirty="0"/>
              <a:t>can be transformed to something like this figure.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5932" y="4152719"/>
            <a:ext cx="4364099" cy="27052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960" y="3097285"/>
            <a:ext cx="6096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However, there is another problem pointed out by Graham, “such an algorithm would be </a:t>
            </a:r>
            <a:r>
              <a:rPr lang="en-US" b="1" dirty="0"/>
              <a:t>easy</a:t>
            </a:r>
            <a:r>
              <a:rPr lang="en-US" dirty="0"/>
              <a:t> for spammers </a:t>
            </a:r>
            <a:r>
              <a:rPr lang="en-US" b="1" dirty="0"/>
              <a:t>to spoof</a:t>
            </a:r>
            <a:r>
              <a:rPr lang="en-US" dirty="0"/>
              <a:t>: just add a big chunk of random text to </a:t>
            </a:r>
            <a:r>
              <a:rPr lang="en-US" b="1" dirty="0"/>
              <a:t>counterbalance</a:t>
            </a:r>
            <a:r>
              <a:rPr lang="en-US" dirty="0"/>
              <a:t> the spam terms.”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69684"/>
              </p:ext>
            </p:extLst>
          </p:nvPr>
        </p:nvGraphicFramePr>
        <p:xfrm>
          <a:off x="7339589" y="440663"/>
          <a:ext cx="4626397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599"/>
                <a:gridCol w="735321"/>
                <a:gridCol w="735321"/>
                <a:gridCol w="735321"/>
                <a:gridCol w="827236"/>
                <a:gridCol w="796599"/>
              </a:tblGrid>
              <a:tr h="113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AUC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0.998196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0.912002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0.952196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0.991569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0.874134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u00_tuned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0.991257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0.901313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7" name="Picture 6" descr="C:\Users\Ranger\Desktop\roc_nb_improv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13" y="3173213"/>
            <a:ext cx="4511040" cy="36347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08632"/>
              </p:ext>
            </p:extLst>
          </p:nvPr>
        </p:nvGraphicFramePr>
        <p:xfrm>
          <a:off x="7354840" y="2223445"/>
          <a:ext cx="4674978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199"/>
                <a:gridCol w="758864"/>
                <a:gridCol w="758864"/>
                <a:gridCol w="758864"/>
                <a:gridCol w="778323"/>
                <a:gridCol w="758864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u00_tune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u00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0.998056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0.899351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0.951194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0.992355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0.869827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u00_tuned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0.996812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0.894598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 rot="10800000">
            <a:off x="9283671" y="1387335"/>
            <a:ext cx="369116" cy="523887"/>
          </a:xfrm>
          <a:prstGeom prst="downArrow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19899" y="1464611"/>
            <a:ext cx="9631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/>
              <a:t>Improve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25591" y="1079556"/>
            <a:ext cx="454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 lost the parameters here, actually I can get 1% higher AUC.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51" y="80202"/>
            <a:ext cx="4447872" cy="80903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 smtClean="0"/>
              <a:t>Logistic Regression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3791" y="2431258"/>
                <a:ext cx="71139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6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</m:oMath>
                </a14:m>
                <a:r>
                  <a:rPr lang="en-US" altLang="zh-CN" sz="1600" dirty="0" smtClean="0"/>
                  <a:t> is vector of weights,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6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altLang="zh-CN" sz="1600" dirty="0" smtClean="0"/>
                  <a:t> is a vector of 1’s or 0’s with a 1 in the position corresponding to each word.  </a:t>
                </a:r>
              </a:p>
              <a:p>
                <a:pPr lvl="1"/>
                <a:r>
                  <a:rPr lang="en-US" altLang="zh-CN" sz="1600" dirty="0" smtClean="0"/>
                  <a:t>The equation results a probability between 0 and 1.  If the probability is over some threshold, I predict that the email is spam; otherwise predict the email is ham.</a:t>
                </a:r>
                <a:endParaRPr lang="en-US" altLang="zh-CN" sz="1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91" y="2431256"/>
                <a:ext cx="7113966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2214" y="1475225"/>
                <a:ext cx="4091549" cy="956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    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spam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3" y="1475225"/>
                <a:ext cx="4091549" cy="9560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0689" y="3718680"/>
                <a:ext cx="4440683" cy="31393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 smtClean="0"/>
                  <a:t>// initialize weights to 0</a:t>
                </a:r>
              </a:p>
              <a:p>
                <a:r>
                  <a:rPr lang="en-US" altLang="zh-CN" dirty="0" smtClean="0"/>
                  <a:t>For each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/(1+</m:t>
                      </m:r>
                      <m:func>
                        <m:func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if (p&gt;0.5)</a:t>
                </a:r>
              </a:p>
              <a:p>
                <a:r>
                  <a:rPr lang="en-US" altLang="zh-CN" b="0" dirty="0"/>
                  <a:t>	</a:t>
                </a:r>
                <a:r>
                  <a:rPr lang="en-US" altLang="zh-CN" b="0" dirty="0" smtClean="0"/>
                  <a:t>predict spam;</a:t>
                </a:r>
              </a:p>
              <a:p>
                <a:r>
                  <a:rPr lang="en-US" altLang="zh-CN" dirty="0" smtClean="0"/>
                  <a:t>        else</a:t>
                </a:r>
              </a:p>
              <a:p>
                <a:r>
                  <a:rPr lang="en-US" altLang="zh-CN" b="0" dirty="0"/>
                  <a:t>	</a:t>
                </a:r>
                <a:r>
                  <a:rPr lang="en-US" altLang="zh-CN" b="0" dirty="0" smtClean="0"/>
                  <a:t>predict ham;</a:t>
                </a:r>
              </a:p>
              <a:p>
                <a:r>
                  <a:rPr lang="en-US" altLang="zh-CN" dirty="0" smtClean="0"/>
                  <a:t>        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== 1 )</a:t>
                </a:r>
              </a:p>
              <a:p>
                <a:r>
                  <a:rPr lang="en-US" altLang="zh-CN" b="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b="0" dirty="0" smtClean="0"/>
                  <a:t>        else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89" y="3718678"/>
                <a:ext cx="4440683" cy="3139321"/>
              </a:xfrm>
              <a:prstGeom prst="rect">
                <a:avLst/>
              </a:prstGeom>
              <a:blipFill rotWithShape="1">
                <a:blip r:embed="rId5"/>
                <a:stretch>
                  <a:fillRect l="-1236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79897"/>
              </p:ext>
            </p:extLst>
          </p:nvPr>
        </p:nvGraphicFramePr>
        <p:xfrm>
          <a:off x="7457757" y="1871046"/>
          <a:ext cx="4514756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375"/>
                <a:gridCol w="717577"/>
                <a:gridCol w="717577"/>
                <a:gridCol w="717577"/>
                <a:gridCol w="807275"/>
                <a:gridCol w="777375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u01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0.999212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0.867380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0.912238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0.999411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0.848224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u00_tuned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0.999588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0.862130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" name="Picture 9" descr="C:\Users\Ranger\Desktop\roc_lr_basic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59" y="2901473"/>
            <a:ext cx="4526280" cy="3688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950104" y="1040433"/>
            <a:ext cx="694274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Online Discriminative Spam Filter </a:t>
            </a:r>
            <a:r>
              <a:rPr lang="en-US" dirty="0" smtClean="0"/>
              <a:t>Training ,</a:t>
            </a:r>
          </a:p>
          <a:p>
            <a:r>
              <a:rPr lang="en-US" dirty="0" smtClean="0"/>
              <a:t>    by Joshua </a:t>
            </a:r>
            <a:r>
              <a:rPr lang="en-US" dirty="0"/>
              <a:t>Goodman &amp; Wen-tau </a:t>
            </a:r>
            <a:r>
              <a:rPr lang="en-US" dirty="0" err="1" smtClean="0"/>
              <a:t>Yih</a:t>
            </a:r>
            <a:r>
              <a:rPr lang="en-US" dirty="0" smtClean="0"/>
              <a:t> @ CEAS 2006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214" y="3754697"/>
            <a:ext cx="1203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</a:t>
            </a:r>
          </a:p>
          <a:p>
            <a:r>
              <a:rPr lang="en-US" b="1" dirty="0" smtClean="0"/>
              <a:t>Algorithm: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1181" y="82260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8084" y="275844"/>
            <a:ext cx="5554211" cy="52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Logistic Regression with TF-IDF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921" y="912726"/>
            <a:ext cx="591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TF-IDF </a:t>
            </a:r>
            <a:r>
              <a:rPr lang="en-US" altLang="zh-CN" dirty="0"/>
              <a:t>can evaluate how important the word is in </a:t>
            </a:r>
            <a:r>
              <a:rPr lang="en-US" altLang="zh-CN" dirty="0" smtClean="0"/>
              <a:t>spam. 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05720" y="1305766"/>
                <a:ext cx="4382195" cy="794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sz="20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zh-CN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𝑡𝑓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20" y="1305764"/>
                <a:ext cx="4382194" cy="7947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1" y="2100534"/>
                <a:ext cx="549548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Wi is the vector </a:t>
                </a:r>
                <a:r>
                  <a:rPr lang="en-US" altLang="zh-CN" sz="1400" dirty="0"/>
                  <a:t>of </a:t>
                </a:r>
                <a:r>
                  <a:rPr lang="en-US" altLang="zh-CN" sz="1400" dirty="0" smtClean="0"/>
                  <a:t>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is term frequency of word I in the e-mail, M is the total number of the email collection, N is the total number of the words in a detailed email.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100533"/>
                <a:ext cx="5495489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222" t="-82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38201" y="1436612"/>
            <a:ext cx="153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First attempt: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1" y="2880969"/>
            <a:ext cx="181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Second attempt: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5862" y="3322343"/>
                <a:ext cx="7257743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𝐼𝐷𝐹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𝑙𝑜𝑔</m:t>
                      </m:r>
                      <m:r>
                        <a:rPr lang="en-US" i="1">
                          <a:latin typeface="Cambria Math"/>
                        </a:rPr>
                        <m:t>(|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|)∗(|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log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)|)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61" y="3322343"/>
                <a:ext cx="7257742" cy="399468"/>
              </a:xfrm>
              <a:prstGeom prst="rect">
                <a:avLst/>
              </a:prstGeom>
              <a:blipFill rotWithShape="1"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199" y="4391536"/>
                <a:ext cx="6096000" cy="22286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The second attempt sound reasonable, it should have taken effect. But it has </a:t>
                </a:r>
                <a:r>
                  <a:rPr lang="en-US" b="1" dirty="0"/>
                  <a:t>missed some important concept in original TF-IDF</a:t>
                </a:r>
                <a:r>
                  <a:rPr lang="en-US" dirty="0"/>
                  <a:t>. It has not taken the evaluate mail itself into consideration.</a:t>
                </a:r>
              </a:p>
              <a:p>
                <a:r>
                  <a:rPr lang="en-US" dirty="0"/>
                  <a:t>Simple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𝑀𝑎𝑥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Improved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𝑙𝑜𝑔</m:t>
                    </m:r>
                    <m:r>
                      <a:rPr lang="en-US" i="1">
                        <a:latin typeface="Cambria Math"/>
                      </a:rPr>
                      <m:t>(|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My improvement: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𝑙𝑜𝑔</m:t>
                    </m:r>
                    <m:r>
                      <a:rPr lang="en-US" i="1">
                        <a:latin typeface="Cambria Math"/>
                      </a:rPr>
                      <m:t>(|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|)</m:t>
                    </m:r>
                  </m:oMath>
                </a14:m>
                <a:r>
                  <a:rPr lang="en-US" i="0" dirty="0" smtClean="0">
                    <a:latin typeface="+mj-lt"/>
                  </a:rPr>
                  <a:t> 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𝑀𝑎𝑥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391535"/>
                <a:ext cx="6096000" cy="2216504"/>
              </a:xfrm>
              <a:prstGeom prst="rect">
                <a:avLst/>
              </a:prstGeom>
              <a:blipFill rotWithShape="1">
                <a:blip r:embed="rId5"/>
                <a:stretch>
                  <a:fillRect l="-800" t="-137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47441" y="3899275"/>
            <a:ext cx="201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My improvement: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00179"/>
              </p:ext>
            </p:extLst>
          </p:nvPr>
        </p:nvGraphicFramePr>
        <p:xfrm>
          <a:off x="7201810" y="418782"/>
          <a:ext cx="4674594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663"/>
                <a:gridCol w="726151"/>
                <a:gridCol w="832047"/>
                <a:gridCol w="726151"/>
                <a:gridCol w="816919"/>
                <a:gridCol w="786663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0.999371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0.887771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0.952392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0.999475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0.881424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u00_tuned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0.999606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0.888191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2" name="Picture 11" descr="C:\Users\Ranger\Desktop\roc_lr_improved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2953216"/>
            <a:ext cx="4564380" cy="3695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60876"/>
              </p:ext>
            </p:extLst>
          </p:nvPr>
        </p:nvGraphicFramePr>
        <p:xfrm>
          <a:off x="7219741" y="1908468"/>
          <a:ext cx="4656659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1809"/>
                <a:gridCol w="740131"/>
                <a:gridCol w="740131"/>
                <a:gridCol w="740131"/>
                <a:gridCol w="832648"/>
                <a:gridCol w="801809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u01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0.999212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0.867380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0.912238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0.999411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0.848224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u00_tuned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0.999588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0.862130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0800000">
            <a:off x="9157983" y="1228488"/>
            <a:ext cx="369116" cy="523887"/>
          </a:xfrm>
          <a:prstGeom prst="downArrow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94211" y="1305764"/>
            <a:ext cx="9631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/>
              <a:t>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83" y="333355"/>
            <a:ext cx="4423911" cy="557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Shall </a:t>
            </a:r>
            <a:r>
              <a:rPr lang="en-US" dirty="0" smtClean="0"/>
              <a:t>we </a:t>
            </a:r>
            <a:r>
              <a:rPr lang="en-US" dirty="0" smtClean="0"/>
              <a:t>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66069"/>
            <a:ext cx="6007219" cy="4764948"/>
          </a:xfrm>
        </p:spPr>
        <p:txBody>
          <a:bodyPr>
            <a:normAutofit fontScale="85000" lnSpcReduction="20000"/>
          </a:bodyPr>
          <a:lstStyle/>
          <a:p>
            <a:r>
              <a:rPr lang="en-US" sz="4600" dirty="0" smtClean="0"/>
              <a:t>No.</a:t>
            </a:r>
          </a:p>
          <a:p>
            <a:pPr marL="0" indent="0">
              <a:buNone/>
            </a:pPr>
            <a:r>
              <a:rPr lang="en-US" dirty="0"/>
              <a:t>Observe: </a:t>
            </a:r>
            <a:r>
              <a:rPr lang="en-US" dirty="0" smtClean="0"/>
              <a:t>Why </a:t>
            </a:r>
            <a:r>
              <a:rPr lang="en-US" dirty="0"/>
              <a:t>AUC on </a:t>
            </a:r>
            <a:r>
              <a:rPr lang="en-US" dirty="0" err="1"/>
              <a:t>tune_data</a:t>
            </a:r>
            <a:r>
              <a:rPr lang="en-US" dirty="0"/>
              <a:t> could be so high? Why u02 has higher AUC than u01, and u00 has lowest AUC but has an individual tuning </a:t>
            </a:r>
            <a:r>
              <a:rPr lang="en-US" dirty="0" smtClean="0"/>
              <a:t>data?</a:t>
            </a:r>
          </a:p>
          <a:p>
            <a:pPr marL="0" indent="0">
              <a:buNone/>
            </a:pPr>
            <a:r>
              <a:rPr lang="en-US" dirty="0"/>
              <a:t>-- I can learn from </a:t>
            </a:r>
            <a:r>
              <a:rPr lang="en-US" dirty="0" smtClean="0"/>
              <a:t>myself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 More data, more good.</a:t>
            </a:r>
          </a:p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/>
              <a:t>Avoid</a:t>
            </a:r>
            <a:r>
              <a:rPr lang="en-US" b="1" dirty="0"/>
              <a:t> </a:t>
            </a:r>
            <a:r>
              <a:rPr lang="en-US" dirty="0"/>
              <a:t>cheating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 Improvement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 </a:t>
            </a:r>
            <a:r>
              <a:rPr lang="en-US" dirty="0"/>
              <a:t>set a learning boundary when evaluating mails. I believe those mails which have probabilities &gt; 0.99 or &lt; 0.01 are predicted correctly. Then I can treat those mails as labeled to </a:t>
            </a:r>
            <a:r>
              <a:rPr lang="en-US" b="1" dirty="0"/>
              <a:t>augment</a:t>
            </a:r>
            <a:r>
              <a:rPr lang="en-US" dirty="0"/>
              <a:t> my training data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Another </a:t>
            </a:r>
            <a:r>
              <a:rPr lang="en-US" dirty="0"/>
              <a:t>advantage is that these extra training data has more </a:t>
            </a:r>
            <a:r>
              <a:rPr lang="en-US" b="1" dirty="0"/>
              <a:t>similarities</a:t>
            </a:r>
            <a:r>
              <a:rPr lang="en-US" dirty="0"/>
              <a:t> on features to the evaluating data.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35700"/>
              </p:ext>
            </p:extLst>
          </p:nvPr>
        </p:nvGraphicFramePr>
        <p:xfrm>
          <a:off x="7338444" y="901964"/>
          <a:ext cx="4565535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311"/>
                <a:gridCol w="709209"/>
                <a:gridCol w="812635"/>
                <a:gridCol w="709209"/>
                <a:gridCol w="797860"/>
                <a:gridCol w="768311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0.997701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0.927123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0.980120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0.989169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0.889985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u00_tuned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0.992031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0.958331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5" name="Picture 4" descr="C:\Users\Ranger\Desktop\roc_nb_aug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37" y="3131576"/>
            <a:ext cx="4541520" cy="36652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256338" y="333355"/>
            <a:ext cx="2874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Bayesian </a:t>
            </a:r>
            <a:r>
              <a:rPr lang="en-US" b="1" dirty="0" smtClean="0"/>
              <a:t>Filter Self-Learning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337237" y="1834984"/>
            <a:ext cx="3820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Logistic Regression </a:t>
            </a:r>
            <a:r>
              <a:rPr lang="en-US" b="1" dirty="0" smtClean="0"/>
              <a:t>Filter Self-Learning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21194"/>
              </p:ext>
            </p:extLst>
          </p:nvPr>
        </p:nvGraphicFramePr>
        <p:xfrm>
          <a:off x="7337238" y="2385438"/>
          <a:ext cx="4639113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692"/>
                <a:gridCol w="720639"/>
                <a:gridCol w="825732"/>
                <a:gridCol w="720639"/>
                <a:gridCol w="810719"/>
                <a:gridCol w="780692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u00_tune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u00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0.999315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0.899148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0.960306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u00_tuned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0.999421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0.892779</a:t>
                      </a:r>
                      <a:endParaRPr lang="en-US" sz="11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05" y="356738"/>
            <a:ext cx="5050872" cy="636697"/>
          </a:xfrm>
        </p:spPr>
        <p:txBody>
          <a:bodyPr>
            <a:normAutofit fontScale="90000"/>
          </a:bodyPr>
          <a:lstStyle/>
          <a:p>
            <a:r>
              <a:rPr lang="en-US"/>
              <a:t>Shall </a:t>
            </a:r>
            <a:r>
              <a:rPr lang="en-US" smtClean="0"/>
              <a:t>we </a:t>
            </a:r>
            <a:r>
              <a:rPr lang="en-US" dirty="0"/>
              <a:t>stop </a:t>
            </a:r>
            <a:r>
              <a:rPr lang="en-US" dirty="0" smtClean="0"/>
              <a:t>now?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99627"/>
            <a:ext cx="7299121" cy="2827090"/>
          </a:xfrm>
        </p:spPr>
        <p:txBody>
          <a:bodyPr>
            <a:normAutofit fontScale="77500" lnSpcReduction="20000"/>
          </a:bodyPr>
          <a:lstStyle/>
          <a:p>
            <a:r>
              <a:rPr lang="en-US" sz="4500" dirty="0"/>
              <a:t>It </a:t>
            </a:r>
            <a:r>
              <a:rPr lang="en-US" sz="4500" dirty="0" smtClean="0"/>
              <a:t>depends.</a:t>
            </a:r>
            <a:r>
              <a:rPr lang="en-US" sz="4500" dirty="0"/>
              <a:t> </a:t>
            </a:r>
            <a:endParaRPr lang="en-US" sz="45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/>
              <a:t>the self-learned data has more similarities to those evaluation data, </a:t>
            </a:r>
            <a:r>
              <a:rPr lang="en-US" dirty="0" smtClean="0"/>
              <a:t>I </a:t>
            </a:r>
            <a:r>
              <a:rPr lang="en-US" dirty="0"/>
              <a:t>want to increasing their weight while evaluation. </a:t>
            </a:r>
            <a:r>
              <a:rPr lang="en-US" dirty="0" smtClean="0"/>
              <a:t>I can </a:t>
            </a:r>
            <a:r>
              <a:rPr lang="en-US" dirty="0"/>
              <a:t>import an enlargement coefficient on the self-learning rate. I got this idea from LR learning rate.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/>
              <a:t>this enlargement is obviously not the bigger the better. When </a:t>
            </a:r>
            <a:r>
              <a:rPr lang="en-US" dirty="0" smtClean="0"/>
              <a:t>I learned </a:t>
            </a:r>
            <a:r>
              <a:rPr lang="en-US" dirty="0"/>
              <a:t>from predicted probability, </a:t>
            </a:r>
            <a:r>
              <a:rPr lang="en-US" dirty="0" smtClean="0"/>
              <a:t>I have also unavoidably </a:t>
            </a:r>
            <a:r>
              <a:rPr lang="en-US" dirty="0"/>
              <a:t>learned some bad classified </a:t>
            </a:r>
            <a:r>
              <a:rPr lang="en-US" dirty="0" smtClean="0"/>
              <a:t>mails. </a:t>
            </a:r>
            <a:r>
              <a:rPr lang="en-US" dirty="0"/>
              <a:t>That’s not good for this kind of mistakes to be enlarged.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12311"/>
              </p:ext>
            </p:extLst>
          </p:nvPr>
        </p:nvGraphicFramePr>
        <p:xfrm>
          <a:off x="919816" y="4349307"/>
          <a:ext cx="6043052" cy="1962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196"/>
                <a:gridCol w="972987"/>
                <a:gridCol w="1016416"/>
                <a:gridCol w="975759"/>
                <a:gridCol w="997935"/>
                <a:gridCol w="975759"/>
              </a:tblGrid>
              <a:tr h="23745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Enlarged x3</a:t>
                      </a:r>
                      <a:endParaRPr lang="en-US" sz="14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</a:tr>
              <a:tr h="237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tune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u01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u02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u00_tune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u00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</a:tr>
              <a:tr h="2374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AUC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0.997126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0.936075</a:t>
                      </a:r>
                      <a:endParaRPr lang="en-US" sz="14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0.985456</a:t>
                      </a:r>
                      <a:endParaRPr lang="en-US" sz="14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</a:tr>
              <a:tr h="2374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u00_tuned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0.990459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0.976759</a:t>
                      </a:r>
                      <a:endParaRPr lang="en-US" sz="14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</a:tr>
              <a:tr h="23745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Enlarged </a:t>
                      </a:r>
                      <a:r>
                        <a:rPr lang="en-US" sz="1400" dirty="0">
                          <a:effectLst/>
                        </a:rPr>
                        <a:t>x20</a:t>
                      </a:r>
                      <a:endParaRPr lang="en-US" sz="14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4469" marR="84469" marT="0" marB="0" anchor="b"/>
                </a:tc>
              </a:tr>
              <a:tr h="237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tune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u01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u02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u00_tune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u00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</a:tr>
              <a:tr h="2374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AUC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0.994268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0.953053</a:t>
                      </a:r>
                      <a:endParaRPr lang="en-US" sz="14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0.987347</a:t>
                      </a:r>
                      <a:endParaRPr lang="en-US" sz="14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</a:tr>
              <a:tr h="2374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u00_tuned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0.979197</a:t>
                      </a:r>
                      <a:endParaRPr lang="en-US" sz="1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0.988825</a:t>
                      </a:r>
                      <a:endParaRPr lang="en-US" sz="14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4469" marR="8446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4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07" y="188958"/>
            <a:ext cx="5378043" cy="677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90" y="1112561"/>
            <a:ext cx="8414857" cy="34820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/>
              <a:t>LR</a:t>
            </a:r>
          </a:p>
          <a:p>
            <a:r>
              <a:rPr lang="en-US" dirty="0" smtClean="0"/>
              <a:t>Weights </a:t>
            </a:r>
            <a:r>
              <a:rPr lang="en-US" dirty="0"/>
              <a:t>will trend to a balanced point, converge faster</a:t>
            </a:r>
          </a:p>
          <a:p>
            <a:r>
              <a:rPr lang="en-US" dirty="0" smtClean="0"/>
              <a:t>Need </a:t>
            </a:r>
            <a:r>
              <a:rPr lang="en-US" dirty="0"/>
              <a:t>limited train data compared to Bayes</a:t>
            </a:r>
          </a:p>
          <a:p>
            <a:r>
              <a:rPr lang="en-US" dirty="0" smtClean="0"/>
              <a:t>Not </a:t>
            </a:r>
            <a:r>
              <a:rPr lang="en-US" dirty="0"/>
              <a:t>improved by </a:t>
            </a:r>
            <a:r>
              <a:rPr lang="en-US" dirty="0" smtClean="0"/>
              <a:t>self-learning</a:t>
            </a:r>
          </a:p>
          <a:p>
            <a:r>
              <a:rPr lang="en-US" dirty="0" smtClean="0"/>
              <a:t>More true-positive-rate , more false-positive-rate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Bayes</a:t>
            </a:r>
          </a:p>
          <a:p>
            <a:r>
              <a:rPr lang="en-US" dirty="0" smtClean="0"/>
              <a:t>More </a:t>
            </a:r>
            <a:r>
              <a:rPr lang="en-US" dirty="0"/>
              <a:t>data more precise</a:t>
            </a:r>
          </a:p>
          <a:p>
            <a:r>
              <a:rPr lang="en-US" dirty="0" smtClean="0"/>
              <a:t>Good </a:t>
            </a:r>
            <a:r>
              <a:rPr lang="en-US" dirty="0"/>
              <a:t>performance when </a:t>
            </a:r>
            <a:r>
              <a:rPr lang="en-US" dirty="0" smtClean="0"/>
              <a:t>self-learning</a:t>
            </a:r>
          </a:p>
          <a:p>
            <a:r>
              <a:rPr lang="en-US" dirty="0" smtClean="0"/>
              <a:t>Less false-positive-rate, less true-positive-rate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9412" y="4951089"/>
            <a:ext cx="6096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“Spam filtering is not just classification, because false positives are so much worse than false negatives that you should treat them as a different kind of error. And the source of error is not just random variation, but a live human spammer working actively to defeat your filter.” </a:t>
            </a:r>
          </a:p>
          <a:p>
            <a:r>
              <a:rPr lang="en-US" dirty="0"/>
              <a:t>-- Paul Graham</a:t>
            </a:r>
          </a:p>
        </p:txBody>
      </p:sp>
    </p:spTree>
    <p:extLst>
      <p:ext uri="{BB962C8B-B14F-4D97-AF65-F5344CB8AC3E}">
        <p14:creationId xmlns:p14="http://schemas.microsoft.com/office/powerpoint/2010/main" val="23926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480</TotalTime>
  <Words>1293</Words>
  <Application>Microsoft Office PowerPoint</Application>
  <PresentationFormat>Custom</PresentationFormat>
  <Paragraphs>297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Email Spam Filter</vt:lpstr>
      <vt:lpstr>PowerPoint Presentation</vt:lpstr>
      <vt:lpstr>PowerPoint Presentation</vt:lpstr>
      <vt:lpstr>PowerPoint Presentation</vt:lpstr>
      <vt:lpstr>Logistic Regression</vt:lpstr>
      <vt:lpstr>PowerPoint Presentation</vt:lpstr>
      <vt:lpstr>Shall we stop?</vt:lpstr>
      <vt:lpstr>Shall we stop now?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hangzhang</dc:creator>
  <cp:lastModifiedBy>Ranger</cp:lastModifiedBy>
  <cp:revision>88</cp:revision>
  <dcterms:created xsi:type="dcterms:W3CDTF">2013-12-02T02:09:07Z</dcterms:created>
  <dcterms:modified xsi:type="dcterms:W3CDTF">2013-12-06T06:28:58Z</dcterms:modified>
</cp:coreProperties>
</file>