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1/6/2024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224444" y="365760"/>
            <a:ext cx="11679381" cy="3574473"/>
          </a:xfrm>
        </p:spPr>
        <p:txBody>
          <a:bodyPr>
            <a:normAutofit fontScale="92500"/>
          </a:bodyPr>
          <a:lstStyle/>
          <a:p>
            <a:r>
              <a:rPr lang="uz-Latn-UZ" dirty="0"/>
              <a:t>Ko'pincha KDD (Ma'lumotlar bazalarida bilimlarni kashf qilish) deb ataladigan kashfiyotlar va ma'lumotlarni </a:t>
            </a:r>
            <a:r>
              <a:rPr lang="en-US" dirty="0" err="1" smtClean="0"/>
              <a:t>intellektual</a:t>
            </a:r>
            <a:r>
              <a:rPr lang="en-US" dirty="0" smtClean="0"/>
              <a:t> </a:t>
            </a:r>
            <a:r>
              <a:rPr lang="en-US" dirty="0" err="1" smtClean="0"/>
              <a:t>taxlil</a:t>
            </a:r>
            <a:r>
              <a:rPr lang="en-US" dirty="0" smtClean="0"/>
              <a:t> </a:t>
            </a:r>
            <a:r>
              <a:rPr lang="en-US" dirty="0" err="1" smtClean="0"/>
              <a:t>qilish</a:t>
            </a:r>
            <a:r>
              <a:rPr lang="uz-Latn-UZ" dirty="0" smtClean="0"/>
              <a:t>- </a:t>
            </a:r>
            <a:r>
              <a:rPr lang="uz-Latn-UZ" dirty="0"/>
              <a:t>bu katta ma'lumotlar to'plamidan foydali va ilgari noma'lum bilimlarni olishni o'z ichiga olgan qiziqarli fanlararo sohadir. Kashfiyot ma'lumotlar to'plamidagi yashirin naqshlarni, munosabatlarni va tushunchalarni ochishni o'z ichiga oladi. Bu kashfiyot va ko'pincha gipoteza yaratish va naqshni aniqlash uchun ishlatiladi. Boshqa tomondan, ma'lumotlarni qidirish - bu katta ma'lumotlar to'plamidan assotsiatsiyalar, tasniflar va klasterlash kabi qimmatli bilimlarni olish uchun turli xil algoritmlardan foydalanadigan tizimli yondashuv. Ikkala yondashuv ham ma'lumotlardan mazmunli ma'lumot olish, ongli qarorlar qabul </a:t>
            </a:r>
            <a:r>
              <a:rPr lang="en-US" dirty="0" err="1" smtClean="0"/>
              <a:t>qilish</a:t>
            </a:r>
            <a:r>
              <a:rPr lang="en-US" dirty="0" smtClean="0"/>
              <a:t> </a:t>
            </a:r>
            <a:r>
              <a:rPr lang="en-US" dirty="0" err="1" smtClean="0"/>
              <a:t>uchun</a:t>
            </a:r>
            <a:r>
              <a:rPr lang="en-US" dirty="0" smtClean="0"/>
              <a:t> </a:t>
            </a:r>
            <a:r>
              <a:rPr lang="en-US" dirty="0" err="1" smtClean="0"/>
              <a:t>ishlatiladi</a:t>
            </a:r>
            <a:r>
              <a:rPr lang="uz-Latn-UZ" dirty="0" smtClean="0"/>
              <a:t>.</a:t>
            </a:r>
            <a:endParaRPr lang="ru-RU" dirty="0"/>
          </a:p>
        </p:txBody>
      </p:sp>
      <p:pic>
        <p:nvPicPr>
          <p:cNvPr id="2052" name="Picture 4" descr="https://cdn.sanity.io/images/nosafynr/watershed-production/15a19d757b82ee30725db4f29303c05e44ea9650-1200x6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405" y="3697717"/>
            <a:ext cx="1524725" cy="857658"/>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892" y="4432664"/>
            <a:ext cx="10546483" cy="2367147"/>
          </a:xfrm>
          <a:prstGeom prst="rect">
            <a:avLst/>
          </a:prstGeom>
        </p:spPr>
      </p:pic>
    </p:spTree>
    <p:extLst>
      <p:ext uri="{BB962C8B-B14F-4D97-AF65-F5344CB8AC3E}">
        <p14:creationId xmlns:p14="http://schemas.microsoft.com/office/powerpoint/2010/main" val="73015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06A66C-EA63-4C12-A1C6-8388AED854FE}"/>
              </a:ext>
            </a:extLst>
          </p:cNvPr>
          <p:cNvSpPr>
            <a:spLocks noGrp="1"/>
          </p:cNvSpPr>
          <p:nvPr>
            <p:ph type="title"/>
          </p:nvPr>
        </p:nvSpPr>
        <p:spPr/>
        <p:txBody>
          <a:bodyPr/>
          <a:lstStyle/>
          <a:p>
            <a:r>
              <a:rPr lang="en-US" dirty="0" err="1"/>
              <a:t>Joriy</a:t>
            </a:r>
            <a:r>
              <a:rPr lang="en-US" dirty="0"/>
              <a:t> real </a:t>
            </a:r>
            <a:r>
              <a:rPr lang="en-US" dirty="0" err="1"/>
              <a:t>ma`lumotlar</a:t>
            </a:r>
            <a:r>
              <a:rPr lang="en-US" dirty="0"/>
              <a:t> </a:t>
            </a:r>
            <a:r>
              <a:rPr lang="en-US" dirty="0" err="1"/>
              <a:t>to`plami</a:t>
            </a:r>
            <a:endParaRPr lang="ru-RU" dirty="0"/>
          </a:p>
        </p:txBody>
      </p:sp>
      <p:pic>
        <p:nvPicPr>
          <p:cNvPr id="5" name="Объект 4">
            <a:extLst>
              <a:ext uri="{FF2B5EF4-FFF2-40B4-BE49-F238E27FC236}">
                <a16:creationId xmlns:a16="http://schemas.microsoft.com/office/drawing/2014/main" id="{97AF8683-E02D-4A00-86D9-B9686D014A03}"/>
              </a:ext>
            </a:extLst>
          </p:cNvPr>
          <p:cNvPicPr>
            <a:picLocks noGrp="1" noChangeAspect="1"/>
          </p:cNvPicPr>
          <p:nvPr>
            <p:ph idx="1"/>
          </p:nvPr>
        </p:nvPicPr>
        <p:blipFill>
          <a:blip r:embed="rId2"/>
          <a:stretch>
            <a:fillRect/>
          </a:stretch>
        </p:blipFill>
        <p:spPr>
          <a:xfrm>
            <a:off x="257914" y="1690688"/>
            <a:ext cx="6612522" cy="5167312"/>
          </a:xfrm>
        </p:spPr>
      </p:pic>
      <p:pic>
        <p:nvPicPr>
          <p:cNvPr id="7" name="Рисунок 6">
            <a:extLst>
              <a:ext uri="{FF2B5EF4-FFF2-40B4-BE49-F238E27FC236}">
                <a16:creationId xmlns:a16="http://schemas.microsoft.com/office/drawing/2014/main" id="{E93D041E-1051-47B4-BA61-C8F0FAE0B255}"/>
              </a:ext>
            </a:extLst>
          </p:cNvPr>
          <p:cNvPicPr>
            <a:picLocks noChangeAspect="1"/>
          </p:cNvPicPr>
          <p:nvPr/>
        </p:nvPicPr>
        <p:blipFill>
          <a:blip r:embed="rId3"/>
          <a:stretch>
            <a:fillRect/>
          </a:stretch>
        </p:blipFill>
        <p:spPr>
          <a:xfrm>
            <a:off x="6870436" y="1615436"/>
            <a:ext cx="4916008" cy="2201962"/>
          </a:xfrm>
          <a:prstGeom prst="rect">
            <a:avLst/>
          </a:prstGeom>
        </p:spPr>
      </p:pic>
    </p:spTree>
    <p:extLst>
      <p:ext uri="{BB962C8B-B14F-4D97-AF65-F5344CB8AC3E}">
        <p14:creationId xmlns:p14="http://schemas.microsoft.com/office/powerpoint/2010/main" val="3369388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2BA7A8C-2A89-48A2-8286-83517B997024}"/>
              </a:ext>
            </a:extLst>
          </p:cNvPr>
          <p:cNvSpPr>
            <a:spLocks noGrp="1"/>
          </p:cNvSpPr>
          <p:nvPr>
            <p:ph type="title"/>
          </p:nvPr>
        </p:nvSpPr>
        <p:spPr/>
        <p:txBody>
          <a:bodyPr/>
          <a:lstStyle/>
          <a:p>
            <a:r>
              <a:rPr lang="en-US" dirty="0" err="1"/>
              <a:t>Ma`lumotlar</a:t>
            </a:r>
            <a:r>
              <a:rPr lang="en-US" dirty="0"/>
              <a:t> </a:t>
            </a:r>
            <a:r>
              <a:rPr lang="en-US" dirty="0" err="1"/>
              <a:t>bazasi</a:t>
            </a:r>
            <a:r>
              <a:rPr lang="en-US" dirty="0"/>
              <a:t> </a:t>
            </a:r>
            <a:r>
              <a:rPr lang="en-US" dirty="0" err="1"/>
              <a:t>yig`Ib</a:t>
            </a:r>
            <a:r>
              <a:rPr lang="en-US" dirty="0"/>
              <a:t> </a:t>
            </a:r>
            <a:r>
              <a:rPr lang="en-US" dirty="0" err="1"/>
              <a:t>olingandan</a:t>
            </a:r>
            <a:r>
              <a:rPr lang="en-US" dirty="0"/>
              <a:t> </a:t>
            </a:r>
            <a:r>
              <a:rPr lang="en-US" dirty="0" err="1"/>
              <a:t>keyin</a:t>
            </a:r>
            <a:r>
              <a:rPr lang="en-US" dirty="0"/>
              <a:t> BI </a:t>
            </a:r>
            <a:r>
              <a:rPr lang="en-US" dirty="0" err="1"/>
              <a:t>o`z</a:t>
            </a:r>
            <a:r>
              <a:rPr lang="en-US" dirty="0"/>
              <a:t> </a:t>
            </a:r>
            <a:r>
              <a:rPr lang="en-US" dirty="0" err="1"/>
              <a:t>bishini</a:t>
            </a:r>
            <a:r>
              <a:rPr lang="en-US" dirty="0"/>
              <a:t> </a:t>
            </a:r>
            <a:r>
              <a:rPr lang="en-US" dirty="0" err="1"/>
              <a:t>boshlaydi</a:t>
            </a:r>
            <a:endParaRPr lang="ru-RU" dirty="0"/>
          </a:p>
        </p:txBody>
      </p:sp>
      <p:sp>
        <p:nvSpPr>
          <p:cNvPr id="3" name="Объект 2">
            <a:extLst>
              <a:ext uri="{FF2B5EF4-FFF2-40B4-BE49-F238E27FC236}">
                <a16:creationId xmlns:a16="http://schemas.microsoft.com/office/drawing/2014/main" id="{1F2F82E3-2352-4DEB-A37D-C86E52171ED8}"/>
              </a:ext>
            </a:extLst>
          </p:cNvPr>
          <p:cNvSpPr>
            <a:spLocks noGrp="1"/>
          </p:cNvSpPr>
          <p:nvPr>
            <p:ph idx="1"/>
          </p:nvPr>
        </p:nvSpPr>
        <p:spPr>
          <a:xfrm>
            <a:off x="438704" y="3275019"/>
            <a:ext cx="10515600" cy="4351338"/>
          </a:xfrm>
        </p:spPr>
        <p:txBody>
          <a:bodyPr>
            <a:normAutofit/>
          </a:bodyPr>
          <a:lstStyle/>
          <a:p>
            <a:r>
              <a:rPr lang="en-US" sz="4000" dirty="0"/>
              <a:t>1-Ma`lumotlarni </a:t>
            </a:r>
            <a:r>
              <a:rPr lang="en-US" sz="4000" dirty="0" err="1"/>
              <a:t>platformaga</a:t>
            </a:r>
            <a:r>
              <a:rPr lang="en-US" sz="4000" dirty="0"/>
              <a:t> </a:t>
            </a:r>
          </a:p>
          <a:p>
            <a:r>
              <a:rPr lang="en-US" sz="4000" dirty="0" err="1"/>
              <a:t>chaqirib</a:t>
            </a:r>
            <a:r>
              <a:rPr lang="en-US" sz="4000" dirty="0"/>
              <a:t> </a:t>
            </a:r>
            <a:r>
              <a:rPr lang="en-US" sz="4000" dirty="0" err="1"/>
              <a:t>olamiz</a:t>
            </a:r>
            <a:endParaRPr lang="ru-RU" sz="4000" dirty="0"/>
          </a:p>
        </p:txBody>
      </p:sp>
      <p:pic>
        <p:nvPicPr>
          <p:cNvPr id="7" name="Рисунок 6">
            <a:extLst>
              <a:ext uri="{FF2B5EF4-FFF2-40B4-BE49-F238E27FC236}">
                <a16:creationId xmlns:a16="http://schemas.microsoft.com/office/drawing/2014/main" id="{20FF71AB-9D8F-4C9C-8365-DA8BC0E9EFB3}"/>
              </a:ext>
            </a:extLst>
          </p:cNvPr>
          <p:cNvPicPr>
            <a:picLocks noChangeAspect="1"/>
          </p:cNvPicPr>
          <p:nvPr/>
        </p:nvPicPr>
        <p:blipFill>
          <a:blip r:embed="rId2"/>
          <a:stretch>
            <a:fillRect/>
          </a:stretch>
        </p:blipFill>
        <p:spPr>
          <a:xfrm>
            <a:off x="6850479" y="1154098"/>
            <a:ext cx="5098865" cy="5612174"/>
          </a:xfrm>
          <a:prstGeom prst="rect">
            <a:avLst/>
          </a:prstGeom>
        </p:spPr>
      </p:pic>
    </p:spTree>
    <p:extLst>
      <p:ext uri="{BB962C8B-B14F-4D97-AF65-F5344CB8AC3E}">
        <p14:creationId xmlns:p14="http://schemas.microsoft.com/office/powerpoint/2010/main" val="139788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FFA7C1-8C04-4555-9F59-EDD29CDAFCF2}"/>
              </a:ext>
            </a:extLst>
          </p:cNvPr>
          <p:cNvSpPr>
            <a:spLocks noGrp="1"/>
          </p:cNvSpPr>
          <p:nvPr>
            <p:ph type="title"/>
          </p:nvPr>
        </p:nvSpPr>
        <p:spPr/>
        <p:txBody>
          <a:bodyPr/>
          <a:lstStyle/>
          <a:p>
            <a:r>
              <a:rPr lang="en-US" dirty="0" err="1"/>
              <a:t>Jadval</a:t>
            </a:r>
            <a:r>
              <a:rPr lang="en-US" dirty="0"/>
              <a:t> </a:t>
            </a:r>
            <a:r>
              <a:rPr lang="en-US" dirty="0" err="1"/>
              <a:t>quyidagi</a:t>
            </a:r>
            <a:r>
              <a:rPr lang="en-US" dirty="0"/>
              <a:t> </a:t>
            </a:r>
            <a:r>
              <a:rPr lang="en-US" dirty="0" err="1"/>
              <a:t>ko`rinishda</a:t>
            </a:r>
            <a:r>
              <a:rPr lang="en-US" dirty="0"/>
              <a:t> </a:t>
            </a:r>
            <a:r>
              <a:rPr lang="en-US" dirty="0" err="1"/>
              <a:t>hosil</a:t>
            </a:r>
            <a:r>
              <a:rPr lang="en-US" dirty="0"/>
              <a:t> </a:t>
            </a:r>
            <a:r>
              <a:rPr lang="en-US" dirty="0" err="1"/>
              <a:t>bo`laid</a:t>
            </a:r>
            <a:endParaRPr lang="ru-RU" dirty="0"/>
          </a:p>
        </p:txBody>
      </p:sp>
      <p:pic>
        <p:nvPicPr>
          <p:cNvPr id="5" name="Объект 4">
            <a:extLst>
              <a:ext uri="{FF2B5EF4-FFF2-40B4-BE49-F238E27FC236}">
                <a16:creationId xmlns:a16="http://schemas.microsoft.com/office/drawing/2014/main" id="{0EE5E9CE-CA10-413E-A4FB-DF292CCE38A1}"/>
              </a:ext>
            </a:extLst>
          </p:cNvPr>
          <p:cNvPicPr>
            <a:picLocks noGrp="1" noChangeAspect="1"/>
          </p:cNvPicPr>
          <p:nvPr>
            <p:ph idx="1"/>
          </p:nvPr>
        </p:nvPicPr>
        <p:blipFill>
          <a:blip r:embed="rId2"/>
          <a:stretch>
            <a:fillRect/>
          </a:stretch>
        </p:blipFill>
        <p:spPr>
          <a:xfrm>
            <a:off x="2192784" y="1318414"/>
            <a:ext cx="5930284" cy="5443582"/>
          </a:xfrm>
        </p:spPr>
      </p:pic>
      <p:sp>
        <p:nvSpPr>
          <p:cNvPr id="6" name="Стрелка: вниз 5">
            <a:extLst>
              <a:ext uri="{FF2B5EF4-FFF2-40B4-BE49-F238E27FC236}">
                <a16:creationId xmlns:a16="http://schemas.microsoft.com/office/drawing/2014/main" id="{AD77E142-C444-4180-8E80-4C1911436757}"/>
              </a:ext>
            </a:extLst>
          </p:cNvPr>
          <p:cNvSpPr/>
          <p:nvPr/>
        </p:nvSpPr>
        <p:spPr>
          <a:xfrm rot="6867231">
            <a:off x="8749010" y="1845255"/>
            <a:ext cx="1074198" cy="3167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101369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0AA3E-009B-46A1-A78D-B45AB38B0FF1}"/>
              </a:ext>
            </a:extLst>
          </p:cNvPr>
          <p:cNvSpPr>
            <a:spLocks noGrp="1"/>
          </p:cNvSpPr>
          <p:nvPr>
            <p:ph type="title"/>
          </p:nvPr>
        </p:nvSpPr>
        <p:spPr/>
        <p:txBody>
          <a:bodyPr/>
          <a:lstStyle/>
          <a:p>
            <a:r>
              <a:rPr lang="en-US" dirty="0" err="1"/>
              <a:t>Jadvallarni</a:t>
            </a:r>
            <a:r>
              <a:rPr lang="en-US" dirty="0"/>
              <a:t> </a:t>
            </a:r>
            <a:r>
              <a:rPr lang="en-US" dirty="0" err="1"/>
              <a:t>bir</a:t>
            </a:r>
            <a:r>
              <a:rPr lang="en-US" dirty="0"/>
              <a:t> </a:t>
            </a:r>
            <a:r>
              <a:rPr lang="en-US" dirty="0" err="1"/>
              <a:t>biriga</a:t>
            </a:r>
            <a:r>
              <a:rPr lang="en-US" dirty="0"/>
              <a:t> </a:t>
            </a:r>
            <a:r>
              <a:rPr lang="en-US" dirty="0" err="1"/>
              <a:t>bog`laymiz</a:t>
            </a:r>
            <a:endParaRPr lang="ru-RU" dirty="0"/>
          </a:p>
        </p:txBody>
      </p:sp>
      <p:sp>
        <p:nvSpPr>
          <p:cNvPr id="3" name="Объект 2">
            <a:extLst>
              <a:ext uri="{FF2B5EF4-FFF2-40B4-BE49-F238E27FC236}">
                <a16:creationId xmlns:a16="http://schemas.microsoft.com/office/drawing/2014/main" id="{36D86182-DE06-428E-90A0-FDD5E8262529}"/>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F2BC97F3-21A8-4408-ABAE-AE583FEE63C6}"/>
              </a:ext>
            </a:extLst>
          </p:cNvPr>
          <p:cNvPicPr>
            <a:picLocks noChangeAspect="1"/>
          </p:cNvPicPr>
          <p:nvPr/>
        </p:nvPicPr>
        <p:blipFill>
          <a:blip r:embed="rId2"/>
          <a:stretch>
            <a:fillRect/>
          </a:stretch>
        </p:blipFill>
        <p:spPr>
          <a:xfrm>
            <a:off x="1290961" y="1520388"/>
            <a:ext cx="7071804" cy="5337612"/>
          </a:xfrm>
          <a:prstGeom prst="rect">
            <a:avLst/>
          </a:prstGeom>
        </p:spPr>
      </p:pic>
    </p:spTree>
    <p:extLst>
      <p:ext uri="{BB962C8B-B14F-4D97-AF65-F5344CB8AC3E}">
        <p14:creationId xmlns:p14="http://schemas.microsoft.com/office/powerpoint/2010/main" val="155567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D7DE40-6395-4694-A18D-5170E02DB608}"/>
              </a:ext>
            </a:extLst>
          </p:cNvPr>
          <p:cNvSpPr>
            <a:spLocks noGrp="1"/>
          </p:cNvSpPr>
          <p:nvPr>
            <p:ph type="title"/>
          </p:nvPr>
        </p:nvSpPr>
        <p:spPr>
          <a:xfrm>
            <a:off x="838200" y="66583"/>
            <a:ext cx="10515600" cy="1325563"/>
          </a:xfrm>
        </p:spPr>
        <p:txBody>
          <a:bodyPr/>
          <a:lstStyle/>
          <a:p>
            <a:r>
              <a:rPr lang="en-US" dirty="0" err="1"/>
              <a:t>Ma`lumotlarning</a:t>
            </a:r>
            <a:r>
              <a:rPr lang="en-US" dirty="0"/>
              <a:t> </a:t>
            </a:r>
            <a:r>
              <a:rPr lang="en-US" dirty="0" err="1"/>
              <a:t>vizualizatsiya</a:t>
            </a:r>
            <a:r>
              <a:rPr lang="en-US" dirty="0"/>
              <a:t> </a:t>
            </a:r>
            <a:r>
              <a:rPr lang="en-US" dirty="0" err="1"/>
              <a:t>holati</a:t>
            </a:r>
            <a:endParaRPr lang="ru-RU" dirty="0"/>
          </a:p>
        </p:txBody>
      </p:sp>
      <p:sp>
        <p:nvSpPr>
          <p:cNvPr id="3" name="Объект 2">
            <a:extLst>
              <a:ext uri="{FF2B5EF4-FFF2-40B4-BE49-F238E27FC236}">
                <a16:creationId xmlns:a16="http://schemas.microsoft.com/office/drawing/2014/main" id="{076E09DC-C967-475B-9A80-EBAB8371EC1C}"/>
              </a:ext>
            </a:extLst>
          </p:cNvPr>
          <p:cNvSpPr>
            <a:spLocks noGrp="1"/>
          </p:cNvSpPr>
          <p:nvPr>
            <p:ph idx="1"/>
          </p:nvPr>
        </p:nvSpPr>
        <p:spPr/>
        <p:txBody>
          <a:bodyPr/>
          <a:lstStyle/>
          <a:p>
            <a:endParaRPr lang="ru-RU"/>
          </a:p>
        </p:txBody>
      </p:sp>
      <p:pic>
        <p:nvPicPr>
          <p:cNvPr id="5" name="Рисунок 4">
            <a:extLst>
              <a:ext uri="{FF2B5EF4-FFF2-40B4-BE49-F238E27FC236}">
                <a16:creationId xmlns:a16="http://schemas.microsoft.com/office/drawing/2014/main" id="{B12951A0-C5F7-42B2-A2FE-7349C190CD92}"/>
              </a:ext>
            </a:extLst>
          </p:cNvPr>
          <p:cNvPicPr>
            <a:picLocks noChangeAspect="1"/>
          </p:cNvPicPr>
          <p:nvPr/>
        </p:nvPicPr>
        <p:blipFill>
          <a:blip r:embed="rId2"/>
          <a:stretch>
            <a:fillRect/>
          </a:stretch>
        </p:blipFill>
        <p:spPr>
          <a:xfrm>
            <a:off x="523782" y="1271151"/>
            <a:ext cx="9817973" cy="5520266"/>
          </a:xfrm>
          <a:prstGeom prst="rect">
            <a:avLst/>
          </a:prstGeom>
        </p:spPr>
      </p:pic>
    </p:spTree>
    <p:extLst>
      <p:ext uri="{BB962C8B-B14F-4D97-AF65-F5344CB8AC3E}">
        <p14:creationId xmlns:p14="http://schemas.microsoft.com/office/powerpoint/2010/main" val="315355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53E02B-D8C1-4484-AFE4-32FE1022C3B7}"/>
              </a:ext>
            </a:extLst>
          </p:cNvPr>
          <p:cNvSpPr>
            <a:spLocks noGrp="1"/>
          </p:cNvSpPr>
          <p:nvPr>
            <p:ph type="title"/>
          </p:nvPr>
        </p:nvSpPr>
        <p:spPr/>
        <p:txBody>
          <a:bodyPr/>
          <a:lstStyle/>
          <a:p>
            <a:r>
              <a:rPr lang="en-US" dirty="0" err="1"/>
              <a:t>Ma`lumotlarning</a:t>
            </a:r>
            <a:r>
              <a:rPr lang="en-US" dirty="0"/>
              <a:t> </a:t>
            </a:r>
            <a:r>
              <a:rPr lang="en-US" dirty="0" err="1"/>
              <a:t>vizualizatsiya</a:t>
            </a:r>
            <a:r>
              <a:rPr lang="en-US" dirty="0"/>
              <a:t> </a:t>
            </a:r>
            <a:r>
              <a:rPr lang="en-US" dirty="0" err="1"/>
              <a:t>holati</a:t>
            </a:r>
            <a:endParaRPr lang="ru-RU" dirty="0"/>
          </a:p>
        </p:txBody>
      </p:sp>
      <p:pic>
        <p:nvPicPr>
          <p:cNvPr id="5" name="Объект 4">
            <a:extLst>
              <a:ext uri="{FF2B5EF4-FFF2-40B4-BE49-F238E27FC236}">
                <a16:creationId xmlns:a16="http://schemas.microsoft.com/office/drawing/2014/main" id="{FC0836B9-62BC-4E9A-BECA-7ABAF68E8F3F}"/>
              </a:ext>
            </a:extLst>
          </p:cNvPr>
          <p:cNvPicPr>
            <a:picLocks noGrp="1" noChangeAspect="1"/>
          </p:cNvPicPr>
          <p:nvPr>
            <p:ph idx="1"/>
          </p:nvPr>
        </p:nvPicPr>
        <p:blipFill>
          <a:blip r:embed="rId2"/>
          <a:stretch>
            <a:fillRect/>
          </a:stretch>
        </p:blipFill>
        <p:spPr>
          <a:xfrm>
            <a:off x="1255451" y="1690688"/>
            <a:ext cx="9042647" cy="5074044"/>
          </a:xfrm>
        </p:spPr>
      </p:pic>
    </p:spTree>
    <p:extLst>
      <p:ext uri="{BB962C8B-B14F-4D97-AF65-F5344CB8AC3E}">
        <p14:creationId xmlns:p14="http://schemas.microsoft.com/office/powerpoint/2010/main" val="388012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2633" y="618517"/>
            <a:ext cx="11321934" cy="1700734"/>
          </a:xfrm>
        </p:spPr>
        <p:txBody>
          <a:bodyPr>
            <a:noAutofit/>
          </a:bodyPr>
          <a:lstStyle/>
          <a:p>
            <a:pPr algn="just"/>
            <a:r>
              <a:rPr lang="en-US" sz="2800" dirty="0" err="1"/>
              <a:t>Mashinani</a:t>
            </a:r>
            <a:r>
              <a:rPr lang="en-US" sz="2800" dirty="0"/>
              <a:t> </a:t>
            </a:r>
            <a:r>
              <a:rPr lang="en-US" sz="2800" dirty="0" err="1"/>
              <a:t>o'rganishdagi</a:t>
            </a:r>
            <a:r>
              <a:rPr lang="en-US" sz="2800" dirty="0"/>
              <a:t> </a:t>
            </a:r>
            <a:r>
              <a:rPr lang="en-US" sz="2800" dirty="0" err="1"/>
              <a:t>regressiya</a:t>
            </a:r>
            <a:r>
              <a:rPr lang="en-US" sz="2800" dirty="0"/>
              <a:t> </a:t>
            </a:r>
            <a:r>
              <a:rPr lang="en-US" sz="2800" dirty="0" err="1"/>
              <a:t>modeli</a:t>
            </a:r>
            <a:r>
              <a:rPr lang="en-US" sz="2800" dirty="0"/>
              <a:t> - </a:t>
            </a:r>
            <a:r>
              <a:rPr lang="en-US" sz="2800" dirty="0" err="1"/>
              <a:t>bu</a:t>
            </a:r>
            <a:r>
              <a:rPr lang="en-US" sz="2800" dirty="0"/>
              <a:t> </a:t>
            </a:r>
            <a:r>
              <a:rPr lang="en-US" sz="2800" dirty="0" err="1"/>
              <a:t>kirish</a:t>
            </a:r>
            <a:r>
              <a:rPr lang="en-US" sz="2800" dirty="0"/>
              <a:t> </a:t>
            </a:r>
            <a:r>
              <a:rPr lang="en-US" sz="2800" dirty="0" err="1"/>
              <a:t>xususiyatlariga</a:t>
            </a:r>
            <a:r>
              <a:rPr lang="en-US" sz="2800" dirty="0"/>
              <a:t> </a:t>
            </a:r>
            <a:r>
              <a:rPr lang="en-US" sz="2800" dirty="0" err="1"/>
              <a:t>asoslanib</a:t>
            </a:r>
            <a:r>
              <a:rPr lang="en-US" sz="2800" dirty="0"/>
              <a:t>, </a:t>
            </a:r>
            <a:r>
              <a:rPr lang="en-US" sz="2800" dirty="0" err="1"/>
              <a:t>doimiy</a:t>
            </a:r>
            <a:r>
              <a:rPr lang="en-US" sz="2800" dirty="0"/>
              <a:t> </a:t>
            </a:r>
            <a:r>
              <a:rPr lang="en-US" sz="2800" dirty="0" err="1"/>
              <a:t>chiqish</a:t>
            </a:r>
            <a:r>
              <a:rPr lang="en-US" sz="2800" dirty="0"/>
              <a:t> </a:t>
            </a:r>
            <a:r>
              <a:rPr lang="en-US" sz="2800" dirty="0" err="1"/>
              <a:t>qiymatlarini</a:t>
            </a:r>
            <a:r>
              <a:rPr lang="en-US" sz="2800" dirty="0"/>
              <a:t> </a:t>
            </a:r>
            <a:r>
              <a:rPr lang="en-US" sz="2800" dirty="0" err="1"/>
              <a:t>bashorat</a:t>
            </a:r>
            <a:r>
              <a:rPr lang="en-US" sz="2800" dirty="0"/>
              <a:t> </a:t>
            </a:r>
            <a:r>
              <a:rPr lang="en-US" sz="2800" dirty="0" err="1"/>
              <a:t>qilish</a:t>
            </a:r>
            <a:r>
              <a:rPr lang="en-US" sz="2800" dirty="0"/>
              <a:t> </a:t>
            </a:r>
            <a:r>
              <a:rPr lang="en-US" sz="2800" dirty="0" err="1"/>
              <a:t>uchun</a:t>
            </a:r>
            <a:r>
              <a:rPr lang="en-US" sz="2800" dirty="0"/>
              <a:t> </a:t>
            </a:r>
            <a:r>
              <a:rPr lang="en-US" sz="2800" dirty="0" err="1"/>
              <a:t>mo'ljallangan</a:t>
            </a:r>
            <a:r>
              <a:rPr lang="en-US" sz="2800" dirty="0"/>
              <a:t> </a:t>
            </a:r>
            <a:r>
              <a:rPr lang="en-US" sz="2800" dirty="0" err="1"/>
              <a:t>nazorat</a:t>
            </a:r>
            <a:r>
              <a:rPr lang="en-US" sz="2800" dirty="0"/>
              <a:t> </a:t>
            </a:r>
            <a:r>
              <a:rPr lang="en-US" sz="2800" dirty="0" err="1"/>
              <a:t>ostidagi</a:t>
            </a:r>
            <a:r>
              <a:rPr lang="en-US" sz="2800" dirty="0"/>
              <a:t> </a:t>
            </a:r>
            <a:r>
              <a:rPr lang="en-US" sz="2800" dirty="0" err="1"/>
              <a:t>o'rganish</a:t>
            </a:r>
            <a:r>
              <a:rPr lang="en-US" sz="2800" dirty="0"/>
              <a:t> </a:t>
            </a:r>
            <a:r>
              <a:rPr lang="en-US" sz="2800" dirty="0" err="1"/>
              <a:t>algoritmining</a:t>
            </a:r>
            <a:r>
              <a:rPr lang="en-US" sz="2800" dirty="0"/>
              <a:t> </a:t>
            </a:r>
            <a:r>
              <a:rPr lang="en-US" sz="2800" dirty="0" err="1"/>
              <a:t>bir</a:t>
            </a:r>
            <a:r>
              <a:rPr lang="en-US" sz="2800" dirty="0"/>
              <a:t> </a:t>
            </a:r>
            <a:r>
              <a:rPr lang="en-US" sz="2800" dirty="0" err="1"/>
              <a:t>turi</a:t>
            </a:r>
            <a:r>
              <a:rPr lang="en-US" sz="2800" dirty="0"/>
              <a:t>. </a:t>
            </a:r>
            <a:r>
              <a:rPr lang="en-US" sz="2800" dirty="0" err="1"/>
              <a:t>Regressiya</a:t>
            </a:r>
            <a:r>
              <a:rPr lang="en-US" sz="2800" dirty="0"/>
              <a:t> </a:t>
            </a:r>
            <a:r>
              <a:rPr lang="en-US" sz="2800" dirty="0" err="1"/>
              <a:t>modellarining</a:t>
            </a:r>
            <a:r>
              <a:rPr lang="en-US" sz="2800" dirty="0"/>
              <a:t> </a:t>
            </a:r>
            <a:r>
              <a:rPr lang="en-US" sz="2800" dirty="0" err="1"/>
              <a:t>asosiy</a:t>
            </a:r>
            <a:r>
              <a:rPr lang="en-US" sz="2800" dirty="0"/>
              <a:t> </a:t>
            </a:r>
            <a:r>
              <a:rPr lang="en-US" sz="2800" dirty="0" err="1"/>
              <a:t>maqsadi</a:t>
            </a:r>
            <a:r>
              <a:rPr lang="en-US" sz="2800" dirty="0"/>
              <a:t> - </a:t>
            </a:r>
            <a:r>
              <a:rPr lang="en-US" sz="2800" dirty="0" err="1"/>
              <a:t>qaram</a:t>
            </a:r>
            <a:r>
              <a:rPr lang="en-US" sz="2800" dirty="0"/>
              <a:t> </a:t>
            </a:r>
            <a:r>
              <a:rPr lang="en-US" sz="2800" dirty="0" err="1"/>
              <a:t>o'zgaruvchi</a:t>
            </a:r>
            <a:r>
              <a:rPr lang="en-US" sz="2800" dirty="0"/>
              <a:t> (</a:t>
            </a:r>
            <a:r>
              <a:rPr lang="en-US" sz="2800" dirty="0" err="1"/>
              <a:t>maqsad</a:t>
            </a:r>
            <a:r>
              <a:rPr lang="en-US" sz="2800" dirty="0"/>
              <a:t>) </a:t>
            </a:r>
            <a:r>
              <a:rPr lang="en-US" sz="2800" dirty="0" err="1"/>
              <a:t>va</a:t>
            </a:r>
            <a:r>
              <a:rPr lang="en-US" sz="2800" dirty="0"/>
              <a:t> </a:t>
            </a:r>
            <a:r>
              <a:rPr lang="en-US" sz="2800" dirty="0" err="1"/>
              <a:t>mustaqil</a:t>
            </a:r>
            <a:r>
              <a:rPr lang="en-US" sz="2800" dirty="0"/>
              <a:t> </a:t>
            </a:r>
            <a:r>
              <a:rPr lang="en-US" sz="2800" dirty="0" err="1"/>
              <a:t>o'zgaruvchilar</a:t>
            </a:r>
            <a:r>
              <a:rPr lang="en-US" sz="2800" dirty="0"/>
              <a:t> (</a:t>
            </a:r>
            <a:r>
              <a:rPr lang="en-US" sz="2800" dirty="0" err="1"/>
              <a:t>xususiyatlar</a:t>
            </a:r>
            <a:r>
              <a:rPr lang="en-US" sz="2800" dirty="0"/>
              <a:t>) </a:t>
            </a:r>
            <a:r>
              <a:rPr lang="en-US" sz="2800" dirty="0" err="1"/>
              <a:t>o'rtasidagi</a:t>
            </a:r>
            <a:r>
              <a:rPr lang="en-US" sz="2800" dirty="0"/>
              <a:t> </a:t>
            </a:r>
            <a:r>
              <a:rPr lang="en-US" sz="2800" dirty="0" err="1"/>
              <a:t>munosabatlarni</a:t>
            </a:r>
            <a:r>
              <a:rPr lang="en-US" sz="2800" dirty="0"/>
              <a:t> </a:t>
            </a:r>
            <a:r>
              <a:rPr lang="en-US" sz="2800" dirty="0" err="1"/>
              <a:t>tushunishdir</a:t>
            </a:r>
            <a:r>
              <a:rPr lang="en-US" sz="2800" dirty="0"/>
              <a:t>.</a:t>
            </a:r>
            <a:endParaRPr lang="ru-RU" sz="2800" dirty="0"/>
          </a:p>
        </p:txBody>
      </p:sp>
      <p:pic>
        <p:nvPicPr>
          <p:cNvPr id="4" name="Объект 3"/>
          <p:cNvPicPr>
            <a:picLocks noGrp="1" noChangeAspect="1"/>
          </p:cNvPicPr>
          <p:nvPr>
            <p:ph idx="1"/>
          </p:nvPr>
        </p:nvPicPr>
        <p:blipFill>
          <a:blip r:embed="rId2"/>
          <a:stretch>
            <a:fillRect/>
          </a:stretch>
        </p:blipFill>
        <p:spPr>
          <a:xfrm>
            <a:off x="2851266" y="2572291"/>
            <a:ext cx="7136529" cy="3971972"/>
          </a:xfrm>
          <a:prstGeom prst="rect">
            <a:avLst/>
          </a:prstGeom>
        </p:spPr>
      </p:pic>
      <p:pic>
        <p:nvPicPr>
          <p:cNvPr id="5" name="Объект 3"/>
          <p:cNvPicPr>
            <a:picLocks noChangeAspect="1"/>
          </p:cNvPicPr>
          <p:nvPr/>
        </p:nvPicPr>
        <p:blipFill>
          <a:blip r:embed="rId3"/>
          <a:stretch>
            <a:fillRect/>
          </a:stretch>
        </p:blipFill>
        <p:spPr>
          <a:xfrm>
            <a:off x="6059706" y="6391311"/>
            <a:ext cx="6132294" cy="466689"/>
          </a:xfrm>
          <a:prstGeom prst="rect">
            <a:avLst/>
          </a:prstGeom>
        </p:spPr>
      </p:pic>
    </p:spTree>
    <p:extLst>
      <p:ext uri="{BB962C8B-B14F-4D97-AF65-F5344CB8AC3E}">
        <p14:creationId xmlns:p14="http://schemas.microsoft.com/office/powerpoint/2010/main" val="352125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C4C114-93C6-43B0-AD24-E1CEA39D1EDE}"/>
              </a:ext>
            </a:extLst>
          </p:cNvPr>
          <p:cNvSpPr>
            <a:spLocks noGrp="1"/>
          </p:cNvSpPr>
          <p:nvPr>
            <p:ph type="ctrTitle"/>
          </p:nvPr>
        </p:nvSpPr>
        <p:spPr/>
        <p:txBody>
          <a:bodyPr/>
          <a:lstStyle/>
          <a:p>
            <a:r>
              <a:rPr lang="en-US" dirty="0"/>
              <a:t>Bi </a:t>
            </a:r>
            <a:r>
              <a:rPr lang="en-US" dirty="0" err="1"/>
              <a:t>platforma</a:t>
            </a:r>
            <a:r>
              <a:rPr lang="en-US" dirty="0"/>
              <a:t> </a:t>
            </a:r>
            <a:r>
              <a:rPr lang="en-US" dirty="0" err="1"/>
              <a:t>nima</a:t>
            </a:r>
            <a:r>
              <a:rPr lang="en-US" dirty="0"/>
              <a:t> </a:t>
            </a:r>
            <a:r>
              <a:rPr lang="en-US" dirty="0" err="1"/>
              <a:t>bajaradi</a:t>
            </a:r>
            <a:endParaRPr lang="ru-RU" dirty="0"/>
          </a:p>
        </p:txBody>
      </p:sp>
      <p:sp>
        <p:nvSpPr>
          <p:cNvPr id="3" name="Подзаголовок 2">
            <a:extLst>
              <a:ext uri="{FF2B5EF4-FFF2-40B4-BE49-F238E27FC236}">
                <a16:creationId xmlns:a16="http://schemas.microsoft.com/office/drawing/2014/main" id="{E47E917E-E23E-4FE6-B141-AF574FB1F300}"/>
              </a:ext>
            </a:extLst>
          </p:cNvPr>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4763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646FC4-6127-4E46-8BDB-E1E7C557457C}"/>
              </a:ext>
            </a:extLst>
          </p:cNvPr>
          <p:cNvSpPr>
            <a:spLocks noGrp="1"/>
          </p:cNvSpPr>
          <p:nvPr>
            <p:ph type="title"/>
          </p:nvPr>
        </p:nvSpPr>
        <p:spPr/>
        <p:txBody>
          <a:bodyPr/>
          <a:lstStyle/>
          <a:p>
            <a:r>
              <a:rPr lang="en-US" dirty="0"/>
              <a:t>Bi </a:t>
            </a:r>
            <a:r>
              <a:rPr lang="en-US" dirty="0" err="1"/>
              <a:t>platforma</a:t>
            </a:r>
            <a:r>
              <a:rPr lang="en-US" dirty="0"/>
              <a:t> </a:t>
            </a:r>
            <a:r>
              <a:rPr lang="en-US" dirty="0" err="1"/>
              <a:t>nima</a:t>
            </a:r>
            <a:r>
              <a:rPr lang="en-US" dirty="0"/>
              <a:t> </a:t>
            </a:r>
            <a:r>
              <a:rPr lang="en-US" dirty="0" err="1"/>
              <a:t>qila</a:t>
            </a:r>
            <a:r>
              <a:rPr lang="en-US" dirty="0"/>
              <a:t> </a:t>
            </a:r>
            <a:r>
              <a:rPr lang="en-US" dirty="0" err="1"/>
              <a:t>oladi</a:t>
            </a:r>
            <a:endParaRPr lang="ru-RU" dirty="0"/>
          </a:p>
        </p:txBody>
      </p:sp>
      <p:sp>
        <p:nvSpPr>
          <p:cNvPr id="3" name="Объект 2">
            <a:extLst>
              <a:ext uri="{FF2B5EF4-FFF2-40B4-BE49-F238E27FC236}">
                <a16:creationId xmlns:a16="http://schemas.microsoft.com/office/drawing/2014/main" id="{783B467C-B60C-4CFA-9F99-E2F96DE390EE}"/>
              </a:ext>
            </a:extLst>
          </p:cNvPr>
          <p:cNvSpPr>
            <a:spLocks noGrp="1"/>
          </p:cNvSpPr>
          <p:nvPr>
            <p:ph idx="1"/>
          </p:nvPr>
        </p:nvSpPr>
        <p:spPr/>
        <p:txBody>
          <a:bodyPr/>
          <a:lstStyle/>
          <a:p>
            <a:r>
              <a:rPr lang="en-US" dirty="0" err="1"/>
              <a:t>Vizualizatsiya</a:t>
            </a:r>
            <a:r>
              <a:rPr lang="en-US" dirty="0"/>
              <a:t> </a:t>
            </a:r>
            <a:r>
              <a:rPr lang="en-US" dirty="0" err="1"/>
              <a:t>va</a:t>
            </a:r>
            <a:r>
              <a:rPr lang="en-US" dirty="0"/>
              <a:t> </a:t>
            </a:r>
            <a:r>
              <a:rPr lang="en-US" dirty="0" err="1"/>
              <a:t>tushunchalarni</a:t>
            </a:r>
            <a:r>
              <a:rPr lang="en-US" dirty="0"/>
              <a:t> </a:t>
            </a:r>
            <a:r>
              <a:rPr lang="en-US" dirty="0" err="1"/>
              <a:t>almashish</a:t>
            </a:r>
            <a:r>
              <a:rPr lang="en-US" dirty="0"/>
              <a:t> </a:t>
            </a:r>
            <a:r>
              <a:rPr lang="en-US" dirty="0" err="1"/>
              <a:t>uchun</a:t>
            </a:r>
            <a:r>
              <a:rPr lang="en-US" dirty="0"/>
              <a:t> </a:t>
            </a:r>
            <a:r>
              <a:rPr lang="en-US" dirty="0" err="1"/>
              <a:t>biznes</a:t>
            </a:r>
            <a:r>
              <a:rPr lang="en-US" dirty="0"/>
              <a:t> </a:t>
            </a:r>
            <a:r>
              <a:rPr lang="en-US" dirty="0" err="1"/>
              <a:t>tahlil</a:t>
            </a:r>
            <a:r>
              <a:rPr lang="en-US" dirty="0"/>
              <a:t> </a:t>
            </a:r>
            <a:r>
              <a:rPr lang="en-US" dirty="0" err="1"/>
              <a:t>vositasi</a:t>
            </a:r>
            <a:r>
              <a:rPr lang="en-US" dirty="0"/>
              <a:t>;</a:t>
            </a:r>
          </a:p>
          <a:p>
            <a:r>
              <a:rPr lang="en-US" dirty="0"/>
              <a:t>Power Query </a:t>
            </a:r>
            <a:r>
              <a:rPr lang="en-US" dirty="0" err="1"/>
              <a:t>yordamida</a:t>
            </a:r>
            <a:r>
              <a:rPr lang="en-US" dirty="0"/>
              <a:t> 100 dan </a:t>
            </a:r>
            <a:r>
              <a:rPr lang="en-US" dirty="0" err="1"/>
              <a:t>ortiq</a:t>
            </a:r>
            <a:r>
              <a:rPr lang="en-US" dirty="0"/>
              <a:t> </a:t>
            </a:r>
            <a:r>
              <a:rPr lang="en-US" dirty="0" err="1"/>
              <a:t>manbalardan</a:t>
            </a:r>
            <a:r>
              <a:rPr lang="en-US" dirty="0"/>
              <a:t> </a:t>
            </a:r>
            <a:r>
              <a:rPr lang="en-US" dirty="0" err="1"/>
              <a:t>ma'lumotlarni</a:t>
            </a:r>
            <a:r>
              <a:rPr lang="en-US" dirty="0"/>
              <a:t> </a:t>
            </a:r>
            <a:r>
              <a:rPr lang="en-US" dirty="0" err="1"/>
              <a:t>olish</a:t>
            </a:r>
            <a:r>
              <a:rPr lang="en-US" dirty="0"/>
              <a:t>;</a:t>
            </a:r>
          </a:p>
          <a:p>
            <a:r>
              <a:rPr lang="en-US" dirty="0"/>
              <a:t>Power Pivot </a:t>
            </a:r>
            <a:r>
              <a:rPr lang="en-US" dirty="0" err="1"/>
              <a:t>yordamida</a:t>
            </a:r>
            <a:r>
              <a:rPr lang="en-US" dirty="0"/>
              <a:t> </a:t>
            </a:r>
            <a:r>
              <a:rPr lang="en-US" dirty="0" err="1"/>
              <a:t>maʼlumotlaringizni</a:t>
            </a:r>
            <a:r>
              <a:rPr lang="en-US" dirty="0"/>
              <a:t> </a:t>
            </a:r>
            <a:r>
              <a:rPr lang="en-US" dirty="0" err="1"/>
              <a:t>modellashtirish</a:t>
            </a:r>
            <a:r>
              <a:rPr lang="en-US" dirty="0"/>
              <a:t>;</a:t>
            </a:r>
          </a:p>
          <a:p>
            <a:r>
              <a:rPr lang="en-US" dirty="0" err="1"/>
              <a:t>Jozibali</a:t>
            </a:r>
            <a:r>
              <a:rPr lang="en-US" dirty="0"/>
              <a:t>, </a:t>
            </a:r>
            <a:r>
              <a:rPr lang="en-US" dirty="0" err="1"/>
              <a:t>interaktiv</a:t>
            </a:r>
            <a:r>
              <a:rPr lang="en-US" dirty="0"/>
              <a:t> </a:t>
            </a:r>
            <a:r>
              <a:rPr lang="en-US" dirty="0" err="1"/>
              <a:t>hisobotlar</a:t>
            </a:r>
            <a:r>
              <a:rPr lang="en-US" dirty="0"/>
              <a:t> </a:t>
            </a:r>
            <a:r>
              <a:rPr lang="en-US" dirty="0" err="1"/>
              <a:t>va</a:t>
            </a:r>
            <a:r>
              <a:rPr lang="en-US" dirty="0"/>
              <a:t> </a:t>
            </a:r>
            <a:r>
              <a:rPr lang="en-US" dirty="0" err="1"/>
              <a:t>boshqaruv</a:t>
            </a:r>
            <a:r>
              <a:rPr lang="en-US" dirty="0"/>
              <a:t> </a:t>
            </a:r>
            <a:r>
              <a:rPr lang="en-US" dirty="0" err="1"/>
              <a:t>panellarini</a:t>
            </a:r>
            <a:r>
              <a:rPr lang="en-US" dirty="0"/>
              <a:t> </a:t>
            </a:r>
            <a:r>
              <a:rPr lang="en-US" dirty="0" err="1"/>
              <a:t>yaradi</a:t>
            </a:r>
            <a:r>
              <a:rPr lang="en-US" dirty="0"/>
              <a:t>;</a:t>
            </a:r>
          </a:p>
          <a:p>
            <a:r>
              <a:rPr lang="en-US" dirty="0" err="1"/>
              <a:t>Tashkilotingiz</a:t>
            </a:r>
            <a:r>
              <a:rPr lang="en-US" dirty="0"/>
              <a:t> </a:t>
            </a:r>
            <a:r>
              <a:rPr lang="en-US" dirty="0" err="1"/>
              <a:t>ichida</a:t>
            </a:r>
            <a:r>
              <a:rPr lang="en-US" dirty="0"/>
              <a:t> </a:t>
            </a:r>
            <a:r>
              <a:rPr lang="en-US" dirty="0" err="1"/>
              <a:t>va</a:t>
            </a:r>
            <a:r>
              <a:rPr lang="en-US" dirty="0"/>
              <a:t> </a:t>
            </a:r>
            <a:r>
              <a:rPr lang="en-US" dirty="0" err="1"/>
              <a:t>tashqarisida</a:t>
            </a:r>
            <a:r>
              <a:rPr lang="en-US" dirty="0"/>
              <a:t> </a:t>
            </a:r>
            <a:r>
              <a:rPr lang="en-US" dirty="0" err="1"/>
              <a:t>hisobotlarni</a:t>
            </a:r>
            <a:r>
              <a:rPr lang="en-US" dirty="0"/>
              <a:t> </a:t>
            </a:r>
            <a:r>
              <a:rPr lang="en-US" dirty="0" err="1"/>
              <a:t>almashish</a:t>
            </a:r>
            <a:r>
              <a:rPr lang="en-US" dirty="0"/>
              <a:t> </a:t>
            </a:r>
            <a:r>
              <a:rPr lang="en-US" dirty="0" err="1"/>
              <a:t>imkoniyati</a:t>
            </a:r>
            <a:r>
              <a:rPr lang="en-US" dirty="0"/>
              <a:t>;</a:t>
            </a:r>
          </a:p>
          <a:p>
            <a:r>
              <a:rPr lang="en-US" dirty="0" err="1"/>
              <a:t>avtomatik</a:t>
            </a:r>
            <a:r>
              <a:rPr lang="en-US" dirty="0"/>
              <a:t> </a:t>
            </a:r>
            <a:r>
              <a:rPr lang="en-US" dirty="0" err="1"/>
              <a:t>yangilab</a:t>
            </a:r>
            <a:r>
              <a:rPr lang="en-US" dirty="0"/>
              <a:t> </a:t>
            </a:r>
            <a:r>
              <a:rPr lang="en-US" dirty="0" err="1"/>
              <a:t>turadi</a:t>
            </a:r>
            <a:r>
              <a:rPr lang="en-US" dirty="0"/>
              <a:t>;</a:t>
            </a:r>
            <a:endParaRPr lang="ru-RU" dirty="0"/>
          </a:p>
        </p:txBody>
      </p:sp>
    </p:spTree>
    <p:extLst>
      <p:ext uri="{BB962C8B-B14F-4D97-AF65-F5344CB8AC3E}">
        <p14:creationId xmlns:p14="http://schemas.microsoft.com/office/powerpoint/2010/main" val="3411797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FEB1F4-1E7C-4F4F-9946-D74D2FDD5A82}"/>
              </a:ext>
            </a:extLst>
          </p:cNvPr>
          <p:cNvSpPr>
            <a:spLocks noGrp="1"/>
          </p:cNvSpPr>
          <p:nvPr>
            <p:ph type="title"/>
          </p:nvPr>
        </p:nvSpPr>
        <p:spPr/>
        <p:txBody>
          <a:bodyPr/>
          <a:lstStyle/>
          <a:p>
            <a:r>
              <a:rPr lang="en-US" dirty="0"/>
              <a:t>IT </a:t>
            </a:r>
            <a:r>
              <a:rPr lang="en-US" dirty="0" err="1"/>
              <a:t>xarajatlari</a:t>
            </a:r>
            <a:r>
              <a:rPr lang="en-US" dirty="0"/>
              <a:t>: </a:t>
            </a:r>
            <a:r>
              <a:rPr lang="en-US" dirty="0" err="1"/>
              <a:t>byudjet</a:t>
            </a:r>
            <a:r>
              <a:rPr lang="en-US" dirty="0"/>
              <a:t> </a:t>
            </a:r>
            <a:r>
              <a:rPr lang="en-US" dirty="0" err="1"/>
              <a:t>va</a:t>
            </a:r>
            <a:r>
              <a:rPr lang="en-US" dirty="0"/>
              <a:t> </a:t>
            </a:r>
            <a:r>
              <a:rPr lang="en-US" dirty="0" err="1"/>
              <a:t>haqiqiy</a:t>
            </a:r>
            <a:r>
              <a:rPr lang="en-US" dirty="0"/>
              <a:t> </a:t>
            </a:r>
            <a:r>
              <a:rPr lang="en-US" dirty="0" err="1"/>
              <a:t>harajatlar</a:t>
            </a:r>
            <a:r>
              <a:rPr lang="en-US" dirty="0"/>
              <a:t> </a:t>
            </a:r>
            <a:r>
              <a:rPr lang="en-US" dirty="0" err="1"/>
              <a:t>o`rtasidagi</a:t>
            </a:r>
            <a:r>
              <a:rPr lang="en-US" dirty="0"/>
              <a:t> </a:t>
            </a:r>
            <a:r>
              <a:rPr lang="en-US" dirty="0" err="1"/>
              <a:t>tafovutlar</a:t>
            </a:r>
            <a:endParaRPr lang="ru-RU" dirty="0"/>
          </a:p>
        </p:txBody>
      </p:sp>
      <p:graphicFrame>
        <p:nvGraphicFramePr>
          <p:cNvPr id="4" name="Таблица 4">
            <a:extLst>
              <a:ext uri="{FF2B5EF4-FFF2-40B4-BE49-F238E27FC236}">
                <a16:creationId xmlns:a16="http://schemas.microsoft.com/office/drawing/2014/main" id="{CD3BF626-5053-4216-A106-91FB133EB561}"/>
              </a:ext>
            </a:extLst>
          </p:cNvPr>
          <p:cNvGraphicFramePr>
            <a:graphicFrameLocks noGrp="1"/>
          </p:cNvGraphicFramePr>
          <p:nvPr>
            <p:ph idx="1"/>
            <p:extLst/>
          </p:nvPr>
        </p:nvGraphicFramePr>
        <p:xfrm>
          <a:off x="838201" y="1825624"/>
          <a:ext cx="10392051" cy="2426778"/>
        </p:xfrm>
        <a:graphic>
          <a:graphicData uri="http://schemas.openxmlformats.org/drawingml/2006/table">
            <a:tbl>
              <a:tblPr firstRow="1" bandRow="1">
                <a:tableStyleId>{5940675A-B579-460E-94D1-54222C63F5DA}</a:tableStyleId>
              </a:tblPr>
              <a:tblGrid>
                <a:gridCol w="3464017">
                  <a:extLst>
                    <a:ext uri="{9D8B030D-6E8A-4147-A177-3AD203B41FA5}">
                      <a16:colId xmlns:a16="http://schemas.microsoft.com/office/drawing/2014/main" val="3078693151"/>
                    </a:ext>
                  </a:extLst>
                </a:gridCol>
                <a:gridCol w="3464017">
                  <a:extLst>
                    <a:ext uri="{9D8B030D-6E8A-4147-A177-3AD203B41FA5}">
                      <a16:colId xmlns:a16="http://schemas.microsoft.com/office/drawing/2014/main" val="2934809657"/>
                    </a:ext>
                  </a:extLst>
                </a:gridCol>
                <a:gridCol w="3464017">
                  <a:extLst>
                    <a:ext uri="{9D8B030D-6E8A-4147-A177-3AD203B41FA5}">
                      <a16:colId xmlns:a16="http://schemas.microsoft.com/office/drawing/2014/main" val="3560579371"/>
                    </a:ext>
                  </a:extLst>
                </a:gridCol>
              </a:tblGrid>
              <a:tr h="808926">
                <a:tc>
                  <a:txBody>
                    <a:bodyPr/>
                    <a:lstStyle/>
                    <a:p>
                      <a:r>
                        <a:rPr lang="en-US" sz="3600" b="1" dirty="0"/>
                        <a:t>Real (</a:t>
                      </a:r>
                      <a:r>
                        <a:rPr lang="en-US" sz="3600" b="1" dirty="0" err="1"/>
                        <a:t>Haqiqiy</a:t>
                      </a:r>
                      <a:r>
                        <a:rPr lang="en-US" sz="3600" b="1" dirty="0"/>
                        <a:t>)</a:t>
                      </a:r>
                      <a:endParaRPr lang="ru-RU" sz="3600" b="1" dirty="0"/>
                    </a:p>
                  </a:txBody>
                  <a:tcPr/>
                </a:tc>
                <a:tc>
                  <a:txBody>
                    <a:bodyPr/>
                    <a:lstStyle/>
                    <a:p>
                      <a:r>
                        <a:rPr lang="en-US" sz="3600" b="1" dirty="0" err="1"/>
                        <a:t>Budjet</a:t>
                      </a:r>
                      <a:endParaRPr lang="ru-RU" sz="3600" b="1" dirty="0"/>
                    </a:p>
                  </a:txBody>
                  <a:tcPr/>
                </a:tc>
                <a:tc>
                  <a:txBody>
                    <a:bodyPr/>
                    <a:lstStyle/>
                    <a:p>
                      <a:r>
                        <a:rPr lang="en-US" sz="3600" b="1" dirty="0" err="1"/>
                        <a:t>Farqi</a:t>
                      </a:r>
                      <a:endParaRPr lang="ru-RU" sz="3600" b="1" dirty="0"/>
                    </a:p>
                  </a:txBody>
                  <a:tcPr/>
                </a:tc>
                <a:extLst>
                  <a:ext uri="{0D108BD9-81ED-4DB2-BD59-A6C34878D82A}">
                    <a16:rowId xmlns:a16="http://schemas.microsoft.com/office/drawing/2014/main" val="1101352739"/>
                  </a:ext>
                </a:extLst>
              </a:tr>
              <a:tr h="808926">
                <a:tc>
                  <a:txBody>
                    <a:bodyPr/>
                    <a:lstStyle/>
                    <a:p>
                      <a:r>
                        <a:rPr lang="en-US" sz="3600" dirty="0"/>
                        <a:t>200</a:t>
                      </a:r>
                      <a:endParaRPr lang="ru-RU" sz="3600" dirty="0"/>
                    </a:p>
                  </a:txBody>
                  <a:tcPr/>
                </a:tc>
                <a:tc>
                  <a:txBody>
                    <a:bodyPr/>
                    <a:lstStyle/>
                    <a:p>
                      <a:r>
                        <a:rPr lang="en-US" sz="3600" dirty="0"/>
                        <a:t>100</a:t>
                      </a:r>
                      <a:endParaRPr lang="ru-RU" sz="3600" dirty="0"/>
                    </a:p>
                  </a:txBody>
                  <a:tcPr/>
                </a:tc>
                <a:tc>
                  <a:txBody>
                    <a:bodyPr/>
                    <a:lstStyle/>
                    <a:p>
                      <a:r>
                        <a:rPr lang="en-US" sz="3600" dirty="0"/>
                        <a:t>(100)</a:t>
                      </a:r>
                      <a:r>
                        <a:rPr lang="en-US" sz="3600" dirty="0" err="1"/>
                        <a:t>Salbiy</a:t>
                      </a:r>
                      <a:endParaRPr lang="ru-RU" sz="3600" dirty="0"/>
                    </a:p>
                  </a:txBody>
                  <a:tcPr/>
                </a:tc>
                <a:extLst>
                  <a:ext uri="{0D108BD9-81ED-4DB2-BD59-A6C34878D82A}">
                    <a16:rowId xmlns:a16="http://schemas.microsoft.com/office/drawing/2014/main" val="1000861677"/>
                  </a:ext>
                </a:extLst>
              </a:tr>
              <a:tr h="808926">
                <a:tc>
                  <a:txBody>
                    <a:bodyPr/>
                    <a:lstStyle/>
                    <a:p>
                      <a:r>
                        <a:rPr lang="en-US" sz="3600" dirty="0"/>
                        <a:t>50</a:t>
                      </a:r>
                      <a:endParaRPr lang="ru-RU" sz="3600" dirty="0"/>
                    </a:p>
                  </a:txBody>
                  <a:tcPr/>
                </a:tc>
                <a:tc>
                  <a:txBody>
                    <a:bodyPr/>
                    <a:lstStyle/>
                    <a:p>
                      <a:r>
                        <a:rPr lang="en-US" sz="3600" dirty="0"/>
                        <a:t>100</a:t>
                      </a:r>
                      <a:endParaRPr lang="ru-RU" sz="3600" dirty="0"/>
                    </a:p>
                  </a:txBody>
                  <a:tcPr/>
                </a:tc>
                <a:tc>
                  <a:txBody>
                    <a:bodyPr/>
                    <a:lstStyle/>
                    <a:p>
                      <a:r>
                        <a:rPr lang="en-US" sz="3600" dirty="0"/>
                        <a:t>50 </a:t>
                      </a:r>
                      <a:r>
                        <a:rPr lang="en-US" sz="3600" dirty="0" err="1"/>
                        <a:t>Ijobiy</a:t>
                      </a:r>
                      <a:endParaRPr lang="ru-RU" sz="3600" dirty="0"/>
                    </a:p>
                  </a:txBody>
                  <a:tcPr/>
                </a:tc>
                <a:extLst>
                  <a:ext uri="{0D108BD9-81ED-4DB2-BD59-A6C34878D82A}">
                    <a16:rowId xmlns:a16="http://schemas.microsoft.com/office/drawing/2014/main" val="523181199"/>
                  </a:ext>
                </a:extLst>
              </a:tr>
            </a:tbl>
          </a:graphicData>
        </a:graphic>
      </p:graphicFrame>
      <p:sp>
        <p:nvSpPr>
          <p:cNvPr id="6" name="TextBox 5">
            <a:extLst>
              <a:ext uri="{FF2B5EF4-FFF2-40B4-BE49-F238E27FC236}">
                <a16:creationId xmlns:a16="http://schemas.microsoft.com/office/drawing/2014/main" id="{0E18A689-09A0-4977-8732-698268746822}"/>
              </a:ext>
            </a:extLst>
          </p:cNvPr>
          <p:cNvSpPr txBox="1"/>
          <p:nvPr/>
        </p:nvSpPr>
        <p:spPr>
          <a:xfrm>
            <a:off x="687280" y="5892098"/>
            <a:ext cx="8944992" cy="369332"/>
          </a:xfrm>
          <a:prstGeom prst="rect">
            <a:avLst/>
          </a:prstGeom>
          <a:noFill/>
        </p:spPr>
        <p:txBody>
          <a:bodyPr wrap="square">
            <a:spAutoFit/>
          </a:bodyPr>
          <a:lstStyle/>
          <a:p>
            <a:r>
              <a:rPr lang="en-US" dirty="0"/>
              <a:t>BI </a:t>
            </a:r>
            <a:r>
              <a:rPr lang="en-US" dirty="0" err="1"/>
              <a:t>platformasida</a:t>
            </a:r>
            <a:r>
              <a:rPr lang="en-US" dirty="0"/>
              <a:t> </a:t>
            </a:r>
            <a:r>
              <a:rPr lang="en-US" dirty="0" err="1"/>
              <a:t>katta</a:t>
            </a:r>
            <a:r>
              <a:rPr lang="en-US" dirty="0"/>
              <a:t> </a:t>
            </a:r>
            <a:r>
              <a:rPr lang="en-US" dirty="0" err="1"/>
              <a:t>ma`lumotlar</a:t>
            </a:r>
            <a:r>
              <a:rPr lang="en-US" dirty="0"/>
              <a:t> </a:t>
            </a:r>
            <a:r>
              <a:rPr lang="en-US" dirty="0" err="1"/>
              <a:t>bazasi</a:t>
            </a:r>
            <a:r>
              <a:rPr lang="en-US" dirty="0"/>
              <a:t> </a:t>
            </a:r>
            <a:r>
              <a:rPr lang="en-US" dirty="0" err="1"/>
              <a:t>bilan</a:t>
            </a:r>
            <a:r>
              <a:rPr lang="en-US" dirty="0"/>
              <a:t> </a:t>
            </a:r>
            <a:r>
              <a:rPr lang="en-US" dirty="0" err="1"/>
              <a:t>ishlash</a:t>
            </a:r>
            <a:r>
              <a:rPr lang="en-US" dirty="0"/>
              <a:t> </a:t>
            </a:r>
            <a:r>
              <a:rPr lang="en-US" dirty="0" err="1"/>
              <a:t>maqsad</a:t>
            </a:r>
            <a:r>
              <a:rPr lang="en-US" dirty="0"/>
              <a:t> </a:t>
            </a:r>
            <a:r>
              <a:rPr lang="en-US" dirty="0" err="1"/>
              <a:t>qilib</a:t>
            </a:r>
            <a:r>
              <a:rPr lang="en-US" dirty="0"/>
              <a:t> </a:t>
            </a:r>
            <a:r>
              <a:rPr lang="en-US" dirty="0" err="1"/>
              <a:t>olingan</a:t>
            </a:r>
            <a:endParaRPr lang="ru-RU" dirty="0"/>
          </a:p>
        </p:txBody>
      </p:sp>
    </p:spTree>
    <p:extLst>
      <p:ext uri="{BB962C8B-B14F-4D97-AF65-F5344CB8AC3E}">
        <p14:creationId xmlns:p14="http://schemas.microsoft.com/office/powerpoint/2010/main" val="66316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03CA32-D12B-4C04-82B3-94DE50617E93}"/>
              </a:ext>
            </a:extLst>
          </p:cNvPr>
          <p:cNvSpPr>
            <a:spLocks noGrp="1"/>
          </p:cNvSpPr>
          <p:nvPr>
            <p:ph type="title"/>
          </p:nvPr>
        </p:nvSpPr>
        <p:spPr/>
        <p:txBody>
          <a:bodyPr/>
          <a:lstStyle/>
          <a:p>
            <a:endParaRPr lang="ru-RU" dirty="0"/>
          </a:p>
        </p:txBody>
      </p:sp>
      <p:pic>
        <p:nvPicPr>
          <p:cNvPr id="5" name="Объект 4">
            <a:extLst>
              <a:ext uri="{FF2B5EF4-FFF2-40B4-BE49-F238E27FC236}">
                <a16:creationId xmlns:a16="http://schemas.microsoft.com/office/drawing/2014/main" id="{B48950C2-4A28-4349-A757-6BEB94476A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617" y="153751"/>
            <a:ext cx="12050383" cy="6550498"/>
          </a:xfrm>
        </p:spPr>
      </p:pic>
    </p:spTree>
    <p:extLst>
      <p:ext uri="{BB962C8B-B14F-4D97-AF65-F5344CB8AC3E}">
        <p14:creationId xmlns:p14="http://schemas.microsoft.com/office/powerpoint/2010/main" val="406104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A68324-FD5D-40AE-ABEC-4F465839AFD2}"/>
              </a:ext>
            </a:extLst>
          </p:cNvPr>
          <p:cNvSpPr>
            <a:spLocks noGrp="1"/>
          </p:cNvSpPr>
          <p:nvPr>
            <p:ph type="title"/>
          </p:nvPr>
        </p:nvSpPr>
        <p:spPr/>
        <p:txBody>
          <a:bodyPr/>
          <a:lstStyle/>
          <a:p>
            <a:r>
              <a:rPr lang="en-US" dirty="0" err="1"/>
              <a:t>Umumiy</a:t>
            </a:r>
            <a:r>
              <a:rPr lang="en-US" dirty="0"/>
              <a:t> </a:t>
            </a:r>
            <a:r>
              <a:rPr lang="en-US" dirty="0" err="1"/>
              <a:t>jadval</a:t>
            </a:r>
            <a:r>
              <a:rPr lang="en-US" dirty="0"/>
              <a:t> </a:t>
            </a:r>
            <a:r>
              <a:rPr lang="en-US" dirty="0" err="1"/>
              <a:t>ko`rinishi</a:t>
            </a:r>
            <a:endParaRPr lang="ru-RU" dirty="0"/>
          </a:p>
        </p:txBody>
      </p:sp>
      <p:sp>
        <p:nvSpPr>
          <p:cNvPr id="3" name="Объект 2">
            <a:extLst>
              <a:ext uri="{FF2B5EF4-FFF2-40B4-BE49-F238E27FC236}">
                <a16:creationId xmlns:a16="http://schemas.microsoft.com/office/drawing/2014/main" id="{A6223799-EEE3-47DD-8194-BEF6C28D94A7}"/>
              </a:ext>
            </a:extLst>
          </p:cNvPr>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998723B4-1928-44B8-B825-A38C00C357CF}"/>
              </a:ext>
            </a:extLst>
          </p:cNvPr>
          <p:cNvPicPr>
            <a:picLocks noChangeAspect="1"/>
          </p:cNvPicPr>
          <p:nvPr/>
        </p:nvPicPr>
        <p:blipFill rotWithShape="1">
          <a:blip r:embed="rId2"/>
          <a:srcRect b="44349"/>
          <a:stretch/>
        </p:blipFill>
        <p:spPr>
          <a:xfrm>
            <a:off x="299910" y="1445366"/>
            <a:ext cx="11892090" cy="5412634"/>
          </a:xfrm>
          <a:prstGeom prst="rect">
            <a:avLst/>
          </a:prstGeom>
        </p:spPr>
      </p:pic>
    </p:spTree>
    <p:extLst>
      <p:ext uri="{BB962C8B-B14F-4D97-AF65-F5344CB8AC3E}">
        <p14:creationId xmlns:p14="http://schemas.microsoft.com/office/powerpoint/2010/main" val="327854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A16404-C8A1-4C8F-A4E7-C88F6D2F7016}"/>
              </a:ext>
            </a:extLst>
          </p:cNvPr>
          <p:cNvSpPr>
            <a:spLocks noGrp="1"/>
          </p:cNvSpPr>
          <p:nvPr>
            <p:ph type="title"/>
          </p:nvPr>
        </p:nvSpPr>
        <p:spPr>
          <a:xfrm>
            <a:off x="838200" y="18255"/>
            <a:ext cx="10515600" cy="1325563"/>
          </a:xfrm>
        </p:spPr>
        <p:txBody>
          <a:bodyPr/>
          <a:lstStyle/>
          <a:p>
            <a:r>
              <a:rPr lang="en-US" dirty="0" err="1"/>
              <a:t>Pragnoz</a:t>
            </a:r>
            <a:r>
              <a:rPr lang="en-US" dirty="0"/>
              <a:t> </a:t>
            </a:r>
            <a:r>
              <a:rPr lang="en-US" dirty="0" err="1"/>
              <a:t>jadvalining</a:t>
            </a:r>
            <a:r>
              <a:rPr lang="en-US" dirty="0"/>
              <a:t> </a:t>
            </a:r>
            <a:r>
              <a:rPr lang="en-US" dirty="0" err="1"/>
              <a:t>ma`lumotlar</a:t>
            </a:r>
            <a:r>
              <a:rPr lang="en-US" dirty="0"/>
              <a:t> </a:t>
            </a:r>
            <a:r>
              <a:rPr lang="en-US" dirty="0" err="1"/>
              <a:t>to`plami</a:t>
            </a:r>
            <a:endParaRPr lang="ru-RU" dirty="0"/>
          </a:p>
        </p:txBody>
      </p:sp>
      <p:pic>
        <p:nvPicPr>
          <p:cNvPr id="9" name="Рисунок 8">
            <a:extLst>
              <a:ext uri="{FF2B5EF4-FFF2-40B4-BE49-F238E27FC236}">
                <a16:creationId xmlns:a16="http://schemas.microsoft.com/office/drawing/2014/main" id="{14CAF11D-7F1A-404C-B458-4CA13D9C0EF8}"/>
              </a:ext>
            </a:extLst>
          </p:cNvPr>
          <p:cNvPicPr>
            <a:picLocks noChangeAspect="1"/>
          </p:cNvPicPr>
          <p:nvPr/>
        </p:nvPicPr>
        <p:blipFill>
          <a:blip r:embed="rId2"/>
          <a:stretch>
            <a:fillRect/>
          </a:stretch>
        </p:blipFill>
        <p:spPr>
          <a:xfrm>
            <a:off x="838200" y="1007002"/>
            <a:ext cx="7190588" cy="5607475"/>
          </a:xfrm>
          <a:prstGeom prst="rect">
            <a:avLst/>
          </a:prstGeom>
        </p:spPr>
      </p:pic>
      <p:pic>
        <p:nvPicPr>
          <p:cNvPr id="15" name="Рисунок 14">
            <a:extLst>
              <a:ext uri="{FF2B5EF4-FFF2-40B4-BE49-F238E27FC236}">
                <a16:creationId xmlns:a16="http://schemas.microsoft.com/office/drawing/2014/main" id="{9DA0338D-8F0A-4005-BCE5-5CEC51BE39D9}"/>
              </a:ext>
            </a:extLst>
          </p:cNvPr>
          <p:cNvPicPr>
            <a:picLocks noChangeAspect="1"/>
          </p:cNvPicPr>
          <p:nvPr/>
        </p:nvPicPr>
        <p:blipFill>
          <a:blip r:embed="rId3"/>
          <a:stretch>
            <a:fillRect/>
          </a:stretch>
        </p:blipFill>
        <p:spPr>
          <a:xfrm>
            <a:off x="8352967" y="1426130"/>
            <a:ext cx="3454333" cy="4885122"/>
          </a:xfrm>
          <a:prstGeom prst="rect">
            <a:avLst/>
          </a:prstGeom>
        </p:spPr>
      </p:pic>
    </p:spTree>
    <p:extLst>
      <p:ext uri="{BB962C8B-B14F-4D97-AF65-F5344CB8AC3E}">
        <p14:creationId xmlns:p14="http://schemas.microsoft.com/office/powerpoint/2010/main" val="166939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A1D110-E0FA-4B05-B9AE-C84FD9E8F5E4}"/>
              </a:ext>
            </a:extLst>
          </p:cNvPr>
          <p:cNvSpPr>
            <a:spLocks noGrp="1"/>
          </p:cNvSpPr>
          <p:nvPr>
            <p:ph type="title"/>
          </p:nvPr>
        </p:nvSpPr>
        <p:spPr/>
        <p:txBody>
          <a:bodyPr/>
          <a:lstStyle/>
          <a:p>
            <a:r>
              <a:rPr lang="en-US" dirty="0" err="1"/>
              <a:t>Budjet</a:t>
            </a:r>
            <a:r>
              <a:rPr lang="en-US" dirty="0"/>
              <a:t> </a:t>
            </a:r>
            <a:r>
              <a:rPr lang="en-US" dirty="0" err="1"/>
              <a:t>jadvalining</a:t>
            </a:r>
            <a:r>
              <a:rPr lang="en-US" dirty="0"/>
              <a:t> </a:t>
            </a:r>
            <a:r>
              <a:rPr lang="en-US" dirty="0" err="1"/>
              <a:t>ma`lumotlar</a:t>
            </a:r>
            <a:r>
              <a:rPr lang="en-US" dirty="0"/>
              <a:t> </a:t>
            </a:r>
            <a:r>
              <a:rPr lang="en-US" dirty="0" err="1"/>
              <a:t>to`plami</a:t>
            </a:r>
            <a:endParaRPr lang="ru-RU" dirty="0"/>
          </a:p>
        </p:txBody>
      </p:sp>
      <p:pic>
        <p:nvPicPr>
          <p:cNvPr id="5" name="Объект 4">
            <a:extLst>
              <a:ext uri="{FF2B5EF4-FFF2-40B4-BE49-F238E27FC236}">
                <a16:creationId xmlns:a16="http://schemas.microsoft.com/office/drawing/2014/main" id="{2D448A5C-8CF5-480B-9423-D663AC2CE901}"/>
              </a:ext>
            </a:extLst>
          </p:cNvPr>
          <p:cNvPicPr>
            <a:picLocks noGrp="1" noChangeAspect="1"/>
          </p:cNvPicPr>
          <p:nvPr>
            <p:ph idx="1"/>
          </p:nvPr>
        </p:nvPicPr>
        <p:blipFill>
          <a:blip r:embed="rId2"/>
          <a:stretch>
            <a:fillRect/>
          </a:stretch>
        </p:blipFill>
        <p:spPr>
          <a:xfrm>
            <a:off x="838200" y="1317825"/>
            <a:ext cx="6843235" cy="5353743"/>
          </a:xfrm>
        </p:spPr>
      </p:pic>
      <p:pic>
        <p:nvPicPr>
          <p:cNvPr id="7" name="Рисунок 6">
            <a:extLst>
              <a:ext uri="{FF2B5EF4-FFF2-40B4-BE49-F238E27FC236}">
                <a16:creationId xmlns:a16="http://schemas.microsoft.com/office/drawing/2014/main" id="{F414700C-7308-490A-A5E3-F5DD9342AC4C}"/>
              </a:ext>
            </a:extLst>
          </p:cNvPr>
          <p:cNvPicPr>
            <a:picLocks noChangeAspect="1"/>
          </p:cNvPicPr>
          <p:nvPr/>
        </p:nvPicPr>
        <p:blipFill>
          <a:blip r:embed="rId3"/>
          <a:stretch>
            <a:fillRect/>
          </a:stretch>
        </p:blipFill>
        <p:spPr>
          <a:xfrm>
            <a:off x="7906046" y="1317825"/>
            <a:ext cx="3739556" cy="4896544"/>
          </a:xfrm>
          <a:prstGeom prst="rect">
            <a:avLst/>
          </a:prstGeom>
        </p:spPr>
      </p:pic>
    </p:spTree>
    <p:extLst>
      <p:ext uri="{BB962C8B-B14F-4D97-AF65-F5344CB8AC3E}">
        <p14:creationId xmlns:p14="http://schemas.microsoft.com/office/powerpoint/2010/main" val="17695533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онтур">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TM04033919[[fn=Контур]]</Template>
  <TotalTime>78</TotalTime>
  <Words>278</Words>
  <Application>Microsoft Office PowerPoint</Application>
  <PresentationFormat>Широкоэкранный</PresentationFormat>
  <Paragraphs>32</Paragraphs>
  <Slides>15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Trebuchet MS</vt:lpstr>
      <vt:lpstr>Tw Cen MT</vt:lpstr>
      <vt:lpstr>Контур</vt:lpstr>
      <vt:lpstr>Презентация PowerPoint</vt:lpstr>
      <vt:lpstr>Mashinani o'rganishdagi regressiya modeli - bu kirish xususiyatlariga asoslanib, doimiy chiqish qiymatlarini bashorat qilish uchun mo'ljallangan nazorat ostidagi o'rganish algoritmining bir turi. Regressiya modellarining asosiy maqsadi - qaram o'zgaruvchi (maqsad) va mustaqil o'zgaruvchilar (xususiyatlar) o'rtasidagi munosabatlarni tushunishdir.</vt:lpstr>
      <vt:lpstr>Bi platforma nima bajaradi</vt:lpstr>
      <vt:lpstr>Bi platforma nima qila oladi</vt:lpstr>
      <vt:lpstr>IT xarajatlari: byudjet va haqiqiy harajatlar o`rtasidagi tafovutlar</vt:lpstr>
      <vt:lpstr>Презентация PowerPoint</vt:lpstr>
      <vt:lpstr>Umumiy jadval ko`rinishi</vt:lpstr>
      <vt:lpstr>Pragnoz jadvalining ma`lumotlar to`plami</vt:lpstr>
      <vt:lpstr>Budjet jadvalining ma`lumotlar to`plami</vt:lpstr>
      <vt:lpstr>Joriy real ma`lumotlar to`plami</vt:lpstr>
      <vt:lpstr>Ma`lumotlar bazasi yig`Ib olingandan keyin BI o`z bishini boshlaydi</vt:lpstr>
      <vt:lpstr>Jadval quyidagi ko`rinishda hosil bo`laid</vt:lpstr>
      <vt:lpstr>Jadvallarni bir biriga bog`laymiz</vt:lpstr>
      <vt:lpstr>Ma`lumotlarning vizualizatsiya holati</vt:lpstr>
      <vt:lpstr>Ma`lumotlarning vizualizatsiya holati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Discovery and Data Mining</dc:title>
  <dc:creator>asd</dc:creator>
  <cp:lastModifiedBy>asd</cp:lastModifiedBy>
  <cp:revision>9</cp:revision>
  <dcterms:created xsi:type="dcterms:W3CDTF">2023-11-30T05:43:52Z</dcterms:created>
  <dcterms:modified xsi:type="dcterms:W3CDTF">2024-01-06T03:59:00Z</dcterms:modified>
</cp:coreProperties>
</file>