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A265F-C58B-FFFC-86E4-E00522B4A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CB57DC-BBFA-8D6F-8824-6C77B03CB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7293E-F14E-E0A2-478F-8717FA5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97B4F-F849-5B58-3F2E-7A7AC055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C02A4-1106-FC30-0B1C-5A4887C7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6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960C5-FA07-1B11-87AF-00CBF502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65B909-4939-756C-DA4C-67C47839C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0F22A-9862-7A39-6B39-EF7B8728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28D10-4C37-1D77-4647-44FF5A57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3592C-9EC5-FB6D-A5D7-2DED45A1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64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423D32-DBAF-BC12-820C-1D8256293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391B91-A123-5EC4-42A4-C95A36FBF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63EDEA-9DD3-38C3-9CAF-79501048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8CC5A-C8AC-3497-1B2B-9E68462D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7EDBFF-BF13-7FB8-F410-37FF3C9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6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0B7C0-0BB1-C7C1-FA6E-C7A6096D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963EE-1A7E-8128-C86A-899CA9C9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0F7CA-7C80-0DD6-4AD9-817B293C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784B3-722D-16C2-993B-6DB0D0A3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4FD35F-7472-5093-AC13-50E72200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65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13F8F-2245-04A2-3147-E7BB39A1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00E7DC-8AF2-8D95-32DE-DE8B360F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83FA1-5770-EAB3-73DC-EA6BF9BE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829D6-4B24-0D18-89B4-3486B472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2544E-734A-A2DC-B520-1E97C5E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9D7DE-7C28-FD7E-717B-18779EF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414662-9088-14A1-1BB5-62674BC6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FB3565-3EE5-0FAC-B832-1270A8BB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DF91E4-EFF3-87B4-4FE7-A29EFDFF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8B7006-3F33-29D0-A53D-6824F91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C7AFD3-9206-54DF-F597-4043B17A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4252C-E265-994B-7187-172E9AA3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4198F5-88A5-48F6-5DBC-25AF348A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E6CA01-6FE7-F9FE-8206-6522BB13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ED5F66-448F-EDCF-3B2D-393A74E6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8B172E-E1FD-C3EA-204E-3B0D84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F5B33F-EC58-C5B9-FE60-D18082D9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41670A-E575-AD11-D372-0FF74841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D91479-968C-053E-F213-82C945C3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25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E9212-63C7-0529-3E50-A59DF9F7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8A5E07-DC74-93B1-BAF8-E6E23FDD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5F529-D867-1582-FE78-27FF18C8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F2CFA3-C4DF-3926-1F3E-35576726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D8F921-54F0-775F-6D9D-C738131D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8C9A26-8634-18B2-8B30-52207227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7598E1-E850-ADF3-ACEE-2DD0D6DF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5E6FE-2321-177B-B1E8-4F42F4F3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81B9A-B3A1-4BCA-F308-EF2D117EF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E379A3-DF17-0D01-9597-AD88BE3C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5E0EFF-E688-3AE9-9173-EE4B5E1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702CF6-1594-1DFC-8848-9CBA38FA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C9712-7458-C4BD-2918-A117C170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3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7577C-08F0-64B7-CE55-7E8E35F6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A0410E-14BD-B8EE-B21E-CB9F2F1BC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BAFD4-A4BA-138A-2ACB-50935FB00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C345CA-DA76-917B-FB71-4FBE111C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22A14D-CCC7-1D06-429D-B8CCFEA2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5D9D8-9402-F065-AA7D-C0AECDD7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96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0F380D-B29A-9D9E-A085-5A79264C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F40C8-9D87-9F2A-67FF-0F1DD717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F0F21-22CA-D31A-3600-830F622CC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7EB27-C6E0-6548-9F51-091CDA71E14A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D9F8D-7099-5303-7B0D-A67E02C4A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83611E-AC5D-AF50-5A6E-3C2A151B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27AB7-629D-F743-A230-CC849BCC7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64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021E0-BDBD-26D6-8AAC-64E4F06FD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CM44 TB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A4C9C9-4230-7D06-8FE3-A12D21C9F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Kazuki UENO</a:t>
            </a:r>
          </a:p>
          <a:p>
            <a:r>
              <a:rPr lang="en-US" altLang="ja-JP" dirty="0"/>
              <a:t>Satoshi MIHARA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83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3628A-9E72-1869-D812-3E3E8BB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 TB structure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B4BB8B-E23B-B1A2-1E5D-7B367228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Team leaders</a:t>
            </a:r>
          </a:p>
          <a:p>
            <a:r>
              <a:rPr lang="en-US" altLang="ja-JP" dirty="0"/>
              <a:t>More frequent discussion among team leaders with PM &amp; TC</a:t>
            </a:r>
          </a:p>
          <a:p>
            <a:pPr lvl="1"/>
            <a:r>
              <a:rPr kumimoji="1" lang="en-US" altLang="ja-JP" dirty="0"/>
              <a:t>Close communication in </a:t>
            </a:r>
            <a:r>
              <a:rPr lang="en-US" altLang="ja-JP" dirty="0"/>
              <a:t>each team</a:t>
            </a:r>
          </a:p>
          <a:p>
            <a:r>
              <a:rPr kumimoji="1" lang="en-US" altLang="ja-JP" dirty="0"/>
              <a:t>Include more people in active sub-projects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Other activities</a:t>
            </a:r>
          </a:p>
          <a:p>
            <a:pPr lvl="1"/>
            <a:r>
              <a:rPr lang="en-US" altLang="ja-JP" dirty="0"/>
              <a:t>Integration in the detector solenoid</a:t>
            </a:r>
          </a:p>
          <a:p>
            <a:pPr lvl="2"/>
            <a:r>
              <a:rPr kumimoji="1" lang="en-US" altLang="ja-JP" dirty="0"/>
              <a:t>CDC &amp; CTH in cradle</a:t>
            </a:r>
          </a:p>
          <a:p>
            <a:pPr lvl="2"/>
            <a:r>
              <a:rPr kumimoji="1" lang="en-US" altLang="ja-JP" dirty="0"/>
              <a:t>Area (electronics) layout</a:t>
            </a:r>
          </a:p>
        </p:txBody>
      </p:sp>
    </p:spTree>
    <p:extLst>
      <p:ext uri="{BB962C8B-B14F-4D97-AF65-F5344CB8AC3E}">
        <p14:creationId xmlns:p14="http://schemas.microsoft.com/office/powerpoint/2010/main" val="281034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DFA9826-B19D-D94F-AF2A-8E9A2DF84206}"/>
              </a:ext>
            </a:extLst>
          </p:cNvPr>
          <p:cNvSpPr/>
          <p:nvPr/>
        </p:nvSpPr>
        <p:spPr>
          <a:xfrm>
            <a:off x="199622" y="3249077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pc="-150" dirty="0"/>
              <a:t>Proton beam-line:</a:t>
            </a:r>
          </a:p>
          <a:p>
            <a:pPr algn="ctr"/>
            <a:r>
              <a:rPr lang="en-US" sz="1200" dirty="0"/>
              <a:t>Y. </a:t>
            </a:r>
            <a:r>
              <a:rPr lang="en-US" sz="1200" dirty="0" err="1"/>
              <a:t>Fukao</a:t>
            </a:r>
            <a:r>
              <a:rPr lang="en-US" sz="1200" dirty="0"/>
              <a:t> (KEK)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4CD00DA-D95E-A44E-86DC-F11B8F38CCB1}"/>
              </a:ext>
            </a:extLst>
          </p:cNvPr>
          <p:cNvSpPr/>
          <p:nvPr/>
        </p:nvSpPr>
        <p:spPr>
          <a:xfrm>
            <a:off x="199622" y="3909484"/>
            <a:ext cx="1610466" cy="56724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Proton target:</a:t>
            </a:r>
          </a:p>
          <a:p>
            <a:pPr algn="ctr"/>
            <a:r>
              <a:rPr lang="en-US" sz="1200" spc="-150" dirty="0"/>
              <a:t>S. </a:t>
            </a:r>
            <a:r>
              <a:rPr lang="en-US" altLang="ja-JP" sz="1200" spc="-150" dirty="0" err="1"/>
              <a:t>Makimura</a:t>
            </a:r>
            <a:r>
              <a:rPr lang="en-US" sz="1200" spc="-150" dirty="0"/>
              <a:t> (KEK)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DD0EB40-E257-7947-B9AE-0C05D90C4F69}"/>
              </a:ext>
            </a:extLst>
          </p:cNvPr>
          <p:cNvSpPr/>
          <p:nvPr/>
        </p:nvSpPr>
        <p:spPr>
          <a:xfrm>
            <a:off x="2141577" y="234129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Solenoid magnet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M. Yoshida (KEK)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62E5C9C-32AC-E540-860D-DD69F3EDCB53}"/>
              </a:ext>
            </a:extLst>
          </p:cNvPr>
          <p:cNvSpPr/>
          <p:nvPr/>
        </p:nvSpPr>
        <p:spPr>
          <a:xfrm>
            <a:off x="199622" y="4599049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pc="-150" dirty="0"/>
              <a:t>Muon beam-line:</a:t>
            </a:r>
            <a:endParaRPr lang="en-US" sz="1200" dirty="0"/>
          </a:p>
          <a:p>
            <a:pPr algn="ctr"/>
            <a:r>
              <a:rPr lang="en-US" sz="1200" dirty="0"/>
              <a:t>C. Wu (IHEP)</a:t>
            </a:r>
          </a:p>
          <a:p>
            <a:pPr algn="ctr"/>
            <a:r>
              <a:rPr lang="en-US" sz="1200" dirty="0"/>
              <a:t>Y. </a:t>
            </a:r>
            <a:r>
              <a:rPr lang="en-US" sz="1200" dirty="0" err="1"/>
              <a:t>Fukao</a:t>
            </a:r>
            <a:r>
              <a:rPr lang="en-US" sz="1200" dirty="0"/>
              <a:t> (KEK)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2363F0EC-1703-DE4A-AB9A-056CD8B02416}"/>
              </a:ext>
            </a:extLst>
          </p:cNvPr>
          <p:cNvSpPr/>
          <p:nvPr/>
        </p:nvSpPr>
        <p:spPr>
          <a:xfrm>
            <a:off x="88823" y="234129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Infrastructure Team:</a:t>
            </a:r>
          </a:p>
          <a:p>
            <a:pPr algn="ctr"/>
            <a:r>
              <a:rPr lang="en-US" sz="1400" spc="-150" dirty="0">
                <a:solidFill>
                  <a:schemeClr val="tx1"/>
                </a:solidFill>
              </a:rPr>
              <a:t>Y. </a:t>
            </a:r>
            <a:r>
              <a:rPr lang="en-US" sz="1400" spc="-150" dirty="0" err="1">
                <a:solidFill>
                  <a:schemeClr val="tx1"/>
                </a:solidFill>
              </a:rPr>
              <a:t>Fukao</a:t>
            </a:r>
            <a:r>
              <a:rPr lang="en-US" sz="1400" spc="-150" dirty="0">
                <a:solidFill>
                  <a:schemeClr val="tx1"/>
                </a:solidFill>
              </a:rPr>
              <a:t> (KEK)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5115C6B8-E766-D945-BF8C-CE87653B1F93}"/>
              </a:ext>
            </a:extLst>
          </p:cNvPr>
          <p:cNvSpPr/>
          <p:nvPr/>
        </p:nvSpPr>
        <p:spPr>
          <a:xfrm>
            <a:off x="199622" y="5281211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Safety:</a:t>
            </a:r>
          </a:p>
          <a:p>
            <a:pPr algn="ctr"/>
            <a:r>
              <a:rPr lang="en-US" sz="1200" dirty="0"/>
              <a:t>S. Mihara (KEK)</a:t>
            </a: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3D8E3CAE-9D2A-EC48-894C-07B1AC1E6FB1}"/>
              </a:ext>
            </a:extLst>
          </p:cNvPr>
          <p:cNvSpPr/>
          <p:nvPr/>
        </p:nvSpPr>
        <p:spPr>
          <a:xfrm>
            <a:off x="2542494" y="243439"/>
            <a:ext cx="1620000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Project Manager:</a:t>
            </a:r>
          </a:p>
          <a:p>
            <a:pPr algn="ctr"/>
            <a:r>
              <a:rPr lang="en-US" sz="1400" dirty="0"/>
              <a:t>S. Mihara (KEK)</a:t>
            </a:r>
          </a:p>
        </p:txBody>
      </p:sp>
      <p:sp>
        <p:nvSpPr>
          <p:cNvPr id="117" name="角丸四角形 116">
            <a:extLst>
              <a:ext uri="{FF2B5EF4-FFF2-40B4-BE49-F238E27FC236}">
                <a16:creationId xmlns:a16="http://schemas.microsoft.com/office/drawing/2014/main" id="{8F3F6B97-E804-8E12-200A-67EB5ACEA120}"/>
              </a:ext>
            </a:extLst>
          </p:cNvPr>
          <p:cNvSpPr/>
          <p:nvPr/>
        </p:nvSpPr>
        <p:spPr>
          <a:xfrm>
            <a:off x="2256150" y="3249077"/>
            <a:ext cx="1610466" cy="563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CS, MTS, BTS: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M. </a:t>
            </a:r>
            <a:r>
              <a:rPr lang="en-US" sz="1200" dirty="0" err="1">
                <a:solidFill>
                  <a:schemeClr val="tx1"/>
                </a:solidFill>
              </a:rPr>
              <a:t>Iio</a:t>
            </a:r>
            <a:r>
              <a:rPr lang="en-US" sz="1200" dirty="0">
                <a:solidFill>
                  <a:schemeClr val="tx1"/>
                </a:solidFill>
              </a:rPr>
              <a:t> (KEK)</a:t>
            </a:r>
          </a:p>
        </p:txBody>
      </p:sp>
      <p:sp>
        <p:nvSpPr>
          <p:cNvPr id="118" name="角丸四角形 117">
            <a:extLst>
              <a:ext uri="{FF2B5EF4-FFF2-40B4-BE49-F238E27FC236}">
                <a16:creationId xmlns:a16="http://schemas.microsoft.com/office/drawing/2014/main" id="{1C6F3C0E-691C-1903-9322-21B6363253BB}"/>
              </a:ext>
            </a:extLst>
          </p:cNvPr>
          <p:cNvSpPr/>
          <p:nvPr/>
        </p:nvSpPr>
        <p:spPr>
          <a:xfrm>
            <a:off x="195262" y="5950006"/>
            <a:ext cx="1610466" cy="571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Radiation Shield: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Y. Uchiyama (KEK)</a:t>
            </a:r>
          </a:p>
        </p:txBody>
      </p:sp>
      <p:sp>
        <p:nvSpPr>
          <p:cNvPr id="119" name="角丸四角形 118">
            <a:extLst>
              <a:ext uri="{FF2B5EF4-FFF2-40B4-BE49-F238E27FC236}">
                <a16:creationId xmlns:a16="http://schemas.microsoft.com/office/drawing/2014/main" id="{027DBB19-0BA4-79C6-036F-EBA8F4AF9929}"/>
              </a:ext>
            </a:extLst>
          </p:cNvPr>
          <p:cNvSpPr/>
          <p:nvPr/>
        </p:nvSpPr>
        <p:spPr>
          <a:xfrm>
            <a:off x="2256150" y="3909484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Detector Solenoid: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K. Sasaki (KEK)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M. </a:t>
            </a:r>
            <a:r>
              <a:rPr lang="en-US" sz="1200">
                <a:solidFill>
                  <a:schemeClr val="tx1"/>
                </a:solidFill>
              </a:rPr>
              <a:t>Yoshida (KEK)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角丸四角形 119">
            <a:extLst>
              <a:ext uri="{FF2B5EF4-FFF2-40B4-BE49-F238E27FC236}">
                <a16:creationId xmlns:a16="http://schemas.microsoft.com/office/drawing/2014/main" id="{7E8403FD-33A2-D572-9A14-D8069FE4BDA5}"/>
              </a:ext>
            </a:extLst>
          </p:cNvPr>
          <p:cNvSpPr/>
          <p:nvPr/>
        </p:nvSpPr>
        <p:spPr>
          <a:xfrm>
            <a:off x="2256150" y="4599049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Cryogenics: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T. Okamura (KEK)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36B893-2028-4841-BEFE-15D723F782D2}"/>
              </a:ext>
            </a:extLst>
          </p:cNvPr>
          <p:cNvSpPr/>
          <p:nvPr/>
        </p:nvSpPr>
        <p:spPr>
          <a:xfrm>
            <a:off x="4312678" y="5281211"/>
            <a:ext cx="1610466" cy="596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Muon target:</a:t>
            </a:r>
            <a:endParaRPr lang="en-US" sz="1200" spc="-5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A. Jansen (TUD)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5F5D348-0E68-5D40-B505-243252465DE8}"/>
              </a:ext>
            </a:extLst>
          </p:cNvPr>
          <p:cNvSpPr/>
          <p:nvPr/>
        </p:nvSpPr>
        <p:spPr>
          <a:xfrm>
            <a:off x="4312678" y="3249077"/>
            <a:ext cx="1610466" cy="563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  <a:r>
              <a:rPr lang="en-US" altLang="ja-JP" sz="1200" dirty="0"/>
              <a:t>DC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A. Sato (Osaka)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3E3DCD2-40EF-DB41-8DC3-CB0BEBAB4234}"/>
              </a:ext>
            </a:extLst>
          </p:cNvPr>
          <p:cNvSpPr/>
          <p:nvPr/>
        </p:nvSpPr>
        <p:spPr>
          <a:xfrm>
            <a:off x="4312678" y="4599049"/>
            <a:ext cx="1610466" cy="58567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pc="-150" dirty="0"/>
              <a:t>Cosmic-ray veto:</a:t>
            </a:r>
            <a:endParaRPr lang="en-US" altLang="ja-JP" sz="1200" spc="-15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D.</a:t>
            </a:r>
            <a:r>
              <a:rPr lang="ja-JP" altLang="en-US" sz="1200">
                <a:solidFill>
                  <a:schemeClr val="tx1"/>
                </a:solidFill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</a:rPr>
              <a:t>Chokheli</a:t>
            </a:r>
            <a:r>
              <a:rPr lang="ja-JP" altLang="en-US" sz="120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(GTU)</a:t>
            </a:r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F6F92D56-DDAB-CA4F-ADA2-F2E837075F3F}"/>
              </a:ext>
            </a:extLst>
          </p:cNvPr>
          <p:cNvSpPr/>
          <p:nvPr/>
        </p:nvSpPr>
        <p:spPr>
          <a:xfrm>
            <a:off x="4312678" y="3909484"/>
            <a:ext cx="1610466" cy="59061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/>
              <a:t>CTH</a:t>
            </a:r>
            <a:r>
              <a:rPr lang="en-US" sz="1200" dirty="0"/>
              <a:t>: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Y.</a:t>
            </a:r>
            <a:r>
              <a:rPr lang="ja-JP" altLang="en-US" sz="1200">
                <a:solidFill>
                  <a:schemeClr val="tx1"/>
                </a:solidFill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</a:rPr>
              <a:t>Fujii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altLang="ja-JP" sz="1200" dirty="0">
                <a:solidFill>
                  <a:schemeClr val="tx1"/>
                </a:solidFill>
              </a:rPr>
              <a:t>Monash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CD4D09FD-24EF-B2E4-C816-D5FDB6F7CB2E}"/>
              </a:ext>
            </a:extLst>
          </p:cNvPr>
          <p:cNvSpPr/>
          <p:nvPr/>
        </p:nvSpPr>
        <p:spPr>
          <a:xfrm>
            <a:off x="4194331" y="234129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Physics Detector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K. Ueno (Osaka)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7F3E658-819A-6D4A-AF26-58C36B4F04C0}"/>
              </a:ext>
            </a:extLst>
          </p:cNvPr>
          <p:cNvSpPr/>
          <p:nvPr/>
        </p:nvSpPr>
        <p:spPr>
          <a:xfrm>
            <a:off x="10482262" y="5281211"/>
            <a:ext cx="1610466" cy="64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ECAL:</a:t>
            </a:r>
          </a:p>
          <a:p>
            <a:pPr algn="ctr"/>
            <a:r>
              <a:rPr lang="en-US" sz="1200" dirty="0"/>
              <a:t>J. </a:t>
            </a:r>
            <a:r>
              <a:rPr lang="en-US" sz="1200" dirty="0" err="1"/>
              <a:t>Tojo</a:t>
            </a:r>
            <a:r>
              <a:rPr lang="en-US" sz="1200" dirty="0"/>
              <a:t> (Kyushu)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9B09B39-AB67-FA43-AEC1-57C736F67DF1}"/>
              </a:ext>
            </a:extLst>
          </p:cNvPr>
          <p:cNvSpPr/>
          <p:nvPr/>
        </p:nvSpPr>
        <p:spPr>
          <a:xfrm>
            <a:off x="10482262" y="4599049"/>
            <a:ext cx="1610466" cy="61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Straw Chambers:</a:t>
            </a:r>
          </a:p>
          <a:p>
            <a:pPr algn="ctr"/>
            <a:r>
              <a:rPr lang="en-US" sz="1200" spc="-150" dirty="0"/>
              <a:t>H. Nishiguchi (KEK)</a:t>
            </a:r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73958383-27B3-83FC-84BF-C57E1BA27461}"/>
              </a:ext>
            </a:extLst>
          </p:cNvPr>
          <p:cNvSpPr/>
          <p:nvPr/>
        </p:nvSpPr>
        <p:spPr>
          <a:xfrm>
            <a:off x="10352594" y="232135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Beam Detector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J. </a:t>
            </a:r>
            <a:r>
              <a:rPr lang="en-US" sz="1400" dirty="0" err="1">
                <a:solidFill>
                  <a:schemeClr val="tx1"/>
                </a:solidFill>
              </a:rPr>
              <a:t>Tojo</a:t>
            </a:r>
            <a:r>
              <a:rPr lang="en-US" sz="1400" dirty="0">
                <a:solidFill>
                  <a:schemeClr val="tx1"/>
                </a:solidFill>
              </a:rPr>
              <a:t> (Kyushu)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316CB0E1-FAF6-F64F-BC45-2620B98FE5E0}"/>
              </a:ext>
            </a:extLst>
          </p:cNvPr>
          <p:cNvSpPr/>
          <p:nvPr/>
        </p:nvSpPr>
        <p:spPr>
          <a:xfrm>
            <a:off x="10482262" y="3909484"/>
            <a:ext cx="1610466" cy="604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Proton monitor:</a:t>
            </a:r>
          </a:p>
          <a:p>
            <a:pPr algn="ctr"/>
            <a:r>
              <a:rPr lang="en-US" sz="1200" dirty="0"/>
              <a:t>P. Sarin</a:t>
            </a:r>
          </a:p>
          <a:p>
            <a:pPr algn="ctr"/>
            <a:r>
              <a:rPr lang="en-US" sz="1200" dirty="0"/>
              <a:t>(</a:t>
            </a:r>
            <a:r>
              <a:rPr lang="en-US" altLang="ja-JP" sz="1200" dirty="0"/>
              <a:t>IIT-</a:t>
            </a:r>
            <a:r>
              <a:rPr lang="en-US" sz="1200" dirty="0"/>
              <a:t>Bombay)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CCE5A4E-A644-1C4F-BC6A-3FDC2800573D}"/>
              </a:ext>
            </a:extLst>
          </p:cNvPr>
          <p:cNvSpPr/>
          <p:nvPr/>
        </p:nvSpPr>
        <p:spPr>
          <a:xfrm>
            <a:off x="10482262" y="3232347"/>
            <a:ext cx="1610466" cy="61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Muon monitor:</a:t>
            </a:r>
          </a:p>
          <a:p>
            <a:pPr algn="ctr"/>
            <a:r>
              <a:rPr lang="en-US" sz="1200" dirty="0"/>
              <a:t>Y. </a:t>
            </a:r>
            <a:r>
              <a:rPr lang="en-US" sz="1200" dirty="0" err="1"/>
              <a:t>Fukao</a:t>
            </a:r>
            <a:r>
              <a:rPr lang="en-US" sz="1200" dirty="0"/>
              <a:t> (KEK)</a:t>
            </a:r>
          </a:p>
          <a:p>
            <a:pPr algn="ctr"/>
            <a:r>
              <a:rPr lang="en-US" sz="1200" dirty="0"/>
              <a:t>J. Tang (SYSU)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D289423-E1AD-DD49-BB2F-DA9210C520ED}"/>
              </a:ext>
            </a:extLst>
          </p:cNvPr>
          <p:cNvSpPr/>
          <p:nvPr/>
        </p:nvSpPr>
        <p:spPr>
          <a:xfrm>
            <a:off x="4312678" y="5950006"/>
            <a:ext cx="1610466" cy="604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X-ray calibration:</a:t>
            </a:r>
          </a:p>
          <a:p>
            <a:pPr algn="ctr"/>
            <a:r>
              <a:rPr lang="en-US" sz="1200" dirty="0"/>
              <a:t>A. Jansen(TUD)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14F39382-86EC-004F-82B3-F02FFD8C454E}"/>
              </a:ext>
            </a:extLst>
          </p:cNvPr>
          <p:cNvSpPr/>
          <p:nvPr/>
        </p:nvSpPr>
        <p:spPr>
          <a:xfrm>
            <a:off x="8425734" y="3249077"/>
            <a:ext cx="1610466" cy="581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Physics and SW:</a:t>
            </a:r>
          </a:p>
          <a:p>
            <a:pPr algn="ctr"/>
            <a:r>
              <a:rPr lang="en-US" sz="1200" spc="-150" dirty="0"/>
              <a:t>Y. Uchida (Imperial)</a:t>
            </a:r>
          </a:p>
          <a:p>
            <a:pPr algn="ctr"/>
            <a:r>
              <a:rPr lang="en-US" sz="1200" spc="-150" dirty="0"/>
              <a:t>Y. Zhang (IHEP)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36A08AF-436F-A644-AE5E-5BB402D3448C}"/>
              </a:ext>
            </a:extLst>
          </p:cNvPr>
          <p:cNvSpPr/>
          <p:nvPr/>
        </p:nvSpPr>
        <p:spPr>
          <a:xfrm>
            <a:off x="8425734" y="3909484"/>
            <a:ext cx="1610466" cy="568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Offline Computing:</a:t>
            </a:r>
          </a:p>
          <a:p>
            <a:pPr algn="ctr"/>
            <a:r>
              <a:rPr lang="en-US" sz="1200" dirty="0"/>
              <a:t>Y. Igarashi (KEK)</a:t>
            </a:r>
          </a:p>
        </p:txBody>
      </p:sp>
      <p:sp>
        <p:nvSpPr>
          <p:cNvPr id="116" name="角丸四角形 115">
            <a:extLst>
              <a:ext uri="{FF2B5EF4-FFF2-40B4-BE49-F238E27FC236}">
                <a16:creationId xmlns:a16="http://schemas.microsoft.com/office/drawing/2014/main" id="{A7B70B7D-1386-A2D2-8AE2-4DC36E7DF8E5}"/>
              </a:ext>
            </a:extLst>
          </p:cNvPr>
          <p:cNvSpPr/>
          <p:nvPr/>
        </p:nvSpPr>
        <p:spPr>
          <a:xfrm>
            <a:off x="8425734" y="4599049"/>
            <a:ext cx="1610466" cy="589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Management: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K. </a:t>
            </a:r>
            <a:r>
              <a:rPr lang="en-US" sz="1200" dirty="0" err="1">
                <a:solidFill>
                  <a:schemeClr val="tx1"/>
                </a:solidFill>
              </a:rPr>
              <a:t>Hayasaka</a:t>
            </a:r>
            <a:r>
              <a:rPr lang="en-US" sz="1200" dirty="0">
                <a:solidFill>
                  <a:schemeClr val="tx1"/>
                </a:solidFill>
              </a:rPr>
              <a:t> (Niigata)</a:t>
            </a:r>
          </a:p>
        </p:txBody>
      </p:sp>
      <p:sp>
        <p:nvSpPr>
          <p:cNvPr id="124" name="角丸四角形 123">
            <a:extLst>
              <a:ext uri="{FF2B5EF4-FFF2-40B4-BE49-F238E27FC236}">
                <a16:creationId xmlns:a16="http://schemas.microsoft.com/office/drawing/2014/main" id="{B52B832B-81C8-D501-6C32-32A5518B015F}"/>
              </a:ext>
            </a:extLst>
          </p:cNvPr>
          <p:cNvSpPr/>
          <p:nvPr/>
        </p:nvSpPr>
        <p:spPr>
          <a:xfrm>
            <a:off x="8299839" y="234132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Analysis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Y. Zhang (IHEP)</a:t>
            </a: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8271765F-F125-7550-7D30-F473B9C49327}"/>
              </a:ext>
            </a:extLst>
          </p:cNvPr>
          <p:cNvCxnSpPr>
            <a:cxnSpLocks/>
          </p:cNvCxnSpPr>
          <p:nvPr/>
        </p:nvCxnSpPr>
        <p:spPr>
          <a:xfrm>
            <a:off x="3352494" y="906827"/>
            <a:ext cx="0" cy="12593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角丸四角形 208">
            <a:extLst>
              <a:ext uri="{FF2B5EF4-FFF2-40B4-BE49-F238E27FC236}">
                <a16:creationId xmlns:a16="http://schemas.microsoft.com/office/drawing/2014/main" id="{30651073-0A0C-48D1-DCF7-7D0913EC91B0}"/>
              </a:ext>
            </a:extLst>
          </p:cNvPr>
          <p:cNvSpPr/>
          <p:nvPr/>
        </p:nvSpPr>
        <p:spPr>
          <a:xfrm>
            <a:off x="0" y="2254002"/>
            <a:ext cx="12159547" cy="836378"/>
          </a:xfrm>
          <a:prstGeom prst="round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DD30958E-716C-1E73-40F9-448BEC997A70}"/>
              </a:ext>
            </a:extLst>
          </p:cNvPr>
          <p:cNvSpPr txBox="1"/>
          <p:nvPr/>
        </p:nvSpPr>
        <p:spPr>
          <a:xfrm>
            <a:off x="69954" y="1486831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Technical</a:t>
            </a:r>
          </a:p>
          <a:p>
            <a:r>
              <a:rPr lang="en-US" u="sng" dirty="0"/>
              <a:t>Board</a:t>
            </a: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1710196-A869-D740-AB58-EF3A7F152AA1}"/>
              </a:ext>
            </a:extLst>
          </p:cNvPr>
          <p:cNvSpPr/>
          <p:nvPr/>
        </p:nvSpPr>
        <p:spPr>
          <a:xfrm>
            <a:off x="6369206" y="3249077"/>
            <a:ext cx="1610466" cy="57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DAQ-Trigger:</a:t>
            </a:r>
          </a:p>
          <a:p>
            <a:pPr algn="ctr"/>
            <a:r>
              <a:rPr lang="en-US" sz="1200" dirty="0"/>
              <a:t>M. Lee (SKKU)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85F2DDF8-D144-654A-BE68-E21E54DFB8C1}"/>
              </a:ext>
            </a:extLst>
          </p:cNvPr>
          <p:cNvSpPr/>
          <p:nvPr/>
        </p:nvSpPr>
        <p:spPr>
          <a:xfrm>
            <a:off x="6369206" y="4599049"/>
            <a:ext cx="1610466" cy="581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DAQ-readout:</a:t>
            </a:r>
          </a:p>
          <a:p>
            <a:pPr algn="ctr"/>
            <a:r>
              <a:rPr lang="en-US" sz="1200" dirty="0"/>
              <a:t>Y. </a:t>
            </a:r>
            <a:r>
              <a:rPr lang="en-US" altLang="ja-JP" sz="1200" dirty="0"/>
              <a:t>Igarashi</a:t>
            </a:r>
            <a:r>
              <a:rPr lang="en-US" sz="1200" dirty="0"/>
              <a:t> (KEK)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DF334612-5AB3-604D-877A-8F7AB0BDCCD1}"/>
              </a:ext>
            </a:extLst>
          </p:cNvPr>
          <p:cNvSpPr/>
          <p:nvPr/>
        </p:nvSpPr>
        <p:spPr>
          <a:xfrm>
            <a:off x="6369206" y="3909484"/>
            <a:ext cx="1610466" cy="57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DAQ-Slow Control:</a:t>
            </a:r>
          </a:p>
          <a:p>
            <a:pPr algn="ctr"/>
            <a:r>
              <a:rPr lang="en-US" altLang="ja-JP" sz="1200" spc="-50" dirty="0"/>
              <a:t>K. Oishi (KEK)</a:t>
            </a:r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568A1E06-17C2-F5CB-ED56-6B3078EE00AD}"/>
              </a:ext>
            </a:extLst>
          </p:cNvPr>
          <p:cNvSpPr/>
          <p:nvPr/>
        </p:nvSpPr>
        <p:spPr>
          <a:xfrm>
            <a:off x="6247085" y="2349573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DAQ &amp; Online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K. Oishi (KEK)</a:t>
            </a:r>
          </a:p>
        </p:txBody>
      </p:sp>
      <p:sp>
        <p:nvSpPr>
          <p:cNvPr id="227" name="角丸四角形 226">
            <a:extLst>
              <a:ext uri="{FF2B5EF4-FFF2-40B4-BE49-F238E27FC236}">
                <a16:creationId xmlns:a16="http://schemas.microsoft.com/office/drawing/2014/main" id="{93D83322-7FDB-5D6A-095A-11DBEFD9903D}"/>
              </a:ext>
            </a:extLst>
          </p:cNvPr>
          <p:cNvSpPr/>
          <p:nvPr/>
        </p:nvSpPr>
        <p:spPr>
          <a:xfrm>
            <a:off x="6369206" y="5281211"/>
            <a:ext cx="1610466" cy="60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Rad Hard: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K. Ueno (Osaka)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A6F1CCC3-B3DF-12C5-1416-E7D50868B53D}"/>
              </a:ext>
            </a:extLst>
          </p:cNvPr>
          <p:cNvSpPr/>
          <p:nvPr/>
        </p:nvSpPr>
        <p:spPr>
          <a:xfrm>
            <a:off x="2470707" y="1195270"/>
            <a:ext cx="1772036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pc="-150" dirty="0">
                <a:solidFill>
                  <a:schemeClr val="tx1"/>
                </a:solidFill>
              </a:rPr>
              <a:t>Technical Coordinator (TB Secretary):</a:t>
            </a:r>
          </a:p>
          <a:p>
            <a:pPr algn="ctr"/>
            <a:r>
              <a:rPr lang="en-US" sz="1400" spc="-150" dirty="0">
                <a:solidFill>
                  <a:schemeClr val="tx1"/>
                </a:solidFill>
              </a:rPr>
              <a:t>K. Ueno (Osaka)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9258852-06D1-2D57-0665-C7B6014EB3CC}"/>
              </a:ext>
            </a:extLst>
          </p:cNvPr>
          <p:cNvGrpSpPr/>
          <p:nvPr/>
        </p:nvGrpSpPr>
        <p:grpSpPr>
          <a:xfrm>
            <a:off x="957003" y="2166208"/>
            <a:ext cx="10330764" cy="177447"/>
            <a:chOff x="957004" y="1872040"/>
            <a:chExt cx="8526790" cy="146461"/>
          </a:xfrm>
        </p:grpSpPr>
        <p:cxnSp>
          <p:nvCxnSpPr>
            <p:cNvPr id="195" name="カギ線コネクタ 194">
              <a:extLst>
                <a:ext uri="{FF2B5EF4-FFF2-40B4-BE49-F238E27FC236}">
                  <a16:creationId xmlns:a16="http://schemas.microsoft.com/office/drawing/2014/main" id="{5A012D19-F463-D2CC-BA00-0291D950A7B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712142" y="1116902"/>
              <a:ext cx="141714" cy="165199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カギ線コネクタ 196">
              <a:extLst>
                <a:ext uri="{FF2B5EF4-FFF2-40B4-BE49-F238E27FC236}">
                  <a16:creationId xmlns:a16="http://schemas.microsoft.com/office/drawing/2014/main" id="{A6596FE1-AD7B-85C8-7E76-4583F7D187E0}"/>
                </a:ext>
              </a:extLst>
            </p:cNvPr>
            <p:cNvCxnSpPr/>
            <p:nvPr/>
          </p:nvCxnSpPr>
          <p:spPr>
            <a:xfrm rot="5400000" flipH="1" flipV="1">
              <a:off x="3461994" y="1152801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カギ線コネクタ 197">
              <a:extLst>
                <a:ext uri="{FF2B5EF4-FFF2-40B4-BE49-F238E27FC236}">
                  <a16:creationId xmlns:a16="http://schemas.microsoft.com/office/drawing/2014/main" id="{98717E5C-A18D-17E4-7DDE-C7A1E817DB5E}"/>
                </a:ext>
              </a:extLst>
            </p:cNvPr>
            <p:cNvCxnSpPr/>
            <p:nvPr/>
          </p:nvCxnSpPr>
          <p:spPr>
            <a:xfrm rot="5400000" flipH="1" flipV="1">
              <a:off x="5180694" y="1151992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カギ線コネクタ 200">
              <a:extLst>
                <a:ext uri="{FF2B5EF4-FFF2-40B4-BE49-F238E27FC236}">
                  <a16:creationId xmlns:a16="http://schemas.microsoft.com/office/drawing/2014/main" id="{03167AA3-3AF9-2346-0BD6-26C0B3384F71}"/>
                </a:ext>
              </a:extLst>
            </p:cNvPr>
            <p:cNvCxnSpPr/>
            <p:nvPr/>
          </p:nvCxnSpPr>
          <p:spPr>
            <a:xfrm rot="5400000" flipH="1" flipV="1">
              <a:off x="6899394" y="1151992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462ED586-DE67-722C-4CC0-C652BA53E480}"/>
                </a:ext>
              </a:extLst>
            </p:cNvPr>
            <p:cNvCxnSpPr/>
            <p:nvPr/>
          </p:nvCxnSpPr>
          <p:spPr>
            <a:xfrm rot="5400000" flipH="1" flipV="1">
              <a:off x="8618094" y="1151992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D210D9A-16E5-52D4-EE0D-776DB2B6C381}"/>
              </a:ext>
            </a:extLst>
          </p:cNvPr>
          <p:cNvSpPr txBox="1"/>
          <p:nvPr/>
        </p:nvSpPr>
        <p:spPr>
          <a:xfrm>
            <a:off x="10452460" y="6071298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Sub-project</a:t>
            </a:r>
          </a:p>
          <a:p>
            <a:r>
              <a:rPr lang="en-US" u="sng" dirty="0"/>
              <a:t>Coordinators</a:t>
            </a: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AC71D2A-6FCE-F793-EC4E-FBEC6ED5B83C}"/>
              </a:ext>
            </a:extLst>
          </p:cNvPr>
          <p:cNvGrpSpPr/>
          <p:nvPr/>
        </p:nvGrpSpPr>
        <p:grpSpPr>
          <a:xfrm>
            <a:off x="115248" y="2969220"/>
            <a:ext cx="84383" cy="2926812"/>
            <a:chOff x="115248" y="2969220"/>
            <a:chExt cx="84382" cy="2926812"/>
          </a:xfrm>
        </p:grpSpPr>
        <p:cxnSp>
          <p:nvCxnSpPr>
            <p:cNvPr id="173" name="カギ線コネクタ 172">
              <a:extLst>
                <a:ext uri="{FF2B5EF4-FFF2-40B4-BE49-F238E27FC236}">
                  <a16:creationId xmlns:a16="http://schemas.microsoft.com/office/drawing/2014/main" id="{10CE0982-C7E2-87DD-79C7-3F590529D9E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-178161" y="5187044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カギ線コネクタ 174">
              <a:extLst>
                <a:ext uri="{FF2B5EF4-FFF2-40B4-BE49-F238E27FC236}">
                  <a16:creationId xmlns:a16="http://schemas.microsoft.com/office/drawing/2014/main" id="{ECA6EB4D-9327-3FF0-B6F3-B6B1A912E28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-122322" y="3210755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カギ線コネクタ 175">
              <a:extLst>
                <a:ext uri="{FF2B5EF4-FFF2-40B4-BE49-F238E27FC236}">
                  <a16:creationId xmlns:a16="http://schemas.microsoft.com/office/drawing/2014/main" id="{9A90C2F1-3C92-ED8F-5B07-A746B761916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6200000" flipH="1">
              <a:off x="-266722" y="3726763"/>
              <a:ext cx="852278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カギ線コネクタ 176">
              <a:extLst>
                <a:ext uri="{FF2B5EF4-FFF2-40B4-BE49-F238E27FC236}">
                  <a16:creationId xmlns:a16="http://schemas.microsoft.com/office/drawing/2014/main" id="{BAD2F523-2B8F-B995-A92B-7C5E0074BA7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H="1">
              <a:off x="-187348" y="4495702"/>
              <a:ext cx="689566" cy="84373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カギ線コネクタ 85">
              <a:extLst>
                <a:ext uri="{FF2B5EF4-FFF2-40B4-BE49-F238E27FC236}">
                  <a16:creationId xmlns:a16="http://schemas.microsoft.com/office/drawing/2014/main" id="{212F3BFE-E814-158D-CC37-70A3E0EA93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5518241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8177CDFC-74DC-3715-B424-5292A79A2B65}"/>
              </a:ext>
            </a:extLst>
          </p:cNvPr>
          <p:cNvGrpSpPr/>
          <p:nvPr/>
        </p:nvGrpSpPr>
        <p:grpSpPr>
          <a:xfrm>
            <a:off x="4223938" y="2969933"/>
            <a:ext cx="93105" cy="3264408"/>
            <a:chOff x="119212" y="2631624"/>
            <a:chExt cx="93105" cy="3264408"/>
          </a:xfrm>
        </p:grpSpPr>
        <p:cxnSp>
          <p:nvCxnSpPr>
            <p:cNvPr id="92" name="カギ線コネクタ 91">
              <a:extLst>
                <a:ext uri="{FF2B5EF4-FFF2-40B4-BE49-F238E27FC236}">
                  <a16:creationId xmlns:a16="http://schemas.microsoft.com/office/drawing/2014/main" id="{F0C2AEB7-51BE-D653-2FC4-1B61A35EFE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4849448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カギ線コネクタ 92">
              <a:extLst>
                <a:ext uri="{FF2B5EF4-FFF2-40B4-BE49-F238E27FC236}">
                  <a16:creationId xmlns:a16="http://schemas.microsoft.com/office/drawing/2014/main" id="{2DF5CC98-AF0C-167B-75DE-69BA8EF179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カギ線コネクタ 93">
              <a:extLst>
                <a:ext uri="{FF2B5EF4-FFF2-40B4-BE49-F238E27FC236}">
                  <a16:creationId xmlns:a16="http://schemas.microsoft.com/office/drawing/2014/main" id="{9C49794D-DC99-CF72-B853-22070BB6E8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カギ線コネクタ 94">
              <a:extLst>
                <a:ext uri="{FF2B5EF4-FFF2-40B4-BE49-F238E27FC236}">
                  <a16:creationId xmlns:a16="http://schemas.microsoft.com/office/drawing/2014/main" id="{D2FA8E63-3D91-55AB-9ED3-0AC32A461B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カギ線コネクタ 95">
              <a:extLst>
                <a:ext uri="{FF2B5EF4-FFF2-40B4-BE49-F238E27FC236}">
                  <a16:creationId xmlns:a16="http://schemas.microsoft.com/office/drawing/2014/main" id="{E34CECD3-F674-072D-3FFA-9C52C4902D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5518241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3BB4196D-C279-1B4E-30DC-FF5828727B9B}"/>
              </a:ext>
            </a:extLst>
          </p:cNvPr>
          <p:cNvGrpSpPr/>
          <p:nvPr/>
        </p:nvGrpSpPr>
        <p:grpSpPr>
          <a:xfrm>
            <a:off x="2194568" y="2987858"/>
            <a:ext cx="93105" cy="1913451"/>
            <a:chOff x="119212" y="2631624"/>
            <a:chExt cx="93105" cy="1913451"/>
          </a:xfrm>
        </p:grpSpPr>
        <p:cxnSp>
          <p:nvCxnSpPr>
            <p:cNvPr id="99" name="カギ線コネクタ 98">
              <a:extLst>
                <a:ext uri="{FF2B5EF4-FFF2-40B4-BE49-F238E27FC236}">
                  <a16:creationId xmlns:a16="http://schemas.microsoft.com/office/drawing/2014/main" id="{BD26CAC6-45B2-5955-101E-CA79DD5FF91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カギ線コネクタ 100">
              <a:extLst>
                <a:ext uri="{FF2B5EF4-FFF2-40B4-BE49-F238E27FC236}">
                  <a16:creationId xmlns:a16="http://schemas.microsoft.com/office/drawing/2014/main" id="{A6654E11-8C3C-9373-0BD8-29A943006C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カギ線コネクタ 101">
              <a:extLst>
                <a:ext uri="{FF2B5EF4-FFF2-40B4-BE49-F238E27FC236}">
                  <a16:creationId xmlns:a16="http://schemas.microsoft.com/office/drawing/2014/main" id="{4791DC2F-AC66-2A84-356C-DF889D160E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CFEDBA24-51D2-5D00-3562-B8D9630FC363}"/>
              </a:ext>
            </a:extLst>
          </p:cNvPr>
          <p:cNvGrpSpPr/>
          <p:nvPr/>
        </p:nvGrpSpPr>
        <p:grpSpPr>
          <a:xfrm>
            <a:off x="6297119" y="2990424"/>
            <a:ext cx="93105" cy="2595615"/>
            <a:chOff x="119212" y="2631624"/>
            <a:chExt cx="93105" cy="2595615"/>
          </a:xfrm>
        </p:grpSpPr>
        <p:cxnSp>
          <p:nvCxnSpPr>
            <p:cNvPr id="105" name="カギ線コネクタ 104">
              <a:extLst>
                <a:ext uri="{FF2B5EF4-FFF2-40B4-BE49-F238E27FC236}">
                  <a16:creationId xmlns:a16="http://schemas.microsoft.com/office/drawing/2014/main" id="{7441C6B1-6648-B398-3909-7D6B970C964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4849448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カギ線コネクタ 106">
              <a:extLst>
                <a:ext uri="{FF2B5EF4-FFF2-40B4-BE49-F238E27FC236}">
                  <a16:creationId xmlns:a16="http://schemas.microsoft.com/office/drawing/2014/main" id="{14499FB5-1166-31AA-3D28-BEB265FFAEF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カギ線コネクタ 107">
              <a:extLst>
                <a:ext uri="{FF2B5EF4-FFF2-40B4-BE49-F238E27FC236}">
                  <a16:creationId xmlns:a16="http://schemas.microsoft.com/office/drawing/2014/main" id="{E3734F18-9D86-49EE-F967-34E92DF5BB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カギ線コネクタ 108">
              <a:extLst>
                <a:ext uri="{FF2B5EF4-FFF2-40B4-BE49-F238E27FC236}">
                  <a16:creationId xmlns:a16="http://schemas.microsoft.com/office/drawing/2014/main" id="{63B789B1-D168-F3EA-BE7B-FE4E1FD7185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5A5292E7-C811-5D6C-2EC1-DB8DD347AD66}"/>
              </a:ext>
            </a:extLst>
          </p:cNvPr>
          <p:cNvGrpSpPr/>
          <p:nvPr/>
        </p:nvGrpSpPr>
        <p:grpSpPr>
          <a:xfrm>
            <a:off x="8363310" y="2987858"/>
            <a:ext cx="93105" cy="1913451"/>
            <a:chOff x="119212" y="2631624"/>
            <a:chExt cx="93105" cy="1913451"/>
          </a:xfrm>
        </p:grpSpPr>
        <p:cxnSp>
          <p:nvCxnSpPr>
            <p:cNvPr id="114" name="カギ線コネクタ 113">
              <a:extLst>
                <a:ext uri="{FF2B5EF4-FFF2-40B4-BE49-F238E27FC236}">
                  <a16:creationId xmlns:a16="http://schemas.microsoft.com/office/drawing/2014/main" id="{0C30E702-F20B-B457-4A47-E23F87AC4B2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カギ線コネクタ 114">
              <a:extLst>
                <a:ext uri="{FF2B5EF4-FFF2-40B4-BE49-F238E27FC236}">
                  <a16:creationId xmlns:a16="http://schemas.microsoft.com/office/drawing/2014/main" id="{AF22317D-7086-CF74-7ED3-10C679DBE8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カギ線コネクタ 121">
              <a:extLst>
                <a:ext uri="{FF2B5EF4-FFF2-40B4-BE49-F238E27FC236}">
                  <a16:creationId xmlns:a16="http://schemas.microsoft.com/office/drawing/2014/main" id="{B95E5130-CFFE-52EF-753B-5150F6B9FB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4AB27FE7-A81A-DE5A-F95B-2607D58775C2}"/>
              </a:ext>
            </a:extLst>
          </p:cNvPr>
          <p:cNvGrpSpPr/>
          <p:nvPr/>
        </p:nvGrpSpPr>
        <p:grpSpPr>
          <a:xfrm>
            <a:off x="10412255" y="2969220"/>
            <a:ext cx="93105" cy="2595615"/>
            <a:chOff x="119212" y="2631624"/>
            <a:chExt cx="93105" cy="2595615"/>
          </a:xfrm>
        </p:grpSpPr>
        <p:cxnSp>
          <p:nvCxnSpPr>
            <p:cNvPr id="126" name="カギ線コネクタ 125">
              <a:extLst>
                <a:ext uri="{FF2B5EF4-FFF2-40B4-BE49-F238E27FC236}">
                  <a16:creationId xmlns:a16="http://schemas.microsoft.com/office/drawing/2014/main" id="{184F8241-AFAA-5A51-3D55-F43494A355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4849448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カギ線コネクタ 126">
              <a:extLst>
                <a:ext uri="{FF2B5EF4-FFF2-40B4-BE49-F238E27FC236}">
                  <a16:creationId xmlns:a16="http://schemas.microsoft.com/office/drawing/2014/main" id="{58025468-2596-D81F-6A9C-A6328939E5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カギ線コネクタ 127">
              <a:extLst>
                <a:ext uri="{FF2B5EF4-FFF2-40B4-BE49-F238E27FC236}">
                  <a16:creationId xmlns:a16="http://schemas.microsoft.com/office/drawing/2014/main" id="{D577F072-55B3-338C-934A-7C973F42B1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カギ線コネクタ 128">
              <a:extLst>
                <a:ext uri="{FF2B5EF4-FFF2-40B4-BE49-F238E27FC236}">
                  <a16:creationId xmlns:a16="http://schemas.microsoft.com/office/drawing/2014/main" id="{EB41BCFF-B8D2-0EC9-C566-92ADB9A142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EED1A98-DEF0-DD43-F92E-10DA6A797788}"/>
              </a:ext>
            </a:extLst>
          </p:cNvPr>
          <p:cNvCxnSpPr>
            <a:cxnSpLocks/>
          </p:cNvCxnSpPr>
          <p:nvPr/>
        </p:nvCxnSpPr>
        <p:spPr>
          <a:xfrm>
            <a:off x="4162494" y="565580"/>
            <a:ext cx="5170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角丸四角形 22">
            <a:extLst>
              <a:ext uri="{FF2B5EF4-FFF2-40B4-BE49-F238E27FC236}">
                <a16:creationId xmlns:a16="http://schemas.microsoft.com/office/drawing/2014/main" id="{FD4B3CBB-FA44-0F01-D10A-720D3A767901}"/>
              </a:ext>
            </a:extLst>
          </p:cNvPr>
          <p:cNvSpPr/>
          <p:nvPr/>
        </p:nvSpPr>
        <p:spPr>
          <a:xfrm>
            <a:off x="4679575" y="243439"/>
            <a:ext cx="1836177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Spokesperson:</a:t>
            </a:r>
          </a:p>
          <a:p>
            <a:pPr algn="ctr"/>
            <a:r>
              <a:rPr lang="en-US" sz="1400" dirty="0"/>
              <a:t>M. Aoki (KEK)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C14009-8633-625E-EC69-4DCE734DD596}"/>
              </a:ext>
            </a:extLst>
          </p:cNvPr>
          <p:cNvCxnSpPr>
            <a:cxnSpLocks/>
          </p:cNvCxnSpPr>
          <p:nvPr/>
        </p:nvCxnSpPr>
        <p:spPr>
          <a:xfrm>
            <a:off x="6512823" y="585254"/>
            <a:ext cx="5170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 22">
            <a:extLst>
              <a:ext uri="{FF2B5EF4-FFF2-40B4-BE49-F238E27FC236}">
                <a16:creationId xmlns:a16="http://schemas.microsoft.com/office/drawing/2014/main" id="{06CB57F0-2E0F-D14E-8FE3-C36995C4EA4E}"/>
              </a:ext>
            </a:extLst>
          </p:cNvPr>
          <p:cNvSpPr/>
          <p:nvPr/>
        </p:nvSpPr>
        <p:spPr>
          <a:xfrm>
            <a:off x="7029904" y="254148"/>
            <a:ext cx="1836177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Collaboration Board Chair:</a:t>
            </a:r>
          </a:p>
          <a:p>
            <a:pPr algn="ctr"/>
            <a:r>
              <a:rPr lang="en-US" sz="1400" spc="-150" dirty="0"/>
              <a:t>Y. Uchida (Imperial)</a:t>
            </a:r>
          </a:p>
        </p:txBody>
      </p:sp>
      <p:sp>
        <p:nvSpPr>
          <p:cNvPr id="29" name="角丸四角形 22">
            <a:extLst>
              <a:ext uri="{FF2B5EF4-FFF2-40B4-BE49-F238E27FC236}">
                <a16:creationId xmlns:a16="http://schemas.microsoft.com/office/drawing/2014/main" id="{3D572C11-918B-CC56-CCA2-8C938377C053}"/>
              </a:ext>
            </a:extLst>
          </p:cNvPr>
          <p:cNvSpPr/>
          <p:nvPr/>
        </p:nvSpPr>
        <p:spPr>
          <a:xfrm>
            <a:off x="7029904" y="1193618"/>
            <a:ext cx="1836187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Financial Board Chair:</a:t>
            </a:r>
          </a:p>
          <a:p>
            <a:pPr algn="ctr"/>
            <a:r>
              <a:rPr lang="en-US" sz="1400" dirty="0"/>
              <a:t>C. </a:t>
            </a:r>
            <a:r>
              <a:rPr lang="en-US" sz="1400" dirty="0" err="1"/>
              <a:t>Carloganu</a:t>
            </a:r>
            <a:r>
              <a:rPr lang="en-US" sz="1400" dirty="0"/>
              <a:t> (LPC)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7FB0401-3D8B-CBB9-F979-9F3590EF4BE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8866081" y="595395"/>
            <a:ext cx="708490" cy="1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角丸四角形 22">
            <a:extLst>
              <a:ext uri="{FF2B5EF4-FFF2-40B4-BE49-F238E27FC236}">
                <a16:creationId xmlns:a16="http://schemas.microsoft.com/office/drawing/2014/main" id="{65F76C1D-E6C9-F798-035E-CD3BA82DD811}"/>
              </a:ext>
            </a:extLst>
          </p:cNvPr>
          <p:cNvSpPr/>
          <p:nvPr/>
        </p:nvSpPr>
        <p:spPr>
          <a:xfrm>
            <a:off x="9574571" y="255892"/>
            <a:ext cx="2222982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Collaboration Board</a:t>
            </a:r>
          </a:p>
        </p:txBody>
      </p:sp>
      <p:sp>
        <p:nvSpPr>
          <p:cNvPr id="226" name="角丸四角形 208">
            <a:extLst>
              <a:ext uri="{FF2B5EF4-FFF2-40B4-BE49-F238E27FC236}">
                <a16:creationId xmlns:a16="http://schemas.microsoft.com/office/drawing/2014/main" id="{102796B9-D2E7-FBD1-A961-0FF24673F79A}"/>
              </a:ext>
            </a:extLst>
          </p:cNvPr>
          <p:cNvSpPr/>
          <p:nvPr/>
        </p:nvSpPr>
        <p:spPr>
          <a:xfrm>
            <a:off x="2274972" y="170330"/>
            <a:ext cx="6930477" cy="1796441"/>
          </a:xfrm>
          <a:prstGeom prst="round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01CF829B-3CD9-B5CA-F24E-225172990FFC}"/>
              </a:ext>
            </a:extLst>
          </p:cNvPr>
          <p:cNvSpPr txBox="1"/>
          <p:nvPr/>
        </p:nvSpPr>
        <p:spPr>
          <a:xfrm>
            <a:off x="1030597" y="368279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Executive</a:t>
            </a:r>
          </a:p>
          <a:p>
            <a:r>
              <a:rPr lang="en-US" u="sng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04700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DFA9826-B19D-D94F-AF2A-8E9A2DF84206}"/>
              </a:ext>
            </a:extLst>
          </p:cNvPr>
          <p:cNvSpPr/>
          <p:nvPr/>
        </p:nvSpPr>
        <p:spPr>
          <a:xfrm>
            <a:off x="199622" y="3249077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pc="-150" dirty="0"/>
              <a:t>Proton beam-line:</a:t>
            </a:r>
          </a:p>
          <a:p>
            <a:pPr algn="ctr"/>
            <a:r>
              <a:rPr lang="en-US" sz="1200" dirty="0"/>
              <a:t>Y. </a:t>
            </a:r>
            <a:r>
              <a:rPr lang="en-US" sz="1200" dirty="0" err="1"/>
              <a:t>Fukao</a:t>
            </a:r>
            <a:r>
              <a:rPr lang="en-US" sz="1200" dirty="0"/>
              <a:t> (KEK)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4CD00DA-D95E-A44E-86DC-F11B8F38CCB1}"/>
              </a:ext>
            </a:extLst>
          </p:cNvPr>
          <p:cNvSpPr/>
          <p:nvPr/>
        </p:nvSpPr>
        <p:spPr>
          <a:xfrm>
            <a:off x="199622" y="3909484"/>
            <a:ext cx="1610466" cy="56724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Proton target:</a:t>
            </a:r>
          </a:p>
          <a:p>
            <a:pPr algn="ctr"/>
            <a:r>
              <a:rPr lang="en-US" sz="1200" dirty="0"/>
              <a:t>S. </a:t>
            </a:r>
            <a:r>
              <a:rPr lang="en-US" altLang="ja-JP" sz="1200" dirty="0" err="1"/>
              <a:t>Makimura</a:t>
            </a:r>
            <a:r>
              <a:rPr lang="en-US" sz="1200" dirty="0"/>
              <a:t> (KEK)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6DD0EB40-E257-7947-B9AE-0C05D90C4F69}"/>
              </a:ext>
            </a:extLst>
          </p:cNvPr>
          <p:cNvSpPr/>
          <p:nvPr/>
        </p:nvSpPr>
        <p:spPr>
          <a:xfrm>
            <a:off x="2141577" y="234129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Solenoid magnet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M. Yoshida (KEK)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62E5C9C-32AC-E540-860D-DD69F3EDCB53}"/>
              </a:ext>
            </a:extLst>
          </p:cNvPr>
          <p:cNvSpPr/>
          <p:nvPr/>
        </p:nvSpPr>
        <p:spPr>
          <a:xfrm>
            <a:off x="199622" y="4599049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pc="-150" dirty="0"/>
              <a:t>Muon beam-line:</a:t>
            </a:r>
            <a:endParaRPr lang="en-US" sz="1200" dirty="0"/>
          </a:p>
          <a:p>
            <a:pPr algn="ctr"/>
            <a:r>
              <a:rPr lang="en-US" sz="1200" dirty="0"/>
              <a:t>C. Wu (IHEP)</a:t>
            </a:r>
          </a:p>
          <a:p>
            <a:pPr algn="ctr"/>
            <a:r>
              <a:rPr lang="en-US" sz="1200" dirty="0"/>
              <a:t>Y. </a:t>
            </a:r>
            <a:r>
              <a:rPr lang="en-US" sz="1200" dirty="0" err="1"/>
              <a:t>Fukao</a:t>
            </a:r>
            <a:r>
              <a:rPr lang="en-US" sz="1200" dirty="0"/>
              <a:t> (KEK)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2363F0EC-1703-DE4A-AB9A-056CD8B02416}"/>
              </a:ext>
            </a:extLst>
          </p:cNvPr>
          <p:cNvSpPr/>
          <p:nvPr/>
        </p:nvSpPr>
        <p:spPr>
          <a:xfrm>
            <a:off x="88823" y="234129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Infrastructure Team:</a:t>
            </a:r>
          </a:p>
          <a:p>
            <a:pPr algn="ctr"/>
            <a:r>
              <a:rPr lang="en-US" sz="1400" spc="-150" dirty="0">
                <a:solidFill>
                  <a:schemeClr val="tx1"/>
                </a:solidFill>
              </a:rPr>
              <a:t>Y. </a:t>
            </a:r>
            <a:r>
              <a:rPr lang="en-US" sz="1400" spc="-150" dirty="0" err="1">
                <a:solidFill>
                  <a:schemeClr val="tx1"/>
                </a:solidFill>
              </a:rPr>
              <a:t>Fukao</a:t>
            </a:r>
            <a:r>
              <a:rPr lang="en-US" sz="1400" spc="-150" dirty="0">
                <a:solidFill>
                  <a:schemeClr val="tx1"/>
                </a:solidFill>
              </a:rPr>
              <a:t> (KEK)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5115C6B8-E766-D945-BF8C-CE87653B1F93}"/>
              </a:ext>
            </a:extLst>
          </p:cNvPr>
          <p:cNvSpPr/>
          <p:nvPr/>
        </p:nvSpPr>
        <p:spPr>
          <a:xfrm>
            <a:off x="199622" y="5281211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Safety:</a:t>
            </a:r>
          </a:p>
          <a:p>
            <a:pPr algn="ctr"/>
            <a:r>
              <a:rPr lang="en-US" sz="1200" dirty="0"/>
              <a:t>S. Mihara (KEK)</a:t>
            </a:r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3D8E3CAE-9D2A-EC48-894C-07B1AC1E6FB1}"/>
              </a:ext>
            </a:extLst>
          </p:cNvPr>
          <p:cNvSpPr/>
          <p:nvPr/>
        </p:nvSpPr>
        <p:spPr>
          <a:xfrm>
            <a:off x="2542494" y="243439"/>
            <a:ext cx="1620000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Project Manager:</a:t>
            </a:r>
          </a:p>
          <a:p>
            <a:pPr algn="ctr"/>
            <a:r>
              <a:rPr lang="en-US" sz="1400" dirty="0"/>
              <a:t>S. Mihara (KEK)</a:t>
            </a:r>
          </a:p>
        </p:txBody>
      </p:sp>
      <p:sp>
        <p:nvSpPr>
          <p:cNvPr id="117" name="角丸四角形 116">
            <a:extLst>
              <a:ext uri="{FF2B5EF4-FFF2-40B4-BE49-F238E27FC236}">
                <a16:creationId xmlns:a16="http://schemas.microsoft.com/office/drawing/2014/main" id="{8F3F6B97-E804-8E12-200A-67EB5ACEA120}"/>
              </a:ext>
            </a:extLst>
          </p:cNvPr>
          <p:cNvSpPr/>
          <p:nvPr/>
        </p:nvSpPr>
        <p:spPr>
          <a:xfrm>
            <a:off x="2256150" y="3249077"/>
            <a:ext cx="1610466" cy="563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CS, MTS, BTS: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M. </a:t>
            </a:r>
            <a:r>
              <a:rPr lang="en-US" sz="1200" dirty="0" err="1">
                <a:solidFill>
                  <a:schemeClr val="tx1"/>
                </a:solidFill>
              </a:rPr>
              <a:t>Iio</a:t>
            </a:r>
            <a:r>
              <a:rPr lang="en-US" sz="1200" dirty="0">
                <a:solidFill>
                  <a:schemeClr val="tx1"/>
                </a:solidFill>
              </a:rPr>
              <a:t> (KEK)</a:t>
            </a:r>
          </a:p>
        </p:txBody>
      </p:sp>
      <p:sp>
        <p:nvSpPr>
          <p:cNvPr id="118" name="角丸四角形 117">
            <a:extLst>
              <a:ext uri="{FF2B5EF4-FFF2-40B4-BE49-F238E27FC236}">
                <a16:creationId xmlns:a16="http://schemas.microsoft.com/office/drawing/2014/main" id="{1C6F3C0E-691C-1903-9322-21B6363253BB}"/>
              </a:ext>
            </a:extLst>
          </p:cNvPr>
          <p:cNvSpPr/>
          <p:nvPr/>
        </p:nvSpPr>
        <p:spPr>
          <a:xfrm>
            <a:off x="195262" y="5950006"/>
            <a:ext cx="1610466" cy="571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Radiation Shield: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Y. Uchiyama (KEK)</a:t>
            </a:r>
          </a:p>
        </p:txBody>
      </p:sp>
      <p:sp>
        <p:nvSpPr>
          <p:cNvPr id="119" name="角丸四角形 118">
            <a:extLst>
              <a:ext uri="{FF2B5EF4-FFF2-40B4-BE49-F238E27FC236}">
                <a16:creationId xmlns:a16="http://schemas.microsoft.com/office/drawing/2014/main" id="{027DBB19-0BA4-79C6-036F-EBA8F4AF9929}"/>
              </a:ext>
            </a:extLst>
          </p:cNvPr>
          <p:cNvSpPr/>
          <p:nvPr/>
        </p:nvSpPr>
        <p:spPr>
          <a:xfrm>
            <a:off x="2256150" y="3909484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Detector Solenoid: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K. Sasaki (KEK)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M. Yoshida (KEK)</a:t>
            </a:r>
          </a:p>
        </p:txBody>
      </p:sp>
      <p:sp>
        <p:nvSpPr>
          <p:cNvPr id="120" name="角丸四角形 119">
            <a:extLst>
              <a:ext uri="{FF2B5EF4-FFF2-40B4-BE49-F238E27FC236}">
                <a16:creationId xmlns:a16="http://schemas.microsoft.com/office/drawing/2014/main" id="{7E8403FD-33A2-D572-9A14-D8069FE4BDA5}"/>
              </a:ext>
            </a:extLst>
          </p:cNvPr>
          <p:cNvSpPr/>
          <p:nvPr/>
        </p:nvSpPr>
        <p:spPr>
          <a:xfrm>
            <a:off x="2256150" y="4599049"/>
            <a:ext cx="1610466" cy="5672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Cryogenics: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T. Okamura (KEK)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436B893-2028-4841-BEFE-15D723F782D2}"/>
              </a:ext>
            </a:extLst>
          </p:cNvPr>
          <p:cNvSpPr/>
          <p:nvPr/>
        </p:nvSpPr>
        <p:spPr>
          <a:xfrm>
            <a:off x="4312678" y="5281211"/>
            <a:ext cx="1610466" cy="596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Muon target:</a:t>
            </a:r>
            <a:endParaRPr lang="en-US" sz="1200" spc="-50" dirty="0">
              <a:solidFill>
                <a:srgbClr val="FF0000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A. Jansen (TUD)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5F5D348-0E68-5D40-B505-243252465DE8}"/>
              </a:ext>
            </a:extLst>
          </p:cNvPr>
          <p:cNvSpPr/>
          <p:nvPr/>
        </p:nvSpPr>
        <p:spPr>
          <a:xfrm>
            <a:off x="4312678" y="3249077"/>
            <a:ext cx="1783322" cy="5638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</a:t>
            </a:r>
            <a:r>
              <a:rPr lang="en-US" altLang="ja-JP" sz="1200" dirty="0"/>
              <a:t>DC</a:t>
            </a:r>
            <a:r>
              <a:rPr lang="en-US" sz="1200" dirty="0"/>
              <a:t>:</a:t>
            </a:r>
          </a:p>
          <a:p>
            <a:pPr marL="228600" indent="-228600" algn="ctr">
              <a:buAutoNum type="alphaUcPeriod"/>
            </a:pPr>
            <a:r>
              <a:rPr lang="en-US" sz="1200" dirty="0"/>
              <a:t>Sato (Osaka)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R. Nagai (Osaka)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3E3DCD2-40EF-DB41-8DC3-CB0BEBAB4234}"/>
              </a:ext>
            </a:extLst>
          </p:cNvPr>
          <p:cNvSpPr/>
          <p:nvPr/>
        </p:nvSpPr>
        <p:spPr>
          <a:xfrm>
            <a:off x="4312678" y="4599049"/>
            <a:ext cx="1610466" cy="58567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spc="-150" dirty="0"/>
              <a:t>Cosmic-ray veto:</a:t>
            </a:r>
            <a:endParaRPr lang="en-US" altLang="ja-JP" sz="1200" spc="-150" dirty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D.</a:t>
            </a: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</a:rPr>
              <a:t>Chokheli</a:t>
            </a: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(GTU)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C. </a:t>
            </a:r>
            <a:r>
              <a:rPr lang="en-US" altLang="ja-JP" sz="1200" dirty="0" err="1">
                <a:solidFill>
                  <a:srgbClr val="FF0000"/>
                </a:solidFill>
              </a:rPr>
              <a:t>Carloganu</a:t>
            </a:r>
            <a:r>
              <a:rPr lang="en-US" altLang="ja-JP" sz="1200" dirty="0">
                <a:solidFill>
                  <a:srgbClr val="FF0000"/>
                </a:solidFill>
              </a:rPr>
              <a:t> (LPC)</a:t>
            </a:r>
          </a:p>
        </p:txBody>
      </p:sp>
      <p:sp>
        <p:nvSpPr>
          <p:cNvPr id="100" name="角丸四角形 99">
            <a:extLst>
              <a:ext uri="{FF2B5EF4-FFF2-40B4-BE49-F238E27FC236}">
                <a16:creationId xmlns:a16="http://schemas.microsoft.com/office/drawing/2014/main" id="{F6F92D56-DDAB-CA4F-ADA2-F2E837075F3F}"/>
              </a:ext>
            </a:extLst>
          </p:cNvPr>
          <p:cNvSpPr/>
          <p:nvPr/>
        </p:nvSpPr>
        <p:spPr>
          <a:xfrm>
            <a:off x="4312678" y="3909484"/>
            <a:ext cx="1783322" cy="590614"/>
          </a:xfrm>
          <a:prstGeom prst="roundRect">
            <a:avLst>
              <a:gd name="adj" fmla="val 20637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/>
              <a:t>CTH</a:t>
            </a:r>
            <a:r>
              <a:rPr lang="en-US" sz="1200" dirty="0"/>
              <a:t>: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Y.</a:t>
            </a:r>
            <a:r>
              <a:rPr lang="ja-JP" altLang="en-US" sz="1200" dirty="0">
                <a:solidFill>
                  <a:schemeClr val="tx1"/>
                </a:solidFill>
              </a:rPr>
              <a:t> </a:t>
            </a:r>
            <a:r>
              <a:rPr lang="en-US" altLang="ja-JP" sz="1200" dirty="0">
                <a:solidFill>
                  <a:schemeClr val="tx1"/>
                </a:solidFill>
              </a:rPr>
              <a:t>Fujii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>
                <a:solidFill>
                  <a:srgbClr val="FF0000"/>
                </a:solidFill>
              </a:rPr>
              <a:t>Imperial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A. Miles (Monash)</a:t>
            </a:r>
          </a:p>
        </p:txBody>
      </p:sp>
      <p:sp>
        <p:nvSpPr>
          <p:cNvPr id="110" name="角丸四角形 109">
            <a:extLst>
              <a:ext uri="{FF2B5EF4-FFF2-40B4-BE49-F238E27FC236}">
                <a16:creationId xmlns:a16="http://schemas.microsoft.com/office/drawing/2014/main" id="{CD4D09FD-24EF-B2E4-C816-D5FDB6F7CB2E}"/>
              </a:ext>
            </a:extLst>
          </p:cNvPr>
          <p:cNvSpPr/>
          <p:nvPr/>
        </p:nvSpPr>
        <p:spPr>
          <a:xfrm>
            <a:off x="4194331" y="2341295"/>
            <a:ext cx="1901669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Physics Detector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K. Ueno (Osaka)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57F3E658-819A-6D4A-AF26-58C36B4F04C0}"/>
              </a:ext>
            </a:extLst>
          </p:cNvPr>
          <p:cNvSpPr/>
          <p:nvPr/>
        </p:nvSpPr>
        <p:spPr>
          <a:xfrm>
            <a:off x="10482262" y="5281211"/>
            <a:ext cx="1610466" cy="646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ECAL:</a:t>
            </a:r>
          </a:p>
          <a:p>
            <a:pPr algn="ctr"/>
            <a:r>
              <a:rPr lang="en-US" sz="1200" dirty="0"/>
              <a:t>J. </a:t>
            </a:r>
            <a:r>
              <a:rPr lang="en-US" sz="1200" dirty="0" err="1"/>
              <a:t>Tojo</a:t>
            </a:r>
            <a:r>
              <a:rPr lang="en-US" sz="1200" dirty="0"/>
              <a:t> (Kyushu)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9B09B39-AB67-FA43-AEC1-57C736F67DF1}"/>
              </a:ext>
            </a:extLst>
          </p:cNvPr>
          <p:cNvSpPr/>
          <p:nvPr/>
        </p:nvSpPr>
        <p:spPr>
          <a:xfrm>
            <a:off x="10482262" y="4599049"/>
            <a:ext cx="1610466" cy="61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Straw Chambers:</a:t>
            </a:r>
          </a:p>
          <a:p>
            <a:pPr algn="ctr"/>
            <a:r>
              <a:rPr lang="en-US" sz="1200" spc="-150" dirty="0"/>
              <a:t>H. Nishiguchi (KEK)</a:t>
            </a:r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73958383-27B3-83FC-84BF-C57E1BA27461}"/>
              </a:ext>
            </a:extLst>
          </p:cNvPr>
          <p:cNvSpPr/>
          <p:nvPr/>
        </p:nvSpPr>
        <p:spPr>
          <a:xfrm>
            <a:off x="10352594" y="232135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Beam Detector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J. </a:t>
            </a:r>
            <a:r>
              <a:rPr lang="en-US" sz="1400" dirty="0" err="1">
                <a:solidFill>
                  <a:schemeClr val="tx1"/>
                </a:solidFill>
              </a:rPr>
              <a:t>Tojo</a:t>
            </a:r>
            <a:r>
              <a:rPr lang="en-US" sz="1400" dirty="0">
                <a:solidFill>
                  <a:schemeClr val="tx1"/>
                </a:solidFill>
              </a:rPr>
              <a:t> (Kyushu)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316CB0E1-FAF6-F64F-BC45-2620B98FE5E0}"/>
              </a:ext>
            </a:extLst>
          </p:cNvPr>
          <p:cNvSpPr/>
          <p:nvPr/>
        </p:nvSpPr>
        <p:spPr>
          <a:xfrm>
            <a:off x="10482262" y="3909484"/>
            <a:ext cx="1610466" cy="604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Proton monitor:</a:t>
            </a:r>
          </a:p>
          <a:p>
            <a:pPr algn="ctr"/>
            <a:r>
              <a:rPr lang="en-US" sz="1200" dirty="0"/>
              <a:t>P. Sarin</a:t>
            </a:r>
          </a:p>
          <a:p>
            <a:pPr algn="ctr"/>
            <a:r>
              <a:rPr lang="en-US" sz="1200" dirty="0"/>
              <a:t>(</a:t>
            </a:r>
            <a:r>
              <a:rPr lang="en-US" altLang="ja-JP" sz="1200" dirty="0"/>
              <a:t>IIT-</a:t>
            </a:r>
            <a:r>
              <a:rPr lang="en-US" sz="1200" dirty="0"/>
              <a:t>Bombay)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CCE5A4E-A644-1C4F-BC6A-3FDC2800573D}"/>
              </a:ext>
            </a:extLst>
          </p:cNvPr>
          <p:cNvSpPr/>
          <p:nvPr/>
        </p:nvSpPr>
        <p:spPr>
          <a:xfrm>
            <a:off x="10482262" y="3232347"/>
            <a:ext cx="1610466" cy="61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Muon monitor:</a:t>
            </a:r>
          </a:p>
          <a:p>
            <a:pPr algn="ctr"/>
            <a:r>
              <a:rPr lang="en-US" sz="1200" dirty="0"/>
              <a:t>Y. </a:t>
            </a:r>
            <a:r>
              <a:rPr lang="en-US" sz="1200" dirty="0" err="1"/>
              <a:t>Fukao</a:t>
            </a:r>
            <a:r>
              <a:rPr lang="en-US" sz="1200" dirty="0"/>
              <a:t> (KEK)</a:t>
            </a:r>
          </a:p>
          <a:p>
            <a:pPr algn="ctr"/>
            <a:r>
              <a:rPr lang="en-US" sz="1200" dirty="0"/>
              <a:t>J. Tang (SYSU)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D289423-E1AD-DD49-BB2F-DA9210C520ED}"/>
              </a:ext>
            </a:extLst>
          </p:cNvPr>
          <p:cNvSpPr/>
          <p:nvPr/>
        </p:nvSpPr>
        <p:spPr>
          <a:xfrm>
            <a:off x="4312678" y="5950006"/>
            <a:ext cx="1610466" cy="604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X-ray calibration:</a:t>
            </a:r>
          </a:p>
          <a:p>
            <a:pPr algn="ctr"/>
            <a:r>
              <a:rPr lang="en-US" sz="1200" dirty="0"/>
              <a:t>A. Jansen(TUD)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14F39382-86EC-004F-82B3-F02FFD8C454E}"/>
              </a:ext>
            </a:extLst>
          </p:cNvPr>
          <p:cNvSpPr/>
          <p:nvPr/>
        </p:nvSpPr>
        <p:spPr>
          <a:xfrm>
            <a:off x="8425734" y="3249077"/>
            <a:ext cx="1610466" cy="581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Physics and SW:</a:t>
            </a:r>
          </a:p>
          <a:p>
            <a:pPr algn="ctr"/>
            <a:r>
              <a:rPr lang="en-US" sz="1200" spc="-150" dirty="0"/>
              <a:t>Y. Uchida (Imperial)</a:t>
            </a:r>
          </a:p>
          <a:p>
            <a:pPr algn="ctr"/>
            <a:r>
              <a:rPr lang="en-US" sz="1200" dirty="0"/>
              <a:t>Y. Zhang (IHEP)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36A08AF-436F-A644-AE5E-5BB402D3448C}"/>
              </a:ext>
            </a:extLst>
          </p:cNvPr>
          <p:cNvSpPr/>
          <p:nvPr/>
        </p:nvSpPr>
        <p:spPr>
          <a:xfrm>
            <a:off x="8425734" y="3909484"/>
            <a:ext cx="1610466" cy="5687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Offline Computing:</a:t>
            </a:r>
          </a:p>
          <a:p>
            <a:pPr algn="ctr"/>
            <a:r>
              <a:rPr lang="en-US" sz="1200" dirty="0"/>
              <a:t>Y. Igarashi (KEK)</a:t>
            </a:r>
          </a:p>
        </p:txBody>
      </p:sp>
      <p:sp>
        <p:nvSpPr>
          <p:cNvPr id="116" name="角丸四角形 115">
            <a:extLst>
              <a:ext uri="{FF2B5EF4-FFF2-40B4-BE49-F238E27FC236}">
                <a16:creationId xmlns:a16="http://schemas.microsoft.com/office/drawing/2014/main" id="{A7B70B7D-1386-A2D2-8AE2-4DC36E7DF8E5}"/>
              </a:ext>
            </a:extLst>
          </p:cNvPr>
          <p:cNvSpPr/>
          <p:nvPr/>
        </p:nvSpPr>
        <p:spPr>
          <a:xfrm>
            <a:off x="8425734" y="4599049"/>
            <a:ext cx="1610466" cy="589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Management: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K. </a:t>
            </a:r>
            <a:r>
              <a:rPr lang="en-US" sz="1200" dirty="0" err="1">
                <a:solidFill>
                  <a:schemeClr val="tx1"/>
                </a:solidFill>
              </a:rPr>
              <a:t>Hayasaka</a:t>
            </a:r>
            <a:r>
              <a:rPr lang="en-US" sz="1200" dirty="0">
                <a:solidFill>
                  <a:schemeClr val="tx1"/>
                </a:solidFill>
              </a:rPr>
              <a:t> (Niigata)</a:t>
            </a:r>
          </a:p>
        </p:txBody>
      </p:sp>
      <p:sp>
        <p:nvSpPr>
          <p:cNvPr id="124" name="角丸四角形 123">
            <a:extLst>
              <a:ext uri="{FF2B5EF4-FFF2-40B4-BE49-F238E27FC236}">
                <a16:creationId xmlns:a16="http://schemas.microsoft.com/office/drawing/2014/main" id="{B52B832B-81C8-D501-6C32-32A5518B015F}"/>
              </a:ext>
            </a:extLst>
          </p:cNvPr>
          <p:cNvSpPr/>
          <p:nvPr/>
        </p:nvSpPr>
        <p:spPr>
          <a:xfrm>
            <a:off x="8299839" y="2341325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Analysis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Y. Zhang (IHEP)</a:t>
            </a: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8271765F-F125-7550-7D30-F473B9C49327}"/>
              </a:ext>
            </a:extLst>
          </p:cNvPr>
          <p:cNvCxnSpPr>
            <a:cxnSpLocks/>
          </p:cNvCxnSpPr>
          <p:nvPr/>
        </p:nvCxnSpPr>
        <p:spPr>
          <a:xfrm>
            <a:off x="3352494" y="906827"/>
            <a:ext cx="0" cy="12593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角丸四角形 208">
            <a:extLst>
              <a:ext uri="{FF2B5EF4-FFF2-40B4-BE49-F238E27FC236}">
                <a16:creationId xmlns:a16="http://schemas.microsoft.com/office/drawing/2014/main" id="{30651073-0A0C-48D1-DCF7-7D0913EC91B0}"/>
              </a:ext>
            </a:extLst>
          </p:cNvPr>
          <p:cNvSpPr/>
          <p:nvPr/>
        </p:nvSpPr>
        <p:spPr>
          <a:xfrm>
            <a:off x="0" y="2254002"/>
            <a:ext cx="12159547" cy="836378"/>
          </a:xfrm>
          <a:prstGeom prst="round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DD30958E-716C-1E73-40F9-448BEC997A70}"/>
              </a:ext>
            </a:extLst>
          </p:cNvPr>
          <p:cNvSpPr txBox="1"/>
          <p:nvPr/>
        </p:nvSpPr>
        <p:spPr>
          <a:xfrm>
            <a:off x="69954" y="1486831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Technical</a:t>
            </a:r>
          </a:p>
          <a:p>
            <a:r>
              <a:rPr lang="en-US" u="sng" dirty="0"/>
              <a:t>Board</a:t>
            </a: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1710196-A869-D740-AB58-EF3A7F152AA1}"/>
              </a:ext>
            </a:extLst>
          </p:cNvPr>
          <p:cNvSpPr/>
          <p:nvPr/>
        </p:nvSpPr>
        <p:spPr>
          <a:xfrm>
            <a:off x="6369206" y="3249077"/>
            <a:ext cx="1610466" cy="57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DAQ-Trigger:</a:t>
            </a:r>
          </a:p>
          <a:p>
            <a:pPr algn="ctr"/>
            <a:r>
              <a:rPr lang="en-US" sz="1200" dirty="0"/>
              <a:t>M. Lee (SKKU)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C. Yamada (Osaka)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85F2DDF8-D144-654A-BE68-E21E54DFB8C1}"/>
              </a:ext>
            </a:extLst>
          </p:cNvPr>
          <p:cNvSpPr/>
          <p:nvPr/>
        </p:nvSpPr>
        <p:spPr>
          <a:xfrm>
            <a:off x="6369206" y="4599049"/>
            <a:ext cx="1610466" cy="5812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DAQ-readout:</a:t>
            </a:r>
          </a:p>
          <a:p>
            <a:pPr algn="ctr"/>
            <a:r>
              <a:rPr lang="en-US" sz="1200" dirty="0"/>
              <a:t>Y. </a:t>
            </a:r>
            <a:r>
              <a:rPr lang="en-US" altLang="ja-JP" sz="1200" dirty="0"/>
              <a:t>Igarashi</a:t>
            </a:r>
            <a:r>
              <a:rPr lang="en-US" sz="1200" dirty="0"/>
              <a:t> (KEK)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DF334612-5AB3-604D-877A-8F7AB0BDCCD1}"/>
              </a:ext>
            </a:extLst>
          </p:cNvPr>
          <p:cNvSpPr/>
          <p:nvPr/>
        </p:nvSpPr>
        <p:spPr>
          <a:xfrm>
            <a:off x="6369206" y="3909484"/>
            <a:ext cx="1610466" cy="574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DAQ-Slow Control:</a:t>
            </a:r>
          </a:p>
          <a:p>
            <a:pPr algn="ctr"/>
            <a:r>
              <a:rPr lang="en-US" altLang="ja-JP" sz="1200" spc="-50" dirty="0"/>
              <a:t>K. Oishi (KEK)</a:t>
            </a:r>
          </a:p>
        </p:txBody>
      </p:sp>
      <p:sp>
        <p:nvSpPr>
          <p:cNvPr id="121" name="角丸四角形 120">
            <a:extLst>
              <a:ext uri="{FF2B5EF4-FFF2-40B4-BE49-F238E27FC236}">
                <a16:creationId xmlns:a16="http://schemas.microsoft.com/office/drawing/2014/main" id="{568A1E06-17C2-F5CB-ED56-6B3078EE00AD}"/>
              </a:ext>
            </a:extLst>
          </p:cNvPr>
          <p:cNvSpPr/>
          <p:nvPr/>
        </p:nvSpPr>
        <p:spPr>
          <a:xfrm>
            <a:off x="6247085" y="2349573"/>
            <a:ext cx="1736361" cy="6509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DAQ &amp; Online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K. Oishi (KEK)</a:t>
            </a:r>
          </a:p>
        </p:txBody>
      </p:sp>
      <p:sp>
        <p:nvSpPr>
          <p:cNvPr id="227" name="角丸四角形 226">
            <a:extLst>
              <a:ext uri="{FF2B5EF4-FFF2-40B4-BE49-F238E27FC236}">
                <a16:creationId xmlns:a16="http://schemas.microsoft.com/office/drawing/2014/main" id="{93D83322-7FDB-5D6A-095A-11DBEFD9903D}"/>
              </a:ext>
            </a:extLst>
          </p:cNvPr>
          <p:cNvSpPr/>
          <p:nvPr/>
        </p:nvSpPr>
        <p:spPr>
          <a:xfrm>
            <a:off x="6369206" y="5281211"/>
            <a:ext cx="1610466" cy="606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Rad Hard: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K. Ueno (Osaka)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A6F1CCC3-B3DF-12C5-1416-E7D50868B53D}"/>
              </a:ext>
            </a:extLst>
          </p:cNvPr>
          <p:cNvSpPr/>
          <p:nvPr/>
        </p:nvSpPr>
        <p:spPr>
          <a:xfrm>
            <a:off x="2470707" y="1195270"/>
            <a:ext cx="1772036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pc="-150" dirty="0">
                <a:solidFill>
                  <a:schemeClr val="tx1"/>
                </a:solidFill>
              </a:rPr>
              <a:t>Technical Coordinator (TB Secretary):</a:t>
            </a:r>
          </a:p>
          <a:p>
            <a:pPr algn="ctr"/>
            <a:r>
              <a:rPr lang="en-US" sz="1400" spc="-150" dirty="0">
                <a:solidFill>
                  <a:schemeClr val="tx1"/>
                </a:solidFill>
              </a:rPr>
              <a:t>K. Ueno (Osaka)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9258852-06D1-2D57-0665-C7B6014EB3CC}"/>
              </a:ext>
            </a:extLst>
          </p:cNvPr>
          <p:cNvGrpSpPr/>
          <p:nvPr/>
        </p:nvGrpSpPr>
        <p:grpSpPr>
          <a:xfrm>
            <a:off x="957003" y="2166208"/>
            <a:ext cx="10330764" cy="177447"/>
            <a:chOff x="957004" y="1872040"/>
            <a:chExt cx="8526790" cy="146461"/>
          </a:xfrm>
        </p:grpSpPr>
        <p:cxnSp>
          <p:nvCxnSpPr>
            <p:cNvPr id="195" name="カギ線コネクタ 194">
              <a:extLst>
                <a:ext uri="{FF2B5EF4-FFF2-40B4-BE49-F238E27FC236}">
                  <a16:creationId xmlns:a16="http://schemas.microsoft.com/office/drawing/2014/main" id="{5A012D19-F463-D2CC-BA00-0291D950A7B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712142" y="1116902"/>
              <a:ext cx="141714" cy="165199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カギ線コネクタ 196">
              <a:extLst>
                <a:ext uri="{FF2B5EF4-FFF2-40B4-BE49-F238E27FC236}">
                  <a16:creationId xmlns:a16="http://schemas.microsoft.com/office/drawing/2014/main" id="{A6596FE1-AD7B-85C8-7E76-4583F7D187E0}"/>
                </a:ext>
              </a:extLst>
            </p:cNvPr>
            <p:cNvCxnSpPr/>
            <p:nvPr/>
          </p:nvCxnSpPr>
          <p:spPr>
            <a:xfrm rot="5400000" flipH="1" flipV="1">
              <a:off x="3461994" y="1152801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カギ線コネクタ 197">
              <a:extLst>
                <a:ext uri="{FF2B5EF4-FFF2-40B4-BE49-F238E27FC236}">
                  <a16:creationId xmlns:a16="http://schemas.microsoft.com/office/drawing/2014/main" id="{98717E5C-A18D-17E4-7DDE-C7A1E817DB5E}"/>
                </a:ext>
              </a:extLst>
            </p:cNvPr>
            <p:cNvCxnSpPr/>
            <p:nvPr/>
          </p:nvCxnSpPr>
          <p:spPr>
            <a:xfrm rot="5400000" flipH="1" flipV="1">
              <a:off x="5180694" y="1151992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カギ線コネクタ 200">
              <a:extLst>
                <a:ext uri="{FF2B5EF4-FFF2-40B4-BE49-F238E27FC236}">
                  <a16:creationId xmlns:a16="http://schemas.microsoft.com/office/drawing/2014/main" id="{03167AA3-3AF9-2346-0BD6-26C0B3384F71}"/>
                </a:ext>
              </a:extLst>
            </p:cNvPr>
            <p:cNvCxnSpPr/>
            <p:nvPr/>
          </p:nvCxnSpPr>
          <p:spPr>
            <a:xfrm rot="5400000" flipH="1" flipV="1">
              <a:off x="6899394" y="1151992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462ED586-DE67-722C-4CC0-C652BA53E480}"/>
                </a:ext>
              </a:extLst>
            </p:cNvPr>
            <p:cNvCxnSpPr/>
            <p:nvPr/>
          </p:nvCxnSpPr>
          <p:spPr>
            <a:xfrm rot="5400000" flipH="1" flipV="1">
              <a:off x="8618094" y="1151992"/>
              <a:ext cx="12700" cy="1718700"/>
            </a:xfrm>
            <a:prstGeom prst="bentConnector3">
              <a:avLst>
                <a:gd name="adj1" fmla="val 113538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D210D9A-16E5-52D4-EE0D-776DB2B6C381}"/>
              </a:ext>
            </a:extLst>
          </p:cNvPr>
          <p:cNvSpPr txBox="1"/>
          <p:nvPr/>
        </p:nvSpPr>
        <p:spPr>
          <a:xfrm>
            <a:off x="10452460" y="6071298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Sub-project</a:t>
            </a:r>
          </a:p>
          <a:p>
            <a:r>
              <a:rPr lang="en-US" u="sng" dirty="0"/>
              <a:t>Coordinators</a:t>
            </a: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AC71D2A-6FCE-F793-EC4E-FBEC6ED5B83C}"/>
              </a:ext>
            </a:extLst>
          </p:cNvPr>
          <p:cNvGrpSpPr/>
          <p:nvPr/>
        </p:nvGrpSpPr>
        <p:grpSpPr>
          <a:xfrm>
            <a:off x="115248" y="2969220"/>
            <a:ext cx="84383" cy="2926812"/>
            <a:chOff x="115248" y="2969220"/>
            <a:chExt cx="84382" cy="2926812"/>
          </a:xfrm>
        </p:grpSpPr>
        <p:cxnSp>
          <p:nvCxnSpPr>
            <p:cNvPr id="173" name="カギ線コネクタ 172">
              <a:extLst>
                <a:ext uri="{FF2B5EF4-FFF2-40B4-BE49-F238E27FC236}">
                  <a16:creationId xmlns:a16="http://schemas.microsoft.com/office/drawing/2014/main" id="{10CE0982-C7E2-87DD-79C7-3F590529D9E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-178161" y="5187044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カギ線コネクタ 174">
              <a:extLst>
                <a:ext uri="{FF2B5EF4-FFF2-40B4-BE49-F238E27FC236}">
                  <a16:creationId xmlns:a16="http://schemas.microsoft.com/office/drawing/2014/main" id="{ECA6EB4D-9327-3FF0-B6F3-B6B1A912E28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-122322" y="3210755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カギ線コネクタ 175">
              <a:extLst>
                <a:ext uri="{FF2B5EF4-FFF2-40B4-BE49-F238E27FC236}">
                  <a16:creationId xmlns:a16="http://schemas.microsoft.com/office/drawing/2014/main" id="{9A90C2F1-3C92-ED8F-5B07-A746B7619169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6200000" flipH="1">
              <a:off x="-266722" y="3726763"/>
              <a:ext cx="852278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カギ線コネクタ 176">
              <a:extLst>
                <a:ext uri="{FF2B5EF4-FFF2-40B4-BE49-F238E27FC236}">
                  <a16:creationId xmlns:a16="http://schemas.microsoft.com/office/drawing/2014/main" id="{BAD2F523-2B8F-B995-A92B-7C5E0074BA7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H="1">
              <a:off x="-187348" y="4495702"/>
              <a:ext cx="689566" cy="84373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カギ線コネクタ 85">
              <a:extLst>
                <a:ext uri="{FF2B5EF4-FFF2-40B4-BE49-F238E27FC236}">
                  <a16:creationId xmlns:a16="http://schemas.microsoft.com/office/drawing/2014/main" id="{212F3BFE-E814-158D-CC37-70A3E0EA93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5518241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8177CDFC-74DC-3715-B424-5292A79A2B65}"/>
              </a:ext>
            </a:extLst>
          </p:cNvPr>
          <p:cNvGrpSpPr/>
          <p:nvPr/>
        </p:nvGrpSpPr>
        <p:grpSpPr>
          <a:xfrm>
            <a:off x="4223938" y="2969933"/>
            <a:ext cx="93105" cy="3264408"/>
            <a:chOff x="119212" y="2631624"/>
            <a:chExt cx="93105" cy="3264408"/>
          </a:xfrm>
        </p:grpSpPr>
        <p:cxnSp>
          <p:nvCxnSpPr>
            <p:cNvPr id="92" name="カギ線コネクタ 91">
              <a:extLst>
                <a:ext uri="{FF2B5EF4-FFF2-40B4-BE49-F238E27FC236}">
                  <a16:creationId xmlns:a16="http://schemas.microsoft.com/office/drawing/2014/main" id="{F0C2AEB7-51BE-D653-2FC4-1B61A35EFE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4849448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カギ線コネクタ 92">
              <a:extLst>
                <a:ext uri="{FF2B5EF4-FFF2-40B4-BE49-F238E27FC236}">
                  <a16:creationId xmlns:a16="http://schemas.microsoft.com/office/drawing/2014/main" id="{2DF5CC98-AF0C-167B-75DE-69BA8EF179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カギ線コネクタ 93">
              <a:extLst>
                <a:ext uri="{FF2B5EF4-FFF2-40B4-BE49-F238E27FC236}">
                  <a16:creationId xmlns:a16="http://schemas.microsoft.com/office/drawing/2014/main" id="{9C49794D-DC99-CF72-B853-22070BB6E8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カギ線コネクタ 94">
              <a:extLst>
                <a:ext uri="{FF2B5EF4-FFF2-40B4-BE49-F238E27FC236}">
                  <a16:creationId xmlns:a16="http://schemas.microsoft.com/office/drawing/2014/main" id="{D2FA8E63-3D91-55AB-9ED3-0AC32A461B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カギ線コネクタ 95">
              <a:extLst>
                <a:ext uri="{FF2B5EF4-FFF2-40B4-BE49-F238E27FC236}">
                  <a16:creationId xmlns:a16="http://schemas.microsoft.com/office/drawing/2014/main" id="{E34CECD3-F674-072D-3FFA-9C52C4902D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5518241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3BB4196D-C279-1B4E-30DC-FF5828727B9B}"/>
              </a:ext>
            </a:extLst>
          </p:cNvPr>
          <p:cNvGrpSpPr/>
          <p:nvPr/>
        </p:nvGrpSpPr>
        <p:grpSpPr>
          <a:xfrm>
            <a:off x="2194568" y="2987858"/>
            <a:ext cx="93105" cy="1913451"/>
            <a:chOff x="119212" y="2631624"/>
            <a:chExt cx="93105" cy="1913451"/>
          </a:xfrm>
        </p:grpSpPr>
        <p:cxnSp>
          <p:nvCxnSpPr>
            <p:cNvPr id="99" name="カギ線コネクタ 98">
              <a:extLst>
                <a:ext uri="{FF2B5EF4-FFF2-40B4-BE49-F238E27FC236}">
                  <a16:creationId xmlns:a16="http://schemas.microsoft.com/office/drawing/2014/main" id="{BD26CAC6-45B2-5955-101E-CA79DD5FF91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カギ線コネクタ 100">
              <a:extLst>
                <a:ext uri="{FF2B5EF4-FFF2-40B4-BE49-F238E27FC236}">
                  <a16:creationId xmlns:a16="http://schemas.microsoft.com/office/drawing/2014/main" id="{A6654E11-8C3C-9373-0BD8-29A943006CF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カギ線コネクタ 101">
              <a:extLst>
                <a:ext uri="{FF2B5EF4-FFF2-40B4-BE49-F238E27FC236}">
                  <a16:creationId xmlns:a16="http://schemas.microsoft.com/office/drawing/2014/main" id="{4791DC2F-AC66-2A84-356C-DF889D160E3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CFEDBA24-51D2-5D00-3562-B8D9630FC363}"/>
              </a:ext>
            </a:extLst>
          </p:cNvPr>
          <p:cNvGrpSpPr/>
          <p:nvPr/>
        </p:nvGrpSpPr>
        <p:grpSpPr>
          <a:xfrm>
            <a:off x="6297119" y="2990424"/>
            <a:ext cx="93105" cy="2595615"/>
            <a:chOff x="119212" y="2631624"/>
            <a:chExt cx="93105" cy="2595615"/>
          </a:xfrm>
        </p:grpSpPr>
        <p:cxnSp>
          <p:nvCxnSpPr>
            <p:cNvPr id="105" name="カギ線コネクタ 104">
              <a:extLst>
                <a:ext uri="{FF2B5EF4-FFF2-40B4-BE49-F238E27FC236}">
                  <a16:creationId xmlns:a16="http://schemas.microsoft.com/office/drawing/2014/main" id="{7441C6B1-6648-B398-3909-7D6B970C964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4849448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カギ線コネクタ 106">
              <a:extLst>
                <a:ext uri="{FF2B5EF4-FFF2-40B4-BE49-F238E27FC236}">
                  <a16:creationId xmlns:a16="http://schemas.microsoft.com/office/drawing/2014/main" id="{14499FB5-1166-31AA-3D28-BEB265FFAEF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カギ線コネクタ 107">
              <a:extLst>
                <a:ext uri="{FF2B5EF4-FFF2-40B4-BE49-F238E27FC236}">
                  <a16:creationId xmlns:a16="http://schemas.microsoft.com/office/drawing/2014/main" id="{E3734F18-9D86-49EE-F967-34E92DF5BB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カギ線コネクタ 108">
              <a:extLst>
                <a:ext uri="{FF2B5EF4-FFF2-40B4-BE49-F238E27FC236}">
                  <a16:creationId xmlns:a16="http://schemas.microsoft.com/office/drawing/2014/main" id="{63B789B1-D168-F3EA-BE7B-FE4E1FD7185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5A5292E7-C811-5D6C-2EC1-DB8DD347AD66}"/>
              </a:ext>
            </a:extLst>
          </p:cNvPr>
          <p:cNvGrpSpPr/>
          <p:nvPr/>
        </p:nvGrpSpPr>
        <p:grpSpPr>
          <a:xfrm>
            <a:off x="8363310" y="2987858"/>
            <a:ext cx="93105" cy="1913451"/>
            <a:chOff x="119212" y="2631624"/>
            <a:chExt cx="93105" cy="1913451"/>
          </a:xfrm>
        </p:grpSpPr>
        <p:cxnSp>
          <p:nvCxnSpPr>
            <p:cNvPr id="114" name="カギ線コネクタ 113">
              <a:extLst>
                <a:ext uri="{FF2B5EF4-FFF2-40B4-BE49-F238E27FC236}">
                  <a16:creationId xmlns:a16="http://schemas.microsoft.com/office/drawing/2014/main" id="{0C30E702-F20B-B457-4A47-E23F87AC4B2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カギ線コネクタ 114">
              <a:extLst>
                <a:ext uri="{FF2B5EF4-FFF2-40B4-BE49-F238E27FC236}">
                  <a16:creationId xmlns:a16="http://schemas.microsoft.com/office/drawing/2014/main" id="{AF22317D-7086-CF74-7ED3-10C679DBE8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カギ線コネクタ 121">
              <a:extLst>
                <a:ext uri="{FF2B5EF4-FFF2-40B4-BE49-F238E27FC236}">
                  <a16:creationId xmlns:a16="http://schemas.microsoft.com/office/drawing/2014/main" id="{B95E5130-CFFE-52EF-753B-5150F6B9FB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4AB27FE7-A81A-DE5A-F95B-2607D58775C2}"/>
              </a:ext>
            </a:extLst>
          </p:cNvPr>
          <p:cNvGrpSpPr/>
          <p:nvPr/>
        </p:nvGrpSpPr>
        <p:grpSpPr>
          <a:xfrm>
            <a:off x="10412255" y="2969220"/>
            <a:ext cx="93105" cy="2595615"/>
            <a:chOff x="119212" y="2631624"/>
            <a:chExt cx="93105" cy="2595615"/>
          </a:xfrm>
        </p:grpSpPr>
        <p:cxnSp>
          <p:nvCxnSpPr>
            <p:cNvPr id="126" name="カギ線コネクタ 125">
              <a:extLst>
                <a:ext uri="{FF2B5EF4-FFF2-40B4-BE49-F238E27FC236}">
                  <a16:creationId xmlns:a16="http://schemas.microsoft.com/office/drawing/2014/main" id="{184F8241-AFAA-5A51-3D55-F43494A355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78161" y="4849448"/>
              <a:ext cx="675164" cy="80418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カギ線コネクタ 126">
              <a:extLst>
                <a:ext uri="{FF2B5EF4-FFF2-40B4-BE49-F238E27FC236}">
                  <a16:creationId xmlns:a16="http://schemas.microsoft.com/office/drawing/2014/main" id="{58025468-2596-D81F-6A9C-A6328939E5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122322" y="2873159"/>
              <a:ext cx="563479" cy="80410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カギ線コネクタ 127">
              <a:extLst>
                <a:ext uri="{FF2B5EF4-FFF2-40B4-BE49-F238E27FC236}">
                  <a16:creationId xmlns:a16="http://schemas.microsoft.com/office/drawing/2014/main" id="{D577F072-55B3-338C-934A-7C973F42B1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221377" y="3522240"/>
              <a:ext cx="685544" cy="4365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カギ線コネクタ 128">
              <a:extLst>
                <a:ext uri="{FF2B5EF4-FFF2-40B4-BE49-F238E27FC236}">
                  <a16:creationId xmlns:a16="http://schemas.microsoft.com/office/drawing/2014/main" id="{EB41BCFF-B8D2-0EC9-C566-92ADB9A142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617" y="3855510"/>
              <a:ext cx="12700" cy="689565"/>
            </a:xfrm>
            <a:prstGeom prst="bentConnector3">
              <a:avLst>
                <a:gd name="adj1" fmla="val 724134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EED1A98-DEF0-DD43-F92E-10DA6A797788}"/>
              </a:ext>
            </a:extLst>
          </p:cNvPr>
          <p:cNvCxnSpPr>
            <a:cxnSpLocks/>
          </p:cNvCxnSpPr>
          <p:nvPr/>
        </p:nvCxnSpPr>
        <p:spPr>
          <a:xfrm>
            <a:off x="4162494" y="565580"/>
            <a:ext cx="5170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角丸四角形 22">
            <a:extLst>
              <a:ext uri="{FF2B5EF4-FFF2-40B4-BE49-F238E27FC236}">
                <a16:creationId xmlns:a16="http://schemas.microsoft.com/office/drawing/2014/main" id="{FD4B3CBB-FA44-0F01-D10A-720D3A767901}"/>
              </a:ext>
            </a:extLst>
          </p:cNvPr>
          <p:cNvSpPr/>
          <p:nvPr/>
        </p:nvSpPr>
        <p:spPr>
          <a:xfrm>
            <a:off x="4679575" y="243439"/>
            <a:ext cx="1836177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Spokesperson:</a:t>
            </a:r>
          </a:p>
          <a:p>
            <a:pPr algn="ctr"/>
            <a:r>
              <a:rPr lang="en-US" sz="1400" dirty="0"/>
              <a:t>M. Aoki (KEK)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8C14009-8633-625E-EC69-4DCE734DD596}"/>
              </a:ext>
            </a:extLst>
          </p:cNvPr>
          <p:cNvCxnSpPr>
            <a:cxnSpLocks/>
          </p:cNvCxnSpPr>
          <p:nvPr/>
        </p:nvCxnSpPr>
        <p:spPr>
          <a:xfrm>
            <a:off x="6512823" y="585254"/>
            <a:ext cx="51708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 22">
            <a:extLst>
              <a:ext uri="{FF2B5EF4-FFF2-40B4-BE49-F238E27FC236}">
                <a16:creationId xmlns:a16="http://schemas.microsoft.com/office/drawing/2014/main" id="{06CB57F0-2E0F-D14E-8FE3-C36995C4EA4E}"/>
              </a:ext>
            </a:extLst>
          </p:cNvPr>
          <p:cNvSpPr/>
          <p:nvPr/>
        </p:nvSpPr>
        <p:spPr>
          <a:xfrm>
            <a:off x="7029904" y="254148"/>
            <a:ext cx="1836177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Collaboration Board Chair:</a:t>
            </a:r>
          </a:p>
          <a:p>
            <a:pPr algn="ctr"/>
            <a:r>
              <a:rPr lang="en-US" sz="1400" spc="-150" dirty="0"/>
              <a:t>Y. Uchida (Imperial)</a:t>
            </a:r>
          </a:p>
        </p:txBody>
      </p:sp>
      <p:sp>
        <p:nvSpPr>
          <p:cNvPr id="29" name="角丸四角形 22">
            <a:extLst>
              <a:ext uri="{FF2B5EF4-FFF2-40B4-BE49-F238E27FC236}">
                <a16:creationId xmlns:a16="http://schemas.microsoft.com/office/drawing/2014/main" id="{3D572C11-918B-CC56-CCA2-8C938377C053}"/>
              </a:ext>
            </a:extLst>
          </p:cNvPr>
          <p:cNvSpPr/>
          <p:nvPr/>
        </p:nvSpPr>
        <p:spPr>
          <a:xfrm>
            <a:off x="7029904" y="1193618"/>
            <a:ext cx="1836187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Financial Board Chair:</a:t>
            </a:r>
          </a:p>
          <a:p>
            <a:pPr algn="ctr"/>
            <a:r>
              <a:rPr lang="en-US" sz="1400" dirty="0"/>
              <a:t>C. </a:t>
            </a:r>
            <a:r>
              <a:rPr lang="en-US" sz="1400" dirty="0" err="1"/>
              <a:t>Carloganu</a:t>
            </a:r>
            <a:r>
              <a:rPr lang="en-US" sz="1400" dirty="0"/>
              <a:t> (LPC)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7FB0401-3D8B-CBB9-F979-9F3590EF4BE0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8866081" y="595395"/>
            <a:ext cx="708490" cy="17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角丸四角形 22">
            <a:extLst>
              <a:ext uri="{FF2B5EF4-FFF2-40B4-BE49-F238E27FC236}">
                <a16:creationId xmlns:a16="http://schemas.microsoft.com/office/drawing/2014/main" id="{65F76C1D-E6C9-F798-035E-CD3BA82DD811}"/>
              </a:ext>
            </a:extLst>
          </p:cNvPr>
          <p:cNvSpPr/>
          <p:nvPr/>
        </p:nvSpPr>
        <p:spPr>
          <a:xfrm>
            <a:off x="9574571" y="255892"/>
            <a:ext cx="2222982" cy="682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Collaboration Board</a:t>
            </a:r>
          </a:p>
        </p:txBody>
      </p:sp>
      <p:sp>
        <p:nvSpPr>
          <p:cNvPr id="226" name="角丸四角形 208">
            <a:extLst>
              <a:ext uri="{FF2B5EF4-FFF2-40B4-BE49-F238E27FC236}">
                <a16:creationId xmlns:a16="http://schemas.microsoft.com/office/drawing/2014/main" id="{102796B9-D2E7-FBD1-A961-0FF24673F79A}"/>
              </a:ext>
            </a:extLst>
          </p:cNvPr>
          <p:cNvSpPr/>
          <p:nvPr/>
        </p:nvSpPr>
        <p:spPr>
          <a:xfrm>
            <a:off x="2274972" y="170330"/>
            <a:ext cx="6930477" cy="1796441"/>
          </a:xfrm>
          <a:prstGeom prst="round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01CF829B-3CD9-B5CA-F24E-225172990FFC}"/>
              </a:ext>
            </a:extLst>
          </p:cNvPr>
          <p:cNvSpPr txBox="1"/>
          <p:nvPr/>
        </p:nvSpPr>
        <p:spPr>
          <a:xfrm>
            <a:off x="1030597" y="368279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Executive</a:t>
            </a:r>
          </a:p>
          <a:p>
            <a:r>
              <a:rPr lang="en-US" u="sng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412807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9B2DA-181A-32B1-5811-BEA68B6E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Design Change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0C4C4-9373-A8E1-0790-CD8A2B2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DAQ &amp; Slow control framework</a:t>
            </a:r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3E4F67-B37E-0D44-D4E0-F58D606B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3" y="2375198"/>
            <a:ext cx="7772400" cy="44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8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776</Words>
  <Application>Microsoft Macintosh PowerPoint</Application>
  <PresentationFormat>ワイド画面</PresentationFormat>
  <Paragraphs>183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CM44 TB</vt:lpstr>
      <vt:lpstr>New TB structure</vt:lpstr>
      <vt:lpstr>PowerPoint プレゼンテーション</vt:lpstr>
      <vt:lpstr>PowerPoint プレゼンテーション</vt:lpstr>
      <vt:lpstr>Design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MIHARA Satoshi</dc:creator>
  <cp:lastModifiedBy>MIHARA Satoshi</cp:lastModifiedBy>
  <cp:revision>3</cp:revision>
  <dcterms:created xsi:type="dcterms:W3CDTF">2024-11-28T05:26:21Z</dcterms:created>
  <dcterms:modified xsi:type="dcterms:W3CDTF">2024-11-28T07:45:53Z</dcterms:modified>
</cp:coreProperties>
</file>