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47"/>
  </p:notesMasterIdLst>
  <p:sldIdLst>
    <p:sldId id="285" r:id="rId2"/>
    <p:sldId id="357" r:id="rId3"/>
    <p:sldId id="445" r:id="rId4"/>
    <p:sldId id="499" r:id="rId5"/>
    <p:sldId id="497" r:id="rId6"/>
    <p:sldId id="479" r:id="rId7"/>
    <p:sldId id="500" r:id="rId8"/>
    <p:sldId id="364" r:id="rId9"/>
    <p:sldId id="385" r:id="rId10"/>
    <p:sldId id="501" r:id="rId11"/>
    <p:sldId id="387" r:id="rId12"/>
    <p:sldId id="502" r:id="rId13"/>
    <p:sldId id="391" r:id="rId14"/>
    <p:sldId id="389" r:id="rId15"/>
    <p:sldId id="390" r:id="rId16"/>
    <p:sldId id="392" r:id="rId17"/>
    <p:sldId id="503" r:id="rId18"/>
    <p:sldId id="393" r:id="rId19"/>
    <p:sldId id="394" r:id="rId20"/>
    <p:sldId id="395" r:id="rId21"/>
    <p:sldId id="504" r:id="rId22"/>
    <p:sldId id="396" r:id="rId23"/>
    <p:sldId id="397" r:id="rId24"/>
    <p:sldId id="398" r:id="rId25"/>
    <p:sldId id="506" r:id="rId26"/>
    <p:sldId id="400" r:id="rId27"/>
    <p:sldId id="402" r:id="rId28"/>
    <p:sldId id="403" r:id="rId29"/>
    <p:sldId id="404" r:id="rId30"/>
    <p:sldId id="405" r:id="rId31"/>
    <p:sldId id="407" r:id="rId32"/>
    <p:sldId id="408" r:id="rId33"/>
    <p:sldId id="409" r:id="rId34"/>
    <p:sldId id="410" r:id="rId35"/>
    <p:sldId id="505" r:id="rId36"/>
    <p:sldId id="509" r:id="rId37"/>
    <p:sldId id="433" r:id="rId38"/>
    <p:sldId id="510" r:id="rId39"/>
    <p:sldId id="438" r:id="rId40"/>
    <p:sldId id="432" r:id="rId41"/>
    <p:sldId id="434" r:id="rId42"/>
    <p:sldId id="435" r:id="rId43"/>
    <p:sldId id="436" r:id="rId44"/>
    <p:sldId id="437" r:id="rId45"/>
    <p:sldId id="508" r:id="rId46"/>
  </p:sldIdLst>
  <p:sldSz cx="10242550" cy="5761038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alibri Light" panose="020F0302020204030204" pitchFamily="34" charset="0"/>
      <p:regular r:id="rId52"/>
      <p:italic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3226" userDrawn="1">
          <p15:clr>
            <a:srgbClr val="A4A3A4"/>
          </p15:clr>
        </p15:guide>
        <p15:guide id="3" orient="horz" pos="1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F3A"/>
    <a:srgbClr val="1D232B"/>
    <a:srgbClr val="2E3948"/>
    <a:srgbClr val="364354"/>
    <a:srgbClr val="3B4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4622" autoAdjust="0"/>
  </p:normalViewPr>
  <p:slideViewPr>
    <p:cSldViewPr snapToGrid="0">
      <p:cViewPr varScale="1">
        <p:scale>
          <a:sx n="97" d="100"/>
          <a:sy n="97" d="100"/>
        </p:scale>
        <p:origin x="542" y="67"/>
      </p:cViewPr>
      <p:guideLst>
        <p:guide orient="horz" pos="1620"/>
        <p:guide pos="3226"/>
        <p:guide orient="horz" pos="1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319" y="942837"/>
            <a:ext cx="7681913" cy="2005695"/>
          </a:xfrm>
        </p:spPr>
        <p:txBody>
          <a:bodyPr anchor="b"/>
          <a:lstStyle>
            <a:lvl1pPr algn="ctr">
              <a:defRPr sz="50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319" y="3025879"/>
            <a:ext cx="7681913" cy="1390917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48" indent="0" algn="ctr">
              <a:buNone/>
              <a:defRPr sz="1680"/>
            </a:lvl2pPr>
            <a:lvl3pPr marL="768096" indent="0" algn="ctr">
              <a:buNone/>
              <a:defRPr sz="1512"/>
            </a:lvl3pPr>
            <a:lvl4pPr marL="1152144" indent="0" algn="ctr">
              <a:buNone/>
              <a:defRPr sz="1344"/>
            </a:lvl4pPr>
            <a:lvl5pPr marL="1536192" indent="0" algn="ctr">
              <a:buNone/>
              <a:defRPr sz="1344"/>
            </a:lvl5pPr>
            <a:lvl6pPr marL="1920240" indent="0" algn="ctr">
              <a:buNone/>
              <a:defRPr sz="1344"/>
            </a:lvl6pPr>
            <a:lvl7pPr marL="2304288" indent="0" algn="ctr">
              <a:buNone/>
              <a:defRPr sz="1344"/>
            </a:lvl7pPr>
            <a:lvl8pPr marL="2688336" indent="0" algn="ctr">
              <a:buNone/>
              <a:defRPr sz="1344"/>
            </a:lvl8pPr>
            <a:lvl9pPr marL="3072384" indent="0" algn="ctr">
              <a:buNone/>
              <a:defRPr sz="134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262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8632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9825" y="306722"/>
            <a:ext cx="2208550" cy="48822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175" y="306722"/>
            <a:ext cx="6497618" cy="48822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6749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68390" y="2230971"/>
            <a:ext cx="7105601" cy="129904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4471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940866" y="1943979"/>
            <a:ext cx="5538303" cy="72277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940865" y="2666758"/>
            <a:ext cx="2438318" cy="28504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504047" y="2666758"/>
            <a:ext cx="2438318" cy="28504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7067230" y="2666758"/>
            <a:ext cx="2438318" cy="28504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91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851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841" y="1436260"/>
            <a:ext cx="8834199" cy="239643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841" y="3855362"/>
            <a:ext cx="8834199" cy="1260227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40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09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214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619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2024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428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833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238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2640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175" y="1533609"/>
            <a:ext cx="4353084" cy="365532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5291" y="1533609"/>
            <a:ext cx="4353084" cy="365532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0311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10" y="306723"/>
            <a:ext cx="8834199" cy="111353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510" y="1412255"/>
            <a:ext cx="4333078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510" y="2104379"/>
            <a:ext cx="4333078" cy="30952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5291" y="1412255"/>
            <a:ext cx="4354418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5291" y="2104379"/>
            <a:ext cx="4354418" cy="30952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3269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862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5965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10" y="384069"/>
            <a:ext cx="3303489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418" y="829483"/>
            <a:ext cx="5185291" cy="4094071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10" y="1728311"/>
            <a:ext cx="3303489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798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10" y="384069"/>
            <a:ext cx="3303489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4418" y="829483"/>
            <a:ext cx="5185291" cy="4094071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48" indent="0">
              <a:buNone/>
              <a:defRPr sz="2352"/>
            </a:lvl2pPr>
            <a:lvl3pPr marL="768096" indent="0">
              <a:buNone/>
              <a:defRPr sz="2016"/>
            </a:lvl3pPr>
            <a:lvl4pPr marL="1152144" indent="0">
              <a:buNone/>
              <a:defRPr sz="1680"/>
            </a:lvl4pPr>
            <a:lvl5pPr marL="1536192" indent="0">
              <a:buNone/>
              <a:defRPr sz="1680"/>
            </a:lvl5pPr>
            <a:lvl6pPr marL="1920240" indent="0">
              <a:buNone/>
              <a:defRPr sz="1680"/>
            </a:lvl6pPr>
            <a:lvl7pPr marL="2304288" indent="0">
              <a:buNone/>
              <a:defRPr sz="1680"/>
            </a:lvl7pPr>
            <a:lvl8pPr marL="2688336" indent="0">
              <a:buNone/>
              <a:defRPr sz="1680"/>
            </a:lvl8pPr>
            <a:lvl9pPr marL="3072384" indent="0">
              <a:buNone/>
              <a:defRPr sz="168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10" y="1728311"/>
            <a:ext cx="3303489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59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176" y="306723"/>
            <a:ext cx="8834199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176" y="1533609"/>
            <a:ext cx="8834199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175" y="5339629"/>
            <a:ext cx="2304574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9593-E6C3-4EEB-825D-5FE0E77391E1}" type="datetimeFigureOut">
              <a:rPr lang="ru-RU" smtClean="0"/>
              <a:pPr/>
              <a:t>27.07.2021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2845" y="5339629"/>
            <a:ext cx="3456861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3801" y="5339629"/>
            <a:ext cx="2304574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1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sldNum="0" hdr="0" ftr="0" dt="0"/>
  <p:txStyles>
    <p:titleStyle>
      <a:lvl1pPr algn="l" defTabSz="768096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" indent="-192024" algn="l" defTabSz="768096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95A0270B-1854-4143-9E21-0EE9E12402D9}"/>
              </a:ext>
            </a:extLst>
          </p:cNvPr>
          <p:cNvSpPr/>
          <p:nvPr/>
        </p:nvSpPr>
        <p:spPr>
          <a:xfrm>
            <a:off x="1088984" y="2338616"/>
            <a:ext cx="844441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Satrlar</a:t>
            </a:r>
            <a:r>
              <a:rPr lang="en-US" sz="4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bilan</a:t>
            </a:r>
            <a:r>
              <a:rPr lang="en-US" sz="4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ishlash</a:t>
            </a:r>
            <a:endParaRPr lang="en-US" sz="4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Consolas" panose="020B0609020204030204" pitchFamily="49" charset="0"/>
              </a:rPr>
              <a:t>(1-qism)</a:t>
            </a: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87F0E8-1A6E-460C-901C-78AF5235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10" y="2234376"/>
            <a:ext cx="8078130" cy="180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8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237593" y="1288504"/>
            <a:ext cx="8071945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onsolas" panose="020B0609020204030204" pitchFamily="49" charset="0"/>
              </a:rPr>
              <a:t>Satrlar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bilan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ishlovchi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asosiy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funksiyalar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bilan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tanishib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chiqamiz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3" name="Picture 2" descr="C:\Users\Khamza\Desktop\lets-start-big-words-concept-with-team-people-rocket-startup-launch-business_25147-250.jpg">
            <a:extLst>
              <a:ext uri="{FF2B5EF4-FFF2-40B4-BE49-F238E27FC236}">
                <a16:creationId xmlns:a16="http://schemas.microsoft.com/office/drawing/2014/main" id="{C259B260-3965-4C39-8085-04796338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115" y="2658862"/>
            <a:ext cx="4528319" cy="258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95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2308930" y="2880519"/>
            <a:ext cx="5940001" cy="7086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err="1">
                <a:latin typeface="Consolas" panose="020B0609020204030204" pitchFamily="49" charset="0"/>
              </a:rPr>
              <a:t>Satr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latin typeface="Consolas" panose="020B0609020204030204" pitchFamily="49" charset="0"/>
              </a:rPr>
              <a:t>uzunligini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latin typeface="Consolas" panose="020B0609020204030204" pitchFamily="49" charset="0"/>
              </a:rPr>
              <a:t>aniqlash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24728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183837" y="2637790"/>
            <a:ext cx="7874876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onsolas" panose="020B0609020204030204" pitchFamily="49" charset="0"/>
              </a:rPr>
              <a:t>Satrning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uzunligini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aniqlash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uchun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length()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funksiyasidan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foydalaniladi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709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87" y="2456201"/>
            <a:ext cx="8711782" cy="15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64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8" y="1071685"/>
            <a:ext cx="9164314" cy="366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230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3B90CB-2B81-4BA6-A4C4-81E14F77C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07" y="2333664"/>
            <a:ext cx="7225133" cy="16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52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2308930" y="2880519"/>
            <a:ext cx="5940001" cy="7086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err="1">
                <a:latin typeface="Consolas" panose="020B0609020204030204" pitchFamily="49" charset="0"/>
              </a:rPr>
              <a:t>Satr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latin typeface="Consolas" panose="020B0609020204030204" pitchFamily="49" charset="0"/>
              </a:rPr>
              <a:t>uzunligini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latin typeface="Consolas" panose="020B0609020204030204" pitchFamily="49" charset="0"/>
              </a:rPr>
              <a:t>o’zgartirish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146056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329033" y="1350111"/>
            <a:ext cx="7874876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onsolas" panose="020B0609020204030204" pitchFamily="49" charset="0"/>
              </a:rPr>
              <a:t>Satr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uzunligini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o’zgartirish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uchun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resize()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funksiyasidan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foydalaniladi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EBE264-76DF-48CB-B792-5DDD0507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80" y="3063003"/>
            <a:ext cx="5982535" cy="4953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8C44EF-0DF6-4D93-83AC-21C5D4BBB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480" y="3895269"/>
            <a:ext cx="7449590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1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56" y="991942"/>
            <a:ext cx="7286284" cy="462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9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EF1154-48BB-46BD-9CBC-8E61AB1EE788}"/>
              </a:ext>
            </a:extLst>
          </p:cNvPr>
          <p:cNvSpPr txBox="1">
            <a:spLocks/>
          </p:cNvSpPr>
          <p:nvPr/>
        </p:nvSpPr>
        <p:spPr>
          <a:xfrm>
            <a:off x="2395808" y="336446"/>
            <a:ext cx="5153026" cy="99417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rmAutofit/>
          </a:bodyPr>
          <a:lstStyle>
            <a:lvl1pPr lvl="0" algn="ctr" defTabSz="768096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sz="3600" b="1" dirty="0" err="1">
                <a:latin typeface="Consolas" panose="020B0609020204030204" pitchFamily="49" charset="0"/>
              </a:rPr>
              <a:t>Reja</a:t>
            </a:r>
            <a:r>
              <a:rPr lang="en-US" sz="3600" b="1" dirty="0">
                <a:latin typeface="Consolas" panose="020B0609020204030204" pitchFamily="49" charset="0"/>
              </a:rPr>
              <a:t>:</a:t>
            </a:r>
            <a:endParaRPr lang="ru-RU" sz="3600" b="1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4AB9E-B032-4739-B711-20B8E18AC9DD}"/>
              </a:ext>
            </a:extLst>
          </p:cNvPr>
          <p:cNvSpPr txBox="1">
            <a:spLocks/>
          </p:cNvSpPr>
          <p:nvPr/>
        </p:nvSpPr>
        <p:spPr>
          <a:xfrm>
            <a:off x="2395808" y="1773352"/>
            <a:ext cx="6426904" cy="3169137"/>
          </a:xfrm>
          <a:prstGeom prst="rect">
            <a:avLst/>
          </a:prstGeom>
        </p:spPr>
        <p:txBody>
          <a:bodyPr>
            <a:no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C++ da </a:t>
            </a:r>
            <a:r>
              <a:rPr lang="en-US" sz="2000" b="1" dirty="0" err="1">
                <a:latin typeface="Consolas" panose="020B0609020204030204" pitchFamily="49" charset="0"/>
              </a:rPr>
              <a:t>satrlar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haqida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 err="1">
                <a:latin typeface="Consolas" panose="020B0609020204030204" pitchFamily="49" charset="0"/>
              </a:rPr>
              <a:t>Satr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uzunligini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aniqlash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 err="1">
                <a:latin typeface="Consolas" panose="020B0609020204030204" pitchFamily="49" charset="0"/>
              </a:rPr>
              <a:t>Satr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uzunligini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o’zgartirish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 err="1">
                <a:latin typeface="Consolas" panose="020B0609020204030204" pitchFamily="49" charset="0"/>
              </a:rPr>
              <a:t>Satrli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o’zgaruvchilarga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qiymat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berish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 err="1">
                <a:latin typeface="Consolas" panose="020B0609020204030204" pitchFamily="49" charset="0"/>
              </a:rPr>
              <a:t>Satrning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davomiga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satr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ulash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 err="1">
                <a:latin typeface="Consolas" panose="020B0609020204030204" pitchFamily="49" charset="0"/>
              </a:rPr>
              <a:t>Satrning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biror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qismini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o’chirish</a:t>
            </a:r>
            <a:endParaRPr lang="ru-RU" sz="2000" b="1" dirty="0"/>
          </a:p>
          <a:p>
            <a:pPr>
              <a:lnSpc>
                <a:spcPct val="100000"/>
              </a:lnSpc>
            </a:pPr>
            <a:r>
              <a:rPr lang="en-US" sz="2000" b="1" dirty="0" err="1">
                <a:latin typeface="Consolas" panose="020B0609020204030204" pitchFamily="49" charset="0"/>
              </a:rPr>
              <a:t>Amaliy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mashqlar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0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441" y="2074012"/>
            <a:ext cx="7195667" cy="2181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528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2308930" y="2880519"/>
            <a:ext cx="5940001" cy="7086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err="1">
                <a:latin typeface="Consolas" panose="020B0609020204030204" pitchFamily="49" charset="0"/>
              </a:rPr>
              <a:t>Satr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latin typeface="Consolas" panose="020B0609020204030204" pitchFamily="49" charset="0"/>
              </a:rPr>
              <a:t>bo’shligini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latin typeface="Consolas" panose="020B0609020204030204" pitchFamily="49" charset="0"/>
              </a:rPr>
              <a:t>tekshirish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874501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298674" y="2034233"/>
            <a:ext cx="7874876" cy="188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bool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empty()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funksiyasi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bo’shligini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tekshirish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uchun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ishlatiladi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 Agar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bo’sh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bo’lsa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qiymat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qaytaradi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776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664434" y="2645409"/>
            <a:ext cx="787487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Satrli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o’zgaruvchilarga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qiymat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berish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09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" y="1582908"/>
            <a:ext cx="956437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" y="2828143"/>
            <a:ext cx="9564370" cy="72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" y="4007338"/>
            <a:ext cx="9564370" cy="7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52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2367674" y="2771532"/>
            <a:ext cx="6634437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Satrning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davomiga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ulash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323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961816" y="1772402"/>
            <a:ext cx="8300545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Satrning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davomida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boshqa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ulash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uchun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append()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funksiyasidan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foydalaniladi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4" y="3093872"/>
            <a:ext cx="8773751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45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143000" y="2880519"/>
            <a:ext cx="8467255" cy="50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char array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toifasidagi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satrni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toifasiga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o’tkazish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3938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130" y="1148080"/>
            <a:ext cx="70993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523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032641" y="2963084"/>
            <a:ext cx="8364778" cy="50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toifasidagi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satrni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char array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toifasiga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o’tkazish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405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2394434" y="2584090"/>
            <a:ext cx="5940001" cy="7086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latin typeface="Consolas" panose="020B0609020204030204" pitchFamily="49" charset="0"/>
              </a:rPr>
              <a:t>C++ da </a:t>
            </a:r>
            <a:r>
              <a:rPr lang="en-US" sz="2800" b="1" dirty="0" err="1">
                <a:latin typeface="Consolas" panose="020B0609020204030204" pitchFamily="49" charset="0"/>
              </a:rPr>
              <a:t>satrlar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068845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183837" y="1749042"/>
            <a:ext cx="7874876" cy="1427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toifasidagi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char array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toifasiga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o’tkazish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uchun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c_str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yoki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data()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funksiyalaridan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foydalanish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mumkin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842" y="3597594"/>
            <a:ext cx="6657132" cy="127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13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2042807" y="2695812"/>
            <a:ext cx="787487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Satrning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biror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qismini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o’chirish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254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20" y="1893033"/>
            <a:ext cx="8341510" cy="874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183837" y="3143337"/>
            <a:ext cx="7874876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erase()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funksiyasi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pos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o’zgaruvchisida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ko’rsatilgan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o’rnidan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boshlab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n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ta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belgini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o’chiradi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4669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400974" y="2526380"/>
            <a:ext cx="7874876" cy="1427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Agar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nechta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belgi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o’chirilishi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ko’rsatilmagan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bo’lsa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pos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o’zgaruvchisida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ko’rsatilgan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o’rnidan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boshlab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oxirigacha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o’chiriladi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5237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345795" y="2701903"/>
            <a:ext cx="7874876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Agar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pos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ko’rsatilmagan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bo’lsa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to’liq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o’chiriladi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7987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135117" y="2672737"/>
            <a:ext cx="8117260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void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clear()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funksiyasi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satrni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tozalash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to’liq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o’chirish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uchun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ishlatiladi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6005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4AB9E-B032-4739-B711-20B8E18AC9DD}"/>
              </a:ext>
            </a:extLst>
          </p:cNvPr>
          <p:cNvSpPr txBox="1">
            <a:spLocks/>
          </p:cNvSpPr>
          <p:nvPr/>
        </p:nvSpPr>
        <p:spPr>
          <a:xfrm>
            <a:off x="3676142" y="2041739"/>
            <a:ext cx="3631857" cy="2321461"/>
          </a:xfrm>
          <a:prstGeom prst="rect">
            <a:avLst/>
          </a:prstGeom>
        </p:spPr>
        <p:txBody>
          <a:bodyPr>
            <a:no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sz="2200" b="1" dirty="0"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24216" y="2461545"/>
            <a:ext cx="3983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err="1">
                <a:latin typeface="Consolas" panose="020B0609020204030204" pitchFamily="49" charset="0"/>
              </a:rPr>
              <a:t>Amaliy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latin typeface="Consolas" panose="020B0609020204030204" pitchFamily="49" charset="0"/>
              </a:rPr>
              <a:t>mashqlar</a:t>
            </a:r>
            <a:endParaRPr lang="ru-RU" sz="3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106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408245" y="2618561"/>
            <a:ext cx="7874876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berilgan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 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satrida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uchragan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har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bir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belgini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2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marta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orttiruvchi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dastur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tuzing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80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297886" y="2555500"/>
            <a:ext cx="7874876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belgisi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berilgan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 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satrida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uchragan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har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bir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C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belgisini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2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marta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orttiruvchi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dastur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tuzing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967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229710" y="2208657"/>
            <a:ext cx="8233580" cy="188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2 ta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berilgan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Ularni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qisqa+uzun+qisqa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shaklida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birlashtirilishidan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hosil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bo'lgan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satrni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hosil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qiling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Masalan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s1="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salom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", s2="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olam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" =&gt;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natija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s3="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olamsalomolam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".</a:t>
            </a:r>
            <a:endParaRPr lang="en-US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0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860331" y="2011171"/>
            <a:ext cx="6802820" cy="185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atin typeface="Consolas" panose="020B0609020204030204" pitchFamily="49" charset="0"/>
              </a:rPr>
              <a:t>C++ </a:t>
            </a:r>
            <a:r>
              <a:rPr lang="en-US" sz="2000" dirty="0" err="1">
                <a:latin typeface="Consolas" panose="020B0609020204030204" pitchFamily="49" charset="0"/>
              </a:rPr>
              <a:t>tilida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satrlarning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ifodalanishi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ikki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xil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onsolas" panose="020B0609020204030204" pitchFamily="49" charset="0"/>
              </a:rPr>
              <a:t>char array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onsolas" panose="020B0609020204030204" pitchFamily="49" charset="0"/>
              </a:rPr>
              <a:t>string class </a:t>
            </a:r>
            <a:r>
              <a:rPr lang="en-US" sz="2000" b="1" dirty="0" err="1">
                <a:latin typeface="Consolas" panose="020B0609020204030204" pitchFamily="49" charset="0"/>
              </a:rPr>
              <a:t>obyekti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72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183837" y="2342664"/>
            <a:ext cx="7874876" cy="1427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N1, N2 natural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sonlari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s1, s2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satrlari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berilgan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 s1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satrning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dastlabki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N1 ta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belgisidan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s2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satrning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oxirgi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N2 ta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belgisidan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iborat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yangi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hosil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qiling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7931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183837" y="2521297"/>
            <a:ext cx="7874876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S1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S2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satrlari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berilgan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 Agar S2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S1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satrida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bo’lsa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true,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aks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holda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false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chiqaruvchi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dastur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tuzing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88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353065" y="2555499"/>
            <a:ext cx="7874876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S1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S2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satrlari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berilgan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 S2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satrini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S1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satrida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takrorlanishlar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sonini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chiqaruvchi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dastur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tuzing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639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353065" y="2232305"/>
            <a:ext cx="7874876" cy="188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S1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S2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satrlari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berilgan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 S1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satrida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birinchi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uchragan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S2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satrini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o’chirib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tashlovchi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dastur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tuzing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 Agar S1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satrida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S2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uchramasa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S1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o’zgarishsiz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qolsin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1518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183837" y="2594913"/>
            <a:ext cx="7874876" cy="1427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S1, S2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S3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satrlari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berilgan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 S1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satrida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birinchi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uchragan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S2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satrini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S3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satriga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o’zgartiruvchi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dastur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tuzing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660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1133070" y="2358530"/>
            <a:ext cx="7976409" cy="29630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err="1">
                <a:latin typeface="Consolas" panose="020B0609020204030204" pitchFamily="49" charset="0"/>
              </a:rPr>
              <a:t>E`tiboringiz</a:t>
            </a:r>
            <a:r>
              <a:rPr lang="en-US" sz="4800" b="1" dirty="0">
                <a:latin typeface="Consolas" panose="020B0609020204030204" pitchFamily="49" charset="0"/>
              </a:rPr>
              <a:t> </a:t>
            </a:r>
            <a:r>
              <a:rPr lang="en-US" sz="4800" b="1" dirty="0" err="1">
                <a:latin typeface="Consolas" panose="020B0609020204030204" pitchFamily="49" charset="0"/>
              </a:rPr>
              <a:t>uchun</a:t>
            </a:r>
            <a:r>
              <a:rPr lang="en-US" sz="4800" b="1" dirty="0">
                <a:latin typeface="Consolas" panose="020B0609020204030204" pitchFamily="49" charset="0"/>
              </a:rPr>
              <a:t> </a:t>
            </a:r>
            <a:r>
              <a:rPr lang="en-US" sz="4800" b="1" dirty="0" err="1">
                <a:latin typeface="Consolas" panose="020B0609020204030204" pitchFamily="49" charset="0"/>
              </a:rPr>
              <a:t>rahmat</a:t>
            </a:r>
            <a:r>
              <a:rPr lang="en-US" sz="4800" b="1" dirty="0">
                <a:latin typeface="Consolas" panose="020B0609020204030204" pitchFamily="49" charset="0"/>
              </a:rPr>
              <a:t>!</a:t>
            </a:r>
            <a:endParaRPr lang="ru-RU" sz="4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0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203544" y="1845633"/>
            <a:ext cx="8371490" cy="188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Satr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char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turidagi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belgilar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massivi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sifatida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qaralganda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bu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belgilar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ketma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–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ketligi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satr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terminatori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deb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nomlanuvchi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nol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kodli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belgi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bilan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tugaydi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('\0').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5C50478-2AF9-46AD-B296-F98482A0BB4B}"/>
              </a:ext>
            </a:extLst>
          </p:cNvPr>
          <p:cNvSpPr/>
          <p:nvPr/>
        </p:nvSpPr>
        <p:spPr>
          <a:xfrm>
            <a:off x="1203544" y="3548308"/>
            <a:ext cx="8269015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Odatda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nol</a:t>
            </a:r>
            <a:r>
              <a:rPr lang="en-US" sz="2000" dirty="0">
                <a:latin typeface="Consolas" panose="020B0609020204030204" pitchFamily="49" charset="0"/>
              </a:rPr>
              <a:t>-terminator </a:t>
            </a:r>
            <a:r>
              <a:rPr lang="en-US" sz="2000" dirty="0" err="1">
                <a:latin typeface="Consolas" panose="020B0609020204030204" pitchFamily="49" charset="0"/>
              </a:rPr>
              <a:t>bilan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tugaydigan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satrlarni</a:t>
            </a:r>
            <a:r>
              <a:rPr lang="en-US" sz="2000" dirty="0">
                <a:latin typeface="Consolas" panose="020B0609020204030204" pitchFamily="49" charset="0"/>
              </a:rPr>
              <a:t> ASCIIZ – </a:t>
            </a:r>
            <a:r>
              <a:rPr lang="en-US" sz="2000" dirty="0" err="1">
                <a:latin typeface="Consolas" panose="020B0609020204030204" pitchFamily="49" charset="0"/>
              </a:rPr>
              <a:t>satrlar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deyiladi</a:t>
            </a:r>
            <a:r>
              <a:rPr lang="en-US" sz="2000" dirty="0"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315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D50381C-00C0-4E45-830F-379E4C0D665F}"/>
              </a:ext>
            </a:extLst>
          </p:cNvPr>
          <p:cNvSpPr/>
          <p:nvPr/>
        </p:nvSpPr>
        <p:spPr>
          <a:xfrm>
            <a:off x="1030123" y="1527713"/>
            <a:ext cx="8182303" cy="3736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Satr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o‘zgaruvchilari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e'lon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qilinishida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boshlang‘ich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qiymatlar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qabul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qilishi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mumkin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. Bu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holda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kompilyator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avtomatik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ravishda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satr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uzunligi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hisoblaydi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va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satr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oxiriga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nol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–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terminatorni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qo‘shib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qo‘yadi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</a:p>
          <a:p>
            <a:pPr indent="457200" algn="just">
              <a:lnSpc>
                <a:spcPct val="150000"/>
              </a:lnSpc>
            </a:pP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char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dayOfWeek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[]="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Juma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";</a:t>
            </a:r>
          </a:p>
          <a:p>
            <a:pPr indent="457200" algn="just">
              <a:lnSpc>
                <a:spcPct val="150000"/>
              </a:lnSpc>
            </a:pP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Ushbu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e'lon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quyidagi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e'lon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bilan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ekvivalent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</a:p>
          <a:p>
            <a:pPr indent="457200" algn="just">
              <a:lnSpc>
                <a:spcPct val="150000"/>
              </a:lnSpc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char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dayOfWeek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[]= {'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J','u','m','a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','\0'};</a:t>
            </a:r>
            <a:endParaRPr lang="en-US" sz="2000" dirty="0">
              <a:solidFill>
                <a:srgbClr val="00B05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2151274" y="2655034"/>
            <a:ext cx="5940001" cy="7086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Consolas" panose="020B0609020204030204" pitchFamily="49" charset="0"/>
              </a:rPr>
              <a:t>string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64987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395248" y="1751040"/>
            <a:ext cx="787487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C++ da </a:t>
            </a:r>
            <a:r>
              <a:rPr lang="en-US" sz="2000" dirty="0" err="1">
                <a:latin typeface="Consolas" panose="020B0609020204030204" pitchFamily="49" charset="0"/>
              </a:rPr>
              <a:t>satrlar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bilan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ishlashni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qulaylashtirish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uchun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sinfi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kiritilgan</a:t>
            </a:r>
            <a:r>
              <a:rPr lang="en-US" sz="2000" dirty="0">
                <a:latin typeface="Consolas" panose="020B0609020204030204" pitchFamily="49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sinfi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satrlarida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satr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oxirini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'\0' </a:t>
            </a:r>
            <a:r>
              <a:rPr lang="en-US" sz="2000" b="1" dirty="0" err="1">
                <a:latin typeface="Consolas" panose="020B0609020204030204" pitchFamily="49" charset="0"/>
              </a:rPr>
              <a:t>belgisi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belgilamaydi</a:t>
            </a:r>
            <a:r>
              <a:rPr lang="en-US" sz="2000" b="1" dirty="0"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460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BC44FA-58EB-4A23-86AF-9D9A92EEA6D6}"/>
              </a:ext>
            </a:extLst>
          </p:cNvPr>
          <p:cNvSpPr/>
          <p:nvPr/>
        </p:nvSpPr>
        <p:spPr>
          <a:xfrm>
            <a:off x="1308537" y="2350130"/>
            <a:ext cx="7874876" cy="1427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Consolas" panose="020B0609020204030204" pitchFamily="49" charset="0"/>
              </a:rPr>
              <a:t>Standart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kutubxonadagi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class </a:t>
            </a:r>
            <a:r>
              <a:rPr lang="en-US" sz="2000" dirty="0" err="1">
                <a:latin typeface="Consolas" panose="020B0609020204030204" pitchFamily="49" charset="0"/>
              </a:rPr>
              <a:t>idan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foydalanish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uchun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string.h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sarlavha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faylini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dasturga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qo’shish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kerak</a:t>
            </a:r>
            <a:r>
              <a:rPr lang="en-US" sz="2000" dirty="0"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693933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7814</TotalTime>
  <Words>540</Words>
  <Application>Microsoft Office PowerPoint</Application>
  <PresentationFormat>Произвольный</PresentationFormat>
  <Paragraphs>57</Paragraphs>
  <Slides>45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1" baseType="lpstr">
      <vt:lpstr>Consolas</vt:lpstr>
      <vt:lpstr>Wingdings</vt:lpstr>
      <vt:lpstr>Arial</vt:lpstr>
      <vt:lpstr>Calibri</vt:lpstr>
      <vt:lpstr>Calibri Light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User</cp:lastModifiedBy>
  <cp:revision>526</cp:revision>
  <dcterms:modified xsi:type="dcterms:W3CDTF">2021-07-27T15:05:11Z</dcterms:modified>
</cp:coreProperties>
</file>