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2"/>
  </p:notesMasterIdLst>
  <p:sldIdLst>
    <p:sldId id="281" r:id="rId2"/>
    <p:sldId id="276" r:id="rId3"/>
    <p:sldId id="285" r:id="rId4"/>
    <p:sldId id="287" r:id="rId5"/>
    <p:sldId id="286" r:id="rId6"/>
    <p:sldId id="283" r:id="rId7"/>
    <p:sldId id="282" r:id="rId8"/>
    <p:sldId id="289" r:id="rId9"/>
    <p:sldId id="278" r:id="rId10"/>
    <p:sldId id="288" r:id="rId11"/>
    <p:sldId id="279" r:id="rId12"/>
    <p:sldId id="280" r:id="rId13"/>
    <p:sldId id="264" r:id="rId14"/>
    <p:sldId id="257" r:id="rId15"/>
    <p:sldId id="258" r:id="rId16"/>
    <p:sldId id="259" r:id="rId17"/>
    <p:sldId id="260" r:id="rId18"/>
    <p:sldId id="262" r:id="rId19"/>
    <p:sldId id="263" r:id="rId20"/>
    <p:sldId id="261" r:id="rId21"/>
    <p:sldId id="265" r:id="rId22"/>
    <p:sldId id="270" r:id="rId23"/>
    <p:sldId id="269" r:id="rId24"/>
    <p:sldId id="266" r:id="rId25"/>
    <p:sldId id="274" r:id="rId26"/>
    <p:sldId id="267" r:id="rId27"/>
    <p:sldId id="268" r:id="rId28"/>
    <p:sldId id="291" r:id="rId29"/>
    <p:sldId id="275" r:id="rId30"/>
    <p:sldId id="273"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A5D98-CA35-4F0F-B1C7-33F24C7ACB02}" v="140" dt="2020-07-05T01:32:14.238"/>
    <p1510:client id="{159E152F-443F-4D0D-94E9-2B6BCF5D06BF}" v="2043" dt="2020-07-04T10:50:30.279"/>
    <p1510:client id="{2FB73538-02DB-4BAF-9FFB-A44C15E61CB2}" v="28" dt="2020-06-21T13:41:27.025"/>
    <p1510:client id="{4B5ED58C-41BE-4162-99A8-883279D7F375}" v="1169" dt="2020-06-20T07:55:58.480"/>
    <p1510:client id="{71028985-603A-444F-A2C5-3B7F5B86E0E0}" v="2150" dt="2020-07-02T11:44:36.687"/>
    <p1510:client id="{82210D72-8A28-462B-96AF-0339DB1ABB61}" v="4626" dt="2020-07-03T15:42:53.110"/>
    <p1510:client id="{8EE3D8E5-87A8-4669-97EA-2927178EC51A}" v="7226" dt="2020-06-21T13:37:49.400"/>
    <p1510:client id="{91EE61A5-4418-4027-88EA-1457463E4F17}" v="3480" dt="2020-06-21T10:41:04.946"/>
    <p1510:client id="{BB8F9D19-0909-47D2-A895-7A051EE7E871}" v="5463" dt="2020-07-02T07:41:44.699"/>
    <p1510:client id="{CBE85993-759B-4E7B-95EC-55B50E3BDCC5}" v="157" dt="2020-06-18T07:03:27.438"/>
    <p1510:client id="{D80DE3B9-7EEE-49B9-9626-DF249F53D3D1}" v="6013" dt="2020-06-21T07:46:59.476"/>
    <p1510:client id="{F96A92A4-14B0-46E1-8E6C-7BC6DD130D0B}" v="140" dt="2020-06-20T09:11:58.740"/>
    <p1510:client id="{FC867965-4B86-4DEF-899E-8AE1623B7D29}" v="1838" dt="2020-06-20T06:46:21.153"/>
    <p1510:client id="{FF8FF72C-5E2F-4A6C-AC38-C0FBB17FADC9}" v="4960" dt="2020-06-20T15:26:27.16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4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6F220C-8F67-460A-BE37-87DF476A54DC}" type="doc">
      <dgm:prSet loTypeId="urn:microsoft.com/office/officeart/2005/8/layout/pyramid1" loCatId="pyramid" qsTypeId="urn:microsoft.com/office/officeart/2005/8/quickstyle/simple1" qsCatId="simple" csTypeId="urn:microsoft.com/office/officeart/2005/8/colors/colorful5" csCatId="colorful" phldr="1"/>
      <dgm:spPr/>
    </dgm:pt>
    <dgm:pt modelId="{38651488-D9AC-437E-A07E-5A829A458188}">
      <dgm:prSet phldrT="[テキスト]" phldr="0"/>
      <dgm:spPr/>
      <dgm:t>
        <a:bodyPr/>
        <a:lstStyle/>
        <a:p>
          <a:r>
            <a:rPr kumimoji="1" lang="ja-JP" altLang="en-US" b="1" dirty="0">
              <a:latin typeface="AR P丸ゴシック体M" panose="020B0600010101010101" pitchFamily="50" charset="-128"/>
            </a:rPr>
            <a:t>施主</a:t>
          </a:r>
          <a:endParaRPr kumimoji="1" lang="ja-JP" altLang="en-US" b="1" i="0" u="none" strike="noStrike" cap="none" baseline="0" noProof="0" dirty="0">
            <a:solidFill>
              <a:srgbClr val="010000"/>
            </a:solidFill>
            <a:latin typeface="AR P丸ゴシック体M" panose="020B0600010101010101" pitchFamily="50" charset="-128"/>
            <a:cs typeface="Calibri Light"/>
          </a:endParaRPr>
        </a:p>
      </dgm:t>
    </dgm:pt>
    <dgm:pt modelId="{189151E5-6A17-4D73-8A2D-8010D8BFE4B7}" type="parTrans" cxnId="{4BB1A9FB-48ED-4184-946C-9348BF367904}">
      <dgm:prSet/>
      <dgm:spPr/>
    </dgm:pt>
    <dgm:pt modelId="{EC2DD6E7-3396-4E90-8C24-920CC9BB8596}" type="sibTrans" cxnId="{4BB1A9FB-48ED-4184-946C-9348BF367904}">
      <dgm:prSet/>
      <dgm:spPr/>
    </dgm:pt>
    <dgm:pt modelId="{5318547B-227C-4847-A50C-F916173F836A}">
      <dgm:prSet phldrT="[テキスト]" phldr="0"/>
      <dgm:spPr/>
      <dgm:t>
        <a:bodyPr/>
        <a:lstStyle/>
        <a:p>
          <a:r>
            <a:rPr kumimoji="1" lang="ja-JP" altLang="en-US" b="1" dirty="0">
              <a:latin typeface="AR P丸ゴシック体M" panose="020B0600010101010101" pitchFamily="50" charset="-128"/>
            </a:rPr>
            <a:t>ゼネコン</a:t>
          </a:r>
          <a:endParaRPr kumimoji="1" lang="ja-JP" b="1" dirty="0"/>
        </a:p>
      </dgm:t>
    </dgm:pt>
    <dgm:pt modelId="{BDBEA8AA-0875-49E8-A36A-EF29F094A096}" type="parTrans" cxnId="{5D505BE4-42E5-4EFE-845D-7CA733985485}">
      <dgm:prSet/>
      <dgm:spPr/>
    </dgm:pt>
    <dgm:pt modelId="{4E9BC065-0ADB-4C3B-AB3C-22EDF1C21FBA}" type="sibTrans" cxnId="{5D505BE4-42E5-4EFE-845D-7CA733985485}">
      <dgm:prSet/>
      <dgm:spPr/>
    </dgm:pt>
    <dgm:pt modelId="{6678046B-760E-4EDF-B634-200E2BE8913A}">
      <dgm:prSet phldrT="[テキスト]" phldr="0"/>
      <dgm:spPr/>
      <dgm:t>
        <a:bodyPr/>
        <a:lstStyle/>
        <a:p>
          <a:r>
            <a:rPr kumimoji="1" lang="ja-JP" altLang="en-US" b="1" dirty="0">
              <a:latin typeface="AR P丸ゴシック体M" panose="020B0600010101010101" pitchFamily="50" charset="-128"/>
            </a:rPr>
            <a:t>サブコン</a:t>
          </a:r>
          <a:endParaRPr kumimoji="1" lang="ja-JP" altLang="en-US" b="1" dirty="0"/>
        </a:p>
      </dgm:t>
    </dgm:pt>
    <dgm:pt modelId="{4D3BE84E-4D23-4551-B5C7-90EFA5327908}" type="parTrans" cxnId="{73BB3A47-4A3E-4A9C-B16B-289078E9C305}">
      <dgm:prSet/>
      <dgm:spPr/>
    </dgm:pt>
    <dgm:pt modelId="{33D46AEB-E46F-4DAC-B212-3C37AA1FDE21}" type="sibTrans" cxnId="{73BB3A47-4A3E-4A9C-B16B-289078E9C305}">
      <dgm:prSet/>
      <dgm:spPr/>
    </dgm:pt>
    <dgm:pt modelId="{5010F338-EF04-4DA1-97CE-45DADF2A538E}">
      <dgm:prSet phldr="0"/>
      <dgm:spPr/>
      <dgm:t>
        <a:bodyPr/>
        <a:lstStyle/>
        <a:p>
          <a:r>
            <a:rPr kumimoji="1" lang="ja-JP" altLang="en-US" b="1" dirty="0">
              <a:latin typeface="AR P丸ゴシック体M" panose="020B0600010101010101" pitchFamily="50" charset="-128"/>
            </a:rPr>
            <a:t>専門工事</a:t>
          </a:r>
        </a:p>
      </dgm:t>
    </dgm:pt>
    <dgm:pt modelId="{57863F55-246A-45B8-BCE6-87657BFA55E6}" type="parTrans" cxnId="{442E9C3D-B98D-4D94-B312-58455CF9AF07}">
      <dgm:prSet/>
      <dgm:spPr/>
    </dgm:pt>
    <dgm:pt modelId="{9099762C-08C2-4BFC-9E35-BFFBFEDD7F9C}" type="sibTrans" cxnId="{442E9C3D-B98D-4D94-B312-58455CF9AF07}">
      <dgm:prSet/>
      <dgm:spPr/>
    </dgm:pt>
    <dgm:pt modelId="{67B54E18-769A-4B29-B8F3-C1E3852A322F}">
      <dgm:prSet phldr="0"/>
      <dgm:spPr/>
      <dgm:t>
        <a:bodyPr/>
        <a:lstStyle/>
        <a:p>
          <a:r>
            <a:rPr kumimoji="1" lang="ja-JP" altLang="en-US" b="1" dirty="0">
              <a:latin typeface="AR P丸ゴシック体M" panose="020B0600010101010101" pitchFamily="50" charset="-128"/>
            </a:rPr>
            <a:t>専門技能者</a:t>
          </a:r>
        </a:p>
      </dgm:t>
    </dgm:pt>
    <dgm:pt modelId="{2E1AA9CD-ADCB-4C67-9FD2-5B0666025AA7}" type="parTrans" cxnId="{6AA316FF-79C8-411A-8CEB-52598C25FBEA}">
      <dgm:prSet/>
      <dgm:spPr/>
    </dgm:pt>
    <dgm:pt modelId="{562879F4-3416-48F4-AA4E-7464581BEB67}" type="sibTrans" cxnId="{6AA316FF-79C8-411A-8CEB-52598C25FBEA}">
      <dgm:prSet/>
      <dgm:spPr/>
    </dgm:pt>
    <dgm:pt modelId="{D09BE31B-584A-4606-9D1D-D631A0361FB7}" type="pres">
      <dgm:prSet presAssocID="{186F220C-8F67-460A-BE37-87DF476A54DC}" presName="Name0" presStyleCnt="0">
        <dgm:presLayoutVars>
          <dgm:dir/>
          <dgm:animLvl val="lvl"/>
          <dgm:resizeHandles val="exact"/>
        </dgm:presLayoutVars>
      </dgm:prSet>
      <dgm:spPr/>
    </dgm:pt>
    <dgm:pt modelId="{9B09094F-DBCB-4417-9630-C7E98765191B}" type="pres">
      <dgm:prSet presAssocID="{38651488-D9AC-437E-A07E-5A829A458188}" presName="Name8" presStyleCnt="0"/>
      <dgm:spPr/>
    </dgm:pt>
    <dgm:pt modelId="{54393BB5-B6F1-4EEF-AB18-862BFADE7A6D}" type="pres">
      <dgm:prSet presAssocID="{38651488-D9AC-437E-A07E-5A829A458188}" presName="level" presStyleLbl="node1" presStyleIdx="0" presStyleCnt="5">
        <dgm:presLayoutVars>
          <dgm:chMax val="1"/>
          <dgm:bulletEnabled val="1"/>
        </dgm:presLayoutVars>
      </dgm:prSet>
      <dgm:spPr/>
    </dgm:pt>
    <dgm:pt modelId="{3EE977DF-1054-4D60-ADD3-AADF53DE1FC1}" type="pres">
      <dgm:prSet presAssocID="{38651488-D9AC-437E-A07E-5A829A458188}" presName="levelTx" presStyleLbl="revTx" presStyleIdx="0" presStyleCnt="0">
        <dgm:presLayoutVars>
          <dgm:chMax val="1"/>
          <dgm:bulletEnabled val="1"/>
        </dgm:presLayoutVars>
      </dgm:prSet>
      <dgm:spPr/>
    </dgm:pt>
    <dgm:pt modelId="{9839FB2F-9E1B-4794-8AFF-F52DC211B8FB}" type="pres">
      <dgm:prSet presAssocID="{5318547B-227C-4847-A50C-F916173F836A}" presName="Name8" presStyleCnt="0"/>
      <dgm:spPr/>
    </dgm:pt>
    <dgm:pt modelId="{E895B984-1507-4475-B1EF-2AAC7E3C75FA}" type="pres">
      <dgm:prSet presAssocID="{5318547B-227C-4847-A50C-F916173F836A}" presName="level" presStyleLbl="node1" presStyleIdx="1" presStyleCnt="5">
        <dgm:presLayoutVars>
          <dgm:chMax val="1"/>
          <dgm:bulletEnabled val="1"/>
        </dgm:presLayoutVars>
      </dgm:prSet>
      <dgm:spPr/>
    </dgm:pt>
    <dgm:pt modelId="{9FEADC62-133F-49FF-BFB8-A0D9AC196535}" type="pres">
      <dgm:prSet presAssocID="{5318547B-227C-4847-A50C-F916173F836A}" presName="levelTx" presStyleLbl="revTx" presStyleIdx="0" presStyleCnt="0">
        <dgm:presLayoutVars>
          <dgm:chMax val="1"/>
          <dgm:bulletEnabled val="1"/>
        </dgm:presLayoutVars>
      </dgm:prSet>
      <dgm:spPr/>
    </dgm:pt>
    <dgm:pt modelId="{73194EF7-9F67-436F-8F87-2B0B41A2B6FC}" type="pres">
      <dgm:prSet presAssocID="{6678046B-760E-4EDF-B634-200E2BE8913A}" presName="Name8" presStyleCnt="0"/>
      <dgm:spPr/>
    </dgm:pt>
    <dgm:pt modelId="{D3C3C95A-0700-4869-82BA-7805C0B51844}" type="pres">
      <dgm:prSet presAssocID="{6678046B-760E-4EDF-B634-200E2BE8913A}" presName="level" presStyleLbl="node1" presStyleIdx="2" presStyleCnt="5">
        <dgm:presLayoutVars>
          <dgm:chMax val="1"/>
          <dgm:bulletEnabled val="1"/>
        </dgm:presLayoutVars>
      </dgm:prSet>
      <dgm:spPr/>
    </dgm:pt>
    <dgm:pt modelId="{C9202D69-4861-4E69-A084-55992A413183}" type="pres">
      <dgm:prSet presAssocID="{6678046B-760E-4EDF-B634-200E2BE8913A}" presName="levelTx" presStyleLbl="revTx" presStyleIdx="0" presStyleCnt="0">
        <dgm:presLayoutVars>
          <dgm:chMax val="1"/>
          <dgm:bulletEnabled val="1"/>
        </dgm:presLayoutVars>
      </dgm:prSet>
      <dgm:spPr/>
    </dgm:pt>
    <dgm:pt modelId="{7E516BBE-ECD0-479A-A44B-26091203374E}" type="pres">
      <dgm:prSet presAssocID="{5010F338-EF04-4DA1-97CE-45DADF2A538E}" presName="Name8" presStyleCnt="0"/>
      <dgm:spPr/>
    </dgm:pt>
    <dgm:pt modelId="{5D3DDA40-BD33-45C6-80F9-131E876BCF9B}" type="pres">
      <dgm:prSet presAssocID="{5010F338-EF04-4DA1-97CE-45DADF2A538E}" presName="level" presStyleLbl="node1" presStyleIdx="3" presStyleCnt="5">
        <dgm:presLayoutVars>
          <dgm:chMax val="1"/>
          <dgm:bulletEnabled val="1"/>
        </dgm:presLayoutVars>
      </dgm:prSet>
      <dgm:spPr/>
    </dgm:pt>
    <dgm:pt modelId="{7763440E-8790-4D4D-A2BA-00E23C37C9CE}" type="pres">
      <dgm:prSet presAssocID="{5010F338-EF04-4DA1-97CE-45DADF2A538E}" presName="levelTx" presStyleLbl="revTx" presStyleIdx="0" presStyleCnt="0">
        <dgm:presLayoutVars>
          <dgm:chMax val="1"/>
          <dgm:bulletEnabled val="1"/>
        </dgm:presLayoutVars>
      </dgm:prSet>
      <dgm:spPr/>
    </dgm:pt>
    <dgm:pt modelId="{5B74B1C5-F203-4556-8EB0-D7D39A3A14BA}" type="pres">
      <dgm:prSet presAssocID="{67B54E18-769A-4B29-B8F3-C1E3852A322F}" presName="Name8" presStyleCnt="0"/>
      <dgm:spPr/>
    </dgm:pt>
    <dgm:pt modelId="{89DF2B67-4240-46AB-94BC-F2BDDA7C3802}" type="pres">
      <dgm:prSet presAssocID="{67B54E18-769A-4B29-B8F3-C1E3852A322F}" presName="level" presStyleLbl="node1" presStyleIdx="4" presStyleCnt="5">
        <dgm:presLayoutVars>
          <dgm:chMax val="1"/>
          <dgm:bulletEnabled val="1"/>
        </dgm:presLayoutVars>
      </dgm:prSet>
      <dgm:spPr/>
    </dgm:pt>
    <dgm:pt modelId="{4AF4E23E-A383-4BEA-A3DB-915FDB5C219B}" type="pres">
      <dgm:prSet presAssocID="{67B54E18-769A-4B29-B8F3-C1E3852A322F}" presName="levelTx" presStyleLbl="revTx" presStyleIdx="0" presStyleCnt="0">
        <dgm:presLayoutVars>
          <dgm:chMax val="1"/>
          <dgm:bulletEnabled val="1"/>
        </dgm:presLayoutVars>
      </dgm:prSet>
      <dgm:spPr/>
    </dgm:pt>
  </dgm:ptLst>
  <dgm:cxnLst>
    <dgm:cxn modelId="{7093FA10-26E2-4320-B822-2C90C4BCA1E9}" type="presOf" srcId="{6678046B-760E-4EDF-B634-200E2BE8913A}" destId="{C9202D69-4861-4E69-A084-55992A413183}" srcOrd="1" destOrd="0" presId="urn:microsoft.com/office/officeart/2005/8/layout/pyramid1"/>
    <dgm:cxn modelId="{442E9C3D-B98D-4D94-B312-58455CF9AF07}" srcId="{186F220C-8F67-460A-BE37-87DF476A54DC}" destId="{5010F338-EF04-4DA1-97CE-45DADF2A538E}" srcOrd="3" destOrd="0" parTransId="{57863F55-246A-45B8-BCE6-87657BFA55E6}" sibTransId="{9099762C-08C2-4BFC-9E35-BFFBFEDD7F9C}"/>
    <dgm:cxn modelId="{21C8F25E-9334-4134-A0DF-D48FF47292F1}" type="presOf" srcId="{67B54E18-769A-4B29-B8F3-C1E3852A322F}" destId="{89DF2B67-4240-46AB-94BC-F2BDDA7C3802}" srcOrd="0" destOrd="0" presId="urn:microsoft.com/office/officeart/2005/8/layout/pyramid1"/>
    <dgm:cxn modelId="{F4DA6446-7321-4BFF-8A8E-6A5E22FD72E6}" type="presOf" srcId="{67B54E18-769A-4B29-B8F3-C1E3852A322F}" destId="{4AF4E23E-A383-4BEA-A3DB-915FDB5C219B}" srcOrd="1" destOrd="0" presId="urn:microsoft.com/office/officeart/2005/8/layout/pyramid1"/>
    <dgm:cxn modelId="{73BB3A47-4A3E-4A9C-B16B-289078E9C305}" srcId="{186F220C-8F67-460A-BE37-87DF476A54DC}" destId="{6678046B-760E-4EDF-B634-200E2BE8913A}" srcOrd="2" destOrd="0" parTransId="{4D3BE84E-4D23-4551-B5C7-90EFA5327908}" sibTransId="{33D46AEB-E46F-4DAC-B212-3C37AA1FDE21}"/>
    <dgm:cxn modelId="{2C1C6951-FF55-4F75-9DA6-76DB5E8029EE}" type="presOf" srcId="{5318547B-227C-4847-A50C-F916173F836A}" destId="{9FEADC62-133F-49FF-BFB8-A0D9AC196535}" srcOrd="1" destOrd="0" presId="urn:microsoft.com/office/officeart/2005/8/layout/pyramid1"/>
    <dgm:cxn modelId="{BA311156-683C-4984-B7F3-04617327E3BF}" type="presOf" srcId="{6678046B-760E-4EDF-B634-200E2BE8913A}" destId="{D3C3C95A-0700-4869-82BA-7805C0B51844}" srcOrd="0" destOrd="0" presId="urn:microsoft.com/office/officeart/2005/8/layout/pyramid1"/>
    <dgm:cxn modelId="{EF549884-2AFE-4DC7-849E-BFC8E493FEFD}" type="presOf" srcId="{38651488-D9AC-437E-A07E-5A829A458188}" destId="{3EE977DF-1054-4D60-ADD3-AADF53DE1FC1}" srcOrd="1" destOrd="0" presId="urn:microsoft.com/office/officeart/2005/8/layout/pyramid1"/>
    <dgm:cxn modelId="{39E9A086-3C0B-4837-B430-CDCB4D9FBE8D}" type="presOf" srcId="{5010F338-EF04-4DA1-97CE-45DADF2A538E}" destId="{7763440E-8790-4D4D-A2BA-00E23C37C9CE}" srcOrd="1" destOrd="0" presId="urn:microsoft.com/office/officeart/2005/8/layout/pyramid1"/>
    <dgm:cxn modelId="{712D75B0-D01A-4E96-B96A-FDA9B10040A5}" type="presOf" srcId="{38651488-D9AC-437E-A07E-5A829A458188}" destId="{54393BB5-B6F1-4EEF-AB18-862BFADE7A6D}" srcOrd="0" destOrd="0" presId="urn:microsoft.com/office/officeart/2005/8/layout/pyramid1"/>
    <dgm:cxn modelId="{EF343CCA-03A9-4EB3-B131-BBD6EF20196F}" type="presOf" srcId="{5318547B-227C-4847-A50C-F916173F836A}" destId="{E895B984-1507-4475-B1EF-2AAC7E3C75FA}" srcOrd="0" destOrd="0" presId="urn:microsoft.com/office/officeart/2005/8/layout/pyramid1"/>
    <dgm:cxn modelId="{BED109E1-5B1F-480E-88CE-BCD8745634BD}" type="presOf" srcId="{186F220C-8F67-460A-BE37-87DF476A54DC}" destId="{D09BE31B-584A-4606-9D1D-D631A0361FB7}" srcOrd="0" destOrd="0" presId="urn:microsoft.com/office/officeart/2005/8/layout/pyramid1"/>
    <dgm:cxn modelId="{5D505BE4-42E5-4EFE-845D-7CA733985485}" srcId="{186F220C-8F67-460A-BE37-87DF476A54DC}" destId="{5318547B-227C-4847-A50C-F916173F836A}" srcOrd="1" destOrd="0" parTransId="{BDBEA8AA-0875-49E8-A36A-EF29F094A096}" sibTransId="{4E9BC065-0ADB-4C3B-AB3C-22EDF1C21FBA}"/>
    <dgm:cxn modelId="{A0CB31E8-0012-4117-B6F5-255810E7586B}" type="presOf" srcId="{5010F338-EF04-4DA1-97CE-45DADF2A538E}" destId="{5D3DDA40-BD33-45C6-80F9-131E876BCF9B}" srcOrd="0" destOrd="0" presId="urn:microsoft.com/office/officeart/2005/8/layout/pyramid1"/>
    <dgm:cxn modelId="{4BB1A9FB-48ED-4184-946C-9348BF367904}" srcId="{186F220C-8F67-460A-BE37-87DF476A54DC}" destId="{38651488-D9AC-437E-A07E-5A829A458188}" srcOrd="0" destOrd="0" parTransId="{189151E5-6A17-4D73-8A2D-8010D8BFE4B7}" sibTransId="{EC2DD6E7-3396-4E90-8C24-920CC9BB8596}"/>
    <dgm:cxn modelId="{6AA316FF-79C8-411A-8CEB-52598C25FBEA}" srcId="{186F220C-8F67-460A-BE37-87DF476A54DC}" destId="{67B54E18-769A-4B29-B8F3-C1E3852A322F}" srcOrd="4" destOrd="0" parTransId="{2E1AA9CD-ADCB-4C67-9FD2-5B0666025AA7}" sibTransId="{562879F4-3416-48F4-AA4E-7464581BEB67}"/>
    <dgm:cxn modelId="{8500BBB8-0B71-49C1-905B-5AA80C93C056}" type="presParOf" srcId="{D09BE31B-584A-4606-9D1D-D631A0361FB7}" destId="{9B09094F-DBCB-4417-9630-C7E98765191B}" srcOrd="0" destOrd="0" presId="urn:microsoft.com/office/officeart/2005/8/layout/pyramid1"/>
    <dgm:cxn modelId="{F6AA2C47-6E2A-4244-9DDC-A063633DB378}" type="presParOf" srcId="{9B09094F-DBCB-4417-9630-C7E98765191B}" destId="{54393BB5-B6F1-4EEF-AB18-862BFADE7A6D}" srcOrd="0" destOrd="0" presId="urn:microsoft.com/office/officeart/2005/8/layout/pyramid1"/>
    <dgm:cxn modelId="{7224705A-96F5-453D-91FA-863BF37EF235}" type="presParOf" srcId="{9B09094F-DBCB-4417-9630-C7E98765191B}" destId="{3EE977DF-1054-4D60-ADD3-AADF53DE1FC1}" srcOrd="1" destOrd="0" presId="urn:microsoft.com/office/officeart/2005/8/layout/pyramid1"/>
    <dgm:cxn modelId="{466A8108-66E2-4B48-B089-57AD1A1D200E}" type="presParOf" srcId="{D09BE31B-584A-4606-9D1D-D631A0361FB7}" destId="{9839FB2F-9E1B-4794-8AFF-F52DC211B8FB}" srcOrd="1" destOrd="0" presId="urn:microsoft.com/office/officeart/2005/8/layout/pyramid1"/>
    <dgm:cxn modelId="{BA44C9D1-A03A-4703-B273-5DF4D8C969B3}" type="presParOf" srcId="{9839FB2F-9E1B-4794-8AFF-F52DC211B8FB}" destId="{E895B984-1507-4475-B1EF-2AAC7E3C75FA}" srcOrd="0" destOrd="0" presId="urn:microsoft.com/office/officeart/2005/8/layout/pyramid1"/>
    <dgm:cxn modelId="{CEF99369-C7B5-46D4-914F-4AB4C9CBA95A}" type="presParOf" srcId="{9839FB2F-9E1B-4794-8AFF-F52DC211B8FB}" destId="{9FEADC62-133F-49FF-BFB8-A0D9AC196535}" srcOrd="1" destOrd="0" presId="urn:microsoft.com/office/officeart/2005/8/layout/pyramid1"/>
    <dgm:cxn modelId="{5F6F0F7F-D897-4DF3-8E28-936E67485366}" type="presParOf" srcId="{D09BE31B-584A-4606-9D1D-D631A0361FB7}" destId="{73194EF7-9F67-436F-8F87-2B0B41A2B6FC}" srcOrd="2" destOrd="0" presId="urn:microsoft.com/office/officeart/2005/8/layout/pyramid1"/>
    <dgm:cxn modelId="{0F828CB0-5EF4-4E0D-BA1C-6BC08DF427A1}" type="presParOf" srcId="{73194EF7-9F67-436F-8F87-2B0B41A2B6FC}" destId="{D3C3C95A-0700-4869-82BA-7805C0B51844}" srcOrd="0" destOrd="0" presId="urn:microsoft.com/office/officeart/2005/8/layout/pyramid1"/>
    <dgm:cxn modelId="{249DC3A7-9C32-4CB4-9315-4DDA3D50EEAD}" type="presParOf" srcId="{73194EF7-9F67-436F-8F87-2B0B41A2B6FC}" destId="{C9202D69-4861-4E69-A084-55992A413183}" srcOrd="1" destOrd="0" presId="urn:microsoft.com/office/officeart/2005/8/layout/pyramid1"/>
    <dgm:cxn modelId="{0FB800C7-A8F2-49D7-95C6-0B4D9FCCD7CF}" type="presParOf" srcId="{D09BE31B-584A-4606-9D1D-D631A0361FB7}" destId="{7E516BBE-ECD0-479A-A44B-26091203374E}" srcOrd="3" destOrd="0" presId="urn:microsoft.com/office/officeart/2005/8/layout/pyramid1"/>
    <dgm:cxn modelId="{BE5EC076-D589-4D7A-96B7-685B82A97CC4}" type="presParOf" srcId="{7E516BBE-ECD0-479A-A44B-26091203374E}" destId="{5D3DDA40-BD33-45C6-80F9-131E876BCF9B}" srcOrd="0" destOrd="0" presId="urn:microsoft.com/office/officeart/2005/8/layout/pyramid1"/>
    <dgm:cxn modelId="{5BDB9D91-1B1F-4A34-853F-E4628717EEF1}" type="presParOf" srcId="{7E516BBE-ECD0-479A-A44B-26091203374E}" destId="{7763440E-8790-4D4D-A2BA-00E23C37C9CE}" srcOrd="1" destOrd="0" presId="urn:microsoft.com/office/officeart/2005/8/layout/pyramid1"/>
    <dgm:cxn modelId="{8B0182D7-013A-469B-A043-7DB78AB504DB}" type="presParOf" srcId="{D09BE31B-584A-4606-9D1D-D631A0361FB7}" destId="{5B74B1C5-F203-4556-8EB0-D7D39A3A14BA}" srcOrd="4" destOrd="0" presId="urn:microsoft.com/office/officeart/2005/8/layout/pyramid1"/>
    <dgm:cxn modelId="{60866C03-905C-41F3-BD8F-A6B3A7D1E83C}" type="presParOf" srcId="{5B74B1C5-F203-4556-8EB0-D7D39A3A14BA}" destId="{89DF2B67-4240-46AB-94BC-F2BDDA7C3802}" srcOrd="0" destOrd="0" presId="urn:microsoft.com/office/officeart/2005/8/layout/pyramid1"/>
    <dgm:cxn modelId="{0391BBCF-FC77-45BF-A284-E1D707CDB5BB}" type="presParOf" srcId="{5B74B1C5-F203-4556-8EB0-D7D39A3A14BA}" destId="{4AF4E23E-A383-4BEA-A3DB-915FDB5C219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93BB5-B6F1-4EEF-AB18-862BFADE7A6D}">
      <dsp:nvSpPr>
        <dsp:cNvPr id="0" name=""/>
        <dsp:cNvSpPr/>
      </dsp:nvSpPr>
      <dsp:spPr>
        <a:xfrm>
          <a:off x="1227608" y="0"/>
          <a:ext cx="613804" cy="485578"/>
        </a:xfrm>
        <a:prstGeom prst="trapezoid">
          <a:avLst>
            <a:gd name="adj" fmla="val 63203"/>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AR P丸ゴシック体M" panose="020B0600010101010101" pitchFamily="50" charset="-128"/>
            </a:rPr>
            <a:t>施主</a:t>
          </a:r>
          <a:endParaRPr kumimoji="1" lang="ja-JP" altLang="en-US" sz="1400" b="1" i="0" u="none" strike="noStrike" kern="1200" cap="none" baseline="0" noProof="0" dirty="0">
            <a:solidFill>
              <a:srgbClr val="010000"/>
            </a:solidFill>
            <a:latin typeface="AR P丸ゴシック体M" panose="020B0600010101010101" pitchFamily="50" charset="-128"/>
            <a:cs typeface="Calibri Light"/>
          </a:endParaRPr>
        </a:p>
      </dsp:txBody>
      <dsp:txXfrm>
        <a:off x="1227608" y="0"/>
        <a:ext cx="613804" cy="485578"/>
      </dsp:txXfrm>
    </dsp:sp>
    <dsp:sp modelId="{E895B984-1507-4475-B1EF-2AAC7E3C75FA}">
      <dsp:nvSpPr>
        <dsp:cNvPr id="0" name=""/>
        <dsp:cNvSpPr/>
      </dsp:nvSpPr>
      <dsp:spPr>
        <a:xfrm>
          <a:off x="920706" y="485578"/>
          <a:ext cx="1227608" cy="485578"/>
        </a:xfrm>
        <a:prstGeom prst="trapezoid">
          <a:avLst>
            <a:gd name="adj" fmla="val 63203"/>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AR P丸ゴシック体M" panose="020B0600010101010101" pitchFamily="50" charset="-128"/>
            </a:rPr>
            <a:t>ゼネコン</a:t>
          </a:r>
          <a:endParaRPr kumimoji="1" lang="ja-JP" sz="1400" b="1" kern="1200" dirty="0"/>
        </a:p>
      </dsp:txBody>
      <dsp:txXfrm>
        <a:off x="1135537" y="485578"/>
        <a:ext cx="797945" cy="485578"/>
      </dsp:txXfrm>
    </dsp:sp>
    <dsp:sp modelId="{D3C3C95A-0700-4869-82BA-7805C0B51844}">
      <dsp:nvSpPr>
        <dsp:cNvPr id="0" name=""/>
        <dsp:cNvSpPr/>
      </dsp:nvSpPr>
      <dsp:spPr>
        <a:xfrm>
          <a:off x="613804" y="971156"/>
          <a:ext cx="1841412" cy="485578"/>
        </a:xfrm>
        <a:prstGeom prst="trapezoid">
          <a:avLst>
            <a:gd name="adj" fmla="val 63203"/>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AR P丸ゴシック体M" panose="020B0600010101010101" pitchFamily="50" charset="-128"/>
            </a:rPr>
            <a:t>サブコン</a:t>
          </a:r>
          <a:endParaRPr kumimoji="1" lang="ja-JP" altLang="en-US" sz="1400" b="1" kern="1200" dirty="0"/>
        </a:p>
      </dsp:txBody>
      <dsp:txXfrm>
        <a:off x="936051" y="971156"/>
        <a:ext cx="1196918" cy="485578"/>
      </dsp:txXfrm>
    </dsp:sp>
    <dsp:sp modelId="{5D3DDA40-BD33-45C6-80F9-131E876BCF9B}">
      <dsp:nvSpPr>
        <dsp:cNvPr id="0" name=""/>
        <dsp:cNvSpPr/>
      </dsp:nvSpPr>
      <dsp:spPr>
        <a:xfrm>
          <a:off x="306902" y="1456734"/>
          <a:ext cx="2455216" cy="485578"/>
        </a:xfrm>
        <a:prstGeom prst="trapezoid">
          <a:avLst>
            <a:gd name="adj" fmla="val 63203"/>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AR P丸ゴシック体M" panose="020B0600010101010101" pitchFamily="50" charset="-128"/>
            </a:rPr>
            <a:t>専門工事</a:t>
          </a:r>
        </a:p>
      </dsp:txBody>
      <dsp:txXfrm>
        <a:off x="736565" y="1456734"/>
        <a:ext cx="1595890" cy="485578"/>
      </dsp:txXfrm>
    </dsp:sp>
    <dsp:sp modelId="{89DF2B67-4240-46AB-94BC-F2BDDA7C3802}">
      <dsp:nvSpPr>
        <dsp:cNvPr id="0" name=""/>
        <dsp:cNvSpPr/>
      </dsp:nvSpPr>
      <dsp:spPr>
        <a:xfrm>
          <a:off x="0" y="1942312"/>
          <a:ext cx="3069021" cy="485578"/>
        </a:xfrm>
        <a:prstGeom prst="trapezoid">
          <a:avLst>
            <a:gd name="adj" fmla="val 63203"/>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AR P丸ゴシック体M" panose="020B0600010101010101" pitchFamily="50" charset="-128"/>
            </a:rPr>
            <a:t>専門技能者</a:t>
          </a:r>
        </a:p>
      </dsp:txBody>
      <dsp:txXfrm>
        <a:off x="537078" y="1942312"/>
        <a:ext cx="1994863" cy="485578"/>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7D0D0-1695-4016-92F9-39D08545950F}" type="datetimeFigureOut">
              <a:rPr kumimoji="1" lang="en-US" altLang="ja-JP"/>
              <a:t>7/6/2020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41884-E8A3-4BAF-9082-D62F31D22596}" type="slidenum">
              <a:rPr kumimoji="1" lang="en-US" altLang="ja-JP"/>
              <a:t>‹#›</a:t>
            </a:fld>
            <a:endParaRPr kumimoji="1" lang="ja-JP" altLang="en-US"/>
          </a:p>
        </p:txBody>
      </p:sp>
    </p:spTree>
    <p:extLst>
      <p:ext uri="{BB962C8B-B14F-4D97-AF65-F5344CB8AC3E}">
        <p14:creationId xmlns:p14="http://schemas.microsoft.com/office/powerpoint/2010/main" val="12719541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（滑舌）</a:t>
            </a:r>
            <a:endParaRPr lang="ja-JP" altLang="en-US" dirty="0">
              <a:latin typeface="Calibri"/>
              <a:ea typeface="游ゴシック"/>
              <a:cs typeface="Calibri"/>
            </a:endParaRPr>
          </a:p>
          <a:p>
            <a:r>
              <a:rPr lang="ja-JP" altLang="en-US">
                <a:latin typeface="Calibri"/>
                <a:ea typeface="游ゴシック"/>
                <a:cs typeface="Calibri"/>
              </a:rPr>
              <a:t>初めまして、西久保です。よろしくお願いいたします。</a:t>
            </a:r>
            <a:endParaRPr lang="ja-JP"/>
          </a:p>
          <a:p>
            <a:r>
              <a:rPr lang="ja-JP" altLang="en-US">
                <a:latin typeface="Calibri"/>
                <a:ea typeface="游ゴシック"/>
                <a:cs typeface="Calibri"/>
              </a:rPr>
              <a:t>発表のテーマは、機械学習を用いて見積価格の予測を行い、作成コストの削減を行う、です。</a:t>
            </a:r>
          </a:p>
          <a:p>
            <a:r>
              <a:rPr lang="ja-JP" altLang="en-US">
                <a:latin typeface="Calibri"/>
                <a:ea typeface="游ゴシック"/>
                <a:cs typeface="Calibri"/>
              </a:rPr>
              <a:t>機械学習を用いる事で、従来の作業工程の効率化をはかり、最終的には人件費の削減を目指します。</a:t>
            </a:r>
          </a:p>
          <a:p>
            <a:r>
              <a:rPr lang="ja-JP" altLang="en-US">
                <a:latin typeface="Calibri"/>
                <a:ea typeface="游ゴシック"/>
                <a:cs typeface="Calibri"/>
              </a:rPr>
              <a:t>発表にあたり、皆様に一点、ご了承いただきたい事があります。それは、この発表で用いるPPTには、</a:t>
            </a:r>
            <a:endParaRPr lang="ja-JP" altLang="en-US" dirty="0">
              <a:latin typeface="Calibri"/>
              <a:ea typeface="游ゴシック"/>
              <a:cs typeface="Calibri"/>
            </a:endParaRPr>
          </a:p>
          <a:p>
            <a:r>
              <a:rPr lang="ja-JP" altLang="en-US">
                <a:latin typeface="Calibri"/>
                <a:ea typeface="游ゴシック"/>
                <a:cs typeface="Calibri"/>
              </a:rPr>
              <a:t>文字情報が多く、見辛いという事です。</a:t>
            </a:r>
            <a:endParaRPr lang="ja-JP" altLang="en-US" dirty="0">
              <a:latin typeface="Calibri"/>
              <a:ea typeface="游ゴシック"/>
              <a:cs typeface="Calibri"/>
            </a:endParaRPr>
          </a:p>
          <a:p>
            <a:r>
              <a:rPr lang="ja-JP" altLang="en-US">
                <a:latin typeface="Calibri"/>
                <a:ea typeface="游ゴシック"/>
                <a:cs typeface="Calibri"/>
              </a:rPr>
              <a:t>なぜなら、発表の場を設けることなく、本資料を読むだけで内容の把握ができることを目指して作成したからです。</a:t>
            </a:r>
          </a:p>
          <a:p>
            <a:r>
              <a:rPr lang="ja-JP" altLang="en-US">
                <a:latin typeface="Calibri"/>
                <a:ea typeface="游ゴシック"/>
                <a:cs typeface="Calibri"/>
              </a:rPr>
              <a:t>私の口頭での説明と、図をみていただければ理解できるよう心がけますので、ご了承ください。</a:t>
            </a:r>
            <a:endParaRPr lang="ja-JP" altLang="en-US" dirty="0">
              <a:latin typeface="Calibri"/>
              <a:ea typeface="游ゴシック"/>
              <a:cs typeface="Calibri"/>
            </a:endParaRPr>
          </a:p>
          <a:p>
            <a:r>
              <a:rPr lang="ja-JP" altLang="en-US">
                <a:latin typeface="Calibri"/>
                <a:ea typeface="游ゴシック"/>
                <a:cs typeface="Calibri"/>
              </a:rPr>
              <a:t>それでは、発表を始めます。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a:t>
            </a:fld>
            <a:endParaRPr kumimoji="1" lang="ja-JP" altLang="en-US"/>
          </a:p>
        </p:txBody>
      </p:sp>
    </p:spTree>
    <p:extLst>
      <p:ext uri="{BB962C8B-B14F-4D97-AF65-F5344CB8AC3E}">
        <p14:creationId xmlns:p14="http://schemas.microsoft.com/office/powerpoint/2010/main" val="4265867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一連の流れの中で、問題点をまとめます。</a:t>
            </a:r>
          </a:p>
          <a:p>
            <a:r>
              <a:rPr lang="ja-JP" altLang="en-US">
                <a:latin typeface="Calibri"/>
                <a:ea typeface="游ゴシック"/>
                <a:cs typeface="Calibri"/>
              </a:rPr>
              <a:t>顧客は大まかなトータル金額の把握が目的です。</a:t>
            </a:r>
          </a:p>
          <a:p>
            <a:r>
              <a:rPr lang="ja-JP" altLang="en-US">
                <a:latin typeface="Calibri"/>
                <a:ea typeface="游ゴシック"/>
                <a:cs typeface="Calibri"/>
              </a:rPr>
              <a:t>営業・積算・設計は、多くの時間を費やし、概算見積を作成します。</a:t>
            </a:r>
          </a:p>
          <a:p>
            <a:r>
              <a:rPr lang="ja-JP" altLang="en-US">
                <a:latin typeface="Calibri"/>
                <a:ea typeface="游ゴシック"/>
                <a:cs typeface="Calibri"/>
              </a:rPr>
              <a:t>しかし、売上には貢献しません。</a:t>
            </a:r>
          </a:p>
          <a:p>
            <a:r>
              <a:rPr lang="ja-JP" altLang="en-US">
                <a:latin typeface="Calibri"/>
                <a:ea typeface="游ゴシック"/>
                <a:cs typeface="Calibri"/>
              </a:rPr>
              <a:t>企業としては、売上に貢献しない概算見積の作成コストを、限りなく削減したいと考えています。</a:t>
            </a: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10</a:t>
            </a:fld>
            <a:endParaRPr kumimoji="1" lang="ja-JP" altLang="en-US"/>
          </a:p>
        </p:txBody>
      </p:sp>
    </p:spTree>
    <p:extLst>
      <p:ext uri="{BB962C8B-B14F-4D97-AF65-F5344CB8AC3E}">
        <p14:creationId xmlns:p14="http://schemas.microsoft.com/office/powerpoint/2010/main" val="324012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ここから、企業の抱える概算見積の作成コスト削減の解決に向けて、機械学習を適用していこうと思います。</a:t>
            </a:r>
          </a:p>
          <a:p>
            <a:r>
              <a:rPr lang="ja-JP" altLang="en-US">
                <a:latin typeface="Calibri"/>
                <a:ea typeface="游ゴシック"/>
                <a:cs typeface="Calibri"/>
              </a:rPr>
              <a:t>右側の青い枠内を見てください。</a:t>
            </a:r>
          </a:p>
          <a:p>
            <a:r>
              <a:rPr lang="ja-JP" altLang="en-US">
                <a:latin typeface="Calibri"/>
                <a:ea typeface="游ゴシック"/>
                <a:cs typeface="Calibri"/>
              </a:rPr>
              <a:t>営業担当者が〜</a:t>
            </a:r>
            <a:endParaRPr lang="ja-JP" altLang="en-US" dirty="0">
              <a:latin typeface="Calibri"/>
              <a:ea typeface="游ゴシック"/>
              <a:cs typeface="Calibri"/>
            </a:endParaRPr>
          </a:p>
          <a:p>
            <a:endParaRPr lang="ja-JP" altLang="en-US" dirty="0">
              <a:latin typeface="Calibri"/>
              <a:ea typeface="游ゴシック"/>
              <a:cs typeface="Calibri"/>
            </a:endParaRPr>
          </a:p>
          <a:p>
            <a:r>
              <a:rPr lang="ja-JP" altLang="en-US">
                <a:latin typeface="Calibri"/>
                <a:ea typeface="游ゴシック"/>
                <a:cs typeface="Calibri"/>
              </a:rPr>
              <a:t>これが、これから機械学習を実装していくモチベーションとなります。</a:t>
            </a: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11</a:t>
            </a:fld>
            <a:endParaRPr kumimoji="1" lang="ja-JP" altLang="en-US"/>
          </a:p>
        </p:txBody>
      </p:sp>
    </p:spTree>
    <p:extLst>
      <p:ext uri="{BB962C8B-B14F-4D97-AF65-F5344CB8AC3E}">
        <p14:creationId xmlns:p14="http://schemas.microsoft.com/office/powerpoint/2010/main" val="180537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12</a:t>
            </a:fld>
            <a:endParaRPr kumimoji="1" lang="ja-JP" altLang="en-US"/>
          </a:p>
        </p:txBody>
      </p:sp>
    </p:spTree>
    <p:extLst>
      <p:ext uri="{BB962C8B-B14F-4D97-AF65-F5344CB8AC3E}">
        <p14:creationId xmlns:p14="http://schemas.microsoft.com/office/powerpoint/2010/main" val="281481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13</a:t>
            </a:fld>
            <a:endParaRPr kumimoji="1" lang="ja-JP" altLang="en-US"/>
          </a:p>
        </p:txBody>
      </p:sp>
    </p:spTree>
    <p:extLst>
      <p:ext uri="{BB962C8B-B14F-4D97-AF65-F5344CB8AC3E}">
        <p14:creationId xmlns:p14="http://schemas.microsoft.com/office/powerpoint/2010/main" val="3389941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14</a:t>
            </a:fld>
            <a:endParaRPr kumimoji="1" lang="ja-JP" altLang="en-US"/>
          </a:p>
        </p:txBody>
      </p:sp>
    </p:spTree>
    <p:extLst>
      <p:ext uri="{BB962C8B-B14F-4D97-AF65-F5344CB8AC3E}">
        <p14:creationId xmlns:p14="http://schemas.microsoft.com/office/powerpoint/2010/main" val="391468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15</a:t>
            </a:fld>
            <a:endParaRPr kumimoji="1" lang="ja-JP" altLang="en-US"/>
          </a:p>
        </p:txBody>
      </p:sp>
    </p:spTree>
    <p:extLst>
      <p:ext uri="{BB962C8B-B14F-4D97-AF65-F5344CB8AC3E}">
        <p14:creationId xmlns:p14="http://schemas.microsoft.com/office/powerpoint/2010/main" val="2580139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16</a:t>
            </a:fld>
            <a:endParaRPr kumimoji="1" lang="ja-JP" altLang="en-US"/>
          </a:p>
        </p:txBody>
      </p:sp>
    </p:spTree>
    <p:extLst>
      <p:ext uri="{BB962C8B-B14F-4D97-AF65-F5344CB8AC3E}">
        <p14:creationId xmlns:p14="http://schemas.microsoft.com/office/powerpoint/2010/main" val="30661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17</a:t>
            </a:fld>
            <a:endParaRPr kumimoji="1" lang="ja-JP" altLang="en-US"/>
          </a:p>
        </p:txBody>
      </p:sp>
    </p:spTree>
    <p:extLst>
      <p:ext uri="{BB962C8B-B14F-4D97-AF65-F5344CB8AC3E}">
        <p14:creationId xmlns:p14="http://schemas.microsoft.com/office/powerpoint/2010/main" val="422416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18</a:t>
            </a:fld>
            <a:endParaRPr kumimoji="1" lang="ja-JP" altLang="en-US"/>
          </a:p>
        </p:txBody>
      </p:sp>
    </p:spTree>
    <p:extLst>
      <p:ext uri="{BB962C8B-B14F-4D97-AF65-F5344CB8AC3E}">
        <p14:creationId xmlns:p14="http://schemas.microsoft.com/office/powerpoint/2010/main" val="4042888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19</a:t>
            </a:fld>
            <a:endParaRPr kumimoji="1" lang="ja-JP" altLang="en-US"/>
          </a:p>
        </p:txBody>
      </p:sp>
    </p:spTree>
    <p:extLst>
      <p:ext uri="{BB962C8B-B14F-4D97-AF65-F5344CB8AC3E}">
        <p14:creationId xmlns:p14="http://schemas.microsoft.com/office/powerpoint/2010/main" val="104127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ea typeface="游ゴシック"/>
              </a:rPr>
              <a:t>（滑舌）</a:t>
            </a:r>
            <a:endParaRPr lang="ja-JP">
              <a:latin typeface="游ゴシック"/>
              <a:ea typeface="游ゴシック"/>
              <a:cs typeface="Calibri"/>
            </a:endParaRPr>
          </a:p>
          <a:p>
            <a:r>
              <a:rPr lang="ja-JP" altLang="en-US">
                <a:latin typeface="Calibri"/>
                <a:ea typeface="游ゴシック"/>
                <a:cs typeface="Calibri"/>
              </a:rPr>
              <a:t>最初に目次です。たくさん項目を記載していますが、大まかに分けると、３つのフェーズに分かれています。</a:t>
            </a:r>
            <a:endParaRPr lang="ja-JP">
              <a:ea typeface="游ゴシック"/>
            </a:endParaRPr>
          </a:p>
          <a:p>
            <a:r>
              <a:rPr lang="ja-JP" altLang="en-US">
                <a:latin typeface="Calibri"/>
                <a:ea typeface="游ゴシック"/>
                <a:cs typeface="Calibri"/>
              </a:rPr>
              <a:t>一つ目は、何の見積価格を予測するのか、分析の目標を提示します。それと同時に、現状の見積作成の工程などを説明し、</a:t>
            </a:r>
          </a:p>
          <a:p>
            <a:r>
              <a:rPr lang="ja-JP" altLang="en-US">
                <a:latin typeface="Calibri"/>
                <a:ea typeface="游ゴシック"/>
                <a:cs typeface="Calibri"/>
              </a:rPr>
              <a:t>ビジネス課題を明確にしていきます。ここでは、全体の雰囲気を掴んでいただければ結構です。</a:t>
            </a:r>
            <a:endParaRPr lang="ja-JP"/>
          </a:p>
          <a:p>
            <a:r>
              <a:rPr lang="ja-JP" altLang="en-US">
                <a:latin typeface="Calibri"/>
                <a:ea typeface="游ゴシック"/>
                <a:cs typeface="Calibri"/>
              </a:rPr>
              <a:t>二つ目は、ビジネス課題の解決に向けて、機械学習モデルの作成、実施を行っていきます。そして、実際に実装した場合に起こりうる、</a:t>
            </a:r>
            <a:endParaRPr lang="ja-JP" altLang="en-US" dirty="0">
              <a:latin typeface="Calibri"/>
              <a:ea typeface="游ゴシック"/>
              <a:cs typeface="Calibri"/>
            </a:endParaRPr>
          </a:p>
          <a:p>
            <a:r>
              <a:rPr lang="ja-JP" altLang="en-US">
                <a:latin typeface="Calibri"/>
                <a:ea typeface="游ゴシック"/>
                <a:cs typeface="Calibri"/>
              </a:rPr>
              <a:t>問題点と対応策を取り上げ、期待されるビジネスインパクトを説明します。</a:t>
            </a:r>
            <a:endParaRPr lang="ja-JP" altLang="en-US" dirty="0">
              <a:latin typeface="Calibri"/>
              <a:ea typeface="游ゴシック"/>
              <a:cs typeface="Calibri"/>
            </a:endParaRPr>
          </a:p>
          <a:p>
            <a:r>
              <a:rPr lang="ja-JP" altLang="en-US">
                <a:latin typeface="Calibri"/>
                <a:ea typeface="游ゴシック"/>
                <a:cs typeface="Calibri"/>
              </a:rPr>
              <a:t>最後、３つ目は、課題を通して得られた感想などを、述べていきます。</a:t>
            </a:r>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a:t>
            </a:fld>
            <a:endParaRPr kumimoji="1" lang="ja-JP" altLang="en-US"/>
          </a:p>
        </p:txBody>
      </p:sp>
    </p:spTree>
    <p:extLst>
      <p:ext uri="{BB962C8B-B14F-4D97-AF65-F5344CB8AC3E}">
        <p14:creationId xmlns:p14="http://schemas.microsoft.com/office/powerpoint/2010/main" val="355684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20</a:t>
            </a:fld>
            <a:endParaRPr kumimoji="1" lang="ja-JP" altLang="en-US"/>
          </a:p>
        </p:txBody>
      </p:sp>
    </p:spTree>
    <p:extLst>
      <p:ext uri="{BB962C8B-B14F-4D97-AF65-F5344CB8AC3E}">
        <p14:creationId xmlns:p14="http://schemas.microsoft.com/office/powerpoint/2010/main" val="2380126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21</a:t>
            </a:fld>
            <a:endParaRPr kumimoji="1" lang="ja-JP" altLang="en-US"/>
          </a:p>
        </p:txBody>
      </p:sp>
    </p:spTree>
    <p:extLst>
      <p:ext uri="{BB962C8B-B14F-4D97-AF65-F5344CB8AC3E}">
        <p14:creationId xmlns:p14="http://schemas.microsoft.com/office/powerpoint/2010/main" val="201356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22</a:t>
            </a:fld>
            <a:endParaRPr kumimoji="1" lang="ja-JP" altLang="en-US"/>
          </a:p>
        </p:txBody>
      </p:sp>
    </p:spTree>
    <p:extLst>
      <p:ext uri="{BB962C8B-B14F-4D97-AF65-F5344CB8AC3E}">
        <p14:creationId xmlns:p14="http://schemas.microsoft.com/office/powerpoint/2010/main" val="92786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23</a:t>
            </a:fld>
            <a:endParaRPr kumimoji="1" lang="ja-JP" altLang="en-US"/>
          </a:p>
        </p:txBody>
      </p:sp>
    </p:spTree>
    <p:extLst>
      <p:ext uri="{BB962C8B-B14F-4D97-AF65-F5344CB8AC3E}">
        <p14:creationId xmlns:p14="http://schemas.microsoft.com/office/powerpoint/2010/main" val="2230821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24</a:t>
            </a:fld>
            <a:endParaRPr kumimoji="1" lang="ja-JP" altLang="en-US"/>
          </a:p>
        </p:txBody>
      </p:sp>
    </p:spTree>
    <p:extLst>
      <p:ext uri="{BB962C8B-B14F-4D97-AF65-F5344CB8AC3E}">
        <p14:creationId xmlns:p14="http://schemas.microsoft.com/office/powerpoint/2010/main" val="1969037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25</a:t>
            </a:fld>
            <a:endParaRPr kumimoji="1" lang="ja-JP" altLang="en-US"/>
          </a:p>
        </p:txBody>
      </p:sp>
    </p:spTree>
    <p:extLst>
      <p:ext uri="{BB962C8B-B14F-4D97-AF65-F5344CB8AC3E}">
        <p14:creationId xmlns:p14="http://schemas.microsoft.com/office/powerpoint/2010/main" val="1436584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26</a:t>
            </a:fld>
            <a:endParaRPr kumimoji="1" lang="ja-JP" altLang="en-US"/>
          </a:p>
        </p:txBody>
      </p:sp>
    </p:spTree>
    <p:extLst>
      <p:ext uri="{BB962C8B-B14F-4D97-AF65-F5344CB8AC3E}">
        <p14:creationId xmlns:p14="http://schemas.microsoft.com/office/powerpoint/2010/main" val="2419556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27</a:t>
            </a:fld>
            <a:endParaRPr kumimoji="1" lang="ja-JP" altLang="en-US"/>
          </a:p>
        </p:txBody>
      </p:sp>
    </p:spTree>
    <p:extLst>
      <p:ext uri="{BB962C8B-B14F-4D97-AF65-F5344CB8AC3E}">
        <p14:creationId xmlns:p14="http://schemas.microsoft.com/office/powerpoint/2010/main" val="41393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28</a:t>
            </a:fld>
            <a:endParaRPr kumimoji="1" lang="ja-JP" altLang="en-US"/>
          </a:p>
        </p:txBody>
      </p:sp>
    </p:spTree>
    <p:extLst>
      <p:ext uri="{BB962C8B-B14F-4D97-AF65-F5344CB8AC3E}">
        <p14:creationId xmlns:p14="http://schemas.microsoft.com/office/powerpoint/2010/main" val="357477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29</a:t>
            </a:fld>
            <a:endParaRPr kumimoji="1" lang="ja-JP" altLang="en-US"/>
          </a:p>
        </p:txBody>
      </p:sp>
    </p:spTree>
    <p:extLst>
      <p:ext uri="{BB962C8B-B14F-4D97-AF65-F5344CB8AC3E}">
        <p14:creationId xmlns:p14="http://schemas.microsoft.com/office/powerpoint/2010/main" val="331390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今回行う見積価格の予測は、自動火災報知設備の、概算見積金額の予測を目標とします。</a:t>
            </a:r>
          </a:p>
          <a:p>
            <a:r>
              <a:rPr lang="ja-JP" altLang="en-US">
                <a:latin typeface="Calibri"/>
                <a:ea typeface="游ゴシック"/>
                <a:cs typeface="Calibri"/>
              </a:rPr>
              <a:t>まず、自動火災報知設備（以下、自火報と呼びますが）これは、ショッピングセンターや学校などに設置されている、防災設備の一つです。</a:t>
            </a:r>
          </a:p>
          <a:p>
            <a:r>
              <a:rPr lang="ja-JP" altLang="en-US">
                <a:latin typeface="Calibri"/>
                <a:ea typeface="游ゴシック"/>
                <a:cs typeface="Calibri"/>
              </a:rPr>
              <a:t>火災が発生した場合に、建物内の人々に素早く火災の発生を知らせ、避難させるための設備です。</a:t>
            </a: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3</a:t>
            </a:fld>
            <a:endParaRPr kumimoji="1" lang="ja-JP" altLang="en-US"/>
          </a:p>
        </p:txBody>
      </p:sp>
    </p:spTree>
    <p:extLst>
      <p:ext uri="{BB962C8B-B14F-4D97-AF65-F5344CB8AC3E}">
        <p14:creationId xmlns:p14="http://schemas.microsoft.com/office/powerpoint/2010/main" val="2014823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30</a:t>
            </a:fld>
            <a:endParaRPr kumimoji="1" lang="ja-JP" altLang="en-US"/>
          </a:p>
        </p:txBody>
      </p:sp>
    </p:spTree>
    <p:extLst>
      <p:ext uri="{BB962C8B-B14F-4D97-AF65-F5344CB8AC3E}">
        <p14:creationId xmlns:p14="http://schemas.microsoft.com/office/powerpoint/2010/main" val="395466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次に、概算見積とは何か、説明します。</a:t>
            </a:r>
          </a:p>
          <a:p>
            <a:r>
              <a:rPr lang="ja-JP" altLang="en-US">
                <a:latin typeface="Calibri"/>
                <a:ea typeface="游ゴシック"/>
                <a:cs typeface="Calibri"/>
              </a:rPr>
              <a:t>見積の種類は、大きく分けて２種類あります。「概算見積」と「通常見積」です。</a:t>
            </a:r>
            <a:endParaRPr lang="ja-JP" altLang="en-US" dirty="0">
              <a:latin typeface="Calibri"/>
              <a:ea typeface="游ゴシック"/>
              <a:cs typeface="Calibri"/>
            </a:endParaRPr>
          </a:p>
          <a:p>
            <a:r>
              <a:rPr lang="ja-JP" altLang="en-US">
                <a:latin typeface="Calibri"/>
                <a:ea typeface="游ゴシック"/>
                <a:cs typeface="Calibri"/>
              </a:rPr>
              <a:t>概算見積とは、（新しく建物を立てる際に、自火報設備の費用がいくらかかるのか、大まかな金額を把握するために用いる見積のことを差します。</a:t>
            </a:r>
          </a:p>
          <a:p>
            <a:r>
              <a:rPr lang="ja-JP" altLang="en-US">
                <a:latin typeface="Calibri"/>
                <a:ea typeface="游ゴシック"/>
                <a:cs typeface="Calibri"/>
              </a:rPr>
              <a:t>この見積は、最終的に建物の所有者、実際にお金を負担する人へ提出します。）</a:t>
            </a:r>
            <a:endParaRPr lang="ja-JP" altLang="en-US" dirty="0">
              <a:latin typeface="Calibri"/>
              <a:ea typeface="游ゴシック"/>
              <a:cs typeface="Calibri"/>
            </a:endParaRPr>
          </a:p>
          <a:p>
            <a:r>
              <a:rPr lang="ja-JP" altLang="en-US">
                <a:latin typeface="Calibri"/>
                <a:ea typeface="游ゴシック"/>
                <a:cs typeface="Calibri"/>
              </a:rPr>
              <a:t>建物の建設を始める前に、どのくらいの費用を想定していけば良いのか、把握するための指標となります。顧客から依頼を受け、作成を開始します。</a:t>
            </a:r>
            <a:endParaRPr lang="ja-JP" altLang="en-US" dirty="0">
              <a:latin typeface="Calibri"/>
              <a:ea typeface="游ゴシック"/>
              <a:cs typeface="Calibri"/>
            </a:endParaRPr>
          </a:p>
          <a:p>
            <a:r>
              <a:rPr lang="ja-JP" altLang="en-US">
                <a:latin typeface="Calibri"/>
                <a:ea typeface="游ゴシック"/>
                <a:cs typeface="Calibri"/>
              </a:rPr>
              <a:t>建物の仕様が具体的に決まっていない段階で用いる見積のため、概算見積と呼びます。そのため、金額は大まかな予想にすぎません。</a:t>
            </a:r>
            <a:endParaRPr lang="ja-JP" altLang="en-US" dirty="0">
              <a:latin typeface="Calibri"/>
              <a:ea typeface="游ゴシック"/>
              <a:cs typeface="Calibri"/>
            </a:endParaRPr>
          </a:p>
          <a:p>
            <a:r>
              <a:rPr lang="ja-JP" altLang="en-US">
                <a:latin typeface="Calibri"/>
                <a:ea typeface="游ゴシック"/>
                <a:cs typeface="Calibri"/>
              </a:rPr>
              <a:t>建物の仕様が具体的に決まってから、正確な金額の算出を行います。正確な金額を求められる見積のことを、通常見積と呼びます。</a:t>
            </a:r>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4</a:t>
            </a:fld>
            <a:endParaRPr kumimoji="1" lang="ja-JP" altLang="en-US"/>
          </a:p>
        </p:txBody>
      </p:sp>
    </p:spTree>
    <p:extLst>
      <p:ext uri="{BB962C8B-B14F-4D97-AF65-F5344CB8AC3E}">
        <p14:creationId xmlns:p14="http://schemas.microsoft.com/office/powerpoint/2010/main" val="142146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概算見積は、自社の利益に直接繋がらない業務にもかかわらず、日常業務の1/5程度の時間を消費していました。</a:t>
            </a:r>
            <a:endParaRPr lang="ja-JP" altLang="en-US" dirty="0">
              <a:latin typeface="Calibri"/>
              <a:ea typeface="游ゴシック"/>
              <a:cs typeface="Calibri"/>
            </a:endParaRPr>
          </a:p>
          <a:p>
            <a:r>
              <a:rPr lang="ja-JP" altLang="en-US">
                <a:latin typeface="Calibri"/>
                <a:ea typeface="游ゴシック"/>
                <a:cs typeface="Calibri"/>
              </a:rPr>
              <a:t>作成コストを限りなくゼロにしたい、という課題の解決に機械学習が応用できると考え、今回テーマに設定しました。</a:t>
            </a:r>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5</a:t>
            </a:fld>
            <a:endParaRPr kumimoji="1" lang="ja-JP" altLang="en-US"/>
          </a:p>
        </p:txBody>
      </p:sp>
    </p:spTree>
    <p:extLst>
      <p:ext uri="{BB962C8B-B14F-4D97-AF65-F5344CB8AC3E}">
        <p14:creationId xmlns:p14="http://schemas.microsoft.com/office/powerpoint/2010/main" val="4293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t>（滑舌）</a:t>
            </a:r>
          </a:p>
          <a:p>
            <a:r>
              <a:rPr lang="ja-JP" altLang="en-US">
                <a:ea typeface="游ゴシック"/>
              </a:rPr>
              <a:t>次に、業界の構造を説明します。</a:t>
            </a:r>
          </a:p>
          <a:p>
            <a:r>
              <a:rPr lang="ja-JP" altLang="en-US">
                <a:ea typeface="游ゴシック"/>
              </a:rPr>
              <a:t>右上のピラミッドの図を見てください、上の方に位置しているほど、権力を持っている会社と考えていただいて結構です。</a:t>
            </a:r>
          </a:p>
          <a:p>
            <a:r>
              <a:rPr lang="ja-JP" altLang="en-US">
                <a:ea typeface="游ゴシック"/>
              </a:rPr>
              <a:t>私の立ち位置は赤枠で囲った専門工事の位置に属し、サブコン・ゼネコン・施主に向けて概算見積を作成しています。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6</a:t>
            </a:fld>
            <a:endParaRPr kumimoji="1" lang="ja-JP" altLang="en-US"/>
          </a:p>
        </p:txBody>
      </p:sp>
    </p:spTree>
    <p:extLst>
      <p:ext uri="{BB962C8B-B14F-4D97-AF65-F5344CB8AC3E}">
        <p14:creationId xmlns:p14="http://schemas.microsoft.com/office/powerpoint/2010/main" val="31635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通常の概算見積を作る流れを説明します。</a:t>
            </a:r>
          </a:p>
          <a:p>
            <a:r>
              <a:rPr lang="ja-JP" altLang="en-US">
                <a:latin typeface="Calibri"/>
                <a:ea typeface="游ゴシック"/>
                <a:cs typeface="Calibri"/>
              </a:rPr>
              <a:t>図にありますように、営業は顧客から建築図面を受け取り、設計が自火報の機器を図面に書き込みます。</a:t>
            </a:r>
          </a:p>
          <a:p>
            <a:r>
              <a:rPr lang="ja-JP" altLang="en-US">
                <a:latin typeface="Calibri"/>
                <a:ea typeface="游ゴシック"/>
                <a:cs typeface="Calibri"/>
              </a:rPr>
              <a:t>設計が作成した図面から、積算者は概算見積の作成を行い、営業へ提出、その後顧客へ提出されます。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7</a:t>
            </a:fld>
            <a:endParaRPr kumimoji="1" lang="ja-JP" altLang="en-US"/>
          </a:p>
        </p:txBody>
      </p:sp>
    </p:spTree>
    <p:extLst>
      <p:ext uri="{BB962C8B-B14F-4D97-AF65-F5344CB8AC3E}">
        <p14:creationId xmlns:p14="http://schemas.microsoft.com/office/powerpoint/2010/main" val="282035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ea typeface="游ゴシック"/>
              </a:rPr>
              <a:t>（滑舌）</a:t>
            </a:r>
            <a:endParaRPr lang="ja-JP">
              <a:latin typeface="游ゴシック"/>
              <a:ea typeface="游ゴシック"/>
              <a:cs typeface="Calibri"/>
            </a:endParaRPr>
          </a:p>
          <a:p>
            <a:r>
              <a:rPr lang="ja-JP" altLang="en-US">
                <a:latin typeface="Calibri"/>
                <a:ea typeface="游ゴシック"/>
                <a:cs typeface="Calibri"/>
              </a:rPr>
              <a:t>右下の図を見てください。</a:t>
            </a:r>
            <a:endParaRPr lang="ja-JP">
              <a:latin typeface="游ゴシック" panose="020F0502020204030204"/>
              <a:ea typeface="游ゴシック"/>
              <a:cs typeface="Calibri"/>
            </a:endParaRPr>
          </a:p>
          <a:p>
            <a:r>
              <a:rPr lang="ja-JP" altLang="en-US">
                <a:latin typeface="Calibri"/>
                <a:ea typeface="游ゴシック"/>
                <a:cs typeface="Calibri"/>
              </a:rPr>
              <a:t>見積の作成では、営業・設計・積算の間で、何度もやりとりを交わします。</a:t>
            </a:r>
          </a:p>
          <a:p>
            <a:r>
              <a:rPr lang="ja-JP" altLang="en-US">
                <a:latin typeface="Calibri"/>
                <a:ea typeface="游ゴシック"/>
                <a:cs typeface="Calibri"/>
              </a:rPr>
              <a:t>たくさん打ち合わせを行ったとしても、自社の利益に貢献しません。悲しい時間がすぎていきます。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8</a:t>
            </a:fld>
            <a:endParaRPr kumimoji="1" lang="ja-JP" altLang="en-US"/>
          </a:p>
        </p:txBody>
      </p:sp>
    </p:spTree>
    <p:extLst>
      <p:ext uri="{BB962C8B-B14F-4D97-AF65-F5344CB8AC3E}">
        <p14:creationId xmlns:p14="http://schemas.microsoft.com/office/powerpoint/2010/main" val="294152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そうこうする中でやっと見積ができました。</a:t>
            </a:r>
          </a:p>
          <a:p>
            <a:r>
              <a:rPr lang="ja-JP" altLang="en-US">
                <a:latin typeface="Calibri"/>
                <a:ea typeface="游ゴシック"/>
                <a:cs typeface="Calibri"/>
              </a:rPr>
              <a:t>顧客に提出する金額は、あくまで概算の</a:t>
            </a:r>
            <a:endParaRPr lang="ja-JP" altLang="en-US" dirty="0">
              <a:latin typeface="Calibri"/>
              <a:ea typeface="游ゴシック"/>
              <a:cs typeface="Calibri"/>
            </a:endParaRPr>
          </a:p>
          <a:p>
            <a:r>
              <a:rPr lang="ja-JP" altLang="en-US">
                <a:latin typeface="Calibri"/>
                <a:ea typeface="游ゴシック"/>
                <a:cs typeface="Calibri"/>
              </a:rPr>
              <a:t>顧客はトータル金額のみを把握するだけに留まります。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3B241884-E8A3-4BAF-9082-D62F31D22596}" type="slidenum">
              <a:rPr kumimoji="1" lang="en-US" altLang="ja-JP"/>
              <a:t>9</a:t>
            </a:fld>
            <a:endParaRPr kumimoji="1" lang="ja-JP" altLang="en-US"/>
          </a:p>
        </p:txBody>
      </p:sp>
    </p:spTree>
    <p:extLst>
      <p:ext uri="{BB962C8B-B14F-4D97-AF65-F5344CB8AC3E}">
        <p14:creationId xmlns:p14="http://schemas.microsoft.com/office/powerpoint/2010/main" val="214586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580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08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322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314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5758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369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229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4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4904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933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923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 P丸ゴシック体M" panose="020B0600010101010101" pitchFamily="50" charset="-128"/>
              </a:defRPr>
            </a:lvl1pPr>
          </a:lstStyle>
          <a:p>
            <a:fld id="{C764DE79-268F-4C1A-8933-263129D2AF90}" type="datetimeFigureOut">
              <a:rPr lang="en-US" smtClean="0"/>
              <a:pPr/>
              <a:t>7/6/2020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 P丸ゴシック体M" panose="020B0600010101010101" pitchFamily="50" charset="-128"/>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 P丸ゴシック体M" panose="020B0600010101010101" pitchFamily="50" charset="-12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5493497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AR P丸ゴシック体M" panose="020B0600010101010101" pitchFamily="50" charset="-128"/>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 P丸ゴシック体M" panose="020B0600010101010101" pitchFamily="50" charset="-128"/>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 P丸ゴシック体M" panose="020B0600010101010101" pitchFamily="50" charset="-128"/>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 P丸ゴシック体M" panose="020B0600010101010101" pitchFamily="50" charset="-128"/>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 P丸ゴシック体M" panose="020B0600010101010101" pitchFamily="50" charset="-128"/>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 P丸ゴシック体M" panose="020B0600010101010101" pitchFamily="50"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 P丸ゴシック体M" panose="020B0600010101010101" pitchFamily="50" charset="-128"/>
            </a:endParaRPr>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 P丸ゴシック体M" panose="020B0600010101010101" pitchFamily="50" charset="-128"/>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 P丸ゴシック体M" panose="020B0600010101010101" pitchFamily="50" charset="-128"/>
              <a:ea typeface="+mn-ea"/>
              <a:cs typeface="+mn-cs"/>
            </a:endParaRPr>
          </a:p>
        </p:txBody>
      </p:sp>
      <p:sp>
        <p:nvSpPr>
          <p:cNvPr id="2" name="タイトル 1">
            <a:extLst>
              <a:ext uri="{FF2B5EF4-FFF2-40B4-BE49-F238E27FC236}">
                <a16:creationId xmlns:a16="http://schemas.microsoft.com/office/drawing/2014/main" id="{432821E4-D75A-4A08-BE13-4EE5F929766A}"/>
              </a:ext>
            </a:extLst>
          </p:cNvPr>
          <p:cNvSpPr>
            <a:spLocks noGrp="1"/>
          </p:cNvSpPr>
          <p:nvPr>
            <p:ph type="ctrTitle"/>
          </p:nvPr>
        </p:nvSpPr>
        <p:spPr>
          <a:xfrm>
            <a:off x="1623851" y="2046912"/>
            <a:ext cx="8944304" cy="2764028"/>
          </a:xfrm>
        </p:spPr>
        <p:txBody>
          <a:bodyPr anchor="ctr">
            <a:noAutofit/>
          </a:bodyPr>
          <a:lstStyle/>
          <a:p>
            <a:r>
              <a:rPr lang="ja-JP" altLang="en-US" sz="4400" dirty="0">
                <a:ea typeface="游ゴシック Light"/>
                <a:cs typeface="Calibri Light"/>
              </a:rPr>
              <a:t>機械学習を用いて見積価格の予測を行い、作成コストの削減を狙う</a:t>
            </a:r>
          </a:p>
        </p:txBody>
      </p:sp>
      <p:sp>
        <p:nvSpPr>
          <p:cNvPr id="3" name="字幕 2">
            <a:extLst>
              <a:ext uri="{FF2B5EF4-FFF2-40B4-BE49-F238E27FC236}">
                <a16:creationId xmlns:a16="http://schemas.microsoft.com/office/drawing/2014/main" id="{31A54F74-8EF2-4356-A200-5436BD5B6A9D}"/>
              </a:ext>
            </a:extLst>
          </p:cNvPr>
          <p:cNvSpPr>
            <a:spLocks noGrp="1"/>
          </p:cNvSpPr>
          <p:nvPr>
            <p:ph type="subTitle" idx="1"/>
          </p:nvPr>
        </p:nvSpPr>
        <p:spPr>
          <a:xfrm>
            <a:off x="1961350" y="5467165"/>
            <a:ext cx="8258176" cy="631825"/>
          </a:xfrm>
        </p:spPr>
        <p:txBody>
          <a:bodyPr anchor="ctr">
            <a:normAutofit/>
          </a:bodyPr>
          <a:lstStyle/>
          <a:p>
            <a:r>
              <a:rPr lang="ja-JP" altLang="en-US" sz="2000">
                <a:ea typeface="AR P丸ゴシック体M"/>
                <a:cs typeface="Calibri"/>
              </a:rPr>
              <a:t>2020/07/05　　 西久保　祥二</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 P丸ゴシック体M" panose="020B0600010101010101" pitchFamily="50" charset="-128"/>
              <a:ea typeface="+mn-ea"/>
              <a:cs typeface="+mn-cs"/>
            </a:endParaRPr>
          </a:p>
        </p:txBody>
      </p:sp>
      <p:sp>
        <p:nvSpPr>
          <p:cNvPr id="4" name="字幕 2">
            <a:extLst>
              <a:ext uri="{FF2B5EF4-FFF2-40B4-BE49-F238E27FC236}">
                <a16:creationId xmlns:a16="http://schemas.microsoft.com/office/drawing/2014/main" id="{0F9910BE-275B-41A1-AA02-86628AC8F798}"/>
              </a:ext>
            </a:extLst>
          </p:cNvPr>
          <p:cNvSpPr txBox="1">
            <a:spLocks/>
          </p:cNvSpPr>
          <p:nvPr/>
        </p:nvSpPr>
        <p:spPr>
          <a:xfrm>
            <a:off x="1966912" y="4926640"/>
            <a:ext cx="8258176" cy="63182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ja-JP" altLang="en-US" sz="2000" dirty="0">
                <a:latin typeface="AR P丸ゴシック体M" panose="020B0600010101010101" pitchFamily="50" charset="-128"/>
                <a:ea typeface="AR P丸ゴシック体M" panose="020B0600010101010101" pitchFamily="50" charset="-128"/>
                <a:cs typeface="Calibri"/>
              </a:rPr>
              <a:t>インテグレーションステップ</a:t>
            </a:r>
          </a:p>
        </p:txBody>
      </p:sp>
    </p:spTree>
    <p:extLst>
      <p:ext uri="{BB962C8B-B14F-4D97-AF65-F5344CB8AC3E}">
        <p14:creationId xmlns:p14="http://schemas.microsoft.com/office/powerpoint/2010/main" val="304957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該当部署の抱えるビジネス課題</a:t>
            </a:r>
          </a:p>
        </p:txBody>
      </p:sp>
      <p:sp>
        <p:nvSpPr>
          <p:cNvPr id="35" name="テキスト ボックス 34">
            <a:extLst>
              <a:ext uri="{FF2B5EF4-FFF2-40B4-BE49-F238E27FC236}">
                <a16:creationId xmlns:a16="http://schemas.microsoft.com/office/drawing/2014/main" id="{B38A8FF0-590D-406B-9403-2D7B9FC9AF37}"/>
              </a:ext>
            </a:extLst>
          </p:cNvPr>
          <p:cNvSpPr txBox="1"/>
          <p:nvPr/>
        </p:nvSpPr>
        <p:spPr>
          <a:xfrm>
            <a:off x="415159" y="1087821"/>
            <a:ext cx="9277602" cy="3862596"/>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・顧客　　　：円滑な概算金額の把握が目標</a:t>
            </a:r>
          </a:p>
          <a:p>
            <a:r>
              <a:rPr lang="ja-JP" altLang="en-US" sz="1400" dirty="0">
                <a:latin typeface="AR P丸ゴシック体M" panose="020B0600010101010101" pitchFamily="50" charset="-128"/>
                <a:ea typeface="AR P丸ゴシック体M" panose="020B0600010101010101" pitchFamily="50" charset="-128"/>
                <a:cs typeface="+mn-lt"/>
              </a:rPr>
              <a:t>　　　　　　　　　突発的な見積依頼の慣行。</a:t>
            </a:r>
            <a:endParaRPr lang="ja-JP" altLang="en-US" dirty="0">
              <a:latin typeface="AR P丸ゴシック体M" panose="020B0600010101010101" pitchFamily="50" charset="-128"/>
              <a:ea typeface="AR P丸ゴシック体M" panose="020B0600010101010101" pitchFamily="50" charset="-128"/>
              <a:cs typeface="+mn-lt"/>
            </a:endParaRPr>
          </a:p>
          <a:p>
            <a:r>
              <a:rPr lang="ja-JP" altLang="en-US" sz="1400" dirty="0">
                <a:latin typeface="AR P丸ゴシック体M" panose="020B0600010101010101" pitchFamily="50" charset="-128"/>
                <a:ea typeface="AR P丸ゴシック体M" panose="020B0600010101010101" pitchFamily="50" charset="-128"/>
                <a:cs typeface="+mn-lt"/>
              </a:rPr>
              <a:t>　　　　　　　　　精度は重要視せず、トータル金額の把握をしたい。</a:t>
            </a:r>
            <a:endParaRPr lang="ja-JP" dirty="0">
              <a:latin typeface="AR P丸ゴシック体M" panose="020B0600010101010101" pitchFamily="50" charset="-128"/>
              <a:ea typeface="AR P丸ゴシック体M" panose="020B0600010101010101" pitchFamily="50" charset="-128"/>
            </a:endParaRPr>
          </a:p>
          <a:p>
            <a:r>
              <a:rPr lang="ja-JP" altLang="en-US" sz="1400" dirty="0">
                <a:latin typeface="AR P丸ゴシック体M" panose="020B0600010101010101" pitchFamily="50" charset="-128"/>
                <a:ea typeface="AR P丸ゴシック体M" panose="020B0600010101010101" pitchFamily="50" charset="-128"/>
                <a:cs typeface="+mn-lt"/>
              </a:rPr>
              <a:t>　　　　　　　　　依頼から見積の受領まで、レスポンスの早い対応を求める。</a:t>
            </a:r>
          </a:p>
          <a:p>
            <a:endParaRPr lang="ja-JP" altLang="en-US" dirty="0">
              <a:latin typeface="AR P丸ゴシック体M" panose="020B0600010101010101" pitchFamily="50" charset="-128"/>
              <a:ea typeface="AR P丸ゴシック体M" panose="020B0600010101010101" pitchFamily="50" charset="-128"/>
              <a:cs typeface="+mn-lt"/>
            </a:endParaRPr>
          </a:p>
          <a:p>
            <a:r>
              <a:rPr lang="ja-JP" altLang="en-US" dirty="0">
                <a:latin typeface="AR P丸ゴシック体M" panose="020B0600010101010101" pitchFamily="50" charset="-128"/>
                <a:ea typeface="AR P丸ゴシック体M" panose="020B0600010101010101" pitchFamily="50" charset="-128"/>
                <a:cs typeface="+mn-lt"/>
              </a:rPr>
              <a:t>・営業　　　：見積を早急に顧客へ提出したい</a:t>
            </a:r>
          </a:p>
          <a:p>
            <a:r>
              <a:rPr lang="ja-JP" altLang="en-US" sz="1400" dirty="0">
                <a:latin typeface="AR P丸ゴシック体M" panose="020B0600010101010101" pitchFamily="50" charset="-128"/>
                <a:ea typeface="AR P丸ゴシック体M" panose="020B0600010101010101" pitchFamily="50" charset="-128"/>
                <a:cs typeface="+mn-lt"/>
              </a:rPr>
              <a:t>　　　　　　　　　トータル金額は適宜調整するため、設計・積算の算出工程は</a:t>
            </a:r>
          </a:p>
          <a:p>
            <a:r>
              <a:rPr lang="ja-JP" altLang="en-US" sz="1400" dirty="0">
                <a:latin typeface="AR P丸ゴシック体M" panose="020B0600010101010101" pitchFamily="50" charset="-128"/>
                <a:ea typeface="AR P丸ゴシック体M" panose="020B0600010101010101" pitchFamily="50" charset="-128"/>
                <a:cs typeface="+mn-lt"/>
              </a:rPr>
              <a:t>　　　　　　　　　見積金額の一つの指標にすぎない。</a:t>
            </a:r>
          </a:p>
          <a:p>
            <a:endParaRPr lang="ja-JP" altLang="en-US" sz="1400" dirty="0">
              <a:latin typeface="AR P丸ゴシック体M" panose="020B0600010101010101" pitchFamily="50" charset="-128"/>
              <a:ea typeface="AR P丸ゴシック体M" panose="020B0600010101010101" pitchFamily="50" charset="-128"/>
              <a:cs typeface="+mn-lt"/>
            </a:endParaRPr>
          </a:p>
          <a:p>
            <a:r>
              <a:rPr lang="ja-JP" altLang="en-US" dirty="0">
                <a:latin typeface="AR P丸ゴシック体M" panose="020B0600010101010101" pitchFamily="50" charset="-128"/>
                <a:ea typeface="AR P丸ゴシック体M" panose="020B0600010101010101" pitchFamily="50" charset="-128"/>
                <a:cs typeface="+mn-lt"/>
              </a:rPr>
              <a:t>・設計＆</a:t>
            </a:r>
            <a:r>
              <a:rPr lang="ja-JP" dirty="0">
                <a:latin typeface="AR P丸ゴシック体M" panose="020B0600010101010101" pitchFamily="50" charset="-128"/>
                <a:ea typeface="AR P丸ゴシック体M" panose="020B0600010101010101" pitchFamily="50" charset="-128"/>
                <a:cs typeface="+mn-lt"/>
              </a:rPr>
              <a:t>積算</a:t>
            </a:r>
            <a:r>
              <a:rPr lang="ja-JP" altLang="en-US" dirty="0">
                <a:latin typeface="AR P丸ゴシック体M" panose="020B0600010101010101" pitchFamily="50" charset="-128"/>
                <a:ea typeface="AR P丸ゴシック体M" panose="020B0600010101010101" pitchFamily="50" charset="-128"/>
                <a:cs typeface="+mn-lt"/>
              </a:rPr>
              <a:t>：概算見積に費やす時間的余裕がない。</a:t>
            </a:r>
          </a:p>
          <a:p>
            <a:r>
              <a:rPr lang="ja-JP" altLang="en-US" sz="1400" dirty="0">
                <a:latin typeface="AR P丸ゴシック体M" panose="020B0600010101010101" pitchFamily="50" charset="-128"/>
                <a:ea typeface="AR P丸ゴシック体M" panose="020B0600010101010101" pitchFamily="50" charset="-128"/>
                <a:cs typeface="+mn-lt"/>
              </a:rPr>
              <a:t>　　　　　　　　　受注に関わる</a:t>
            </a:r>
            <a:r>
              <a:rPr lang="ja-JP" sz="1400" dirty="0">
                <a:latin typeface="AR P丸ゴシック体M" panose="020B0600010101010101" pitchFamily="50" charset="-128"/>
                <a:ea typeface="AR P丸ゴシック体M" panose="020B0600010101010101" pitchFamily="50" charset="-128"/>
                <a:cs typeface="+mn-lt"/>
              </a:rPr>
              <a:t>物件の対応で、</a:t>
            </a:r>
            <a:r>
              <a:rPr lang="ja-JP" altLang="en-US" sz="1400" dirty="0">
                <a:latin typeface="AR P丸ゴシック体M" panose="020B0600010101010101" pitchFamily="50" charset="-128"/>
                <a:ea typeface="AR P丸ゴシック体M" panose="020B0600010101010101" pitchFamily="50" charset="-128"/>
                <a:cs typeface="+mn-lt"/>
              </a:rPr>
              <a:t>業務は十分逼迫している。</a:t>
            </a:r>
          </a:p>
          <a:p>
            <a:r>
              <a:rPr lang="ja-JP" altLang="en-US" sz="1400" dirty="0">
                <a:latin typeface="AR P丸ゴシック体M" panose="020B0600010101010101" pitchFamily="50" charset="-128"/>
                <a:ea typeface="AR P丸ゴシック体M" panose="020B0600010101010101" pitchFamily="50" charset="-128"/>
                <a:cs typeface="+mn-lt"/>
              </a:rPr>
              <a:t>　　　　　　　　　突発的な概算依頼によって、作業工程の見直し、修正が頻発している。</a:t>
            </a:r>
          </a:p>
          <a:p>
            <a:endParaRPr lang="ja-JP" sz="1100" dirty="0">
              <a:latin typeface="AR P丸ゴシック体M" panose="020B0600010101010101" pitchFamily="50" charset="-128"/>
              <a:ea typeface="AR P丸ゴシック体M" panose="020B0600010101010101" pitchFamily="50" charset="-128"/>
              <a:cs typeface="+mn-lt"/>
            </a:endParaRPr>
          </a:p>
          <a:p>
            <a:r>
              <a:rPr lang="ja-JP" altLang="en-US" dirty="0">
                <a:latin typeface="AR P丸ゴシック体M" panose="020B0600010101010101" pitchFamily="50" charset="-128"/>
                <a:ea typeface="AR P丸ゴシック体M" panose="020B0600010101010101" pitchFamily="50" charset="-128"/>
                <a:cs typeface="Calibri" panose="020F0502020204030204"/>
              </a:rPr>
              <a:t>・企業　　　：設計・積算業務は利益を直接もたらさない</a:t>
            </a:r>
          </a:p>
          <a:p>
            <a:r>
              <a:rPr lang="ja-JP" altLang="en-US" dirty="0">
                <a:latin typeface="AR P丸ゴシック体M" panose="020B0600010101010101" pitchFamily="50" charset="-128"/>
                <a:ea typeface="AR P丸ゴシック体M" panose="020B0600010101010101" pitchFamily="50" charset="-128"/>
                <a:cs typeface="Calibri" panose="020F0502020204030204"/>
              </a:rPr>
              <a:t>　　　　　　　</a:t>
            </a:r>
            <a:r>
              <a:rPr lang="ja-JP" altLang="en-US" sz="1400" dirty="0">
                <a:latin typeface="AR P丸ゴシック体M" panose="020B0600010101010101" pitchFamily="50" charset="-128"/>
                <a:ea typeface="AR P丸ゴシック体M" panose="020B0600010101010101" pitchFamily="50" charset="-128"/>
                <a:cs typeface="Calibri" panose="020F0502020204030204"/>
              </a:rPr>
              <a:t>設計や積算にかかる設備費、人件費は、受注物件の工事費から充てている。</a:t>
            </a:r>
          </a:p>
          <a:p>
            <a:r>
              <a:rPr lang="ja-JP" altLang="en-US" sz="1100" dirty="0">
                <a:latin typeface="AR P丸ゴシック体M" panose="020B0600010101010101" pitchFamily="50" charset="-128"/>
                <a:ea typeface="AR P丸ゴシック体M" panose="020B0600010101010101" pitchFamily="50" charset="-128"/>
                <a:cs typeface="Calibri" panose="020F0502020204030204"/>
              </a:rPr>
              <a:t>　</a:t>
            </a:r>
            <a:endParaRPr lang="ja-JP" sz="1100" dirty="0">
              <a:solidFill>
                <a:srgbClr val="000000"/>
              </a:solidFill>
              <a:latin typeface="AR P丸ゴシック体M" panose="020B0600010101010101" pitchFamily="50" charset="-128"/>
              <a:ea typeface="AR P丸ゴシック体M" panose="020B0600010101010101" pitchFamily="50" charset="-128"/>
              <a:cs typeface="Calibri" panose="020F0502020204030204"/>
            </a:endParaRPr>
          </a:p>
        </p:txBody>
      </p:sp>
      <p:sp>
        <p:nvSpPr>
          <p:cNvPr id="5" name="四角形: 角を丸くする 4">
            <a:extLst>
              <a:ext uri="{FF2B5EF4-FFF2-40B4-BE49-F238E27FC236}">
                <a16:creationId xmlns:a16="http://schemas.microsoft.com/office/drawing/2014/main" id="{DDF5A93E-3B26-4FBE-8679-76F2B73C2F79}"/>
              </a:ext>
            </a:extLst>
          </p:cNvPr>
          <p:cNvSpPr/>
          <p:nvPr/>
        </p:nvSpPr>
        <p:spPr>
          <a:xfrm>
            <a:off x="2121851" y="4814053"/>
            <a:ext cx="2300384" cy="1606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sz="1400" dirty="0">
                <a:solidFill>
                  <a:schemeClr val="bg1"/>
                </a:solidFill>
                <a:latin typeface="AR P丸ゴシック体M" panose="020B0600010101010101" pitchFamily="50" charset="-128"/>
                <a:ea typeface="AR P丸ゴシック体M" panose="020B0600010101010101" pitchFamily="50" charset="-128"/>
                <a:cs typeface="+mn-lt"/>
              </a:rPr>
              <a:t>概算物件・受注物件にかかわらず、設計費・見積費は一切顧客に費用を請求し</a:t>
            </a:r>
            <a:r>
              <a:rPr lang="ja-JP" altLang="en-US" sz="1400" dirty="0">
                <a:solidFill>
                  <a:schemeClr val="bg1"/>
                </a:solidFill>
                <a:latin typeface="AR P丸ゴシック体M" panose="020B0600010101010101" pitchFamily="50" charset="-128"/>
                <a:ea typeface="AR P丸ゴシック体M" panose="020B0600010101010101" pitchFamily="50" charset="-128"/>
                <a:cs typeface="+mn-lt"/>
              </a:rPr>
              <a:t>てい</a:t>
            </a:r>
            <a:r>
              <a:rPr lang="ja-JP" sz="1400" dirty="0">
                <a:solidFill>
                  <a:schemeClr val="bg1"/>
                </a:solidFill>
                <a:latin typeface="AR P丸ゴシック体M" panose="020B0600010101010101" pitchFamily="50" charset="-128"/>
                <a:ea typeface="AR P丸ゴシック体M" panose="020B0600010101010101" pitchFamily="50" charset="-128"/>
                <a:cs typeface="+mn-lt"/>
              </a:rPr>
              <a:t>ない。</a:t>
            </a:r>
            <a:endParaRPr lang="en-US" altLang="ja-JP" sz="1400" dirty="0">
              <a:solidFill>
                <a:schemeClr val="bg1"/>
              </a:solidFill>
              <a:latin typeface="AR P丸ゴシック体M" panose="020B0600010101010101" pitchFamily="50" charset="-128"/>
              <a:ea typeface="AR P丸ゴシック体M" panose="020B0600010101010101" pitchFamily="50" charset="-128"/>
              <a:cs typeface="+mn-lt"/>
            </a:endParaRPr>
          </a:p>
        </p:txBody>
      </p:sp>
      <p:sp>
        <p:nvSpPr>
          <p:cNvPr id="22" name="四角形: 角を丸くする 21">
            <a:extLst>
              <a:ext uri="{FF2B5EF4-FFF2-40B4-BE49-F238E27FC236}">
                <a16:creationId xmlns:a16="http://schemas.microsoft.com/office/drawing/2014/main" id="{A1C90BE3-3D9F-40F7-92F2-60809A9BEA38}"/>
              </a:ext>
            </a:extLst>
          </p:cNvPr>
          <p:cNvSpPr/>
          <p:nvPr/>
        </p:nvSpPr>
        <p:spPr>
          <a:xfrm>
            <a:off x="5613663" y="4814052"/>
            <a:ext cx="2304105" cy="1606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bg1"/>
                </a:solidFill>
                <a:latin typeface="AR P丸ゴシック体M" panose="020B0600010101010101" pitchFamily="50" charset="-128"/>
                <a:ea typeface="AR P丸ゴシック体M" panose="020B0600010101010101" pitchFamily="50" charset="-128"/>
                <a:cs typeface="+mn-lt"/>
              </a:rPr>
              <a:t>設計・積算自体が非プロフィット部門であり、会社としては生産性を落とす事なく削減したいコストである。</a:t>
            </a:r>
          </a:p>
        </p:txBody>
      </p:sp>
      <p:sp>
        <p:nvSpPr>
          <p:cNvPr id="7" name="矢印: 右 6">
            <a:extLst>
              <a:ext uri="{FF2B5EF4-FFF2-40B4-BE49-F238E27FC236}">
                <a16:creationId xmlns:a16="http://schemas.microsoft.com/office/drawing/2014/main" id="{4643560C-04FD-4370-8752-29D094D9386F}"/>
              </a:ext>
            </a:extLst>
          </p:cNvPr>
          <p:cNvSpPr/>
          <p:nvPr/>
        </p:nvSpPr>
        <p:spPr>
          <a:xfrm>
            <a:off x="4596077" y="5370687"/>
            <a:ext cx="840828" cy="493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243483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企業の抱えるビジネス課題</a:t>
            </a:r>
          </a:p>
        </p:txBody>
      </p:sp>
      <p:sp>
        <p:nvSpPr>
          <p:cNvPr id="35" name="テキスト ボックス 34">
            <a:extLst>
              <a:ext uri="{FF2B5EF4-FFF2-40B4-BE49-F238E27FC236}">
                <a16:creationId xmlns:a16="http://schemas.microsoft.com/office/drawing/2014/main" id="{B38A8FF0-590D-406B-9403-2D7B9FC9AF37}"/>
              </a:ext>
            </a:extLst>
          </p:cNvPr>
          <p:cNvSpPr txBox="1"/>
          <p:nvPr/>
        </p:nvSpPr>
        <p:spPr>
          <a:xfrm>
            <a:off x="415159" y="1087821"/>
            <a:ext cx="52551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自火報メーカーは自社の利益率向上のために、</a:t>
            </a:r>
            <a:endParaRPr lang="ja-JP" dirty="0">
              <a:latin typeface="AR P丸ゴシック体M" panose="020B0600010101010101" pitchFamily="50" charset="-128"/>
              <a:ea typeface="AR P丸ゴシック体M" panose="020B0600010101010101" pitchFamily="50" charset="-128"/>
              <a:cs typeface="+mn-lt"/>
            </a:endParaRPr>
          </a:p>
          <a:p>
            <a:r>
              <a:rPr lang="ja-JP" altLang="en-US" dirty="0">
                <a:latin typeface="AR P丸ゴシック体M" panose="020B0600010101010101" pitchFamily="50" charset="-128"/>
                <a:ea typeface="AR P丸ゴシック体M" panose="020B0600010101010101" pitchFamily="50" charset="-128"/>
                <a:cs typeface="+mn-lt"/>
              </a:rPr>
              <a:t>非プロフィット部門の経費削減を目指している。</a:t>
            </a:r>
            <a:endParaRPr lang="ja-JP" dirty="0">
              <a:latin typeface="AR P丸ゴシック体M" panose="020B0600010101010101" pitchFamily="50" charset="-128"/>
              <a:ea typeface="AR P丸ゴシック体M" panose="020B0600010101010101" pitchFamily="50" charset="-128"/>
              <a:cs typeface="Calibri"/>
            </a:endParaRPr>
          </a:p>
        </p:txBody>
      </p:sp>
      <p:sp>
        <p:nvSpPr>
          <p:cNvPr id="24" name="テキスト ボックス 23">
            <a:extLst>
              <a:ext uri="{FF2B5EF4-FFF2-40B4-BE49-F238E27FC236}">
                <a16:creationId xmlns:a16="http://schemas.microsoft.com/office/drawing/2014/main" id="{00E5CF08-43A5-4734-8D59-5A4E22088F73}"/>
              </a:ext>
            </a:extLst>
          </p:cNvPr>
          <p:cNvSpPr txBox="1"/>
          <p:nvPr/>
        </p:nvSpPr>
        <p:spPr>
          <a:xfrm>
            <a:off x="446689" y="2385848"/>
            <a:ext cx="525517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自火報の設備設計・積算に関しては、受注した物件の工事費から人件費等の経費を捻出している。そのため、受注物件の数を減らすことなく、業務コストの削減を検討している。</a:t>
            </a:r>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31" name="テキスト ボックス 30">
            <a:extLst>
              <a:ext uri="{FF2B5EF4-FFF2-40B4-BE49-F238E27FC236}">
                <a16:creationId xmlns:a16="http://schemas.microsoft.com/office/drawing/2014/main" id="{B3B4ABB5-CCDE-48EB-88D6-145859B0B114}"/>
              </a:ext>
            </a:extLst>
          </p:cNvPr>
          <p:cNvSpPr txBox="1"/>
          <p:nvPr/>
        </p:nvSpPr>
        <p:spPr>
          <a:xfrm>
            <a:off x="413316" y="4154040"/>
            <a:ext cx="52972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受注確率の低い物件や、精度を必要としない物件に関しては、少ない業務コストで顧客の要望に応える事で経費の削減に繋がる。</a:t>
            </a:r>
          </a:p>
        </p:txBody>
      </p:sp>
      <p:sp>
        <p:nvSpPr>
          <p:cNvPr id="2" name="矢印: 下 1">
            <a:extLst>
              <a:ext uri="{FF2B5EF4-FFF2-40B4-BE49-F238E27FC236}">
                <a16:creationId xmlns:a16="http://schemas.microsoft.com/office/drawing/2014/main" id="{5E5F28BB-3665-4079-841E-09490E01A0DE}"/>
              </a:ext>
            </a:extLst>
          </p:cNvPr>
          <p:cNvSpPr/>
          <p:nvPr/>
        </p:nvSpPr>
        <p:spPr>
          <a:xfrm>
            <a:off x="2800428" y="1788913"/>
            <a:ext cx="483475" cy="536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36" name="矢印: 下 35">
            <a:extLst>
              <a:ext uri="{FF2B5EF4-FFF2-40B4-BE49-F238E27FC236}">
                <a16:creationId xmlns:a16="http://schemas.microsoft.com/office/drawing/2014/main" id="{763AF706-3B79-4FA6-BBB2-25424832E39D}"/>
              </a:ext>
            </a:extLst>
          </p:cNvPr>
          <p:cNvSpPr/>
          <p:nvPr/>
        </p:nvSpPr>
        <p:spPr>
          <a:xfrm>
            <a:off x="2800427" y="3575671"/>
            <a:ext cx="483475" cy="536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8" name="四角形: 角を丸くする 7">
            <a:extLst>
              <a:ext uri="{FF2B5EF4-FFF2-40B4-BE49-F238E27FC236}">
                <a16:creationId xmlns:a16="http://schemas.microsoft.com/office/drawing/2014/main" id="{4F7BB067-CC82-4324-9B04-EA081BDFA1C0}"/>
              </a:ext>
            </a:extLst>
          </p:cNvPr>
          <p:cNvSpPr/>
          <p:nvPr/>
        </p:nvSpPr>
        <p:spPr>
          <a:xfrm>
            <a:off x="6586727" y="1644390"/>
            <a:ext cx="5409603" cy="5023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latin typeface="AR P丸ゴシック体M" panose="020B0600010101010101" pitchFamily="50" charset="-128"/>
                <a:ea typeface="AR P丸ゴシック体M" panose="020B0600010101010101" pitchFamily="50" charset="-128"/>
                <a:cs typeface="Calibri"/>
              </a:rPr>
              <a:t>誰が　　　　：　営業担当者が</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いつ　　　　：　顧客から概算見積依頼を</a:t>
            </a:r>
          </a:p>
          <a:p>
            <a:r>
              <a:rPr lang="ja-JP" altLang="en-US" dirty="0">
                <a:latin typeface="AR P丸ゴシック体M" panose="020B0600010101010101" pitchFamily="50" charset="-128"/>
                <a:ea typeface="AR P丸ゴシック体M" panose="020B0600010101010101" pitchFamily="50" charset="-128"/>
                <a:cs typeface="Calibri"/>
              </a:rPr>
              <a:t>　　　　　　　　受けたとき</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何を　　　　：　見積金額を</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どうすれば　：　機械学習を用いて、物件の</a:t>
            </a:r>
          </a:p>
          <a:p>
            <a:r>
              <a:rPr lang="ja-JP" altLang="en-US" dirty="0">
                <a:latin typeface="AR P丸ゴシック体M" panose="020B0600010101010101" pitchFamily="50" charset="-128"/>
                <a:ea typeface="AR P丸ゴシック体M" panose="020B0600010101010101" pitchFamily="50" charset="-128"/>
                <a:cs typeface="Calibri"/>
              </a:rPr>
              <a:t>　　　　　　　　仕様から金額予測を行う事</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ができれば</a:t>
            </a:r>
            <a:endParaRPr lang="ja-JP"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何ができる　：　設計と積算の業務コストの</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削減に寄与し、会社の経費</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削減に貢献できるのではな</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いだろうか。</a:t>
            </a:r>
            <a:endParaRPr lang="ja-JP" dirty="0">
              <a:latin typeface="AR P丸ゴシック体M" panose="020B0600010101010101" pitchFamily="50" charset="-128"/>
              <a:ea typeface="AR P丸ゴシック体M" panose="020B0600010101010101" pitchFamily="50" charset="-128"/>
              <a:cs typeface="Calibri"/>
            </a:endParaRPr>
          </a:p>
        </p:txBody>
      </p:sp>
      <p:sp>
        <p:nvSpPr>
          <p:cNvPr id="9" name="矢印: 右 8">
            <a:extLst>
              <a:ext uri="{FF2B5EF4-FFF2-40B4-BE49-F238E27FC236}">
                <a16:creationId xmlns:a16="http://schemas.microsoft.com/office/drawing/2014/main" id="{5156ECCF-EEFE-4D54-B715-B69342119B3F}"/>
              </a:ext>
            </a:extLst>
          </p:cNvPr>
          <p:cNvSpPr/>
          <p:nvPr/>
        </p:nvSpPr>
        <p:spPr>
          <a:xfrm>
            <a:off x="5665638" y="4340904"/>
            <a:ext cx="735725"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205753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12" name="テキスト ボックス 11">
            <a:extLst>
              <a:ext uri="{FF2B5EF4-FFF2-40B4-BE49-F238E27FC236}">
                <a16:creationId xmlns:a16="http://schemas.microsoft.com/office/drawing/2014/main" id="{C2FB4AFC-C6F6-4776-B05B-4E828974373E}"/>
              </a:ext>
            </a:extLst>
          </p:cNvPr>
          <p:cNvSpPr txBox="1"/>
          <p:nvPr/>
        </p:nvSpPr>
        <p:spPr>
          <a:xfrm>
            <a:off x="7758606" y="2939610"/>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営業</a:t>
            </a:r>
          </a:p>
        </p:txBody>
      </p:sp>
      <p:pic>
        <p:nvPicPr>
          <p:cNvPr id="21" name="グラフィックス 21" descr="事務員">
            <a:extLst>
              <a:ext uri="{FF2B5EF4-FFF2-40B4-BE49-F238E27FC236}">
                <a16:creationId xmlns:a16="http://schemas.microsoft.com/office/drawing/2014/main" id="{2C1CFCDC-63A5-485F-A48D-7C34A4BBD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1835" y="1852448"/>
            <a:ext cx="1277006" cy="1271751"/>
          </a:xfrm>
          <a:prstGeom prst="rect">
            <a:avLst/>
          </a:prstGeom>
        </p:spPr>
      </p:pic>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400" dirty="0">
                <a:latin typeface="AR P丸ゴシック体M" panose="020B0600010101010101" pitchFamily="50" charset="-128"/>
                <a:ea typeface="AR P丸ゴシック体M" panose="020B0600010101010101" pitchFamily="50" charset="-128"/>
                <a:cs typeface="Calibri"/>
              </a:rPr>
              <a:t>ビジネス課題、解決後の世界</a:t>
            </a:r>
          </a:p>
        </p:txBody>
      </p:sp>
      <p:sp>
        <p:nvSpPr>
          <p:cNvPr id="35" name="テキスト ボックス 34">
            <a:extLst>
              <a:ext uri="{FF2B5EF4-FFF2-40B4-BE49-F238E27FC236}">
                <a16:creationId xmlns:a16="http://schemas.microsoft.com/office/drawing/2014/main" id="{B38A8FF0-590D-406B-9403-2D7B9FC9AF37}"/>
              </a:ext>
            </a:extLst>
          </p:cNvPr>
          <p:cNvSpPr txBox="1"/>
          <p:nvPr/>
        </p:nvSpPr>
        <p:spPr>
          <a:xfrm>
            <a:off x="415773" y="1901414"/>
            <a:ext cx="6894784" cy="6568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・営業：機械学習を用いた概算見積作成プログラムのおかげで、</a:t>
            </a:r>
          </a:p>
          <a:p>
            <a:r>
              <a:rPr lang="ja-JP" altLang="en-US" dirty="0">
                <a:latin typeface="AR P丸ゴシック体M" panose="020B0600010101010101" pitchFamily="50" charset="-128"/>
                <a:ea typeface="AR P丸ゴシック体M" panose="020B0600010101010101" pitchFamily="50" charset="-128"/>
                <a:cs typeface="+mn-lt"/>
              </a:rPr>
              <a:t>　　　　客先からの急な要求に時間をかける事なく対応できる。</a:t>
            </a:r>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24" name="テキスト ボックス 23">
            <a:extLst>
              <a:ext uri="{FF2B5EF4-FFF2-40B4-BE49-F238E27FC236}">
                <a16:creationId xmlns:a16="http://schemas.microsoft.com/office/drawing/2014/main" id="{00E5CF08-43A5-4734-8D59-5A4E22088F73}"/>
              </a:ext>
            </a:extLst>
          </p:cNvPr>
          <p:cNvSpPr txBox="1"/>
          <p:nvPr/>
        </p:nvSpPr>
        <p:spPr>
          <a:xfrm>
            <a:off x="436179" y="1346513"/>
            <a:ext cx="6653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・顧客：概算見積を受け取るまでのレスポンスが早い。</a:t>
            </a:r>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31" name="テキスト ボックス 30">
            <a:extLst>
              <a:ext uri="{FF2B5EF4-FFF2-40B4-BE49-F238E27FC236}">
                <a16:creationId xmlns:a16="http://schemas.microsoft.com/office/drawing/2014/main" id="{B3B4ABB5-CCDE-48EB-88D6-145859B0B114}"/>
              </a:ext>
            </a:extLst>
          </p:cNvPr>
          <p:cNvSpPr txBox="1"/>
          <p:nvPr/>
        </p:nvSpPr>
        <p:spPr>
          <a:xfrm>
            <a:off x="413930" y="2710709"/>
            <a:ext cx="6653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・設計：設備図面の必要となる物件の対応に時間をかける事が</a:t>
            </a:r>
          </a:p>
          <a:p>
            <a:r>
              <a:rPr lang="ja-JP" altLang="en-US" dirty="0">
                <a:latin typeface="AR P丸ゴシック体M" panose="020B0600010101010101" pitchFamily="50" charset="-128"/>
                <a:ea typeface="AR P丸ゴシック体M" panose="020B0600010101010101" pitchFamily="50" charset="-128"/>
                <a:cs typeface="+mn-lt"/>
              </a:rPr>
              <a:t>　　　　できる。（クオリティ向上）</a:t>
            </a:r>
          </a:p>
        </p:txBody>
      </p:sp>
      <p:sp>
        <p:nvSpPr>
          <p:cNvPr id="2" name="矢印: 右 1">
            <a:extLst>
              <a:ext uri="{FF2B5EF4-FFF2-40B4-BE49-F238E27FC236}">
                <a16:creationId xmlns:a16="http://schemas.microsoft.com/office/drawing/2014/main" id="{2A053CE7-BCFB-4EB5-B71F-7C56E0A00390}"/>
              </a:ext>
            </a:extLst>
          </p:cNvPr>
          <p:cNvSpPr/>
          <p:nvPr/>
        </p:nvSpPr>
        <p:spPr>
          <a:xfrm>
            <a:off x="8799641" y="2637845"/>
            <a:ext cx="1597570"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物件の仕様</a:t>
            </a:r>
          </a:p>
        </p:txBody>
      </p:sp>
      <p:pic>
        <p:nvPicPr>
          <p:cNvPr id="5" name="グラフィックス 16" descr="脳">
            <a:extLst>
              <a:ext uri="{FF2B5EF4-FFF2-40B4-BE49-F238E27FC236}">
                <a16:creationId xmlns:a16="http://schemas.microsoft.com/office/drawing/2014/main" id="{91E2B756-A87D-4DE4-867E-DB2A1F4CB1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3561" y="1899745"/>
            <a:ext cx="1213944" cy="1208689"/>
          </a:xfrm>
          <a:prstGeom prst="rect">
            <a:avLst/>
          </a:prstGeom>
        </p:spPr>
      </p:pic>
      <p:sp>
        <p:nvSpPr>
          <p:cNvPr id="6" name="矢印: 左 5">
            <a:extLst>
              <a:ext uri="{FF2B5EF4-FFF2-40B4-BE49-F238E27FC236}">
                <a16:creationId xmlns:a16="http://schemas.microsoft.com/office/drawing/2014/main" id="{E58C47E3-5C0D-4663-9610-5B0014F48083}"/>
              </a:ext>
            </a:extLst>
          </p:cNvPr>
          <p:cNvSpPr/>
          <p:nvPr/>
        </p:nvSpPr>
        <p:spPr>
          <a:xfrm>
            <a:off x="8711289" y="1897852"/>
            <a:ext cx="1602827" cy="4834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予測金額</a:t>
            </a:r>
          </a:p>
        </p:txBody>
      </p:sp>
      <p:sp>
        <p:nvSpPr>
          <p:cNvPr id="36" name="テキスト ボックス 35">
            <a:extLst>
              <a:ext uri="{FF2B5EF4-FFF2-40B4-BE49-F238E27FC236}">
                <a16:creationId xmlns:a16="http://schemas.microsoft.com/office/drawing/2014/main" id="{30700DAC-4C53-4655-8679-F81B2E5751BB}"/>
              </a:ext>
            </a:extLst>
          </p:cNvPr>
          <p:cNvSpPr txBox="1"/>
          <p:nvPr/>
        </p:nvSpPr>
        <p:spPr>
          <a:xfrm>
            <a:off x="413929" y="3555526"/>
            <a:ext cx="6653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・積算：見積依頼が削減し、時間的余裕が生まれる。</a:t>
            </a:r>
          </a:p>
          <a:p>
            <a:r>
              <a:rPr lang="ja-JP" altLang="en-US" dirty="0">
                <a:latin typeface="AR P丸ゴシック体M" panose="020B0600010101010101" pitchFamily="50" charset="-128"/>
                <a:ea typeface="AR P丸ゴシック体M" panose="020B0600010101010101" pitchFamily="50" charset="-128"/>
                <a:cs typeface="+mn-lt"/>
              </a:rPr>
              <a:t>　　　　見積の見直し時間の確保、ミスの低減に繋がる。</a:t>
            </a:r>
          </a:p>
        </p:txBody>
      </p:sp>
      <p:sp>
        <p:nvSpPr>
          <p:cNvPr id="37" name="テキスト ボックス 36">
            <a:extLst>
              <a:ext uri="{FF2B5EF4-FFF2-40B4-BE49-F238E27FC236}">
                <a16:creationId xmlns:a16="http://schemas.microsoft.com/office/drawing/2014/main" id="{303B52CB-7421-4A6D-9EBE-B842F1A7FDF3}"/>
              </a:ext>
            </a:extLst>
          </p:cNvPr>
          <p:cNvSpPr txBox="1"/>
          <p:nvPr/>
        </p:nvSpPr>
        <p:spPr>
          <a:xfrm>
            <a:off x="413928" y="4345374"/>
            <a:ext cx="6894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mn-lt"/>
              </a:rPr>
              <a:t>・企業：人件費、残業の削減により、利益率が向上する。</a:t>
            </a:r>
          </a:p>
        </p:txBody>
      </p:sp>
      <p:sp>
        <p:nvSpPr>
          <p:cNvPr id="7" name="四角形: 角を丸くする 6">
            <a:extLst>
              <a:ext uri="{FF2B5EF4-FFF2-40B4-BE49-F238E27FC236}">
                <a16:creationId xmlns:a16="http://schemas.microsoft.com/office/drawing/2014/main" id="{CCF8B166-56EE-4F8F-A9D2-9D684D5CF95E}"/>
              </a:ext>
            </a:extLst>
          </p:cNvPr>
          <p:cNvSpPr/>
          <p:nvPr/>
        </p:nvSpPr>
        <p:spPr>
          <a:xfrm>
            <a:off x="7453086" y="3558419"/>
            <a:ext cx="4547809" cy="852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機械学習を用いて、ビジネス課題の解決を目指す！</a:t>
            </a: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424702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3300902" y="3078712"/>
            <a:ext cx="5588348" cy="550531"/>
          </a:xfrm>
          <a:ln w="57150">
            <a:noFill/>
          </a:ln>
        </p:spPr>
        <p:txBody>
          <a:bodyPr anchor="t">
            <a:normAutofit/>
          </a:bodyPr>
          <a:lstStyle/>
          <a:p>
            <a:pPr marL="0" indent="0" algn="ctr">
              <a:buNone/>
            </a:pPr>
            <a:r>
              <a:rPr lang="ja-JP" altLang="en-US" sz="2400" dirty="0">
                <a:ea typeface="AR P丸ゴシック体M" panose="020B0600010101010101" pitchFamily="50" charset="-128"/>
                <a:cs typeface="Calibri"/>
              </a:rPr>
              <a:t>いよいよ、機械学習の出番！</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4" name="コンテンツ プレースホルダー 2">
            <a:extLst>
              <a:ext uri="{FF2B5EF4-FFF2-40B4-BE49-F238E27FC236}">
                <a16:creationId xmlns:a16="http://schemas.microsoft.com/office/drawing/2014/main" id="{8E58A79F-92D8-4A80-9E80-F4E2FFC4819B}"/>
              </a:ext>
            </a:extLst>
          </p:cNvPr>
          <p:cNvSpPr txBox="1">
            <a:spLocks/>
          </p:cNvSpPr>
          <p:nvPr/>
        </p:nvSpPr>
        <p:spPr>
          <a:xfrm>
            <a:off x="342240"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400" dirty="0">
                <a:latin typeface="AR P丸ゴシック体M" panose="020B0600010101010101" pitchFamily="50" charset="-128"/>
                <a:ea typeface="AR P丸ゴシック体M" panose="020B0600010101010101" pitchFamily="50" charset="-128"/>
                <a:cs typeface="Calibri"/>
              </a:rPr>
              <a:t>ビジネス課題の解決に向けて</a:t>
            </a:r>
          </a:p>
        </p:txBody>
      </p:sp>
    </p:spTree>
    <p:extLst>
      <p:ext uri="{BB962C8B-B14F-4D97-AF65-F5344CB8AC3E}">
        <p14:creationId xmlns:p14="http://schemas.microsoft.com/office/powerpoint/2010/main" val="383985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A　使用するデータ</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55205"/>
            <a:ext cx="9459529" cy="2497246"/>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・今回使用するデータ、及び収集方法</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600" dirty="0">
                <a:latin typeface="AR P丸ゴシック体M" panose="020B0600010101010101" pitchFamily="50" charset="-128"/>
                <a:ea typeface="AR P丸ゴシック体M" panose="020B0600010101010101" pitchFamily="50" charset="-128"/>
                <a:cs typeface="Calibri"/>
              </a:rPr>
              <a:t>　　物件掲載サイト「SUUMO」にて、東京23区の賃貸物件のデータをスクレイピング</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600" dirty="0">
              <a:latin typeface="AR P丸ゴシック体M" panose="020B0600010101010101" pitchFamily="50" charset="-128"/>
              <a:ea typeface="AR P丸ゴシック体M" panose="020B0600010101010101" pitchFamily="50" charset="-128"/>
              <a:cs typeface="+mn-lt"/>
            </a:endParaRPr>
          </a:p>
          <a:p>
            <a:pPr marL="0" indent="0">
              <a:buNone/>
            </a:pPr>
            <a:r>
              <a:rPr lang="ja-JP" sz="1800" dirty="0">
                <a:latin typeface="AR P丸ゴシック体M" panose="020B0600010101010101" pitchFamily="50" charset="-128"/>
                <a:ea typeface="AR P丸ゴシック体M" panose="020B0600010101010101" pitchFamily="50" charset="-128"/>
                <a:cs typeface="+mn-lt"/>
              </a:rPr>
              <a:t>・賃貸物件データを用いる理由</a:t>
            </a:r>
            <a:endParaRPr lang="en-US" altLang="ja-JP" sz="1800" dirty="0">
              <a:latin typeface="AR P丸ゴシック体M" panose="020B0600010101010101" pitchFamily="50" charset="-128"/>
              <a:ea typeface="AR P丸ゴシック体M" panose="020B0600010101010101" pitchFamily="50" charset="-128"/>
              <a:cs typeface="+mn-lt"/>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mn-lt"/>
              </a:rPr>
              <a:t>　　</a:t>
            </a:r>
            <a:r>
              <a:rPr lang="ja-JP" sz="1600" dirty="0">
                <a:latin typeface="AR P丸ゴシック体M" panose="020B0600010101010101" pitchFamily="50" charset="-128"/>
                <a:ea typeface="AR P丸ゴシック体M" panose="020B0600010101010101" pitchFamily="50" charset="-128"/>
                <a:cs typeface="+mn-lt"/>
              </a:rPr>
              <a:t>実際の社内データの使用ができないため。</a:t>
            </a:r>
          </a:p>
          <a:p>
            <a:pPr marL="0" indent="0">
              <a:buNone/>
            </a:pPr>
            <a:r>
              <a:rPr lang="ja-JP" altLang="en-US" sz="1600" dirty="0">
                <a:latin typeface="AR P丸ゴシック体M" panose="020B0600010101010101" pitchFamily="50" charset="-128"/>
                <a:ea typeface="AR P丸ゴシック体M" panose="020B0600010101010101" pitchFamily="50" charset="-128"/>
                <a:cs typeface="+mn-lt"/>
              </a:rPr>
              <a:t>　　</a:t>
            </a:r>
            <a:r>
              <a:rPr lang="ja-JP" sz="1600" dirty="0">
                <a:latin typeface="AR P丸ゴシック体M" panose="020B0600010101010101" pitchFamily="50" charset="-128"/>
                <a:ea typeface="AR P丸ゴシック体M" panose="020B0600010101010101" pitchFamily="50" charset="-128"/>
                <a:cs typeface="+mn-lt"/>
              </a:rPr>
              <a:t>「間取り・専有面積・階層」などの</a:t>
            </a:r>
            <a:r>
              <a:rPr lang="ja-JP" altLang="en-US" sz="1600" u="sng" dirty="0">
                <a:latin typeface="AR P丸ゴシック体M" panose="020B0600010101010101" pitchFamily="50" charset="-128"/>
                <a:ea typeface="AR P丸ゴシック体M" panose="020B0600010101010101" pitchFamily="50" charset="-128"/>
                <a:cs typeface="+mn-lt"/>
              </a:rPr>
              <a:t>建物の情報</a:t>
            </a:r>
            <a:r>
              <a:rPr lang="ja-JP" sz="1600" dirty="0">
                <a:latin typeface="AR P丸ゴシック体M" panose="020B0600010101010101" pitchFamily="50" charset="-128"/>
                <a:ea typeface="AR P丸ゴシック体M" panose="020B0600010101010101" pitchFamily="50" charset="-128"/>
                <a:cs typeface="+mn-lt"/>
              </a:rPr>
              <a:t>が、目的変数となる「賃料」を説明</a:t>
            </a:r>
            <a:endParaRPr lang="ja-JP" altLang="en-US" sz="1600" dirty="0">
              <a:latin typeface="AR P丸ゴシック体M" panose="020B0600010101010101" pitchFamily="50" charset="-128"/>
              <a:ea typeface="AR P丸ゴシック体M" panose="020B0600010101010101" pitchFamily="50" charset="-128"/>
              <a:cs typeface="+mn-lt"/>
            </a:endParaRPr>
          </a:p>
          <a:p>
            <a:pPr marL="0" indent="0">
              <a:buNone/>
            </a:pPr>
            <a:r>
              <a:rPr lang="ja-JP" sz="1600" dirty="0">
                <a:latin typeface="AR P丸ゴシック体M" panose="020B0600010101010101" pitchFamily="50" charset="-128"/>
                <a:ea typeface="AR P丸ゴシック体M" panose="020B0600010101010101" pitchFamily="50" charset="-128"/>
                <a:cs typeface="+mn-lt"/>
              </a:rPr>
              <a:t>　　していることが予想されるため、見積作成モデルへの応用が可能と仮定した</a:t>
            </a:r>
            <a:r>
              <a:rPr lang="ja-JP" altLang="en-US" sz="1600" dirty="0">
                <a:latin typeface="AR P丸ゴシック体M" panose="020B0600010101010101" pitchFamily="50" charset="-128"/>
                <a:ea typeface="AR P丸ゴシック体M" panose="020B0600010101010101" pitchFamily="50" charset="-128"/>
                <a:cs typeface="+mn-lt"/>
              </a:rPr>
              <a:t>。</a:t>
            </a:r>
            <a:endParaRPr lang="ja-JP" altLang="en-US" sz="16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6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graphicFrame>
        <p:nvGraphicFramePr>
          <p:cNvPr id="6" name="表 6">
            <a:extLst>
              <a:ext uri="{FF2B5EF4-FFF2-40B4-BE49-F238E27FC236}">
                <a16:creationId xmlns:a16="http://schemas.microsoft.com/office/drawing/2014/main" id="{615CAD0E-8642-497C-94B8-3EF7BF32D84A}"/>
              </a:ext>
            </a:extLst>
          </p:cNvPr>
          <p:cNvGraphicFramePr>
            <a:graphicFrameLocks noGrp="1"/>
          </p:cNvGraphicFramePr>
          <p:nvPr>
            <p:extLst>
              <p:ext uri="{D42A27DB-BD31-4B8C-83A1-F6EECF244321}">
                <p14:modId xmlns:p14="http://schemas.microsoft.com/office/powerpoint/2010/main" val="203334583"/>
              </p:ext>
            </p:extLst>
          </p:nvPr>
        </p:nvGraphicFramePr>
        <p:xfrm>
          <a:off x="498804" y="3714755"/>
          <a:ext cx="4393493" cy="2225039"/>
        </p:xfrm>
        <a:graphic>
          <a:graphicData uri="http://schemas.openxmlformats.org/drawingml/2006/table">
            <a:tbl>
              <a:tblPr firstRow="1" bandRow="1">
                <a:tableStyleId>{E8B1032C-EA38-4F05-BA0D-38AFFFC7BED3}</a:tableStyleId>
              </a:tblPr>
              <a:tblGrid>
                <a:gridCol w="2692029">
                  <a:extLst>
                    <a:ext uri="{9D8B030D-6E8A-4147-A177-3AD203B41FA5}">
                      <a16:colId xmlns:a16="http://schemas.microsoft.com/office/drawing/2014/main" val="1137790503"/>
                    </a:ext>
                  </a:extLst>
                </a:gridCol>
                <a:gridCol w="1701464">
                  <a:extLst>
                    <a:ext uri="{9D8B030D-6E8A-4147-A177-3AD203B41FA5}">
                      <a16:colId xmlns:a16="http://schemas.microsoft.com/office/drawing/2014/main" val="3888931511"/>
                    </a:ext>
                  </a:extLst>
                </a:gridCol>
              </a:tblGrid>
              <a:tr h="370840">
                <a:tc>
                  <a:txBody>
                    <a:bodyPr/>
                    <a:lstStyle/>
                    <a:p>
                      <a:r>
                        <a:rPr lang="ja-JP" altLang="en-US" dirty="0">
                          <a:solidFill>
                            <a:schemeClr val="bg1"/>
                          </a:solidFill>
                          <a:latin typeface="AR P丸ゴシック体M" panose="020B0600010101010101" pitchFamily="50" charset="-128"/>
                          <a:ea typeface="AR P丸ゴシック体M" panose="020B0600010101010101" pitchFamily="50" charset="-128"/>
                        </a:rPr>
                        <a:t>SUUMOの賃料予測</a:t>
                      </a:r>
                      <a:endParaRPr kumimoji="1" lang="ja-JP" altLang="en-US" dirty="0">
                        <a:solidFill>
                          <a:schemeClr val="bg1"/>
                        </a:solidFill>
                        <a:latin typeface="AR P丸ゴシック体M" panose="020B0600010101010101" pitchFamily="50" charset="-128"/>
                        <a:ea typeface="AR P丸ゴシック体M" panose="020B0600010101010101" pitchFamily="50" charset="-128"/>
                      </a:endParaRPr>
                    </a:p>
                  </a:txBody>
                  <a:tcPr>
                    <a:solidFill>
                      <a:schemeClr val="accent6"/>
                    </a:solidFill>
                  </a:tcPr>
                </a:tc>
                <a:tc>
                  <a:txBody>
                    <a:bodyPr/>
                    <a:lstStyle/>
                    <a:p>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488555045"/>
                  </a:ext>
                </a:extLst>
              </a:tr>
              <a:tr h="370840">
                <a:tc>
                  <a:txBody>
                    <a:bodyPr/>
                    <a:lstStyle/>
                    <a:p>
                      <a:r>
                        <a:rPr lang="ja-JP" altLang="en-US" dirty="0">
                          <a:solidFill>
                            <a:schemeClr val="accent2"/>
                          </a:solidFill>
                          <a:latin typeface="AR P丸ゴシック体M" panose="020B0600010101010101" pitchFamily="50" charset="-128"/>
                          <a:ea typeface="AR P丸ゴシック体M" panose="020B0600010101010101" pitchFamily="50" charset="-128"/>
                        </a:rPr>
                        <a:t>賃料合計</a:t>
                      </a:r>
                      <a:r>
                        <a:rPr lang="ja-JP" altLang="en-US" dirty="0">
                          <a:latin typeface="AR P丸ゴシック体M" panose="020B0600010101010101" pitchFamily="50" charset="-128"/>
                          <a:ea typeface="AR P丸ゴシック体M" panose="020B0600010101010101" pitchFamily="50" charset="-128"/>
                        </a:rPr>
                        <a:t>（目的変数）</a:t>
                      </a:r>
                      <a:endParaRPr kumimoji="1" lang="ja-JP" altLang="en-US" dirty="0">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¥150,000</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786277909"/>
                  </a:ext>
                </a:extLst>
              </a:tr>
              <a:tr h="370840">
                <a:tc>
                  <a:txBody>
                    <a:bodyPr/>
                    <a:lstStyle/>
                    <a:p>
                      <a:pPr algn="l"/>
                      <a:r>
                        <a:rPr lang="ja-JP" altLang="en-US" dirty="0">
                          <a:latin typeface="AR P丸ゴシック体M" panose="020B0600010101010101" pitchFamily="50" charset="-128"/>
                          <a:ea typeface="AR P丸ゴシック体M" panose="020B0600010101010101" pitchFamily="50" charset="-128"/>
                        </a:rPr>
                        <a:t>立地</a:t>
                      </a:r>
                      <a:endParaRPr kumimoji="1" lang="ja-JP" altLang="en-US" dirty="0">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新宿区</a:t>
                      </a:r>
                      <a:endParaRPr lang="ja-JP"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879894691"/>
                  </a:ext>
                </a:extLst>
              </a:tr>
              <a:tr h="370840">
                <a:tc>
                  <a:txBody>
                    <a:bodyPr/>
                    <a:lstStyle/>
                    <a:p>
                      <a:r>
                        <a:rPr lang="ja-JP" altLang="en-US" dirty="0">
                          <a:solidFill>
                            <a:schemeClr val="accent2"/>
                          </a:solidFill>
                          <a:latin typeface="AR P丸ゴシック体M" panose="020B0600010101010101" pitchFamily="50" charset="-128"/>
                          <a:ea typeface="AR P丸ゴシック体M" panose="020B0600010101010101" pitchFamily="50" charset="-128"/>
                        </a:rPr>
                        <a:t>専有面積</a:t>
                      </a:r>
                      <a:endParaRPr kumimoji="1" lang="ja-JP" altLang="en-US" dirty="0">
                        <a:solidFill>
                          <a:schemeClr val="accent2"/>
                        </a:solidFill>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35㎡</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024175413"/>
                  </a:ext>
                </a:extLst>
              </a:tr>
              <a:tr h="370840">
                <a:tc>
                  <a:txBody>
                    <a:bodyPr/>
                    <a:lstStyle/>
                    <a:p>
                      <a:r>
                        <a:rPr lang="ja-JP" altLang="en-US" dirty="0">
                          <a:solidFill>
                            <a:schemeClr val="accent2"/>
                          </a:solidFill>
                          <a:latin typeface="AR P丸ゴシック体M" panose="020B0600010101010101" pitchFamily="50" charset="-128"/>
                          <a:ea typeface="AR P丸ゴシック体M" panose="020B0600010101010101" pitchFamily="50" charset="-128"/>
                        </a:rPr>
                        <a:t>建物の高さ</a:t>
                      </a:r>
                      <a:endParaRPr kumimoji="1" lang="ja-JP" altLang="en-US" dirty="0">
                        <a:solidFill>
                          <a:schemeClr val="accent2"/>
                        </a:solidFill>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11階</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509486551"/>
                  </a:ext>
                </a:extLst>
              </a:tr>
              <a:tr h="370839">
                <a:tc>
                  <a:txBody>
                    <a:bodyPr/>
                    <a:lstStyle/>
                    <a:p>
                      <a:pPr lvl="0">
                        <a:buNone/>
                      </a:pPr>
                      <a:r>
                        <a:rPr lang="ja-JP" altLang="en-US" dirty="0">
                          <a:latin typeface="AR P丸ゴシック体M" panose="020B0600010101010101" pitchFamily="50" charset="-128"/>
                          <a:ea typeface="AR P丸ゴシック体M" panose="020B0600010101010101" pitchFamily="50" charset="-128"/>
                        </a:rPr>
                        <a:t>間取り</a:t>
                      </a:r>
                      <a:endParaRPr kumimoji="1" lang="ja-JP" altLang="en-US" dirty="0">
                        <a:latin typeface="AR P丸ゴシック体M" panose="020B0600010101010101" pitchFamily="50" charset="-128"/>
                        <a:ea typeface="AR P丸ゴシック体M" panose="020B0600010101010101" pitchFamily="50" charset="-128"/>
                      </a:endParaRPr>
                    </a:p>
                  </a:txBody>
                  <a:tcPr/>
                </a:tc>
                <a:tc>
                  <a:txBody>
                    <a:bodyPr/>
                    <a:lstStyle/>
                    <a:p>
                      <a:pPr lvl="0" algn="r">
                        <a:buNone/>
                      </a:pPr>
                      <a:r>
                        <a:rPr lang="ja-JP" altLang="en-US" dirty="0">
                          <a:latin typeface="AR P丸ゴシック体M" panose="020B0600010101010101" pitchFamily="50" charset="-128"/>
                          <a:ea typeface="AR P丸ゴシック体M" panose="020B0600010101010101" pitchFamily="50" charset="-128"/>
                        </a:rPr>
                        <a:t>2LDK</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031308029"/>
                  </a:ext>
                </a:extLst>
              </a:tr>
            </a:tbl>
          </a:graphicData>
        </a:graphic>
      </p:graphicFrame>
      <p:graphicFrame>
        <p:nvGraphicFramePr>
          <p:cNvPr id="16" name="表 6">
            <a:extLst>
              <a:ext uri="{FF2B5EF4-FFF2-40B4-BE49-F238E27FC236}">
                <a16:creationId xmlns:a16="http://schemas.microsoft.com/office/drawing/2014/main" id="{322F748B-DAF7-46EE-B62B-AE50AA252E2D}"/>
              </a:ext>
            </a:extLst>
          </p:cNvPr>
          <p:cNvGraphicFramePr>
            <a:graphicFrameLocks noGrp="1"/>
          </p:cNvGraphicFramePr>
          <p:nvPr>
            <p:extLst>
              <p:ext uri="{D42A27DB-BD31-4B8C-83A1-F6EECF244321}">
                <p14:modId xmlns:p14="http://schemas.microsoft.com/office/powerpoint/2010/main" val="1159678514"/>
              </p:ext>
            </p:extLst>
          </p:nvPr>
        </p:nvGraphicFramePr>
        <p:xfrm>
          <a:off x="6583681" y="3725879"/>
          <a:ext cx="4614209" cy="2225039"/>
        </p:xfrm>
        <a:graphic>
          <a:graphicData uri="http://schemas.openxmlformats.org/drawingml/2006/table">
            <a:tbl>
              <a:tblPr firstRow="1" bandRow="1">
                <a:tableStyleId>{E8B1032C-EA38-4F05-BA0D-38AFFFC7BED3}</a:tableStyleId>
              </a:tblPr>
              <a:tblGrid>
                <a:gridCol w="2827269">
                  <a:extLst>
                    <a:ext uri="{9D8B030D-6E8A-4147-A177-3AD203B41FA5}">
                      <a16:colId xmlns:a16="http://schemas.microsoft.com/office/drawing/2014/main" val="1137790503"/>
                    </a:ext>
                  </a:extLst>
                </a:gridCol>
                <a:gridCol w="1786940">
                  <a:extLst>
                    <a:ext uri="{9D8B030D-6E8A-4147-A177-3AD203B41FA5}">
                      <a16:colId xmlns:a16="http://schemas.microsoft.com/office/drawing/2014/main" val="3888931511"/>
                    </a:ext>
                  </a:extLst>
                </a:gridCol>
              </a:tblGrid>
              <a:tr h="370840">
                <a:tc>
                  <a:txBody>
                    <a:bodyPr/>
                    <a:lstStyle/>
                    <a:p>
                      <a:r>
                        <a:rPr lang="ja-JP" altLang="en-US" dirty="0">
                          <a:solidFill>
                            <a:schemeClr val="bg1"/>
                          </a:solidFill>
                          <a:latin typeface="AR P丸ゴシック体M" panose="020B0600010101010101" pitchFamily="50" charset="-128"/>
                          <a:ea typeface="AR P丸ゴシック体M" panose="020B0600010101010101" pitchFamily="50" charset="-128"/>
                        </a:rPr>
                        <a:t>概算見積の金額予測</a:t>
                      </a:r>
                      <a:endParaRPr kumimoji="1" lang="ja-JP" altLang="en-US" dirty="0">
                        <a:solidFill>
                          <a:schemeClr val="bg1"/>
                        </a:solidFill>
                        <a:latin typeface="AR P丸ゴシック体M" panose="020B0600010101010101" pitchFamily="50" charset="-128"/>
                        <a:ea typeface="AR P丸ゴシック体M" panose="020B0600010101010101" pitchFamily="50" charset="-128"/>
                      </a:endParaRPr>
                    </a:p>
                  </a:txBody>
                  <a:tcPr>
                    <a:solidFill>
                      <a:schemeClr val="accent6"/>
                    </a:solidFill>
                  </a:tcPr>
                </a:tc>
                <a:tc>
                  <a:txBody>
                    <a:bodyPr/>
                    <a:lstStyle/>
                    <a:p>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488555045"/>
                  </a:ext>
                </a:extLst>
              </a:tr>
              <a:tr h="370840">
                <a:tc>
                  <a:txBody>
                    <a:bodyPr/>
                    <a:lstStyle/>
                    <a:p>
                      <a:r>
                        <a:rPr lang="ja-JP" altLang="en-US" dirty="0">
                          <a:solidFill>
                            <a:schemeClr val="accent2"/>
                          </a:solidFill>
                          <a:latin typeface="AR P丸ゴシック体M" panose="020B0600010101010101" pitchFamily="50" charset="-128"/>
                          <a:ea typeface="AR P丸ゴシック体M" panose="020B0600010101010101" pitchFamily="50" charset="-128"/>
                        </a:rPr>
                        <a:t>見積合計</a:t>
                      </a:r>
                      <a:r>
                        <a:rPr lang="ja-JP" altLang="en-US" dirty="0">
                          <a:latin typeface="AR P丸ゴシック体M" panose="020B0600010101010101" pitchFamily="50" charset="-128"/>
                          <a:ea typeface="AR P丸ゴシック体M" panose="020B0600010101010101" pitchFamily="50" charset="-128"/>
                        </a:rPr>
                        <a:t>（目的変数）</a:t>
                      </a:r>
                      <a:endParaRPr kumimoji="1" lang="ja-JP" altLang="en-US" dirty="0">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¥5,000,000</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786277909"/>
                  </a:ext>
                </a:extLst>
              </a:tr>
              <a:tr h="370840">
                <a:tc>
                  <a:txBody>
                    <a:bodyPr/>
                    <a:lstStyle/>
                    <a:p>
                      <a:pPr algn="l"/>
                      <a:r>
                        <a:rPr lang="ja-JP" altLang="en-US" dirty="0">
                          <a:latin typeface="AR P丸ゴシック体M" panose="020B0600010101010101" pitchFamily="50" charset="-128"/>
                          <a:ea typeface="AR P丸ゴシック体M" panose="020B0600010101010101" pitchFamily="50" charset="-128"/>
                        </a:rPr>
                        <a:t>建物用途</a:t>
                      </a:r>
                      <a:endParaRPr kumimoji="1" lang="ja-JP" altLang="en-US" dirty="0">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マンション</a:t>
                      </a:r>
                    </a:p>
                  </a:txBody>
                  <a:tcPr/>
                </a:tc>
                <a:extLst>
                  <a:ext uri="{0D108BD9-81ED-4DB2-BD59-A6C34878D82A}">
                    <a16:rowId xmlns:a16="http://schemas.microsoft.com/office/drawing/2014/main" val="1879894691"/>
                  </a:ext>
                </a:extLst>
              </a:tr>
              <a:tr h="370840">
                <a:tc>
                  <a:txBody>
                    <a:bodyPr/>
                    <a:lstStyle/>
                    <a:p>
                      <a:r>
                        <a:rPr lang="ja-JP" altLang="en-US" dirty="0">
                          <a:solidFill>
                            <a:schemeClr val="accent2"/>
                          </a:solidFill>
                          <a:latin typeface="AR P丸ゴシック体M" panose="020B0600010101010101" pitchFamily="50" charset="-128"/>
                          <a:ea typeface="AR P丸ゴシック体M" panose="020B0600010101010101" pitchFamily="50" charset="-128"/>
                        </a:rPr>
                        <a:t>専有面積</a:t>
                      </a:r>
                      <a:endParaRPr kumimoji="1" lang="ja-JP" altLang="en-US" dirty="0">
                        <a:solidFill>
                          <a:schemeClr val="accent2"/>
                        </a:solidFill>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3500㎡</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024175413"/>
                  </a:ext>
                </a:extLst>
              </a:tr>
              <a:tr h="370840">
                <a:tc>
                  <a:txBody>
                    <a:bodyPr/>
                    <a:lstStyle/>
                    <a:p>
                      <a:r>
                        <a:rPr lang="ja-JP" altLang="en-US" dirty="0">
                          <a:solidFill>
                            <a:schemeClr val="accent2"/>
                          </a:solidFill>
                          <a:latin typeface="AR P丸ゴシック体M" panose="020B0600010101010101" pitchFamily="50" charset="-128"/>
                          <a:ea typeface="AR P丸ゴシック体M" panose="020B0600010101010101" pitchFamily="50" charset="-128"/>
                        </a:rPr>
                        <a:t>建物の高さ</a:t>
                      </a:r>
                      <a:endParaRPr kumimoji="1" lang="ja-JP" altLang="en-US" dirty="0">
                        <a:solidFill>
                          <a:schemeClr val="accent2"/>
                        </a:solidFill>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dirty="0">
                          <a:latin typeface="AR P丸ゴシック体M" panose="020B0600010101010101" pitchFamily="50" charset="-128"/>
                          <a:ea typeface="AR P丸ゴシック体M" panose="020B0600010101010101" pitchFamily="50" charset="-128"/>
                        </a:rPr>
                        <a:t>5階</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509486551"/>
                  </a:ext>
                </a:extLst>
              </a:tr>
              <a:tr h="370839">
                <a:tc>
                  <a:txBody>
                    <a:bodyPr/>
                    <a:lstStyle/>
                    <a:p>
                      <a:pPr lvl="0">
                        <a:buNone/>
                      </a:pPr>
                      <a:r>
                        <a:rPr lang="ja-JP" altLang="en-US" dirty="0">
                          <a:latin typeface="AR P丸ゴシック体M" panose="020B0600010101010101" pitchFamily="50" charset="-128"/>
                          <a:ea typeface="AR P丸ゴシック体M" panose="020B0600010101010101" pitchFamily="50" charset="-128"/>
                        </a:rPr>
                        <a:t>住戸の数</a:t>
                      </a:r>
                      <a:endParaRPr kumimoji="1" lang="ja-JP" altLang="en-US" dirty="0">
                        <a:latin typeface="AR P丸ゴシック体M" panose="020B0600010101010101" pitchFamily="50" charset="-128"/>
                        <a:ea typeface="AR P丸ゴシック体M" panose="020B0600010101010101" pitchFamily="50" charset="-128"/>
                      </a:endParaRPr>
                    </a:p>
                  </a:txBody>
                  <a:tcPr/>
                </a:tc>
                <a:tc>
                  <a:txBody>
                    <a:bodyPr/>
                    <a:lstStyle/>
                    <a:p>
                      <a:pPr lvl="0" algn="r">
                        <a:buNone/>
                      </a:pPr>
                      <a:r>
                        <a:rPr lang="ja-JP" altLang="en-US" dirty="0">
                          <a:latin typeface="AR P丸ゴシック体M" panose="020B0600010101010101" pitchFamily="50" charset="-128"/>
                          <a:ea typeface="AR P丸ゴシック体M" panose="020B0600010101010101" pitchFamily="50" charset="-128"/>
                        </a:rPr>
                        <a:t>20</a:t>
                      </a:r>
                      <a:endParaRPr kumimoji="1" lang="ja-JP" altLang="en-US"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031308029"/>
                  </a:ext>
                </a:extLst>
              </a:tr>
            </a:tbl>
          </a:graphicData>
        </a:graphic>
      </p:graphicFrame>
      <p:sp>
        <p:nvSpPr>
          <p:cNvPr id="7" name="矢印: 右 6">
            <a:extLst>
              <a:ext uri="{FF2B5EF4-FFF2-40B4-BE49-F238E27FC236}">
                <a16:creationId xmlns:a16="http://schemas.microsoft.com/office/drawing/2014/main" id="{FD4C1A90-6EA3-418A-A525-99EA68E0D6A1}"/>
              </a:ext>
            </a:extLst>
          </p:cNvPr>
          <p:cNvSpPr/>
          <p:nvPr/>
        </p:nvSpPr>
        <p:spPr>
          <a:xfrm>
            <a:off x="5289759" y="4343589"/>
            <a:ext cx="978919" cy="839867"/>
          </a:xfrm>
          <a:prstGeom prst="rightArrow">
            <a:avLst/>
          </a:prstGeom>
          <a:solidFill>
            <a:schemeClr val="accent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dirty="0">
              <a:latin typeface="AR P丸ゴシック体M" panose="020B0600010101010101" pitchFamily="50" charset="-128"/>
              <a:ea typeface="AR P丸ゴシック体M" panose="020B0600010101010101" pitchFamily="50" charset="-128"/>
              <a:cs typeface="Calibri"/>
            </a:endParaRPr>
          </a:p>
        </p:txBody>
      </p:sp>
      <p:sp>
        <p:nvSpPr>
          <p:cNvPr id="2" name="四角形: 角を丸くする 1">
            <a:extLst>
              <a:ext uri="{FF2B5EF4-FFF2-40B4-BE49-F238E27FC236}">
                <a16:creationId xmlns:a16="http://schemas.microsoft.com/office/drawing/2014/main" id="{9426EEC5-7E40-4F2E-8F91-9C80AB8F0779}"/>
              </a:ext>
            </a:extLst>
          </p:cNvPr>
          <p:cNvSpPr/>
          <p:nvPr/>
        </p:nvSpPr>
        <p:spPr>
          <a:xfrm>
            <a:off x="4288971" y="6096000"/>
            <a:ext cx="3167742" cy="64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dirty="0">
                <a:latin typeface="AR P丸ゴシック体M" panose="020B0600010101010101" pitchFamily="50" charset="-128"/>
                <a:ea typeface="AR P丸ゴシック体M" panose="020B0600010101010101" pitchFamily="50" charset="-128"/>
                <a:cs typeface="+mn-lt"/>
              </a:rPr>
              <a:t>類似した変数を用いることができるのではないか？</a:t>
            </a:r>
          </a:p>
        </p:txBody>
      </p:sp>
    </p:spTree>
    <p:extLst>
      <p:ext uri="{BB962C8B-B14F-4D97-AF65-F5344CB8AC3E}">
        <p14:creationId xmlns:p14="http://schemas.microsoft.com/office/powerpoint/2010/main" val="66359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4" descr="スクリーンショットの画面&#10;&#10;高い精度で生成された説明">
            <a:extLst>
              <a:ext uri="{FF2B5EF4-FFF2-40B4-BE49-F238E27FC236}">
                <a16:creationId xmlns:a16="http://schemas.microsoft.com/office/drawing/2014/main" id="{8F31F3E1-2670-48DF-AD50-B7014F8B3F01}"/>
              </a:ext>
            </a:extLst>
          </p:cNvPr>
          <p:cNvPicPr>
            <a:picLocks noChangeAspect="1"/>
          </p:cNvPicPr>
          <p:nvPr/>
        </p:nvPicPr>
        <p:blipFill>
          <a:blip r:embed="rId3"/>
          <a:stretch>
            <a:fillRect/>
          </a:stretch>
        </p:blipFill>
        <p:spPr>
          <a:xfrm>
            <a:off x="715241" y="1521597"/>
            <a:ext cx="6241725" cy="4305494"/>
          </a:xfrm>
          <a:prstGeom prst="rect">
            <a:avLst/>
          </a:prstGeom>
          <a:ln>
            <a:solidFill>
              <a:schemeClr val="accent6">
                <a:lumMod val="60000"/>
                <a:lumOff val="40000"/>
              </a:schemeClr>
            </a:solidFill>
          </a:ln>
        </p:spPr>
      </p:pic>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B　データの準備</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4956823" cy="296840"/>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・スクレイピングで収集した情報（特徴量）</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sp>
        <p:nvSpPr>
          <p:cNvPr id="7" name="テキスト ボックス 6">
            <a:extLst>
              <a:ext uri="{FF2B5EF4-FFF2-40B4-BE49-F238E27FC236}">
                <a16:creationId xmlns:a16="http://schemas.microsoft.com/office/drawing/2014/main" id="{729BAEFB-EF59-4FFA-825B-A5B3879E87C7}"/>
              </a:ext>
            </a:extLst>
          </p:cNvPr>
          <p:cNvSpPr txBox="1"/>
          <p:nvPr/>
        </p:nvSpPr>
        <p:spPr>
          <a:xfrm>
            <a:off x="2454807" y="1752062"/>
            <a:ext cx="4388639" cy="36933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16" name="テキスト ボックス 15">
            <a:extLst>
              <a:ext uri="{FF2B5EF4-FFF2-40B4-BE49-F238E27FC236}">
                <a16:creationId xmlns:a16="http://schemas.microsoft.com/office/drawing/2014/main" id="{A6184084-AF50-4E15-A6DB-7AFD6AF305C0}"/>
              </a:ext>
            </a:extLst>
          </p:cNvPr>
          <p:cNvSpPr txBox="1"/>
          <p:nvPr/>
        </p:nvSpPr>
        <p:spPr>
          <a:xfrm>
            <a:off x="6112586" y="3768071"/>
            <a:ext cx="851179" cy="36933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22" name="テキスト ボックス 21">
            <a:extLst>
              <a:ext uri="{FF2B5EF4-FFF2-40B4-BE49-F238E27FC236}">
                <a16:creationId xmlns:a16="http://schemas.microsoft.com/office/drawing/2014/main" id="{197A5920-5BD1-4F72-AE71-311F4E0AF340}"/>
              </a:ext>
            </a:extLst>
          </p:cNvPr>
          <p:cNvSpPr txBox="1"/>
          <p:nvPr/>
        </p:nvSpPr>
        <p:spPr>
          <a:xfrm>
            <a:off x="1991112" y="3351691"/>
            <a:ext cx="3220609" cy="14773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9" name="テキスト ボックス 8">
            <a:extLst>
              <a:ext uri="{FF2B5EF4-FFF2-40B4-BE49-F238E27FC236}">
                <a16:creationId xmlns:a16="http://schemas.microsoft.com/office/drawing/2014/main" id="{D5982733-FA51-4D7C-84E0-4299E81D4148}"/>
              </a:ext>
            </a:extLst>
          </p:cNvPr>
          <p:cNvSpPr txBox="1"/>
          <p:nvPr/>
        </p:nvSpPr>
        <p:spPr>
          <a:xfrm>
            <a:off x="7700871" y="5376735"/>
            <a:ext cx="4254594" cy="8956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ja-JP" dirty="0">
                <a:latin typeface="AR P丸ゴシック体M" panose="020B0600010101010101" pitchFamily="50" charset="-128"/>
                <a:ea typeface="AR P丸ゴシック体M" panose="020B0600010101010101" pitchFamily="50" charset="-128"/>
                <a:cs typeface="+mn-lt"/>
              </a:rPr>
              <a:t>・収集方法：reqests,Beautiful Soup</a:t>
            </a:r>
            <a:endParaRPr lang="en-US" altLang="ja-JP" dirty="0">
              <a:latin typeface="AR P丸ゴシック体M" panose="020B0600010101010101" pitchFamily="50" charset="-128"/>
              <a:ea typeface="AR P丸ゴシック体M" panose="020B0600010101010101" pitchFamily="50" charset="-128"/>
              <a:cs typeface="+mn-lt"/>
            </a:endParaRPr>
          </a:p>
          <a:p>
            <a:pPr algn="l"/>
            <a:r>
              <a:rPr lang="ja-JP" altLang="en-US" dirty="0">
                <a:latin typeface="AR P丸ゴシック体M" panose="020B0600010101010101" pitchFamily="50" charset="-128"/>
                <a:ea typeface="AR P丸ゴシック体M" panose="020B0600010101010101" pitchFamily="50" charset="-128"/>
                <a:cs typeface="Calibri"/>
              </a:rPr>
              <a:t>・収集時期：2020年6月上旬</a:t>
            </a:r>
          </a:p>
          <a:p>
            <a:r>
              <a:rPr lang="ja-JP" altLang="en-US" dirty="0">
                <a:latin typeface="AR P丸ゴシック体M" panose="020B0600010101010101" pitchFamily="50" charset="-128"/>
                <a:ea typeface="AR P丸ゴシック体M" panose="020B0600010101010101" pitchFamily="50" charset="-128"/>
                <a:cs typeface="Calibri"/>
              </a:rPr>
              <a:t>・データ総数：</a:t>
            </a:r>
            <a:r>
              <a:rPr lang="ja-JP" dirty="0">
                <a:latin typeface="AR P丸ゴシック体M" panose="020B0600010101010101" pitchFamily="50" charset="-128"/>
                <a:ea typeface="AR P丸ゴシック体M" panose="020B0600010101010101" pitchFamily="50" charset="-128"/>
                <a:cs typeface="+mn-lt"/>
              </a:rPr>
              <a:t>175</a:t>
            </a:r>
            <a:r>
              <a:rPr lang="en-US" altLang="ja-JP" dirty="0">
                <a:latin typeface="AR P丸ゴシック体M" panose="020B0600010101010101" pitchFamily="50" charset="-128"/>
                <a:ea typeface="AR P丸ゴシック体M" panose="020B0600010101010101" pitchFamily="50" charset="-128"/>
                <a:cs typeface="+mn-lt"/>
              </a:rPr>
              <a:t>,</a:t>
            </a:r>
            <a:r>
              <a:rPr lang="ja-JP" dirty="0">
                <a:latin typeface="AR P丸ゴシック体M" panose="020B0600010101010101" pitchFamily="50" charset="-128"/>
                <a:ea typeface="AR P丸ゴシック体M" panose="020B0600010101010101" pitchFamily="50" charset="-128"/>
                <a:cs typeface="+mn-lt"/>
              </a:rPr>
              <a:t>032件</a:t>
            </a:r>
            <a:endParaRPr lang="ja-JP" dirty="0">
              <a:latin typeface="AR P丸ゴシック体M" panose="020B0600010101010101" pitchFamily="50" charset="-128"/>
              <a:ea typeface="AR P丸ゴシック体M" panose="020B0600010101010101" pitchFamily="50" charset="-128"/>
              <a:cs typeface="Calibri"/>
            </a:endParaRPr>
          </a:p>
        </p:txBody>
      </p:sp>
      <p:graphicFrame>
        <p:nvGraphicFramePr>
          <p:cNvPr id="2" name="表 3">
            <a:extLst>
              <a:ext uri="{FF2B5EF4-FFF2-40B4-BE49-F238E27FC236}">
                <a16:creationId xmlns:a16="http://schemas.microsoft.com/office/drawing/2014/main" id="{5BE8F0F5-DBAC-48EF-A9D7-1C84FCEC79BF}"/>
              </a:ext>
            </a:extLst>
          </p:cNvPr>
          <p:cNvGraphicFramePr>
            <a:graphicFrameLocks noGrp="1"/>
          </p:cNvGraphicFramePr>
          <p:nvPr>
            <p:extLst>
              <p:ext uri="{D42A27DB-BD31-4B8C-83A1-F6EECF244321}">
                <p14:modId xmlns:p14="http://schemas.microsoft.com/office/powerpoint/2010/main" val="549662343"/>
              </p:ext>
            </p:extLst>
          </p:nvPr>
        </p:nvGraphicFramePr>
        <p:xfrm>
          <a:off x="7758552" y="1553613"/>
          <a:ext cx="1920239" cy="3279903"/>
        </p:xfrm>
        <a:graphic>
          <a:graphicData uri="http://schemas.openxmlformats.org/drawingml/2006/table">
            <a:tbl>
              <a:tblPr firstRow="1" bandRow="1">
                <a:tableStyleId>{5940675A-B579-460E-94D1-54222C63F5DA}</a:tableStyleId>
              </a:tblPr>
              <a:tblGrid>
                <a:gridCol w="1920239">
                  <a:extLst>
                    <a:ext uri="{9D8B030D-6E8A-4147-A177-3AD203B41FA5}">
                      <a16:colId xmlns:a16="http://schemas.microsoft.com/office/drawing/2014/main" val="1497053834"/>
                    </a:ext>
                  </a:extLst>
                </a:gridCol>
              </a:tblGrid>
              <a:tr h="298173">
                <a:tc>
                  <a:txBody>
                    <a:bodyPr/>
                    <a:lstStyle/>
                    <a:p>
                      <a:r>
                        <a:rPr lang="ja-JP" altLang="en-US" sz="1200" dirty="0">
                          <a:latin typeface="AR P丸ゴシック体M" panose="020B0600010101010101" pitchFamily="50" charset="-128"/>
                          <a:ea typeface="AR P丸ゴシック体M" panose="020B0600010101010101" pitchFamily="50" charset="-128"/>
                        </a:rPr>
                        <a:t>マンション名</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1">
                        <a:lumMod val="40000"/>
                        <a:lumOff val="60000"/>
                      </a:schemeClr>
                    </a:solidFill>
                  </a:tcPr>
                </a:tc>
                <a:extLst>
                  <a:ext uri="{0D108BD9-81ED-4DB2-BD59-A6C34878D82A}">
                    <a16:rowId xmlns:a16="http://schemas.microsoft.com/office/drawing/2014/main" val="976603394"/>
                  </a:ext>
                </a:extLst>
              </a:tr>
              <a:tr h="298173">
                <a:tc>
                  <a:txBody>
                    <a:bodyPr/>
                    <a:lstStyle/>
                    <a:p>
                      <a:pPr lvl="0">
                        <a:buNone/>
                      </a:pPr>
                      <a:r>
                        <a:rPr lang="ja-JP" sz="1200" u="none" strike="noStrike" noProof="0" dirty="0">
                          <a:latin typeface="AR P丸ゴシック体M" panose="020B0600010101010101" pitchFamily="50" charset="-128"/>
                          <a:ea typeface="AR P丸ゴシック体M" panose="020B0600010101010101" pitchFamily="50" charset="-128"/>
                        </a:rPr>
                        <a:t>所在地</a:t>
                      </a:r>
                      <a:endParaRPr kumimoji="1" lang="ja-JP" sz="1200" dirty="0">
                        <a:latin typeface="AR P丸ゴシック体M" panose="020B0600010101010101" pitchFamily="50" charset="-128"/>
                        <a:ea typeface="AR P丸ゴシック体M" panose="020B0600010101010101" pitchFamily="50" charset="-128"/>
                      </a:endParaRPr>
                    </a:p>
                  </a:txBody>
                  <a:tcPr>
                    <a:solidFill>
                      <a:schemeClr val="accent1">
                        <a:lumMod val="40000"/>
                        <a:lumOff val="60000"/>
                      </a:schemeClr>
                    </a:solidFill>
                  </a:tcPr>
                </a:tc>
                <a:extLst>
                  <a:ext uri="{0D108BD9-81ED-4DB2-BD59-A6C34878D82A}">
                    <a16:rowId xmlns:a16="http://schemas.microsoft.com/office/drawing/2014/main" val="3806750362"/>
                  </a:ext>
                </a:extLst>
              </a:tr>
              <a:tr h="298173">
                <a:tc>
                  <a:txBody>
                    <a:bodyPr/>
                    <a:lstStyle/>
                    <a:p>
                      <a:r>
                        <a:rPr lang="ja-JP" altLang="en-US" sz="1200" dirty="0">
                          <a:latin typeface="AR P丸ゴシック体M" panose="020B0600010101010101" pitchFamily="50" charset="-128"/>
                          <a:ea typeface="AR P丸ゴシック体M" panose="020B0600010101010101" pitchFamily="50" charset="-128"/>
                        </a:rPr>
                        <a:t>最寄駅情報</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1">
                        <a:lumMod val="40000"/>
                        <a:lumOff val="60000"/>
                      </a:schemeClr>
                    </a:solidFill>
                  </a:tcPr>
                </a:tc>
                <a:extLst>
                  <a:ext uri="{0D108BD9-81ED-4DB2-BD59-A6C34878D82A}">
                    <a16:rowId xmlns:a16="http://schemas.microsoft.com/office/drawing/2014/main" val="2714340791"/>
                  </a:ext>
                </a:extLst>
              </a:tr>
              <a:tr h="298173">
                <a:tc>
                  <a:txBody>
                    <a:bodyPr/>
                    <a:lstStyle/>
                    <a:p>
                      <a:r>
                        <a:rPr lang="ja-JP" altLang="en-US" sz="1200" dirty="0">
                          <a:latin typeface="AR P丸ゴシック体M" panose="020B0600010101010101" pitchFamily="50" charset="-128"/>
                          <a:ea typeface="AR P丸ゴシック体M" panose="020B0600010101010101" pitchFamily="50" charset="-128"/>
                        </a:rPr>
                        <a:t>築年数</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974793925"/>
                  </a:ext>
                </a:extLst>
              </a:tr>
              <a:tr h="298173">
                <a:tc>
                  <a:txBody>
                    <a:bodyPr/>
                    <a:lstStyle/>
                    <a:p>
                      <a:r>
                        <a:rPr lang="ja-JP" altLang="en-US" sz="1200" dirty="0">
                          <a:latin typeface="AR P丸ゴシック体M" panose="020B0600010101010101" pitchFamily="50" charset="-128"/>
                          <a:ea typeface="AR P丸ゴシック体M" panose="020B0600010101010101" pitchFamily="50" charset="-128"/>
                        </a:rPr>
                        <a:t>建物の高さ</a:t>
                      </a:r>
                    </a:p>
                  </a:txBody>
                  <a:tcPr>
                    <a:solidFill>
                      <a:schemeClr val="accent6">
                        <a:lumMod val="40000"/>
                        <a:lumOff val="60000"/>
                      </a:schemeClr>
                    </a:solidFill>
                  </a:tcPr>
                </a:tc>
                <a:extLst>
                  <a:ext uri="{0D108BD9-81ED-4DB2-BD59-A6C34878D82A}">
                    <a16:rowId xmlns:a16="http://schemas.microsoft.com/office/drawing/2014/main" val="2140026704"/>
                  </a:ext>
                </a:extLst>
              </a:tr>
              <a:tr h="298173">
                <a:tc>
                  <a:txBody>
                    <a:bodyPr/>
                    <a:lstStyle/>
                    <a:p>
                      <a:r>
                        <a:rPr lang="ja-JP" altLang="en-US" sz="1200" dirty="0">
                          <a:latin typeface="AR P丸ゴシック体M" panose="020B0600010101010101" pitchFamily="50" charset="-128"/>
                          <a:ea typeface="AR P丸ゴシック体M" panose="020B0600010101010101" pitchFamily="50" charset="-128"/>
                        </a:rPr>
                        <a:t>物件の存する階</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166768914"/>
                  </a:ext>
                </a:extLst>
              </a:tr>
              <a:tr h="298173">
                <a:tc>
                  <a:txBody>
                    <a:bodyPr/>
                    <a:lstStyle/>
                    <a:p>
                      <a:pPr lvl="0">
                        <a:buNone/>
                      </a:pPr>
                      <a:r>
                        <a:rPr lang="ja-JP" sz="1200" u="none" strike="noStrike" noProof="0" dirty="0">
                          <a:latin typeface="AR P丸ゴシック体M" panose="020B0600010101010101" pitchFamily="50" charset="-128"/>
                          <a:ea typeface="AR P丸ゴシック体M" panose="020B0600010101010101" pitchFamily="50" charset="-128"/>
                        </a:rPr>
                        <a:t>賃料</a:t>
                      </a:r>
                      <a:r>
                        <a:rPr lang="ja-JP" altLang="en-US" sz="1200" u="none" strike="noStrike" noProof="0" dirty="0">
                          <a:latin typeface="AR P丸ゴシック体M" panose="020B0600010101010101" pitchFamily="50" charset="-128"/>
                          <a:ea typeface="AR P丸ゴシック体M" panose="020B0600010101010101" pitchFamily="50" charset="-128"/>
                        </a:rPr>
                        <a:t>・管理費</a:t>
                      </a:r>
                      <a:endParaRPr kumimoji="1" lang="ja-JP" sz="12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1326262842"/>
                  </a:ext>
                </a:extLst>
              </a:tr>
              <a:tr h="298173">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敷金・礼金</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2223345251"/>
                  </a:ext>
                </a:extLst>
              </a:tr>
              <a:tr h="298173">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間取り</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1">
                        <a:lumMod val="40000"/>
                        <a:lumOff val="60000"/>
                      </a:schemeClr>
                    </a:solidFill>
                  </a:tcPr>
                </a:tc>
                <a:extLst>
                  <a:ext uri="{0D108BD9-81ED-4DB2-BD59-A6C34878D82A}">
                    <a16:rowId xmlns:a16="http://schemas.microsoft.com/office/drawing/2014/main" val="2304332706"/>
                  </a:ext>
                </a:extLst>
              </a:tr>
              <a:tr h="298173">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専有面積</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2573602230"/>
                  </a:ext>
                </a:extLst>
              </a:tr>
              <a:tr h="298173">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詳細URL</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1">
                        <a:lumMod val="40000"/>
                        <a:lumOff val="60000"/>
                      </a:schemeClr>
                    </a:solidFill>
                  </a:tcPr>
                </a:tc>
                <a:extLst>
                  <a:ext uri="{0D108BD9-81ED-4DB2-BD59-A6C34878D82A}">
                    <a16:rowId xmlns:a16="http://schemas.microsoft.com/office/drawing/2014/main" val="3737579740"/>
                  </a:ext>
                </a:extLst>
              </a:tr>
            </a:tbl>
          </a:graphicData>
        </a:graphic>
      </p:graphicFrame>
      <p:graphicFrame>
        <p:nvGraphicFramePr>
          <p:cNvPr id="5" name="表 9">
            <a:extLst>
              <a:ext uri="{FF2B5EF4-FFF2-40B4-BE49-F238E27FC236}">
                <a16:creationId xmlns:a16="http://schemas.microsoft.com/office/drawing/2014/main" id="{D3B3D9FF-261D-41C9-AA03-65663FE325EB}"/>
              </a:ext>
            </a:extLst>
          </p:cNvPr>
          <p:cNvGraphicFramePr>
            <a:graphicFrameLocks noGrp="1"/>
          </p:cNvGraphicFramePr>
          <p:nvPr>
            <p:extLst>
              <p:ext uri="{D42A27DB-BD31-4B8C-83A1-F6EECF244321}">
                <p14:modId xmlns:p14="http://schemas.microsoft.com/office/powerpoint/2010/main" val="2186749914"/>
              </p:ext>
            </p:extLst>
          </p:nvPr>
        </p:nvGraphicFramePr>
        <p:xfrm>
          <a:off x="9816662" y="1576552"/>
          <a:ext cx="2264568" cy="548640"/>
        </p:xfrm>
        <a:graphic>
          <a:graphicData uri="http://schemas.openxmlformats.org/drawingml/2006/table">
            <a:tbl>
              <a:tblPr firstRow="1" bandRow="1">
                <a:tableStyleId>{5940675A-B579-460E-94D1-54222C63F5DA}</a:tableStyleId>
              </a:tblPr>
              <a:tblGrid>
                <a:gridCol w="2264568">
                  <a:extLst>
                    <a:ext uri="{9D8B030D-6E8A-4147-A177-3AD203B41FA5}">
                      <a16:colId xmlns:a16="http://schemas.microsoft.com/office/drawing/2014/main" val="3294283785"/>
                    </a:ext>
                  </a:extLst>
                </a:gridCol>
              </a:tblGrid>
              <a:tr h="262758">
                <a:tc>
                  <a:txBody>
                    <a:bodyPr/>
                    <a:lstStyle/>
                    <a:p>
                      <a:r>
                        <a:rPr lang="ja-JP" altLang="en-US" sz="1200" dirty="0">
                          <a:latin typeface="AR P丸ゴシック体M" panose="020B0600010101010101" pitchFamily="50" charset="-128"/>
                          <a:ea typeface="AR P丸ゴシック体M" panose="020B0600010101010101" pitchFamily="50" charset="-128"/>
                        </a:rPr>
                        <a:t>カテゴリ変数（文字情報）</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1">
                        <a:lumMod val="40000"/>
                        <a:lumOff val="60000"/>
                      </a:schemeClr>
                    </a:solidFill>
                  </a:tcPr>
                </a:tc>
                <a:extLst>
                  <a:ext uri="{0D108BD9-81ED-4DB2-BD59-A6C34878D82A}">
                    <a16:rowId xmlns:a16="http://schemas.microsoft.com/office/drawing/2014/main" val="2658590802"/>
                  </a:ext>
                </a:extLst>
              </a:tr>
              <a:tr h="266729">
                <a:tc>
                  <a:txBody>
                    <a:bodyPr/>
                    <a:lstStyle/>
                    <a:p>
                      <a:r>
                        <a:rPr lang="ja-JP" altLang="en-US" sz="1200" dirty="0">
                          <a:latin typeface="AR P丸ゴシック体M" panose="020B0600010101010101" pitchFamily="50" charset="-128"/>
                          <a:ea typeface="AR P丸ゴシック体M" panose="020B0600010101010101" pitchFamily="50" charset="-128"/>
                        </a:rPr>
                        <a:t>量的変数</a:t>
                      </a:r>
                      <a:endParaRPr kumimoji="1" lang="ja-JP" altLang="en-US" sz="12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2639376337"/>
                  </a:ext>
                </a:extLst>
              </a:tr>
            </a:tbl>
          </a:graphicData>
        </a:graphic>
      </p:graphicFrame>
      <p:sp>
        <p:nvSpPr>
          <p:cNvPr id="6" name="矢印: 右 5">
            <a:extLst>
              <a:ext uri="{FF2B5EF4-FFF2-40B4-BE49-F238E27FC236}">
                <a16:creationId xmlns:a16="http://schemas.microsoft.com/office/drawing/2014/main" id="{A9F13FA0-28C4-46CC-8C1F-7D59574826B8}"/>
              </a:ext>
            </a:extLst>
          </p:cNvPr>
          <p:cNvSpPr/>
          <p:nvPr/>
        </p:nvSpPr>
        <p:spPr>
          <a:xfrm>
            <a:off x="7078244" y="2944945"/>
            <a:ext cx="620111"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20707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B　データの準備</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4159572" cy="346858"/>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・データフレームの作成</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8" name="図 8" descr="スクリーンショットの画面&#10;&#10;高い精度で生成された説明">
            <a:extLst>
              <a:ext uri="{FF2B5EF4-FFF2-40B4-BE49-F238E27FC236}">
                <a16:creationId xmlns:a16="http://schemas.microsoft.com/office/drawing/2014/main" id="{B1F51C7B-6884-44A0-A81C-81D1BD3DD470}"/>
              </a:ext>
            </a:extLst>
          </p:cNvPr>
          <p:cNvPicPr>
            <a:picLocks noChangeAspect="1"/>
          </p:cNvPicPr>
          <p:nvPr/>
        </p:nvPicPr>
        <p:blipFill>
          <a:blip r:embed="rId3"/>
          <a:stretch>
            <a:fillRect/>
          </a:stretch>
        </p:blipFill>
        <p:spPr>
          <a:xfrm>
            <a:off x="777880" y="1553206"/>
            <a:ext cx="7084853" cy="3035046"/>
          </a:xfrm>
          <a:prstGeom prst="rect">
            <a:avLst/>
          </a:prstGeom>
          <a:ln>
            <a:solidFill>
              <a:schemeClr val="accent6">
                <a:lumMod val="60000"/>
                <a:lumOff val="40000"/>
              </a:schemeClr>
            </a:solidFill>
          </a:ln>
        </p:spPr>
      </p:pic>
      <p:sp>
        <p:nvSpPr>
          <p:cNvPr id="7" name="コンテンツ プレースホルダー 2">
            <a:extLst>
              <a:ext uri="{FF2B5EF4-FFF2-40B4-BE49-F238E27FC236}">
                <a16:creationId xmlns:a16="http://schemas.microsoft.com/office/drawing/2014/main" id="{458640BC-C813-4317-909E-ED31C027C810}"/>
              </a:ext>
            </a:extLst>
          </p:cNvPr>
          <p:cNvSpPr txBox="1">
            <a:spLocks/>
          </p:cNvSpPr>
          <p:nvPr/>
        </p:nvSpPr>
        <p:spPr>
          <a:xfrm>
            <a:off x="447342" y="4792781"/>
            <a:ext cx="5861557" cy="3461602"/>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・取得したデータの理解</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今回は、取得した物件データの特徴理解がビジネス課題の解決に</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寄与しないため、データ理解は割愛する。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実務で行う上では、データ理解が必要な場合がある。</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sp>
        <p:nvSpPr>
          <p:cNvPr id="4" name="テキスト ボックス 3">
            <a:extLst>
              <a:ext uri="{FF2B5EF4-FFF2-40B4-BE49-F238E27FC236}">
                <a16:creationId xmlns:a16="http://schemas.microsoft.com/office/drawing/2014/main" id="{C8A3F968-673D-4841-BFF1-4D6413842826}"/>
              </a:ext>
            </a:extLst>
          </p:cNvPr>
          <p:cNvSpPr txBox="1"/>
          <p:nvPr/>
        </p:nvSpPr>
        <p:spPr>
          <a:xfrm>
            <a:off x="9329773" y="2438400"/>
            <a:ext cx="2743200" cy="1983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ja-JP" sz="1400" dirty="0">
                <a:latin typeface="AR P丸ゴシック体M" panose="020B0600010101010101" pitchFamily="50" charset="-128"/>
                <a:ea typeface="AR P丸ゴシック体M" panose="020B0600010101010101" pitchFamily="50" charset="-128"/>
                <a:cs typeface="+mn-lt"/>
              </a:rPr>
              <a:t>数値データにも文字や単位が混在した状態。</a:t>
            </a:r>
            <a:endParaRPr lang="en-US" altLang="ja-JP" sz="1400" dirty="0">
              <a:latin typeface="AR P丸ゴシック体M" panose="020B0600010101010101" pitchFamily="50" charset="-128"/>
              <a:ea typeface="AR P丸ゴシック体M" panose="020B0600010101010101" pitchFamily="50" charset="-128"/>
              <a:cs typeface="+mn-lt"/>
            </a:endParaRPr>
          </a:p>
          <a:p>
            <a:pPr>
              <a:lnSpc>
                <a:spcPct val="90000"/>
              </a:lnSpc>
              <a:spcBef>
                <a:spcPts val="1000"/>
              </a:spcBef>
            </a:pPr>
            <a:r>
              <a:rPr lang="ja-JP" sz="1400" dirty="0">
                <a:latin typeface="AR P丸ゴシック体M" panose="020B0600010101010101" pitchFamily="50" charset="-128"/>
                <a:ea typeface="AR P丸ゴシック体M" panose="020B0600010101010101" pitchFamily="50" charset="-128"/>
                <a:cs typeface="+mn-lt"/>
              </a:rPr>
              <a:t>住所、立地、間取りのデータは細分化し、カテゴリ変数やダミー変数へと変換できる形にする必要がある。</a:t>
            </a:r>
            <a:endParaRPr lang="en-US" altLang="ja-JP" sz="1400" dirty="0">
              <a:latin typeface="AR P丸ゴシック体M" panose="020B0600010101010101" pitchFamily="50" charset="-128"/>
              <a:ea typeface="AR P丸ゴシック体M" panose="020B0600010101010101" pitchFamily="50" charset="-128"/>
              <a:cs typeface="+mn-lt"/>
            </a:endParaRPr>
          </a:p>
          <a:p>
            <a:pPr>
              <a:lnSpc>
                <a:spcPct val="90000"/>
              </a:lnSpc>
              <a:spcBef>
                <a:spcPts val="1000"/>
              </a:spcBef>
            </a:pPr>
            <a:endParaRPr lang="ja-JP" sz="1400" dirty="0">
              <a:latin typeface="AR P丸ゴシック体M" panose="020B0600010101010101" pitchFamily="50" charset="-128"/>
              <a:ea typeface="AR P丸ゴシック体M" panose="020B0600010101010101" pitchFamily="50" charset="-128"/>
              <a:cs typeface="+mn-lt"/>
            </a:endParaRPr>
          </a:p>
          <a:p>
            <a:pPr algn="l"/>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5" name="矢印: 右 4">
            <a:extLst>
              <a:ext uri="{FF2B5EF4-FFF2-40B4-BE49-F238E27FC236}">
                <a16:creationId xmlns:a16="http://schemas.microsoft.com/office/drawing/2014/main" id="{8A0045BA-BE36-484B-9566-929FF0BFA955}"/>
              </a:ext>
            </a:extLst>
          </p:cNvPr>
          <p:cNvSpPr/>
          <p:nvPr/>
        </p:nvSpPr>
        <p:spPr>
          <a:xfrm>
            <a:off x="8397202" y="2828974"/>
            <a:ext cx="700817" cy="483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4277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4244461" cy="815299"/>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mn-lt"/>
              </a:rPr>
              <a:t>・</a:t>
            </a:r>
            <a:r>
              <a:rPr lang="ja-JP" sz="1800" dirty="0">
                <a:latin typeface="AR P丸ゴシック体M" panose="020B0600010101010101" pitchFamily="50" charset="-128"/>
                <a:ea typeface="AR P丸ゴシック体M" panose="020B0600010101010101" pitchFamily="50" charset="-128"/>
                <a:cs typeface="+mn-lt"/>
              </a:rPr>
              <a:t>間取りにダミー変数を適用</a:t>
            </a:r>
            <a:endParaRPr lang="en-US" altLang="ja-JP" sz="1800" dirty="0">
              <a:latin typeface="AR P丸ゴシック体M" panose="020B0600010101010101" pitchFamily="50" charset="-128"/>
              <a:ea typeface="AR P丸ゴシック体M" panose="020B0600010101010101" pitchFamily="50" charset="-128"/>
              <a:cs typeface="+mn-lt"/>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mn-lt"/>
              </a:rPr>
              <a:t>　</a:t>
            </a:r>
            <a:r>
              <a:rPr lang="ja-JP" altLang="en-US" sz="1400" dirty="0">
                <a:latin typeface="AR P丸ゴシック体M" panose="020B0600010101010101" pitchFamily="50" charset="-128"/>
                <a:ea typeface="AR P丸ゴシック体M" panose="020B0600010101010101" pitchFamily="50" charset="-128"/>
                <a:cs typeface="+mn-lt"/>
              </a:rPr>
              <a:t>（ワンルーム＝room_number ：1）</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4" name="図 4" descr="スクリーンショット, 鳥, 水鳥 が含まれている画像&#10;&#10;非常に高い精度で生成された説明">
            <a:extLst>
              <a:ext uri="{FF2B5EF4-FFF2-40B4-BE49-F238E27FC236}">
                <a16:creationId xmlns:a16="http://schemas.microsoft.com/office/drawing/2014/main" id="{A6241E9A-3964-437F-814D-D36632C5616F}"/>
              </a:ext>
            </a:extLst>
          </p:cNvPr>
          <p:cNvPicPr>
            <a:picLocks noChangeAspect="1"/>
          </p:cNvPicPr>
          <p:nvPr/>
        </p:nvPicPr>
        <p:blipFill>
          <a:blip r:embed="rId3"/>
          <a:stretch>
            <a:fillRect/>
          </a:stretch>
        </p:blipFill>
        <p:spPr>
          <a:xfrm>
            <a:off x="7362496" y="1082607"/>
            <a:ext cx="2596056" cy="1497645"/>
          </a:xfrm>
          <a:prstGeom prst="rect">
            <a:avLst/>
          </a:prstGeom>
          <a:ln>
            <a:solidFill>
              <a:schemeClr val="accent6">
                <a:lumMod val="60000"/>
                <a:lumOff val="40000"/>
              </a:schemeClr>
            </a:solidFill>
          </a:ln>
        </p:spPr>
      </p:pic>
      <p:sp>
        <p:nvSpPr>
          <p:cNvPr id="5" name="矢印: 右 4">
            <a:extLst>
              <a:ext uri="{FF2B5EF4-FFF2-40B4-BE49-F238E27FC236}">
                <a16:creationId xmlns:a16="http://schemas.microsoft.com/office/drawing/2014/main" id="{AE2FA7DB-111A-4B8D-8311-3525F7DF996A}"/>
              </a:ext>
            </a:extLst>
          </p:cNvPr>
          <p:cNvSpPr/>
          <p:nvPr/>
        </p:nvSpPr>
        <p:spPr>
          <a:xfrm>
            <a:off x="6542217" y="1378904"/>
            <a:ext cx="1439917"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5LDK</a:t>
            </a:r>
            <a:endParaRPr lang="ja-JP" altLang="en-US" dirty="0">
              <a:latin typeface="AR P丸ゴシック体M" panose="020B0600010101010101" pitchFamily="50" charset="-128"/>
              <a:ea typeface="AR P丸ゴシック体M" panose="020B0600010101010101" pitchFamily="50" charset="-128"/>
            </a:endParaRPr>
          </a:p>
        </p:txBody>
      </p:sp>
      <p:sp>
        <p:nvSpPr>
          <p:cNvPr id="12" name="矢印: 右 11">
            <a:extLst>
              <a:ext uri="{FF2B5EF4-FFF2-40B4-BE49-F238E27FC236}">
                <a16:creationId xmlns:a16="http://schemas.microsoft.com/office/drawing/2014/main" id="{EDEE0E02-8668-41E7-84FA-EBEA9468D370}"/>
              </a:ext>
            </a:extLst>
          </p:cNvPr>
          <p:cNvSpPr/>
          <p:nvPr/>
        </p:nvSpPr>
        <p:spPr>
          <a:xfrm>
            <a:off x="6542216" y="1993759"/>
            <a:ext cx="1439917"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1LDK</a:t>
            </a:r>
            <a:endParaRPr lang="ja-JP" altLang="en-US" dirty="0">
              <a:latin typeface="AR P丸ゴシック体M" panose="020B0600010101010101" pitchFamily="50" charset="-128"/>
              <a:ea typeface="AR P丸ゴシック体M" panose="020B0600010101010101" pitchFamily="50" charset="-128"/>
            </a:endParaRPr>
          </a:p>
        </p:txBody>
      </p:sp>
      <p:pic>
        <p:nvPicPr>
          <p:cNvPr id="7" name="図 7" descr="文字と写真のスクリーンショット&#10;&#10;高い精度で生成された説明">
            <a:extLst>
              <a:ext uri="{FF2B5EF4-FFF2-40B4-BE49-F238E27FC236}">
                <a16:creationId xmlns:a16="http://schemas.microsoft.com/office/drawing/2014/main" id="{56FD4BE4-E255-4178-A2EE-095F4467ABD0}"/>
              </a:ext>
            </a:extLst>
          </p:cNvPr>
          <p:cNvPicPr>
            <a:picLocks noChangeAspect="1"/>
          </p:cNvPicPr>
          <p:nvPr/>
        </p:nvPicPr>
        <p:blipFill>
          <a:blip r:embed="rId4"/>
          <a:stretch>
            <a:fillRect/>
          </a:stretch>
        </p:blipFill>
        <p:spPr>
          <a:xfrm>
            <a:off x="2196663" y="5393817"/>
            <a:ext cx="5623034" cy="1357071"/>
          </a:xfrm>
          <a:prstGeom prst="rect">
            <a:avLst/>
          </a:prstGeom>
          <a:ln>
            <a:solidFill>
              <a:schemeClr val="accent6">
                <a:lumMod val="60000"/>
                <a:lumOff val="40000"/>
              </a:schemeClr>
            </a:solidFill>
          </a:ln>
        </p:spPr>
      </p:pic>
      <p:pic>
        <p:nvPicPr>
          <p:cNvPr id="8" name="図 8" descr="文字と写真のスクリーンショット&#10;&#10;高い精度で生成された説明">
            <a:extLst>
              <a:ext uri="{FF2B5EF4-FFF2-40B4-BE49-F238E27FC236}">
                <a16:creationId xmlns:a16="http://schemas.microsoft.com/office/drawing/2014/main" id="{407F45B5-E0A5-4F4F-AE62-4435EEE71DE8}"/>
              </a:ext>
            </a:extLst>
          </p:cNvPr>
          <p:cNvPicPr>
            <a:picLocks noChangeAspect="1"/>
          </p:cNvPicPr>
          <p:nvPr/>
        </p:nvPicPr>
        <p:blipFill>
          <a:blip r:embed="rId5"/>
          <a:stretch>
            <a:fillRect/>
          </a:stretch>
        </p:blipFill>
        <p:spPr>
          <a:xfrm>
            <a:off x="8739351" y="5292829"/>
            <a:ext cx="3105806" cy="1417154"/>
          </a:xfrm>
          <a:prstGeom prst="rect">
            <a:avLst/>
          </a:prstGeom>
          <a:ln>
            <a:solidFill>
              <a:schemeClr val="accent6">
                <a:lumMod val="60000"/>
                <a:lumOff val="40000"/>
              </a:schemeClr>
            </a:solidFill>
          </a:ln>
        </p:spPr>
      </p:pic>
      <p:graphicFrame>
        <p:nvGraphicFramePr>
          <p:cNvPr id="14" name="表 11">
            <a:extLst>
              <a:ext uri="{FF2B5EF4-FFF2-40B4-BE49-F238E27FC236}">
                <a16:creationId xmlns:a16="http://schemas.microsoft.com/office/drawing/2014/main" id="{F6F6DA42-F7D2-46E1-BA1B-161DEF05927B}"/>
              </a:ext>
            </a:extLst>
          </p:cNvPr>
          <p:cNvGraphicFramePr>
            <a:graphicFrameLocks noGrp="1"/>
          </p:cNvGraphicFramePr>
          <p:nvPr>
            <p:extLst>
              <p:ext uri="{D42A27DB-BD31-4B8C-83A1-F6EECF244321}">
                <p14:modId xmlns:p14="http://schemas.microsoft.com/office/powerpoint/2010/main" val="3688495074"/>
              </p:ext>
            </p:extLst>
          </p:nvPr>
        </p:nvGraphicFramePr>
        <p:xfrm>
          <a:off x="5279874" y="3690127"/>
          <a:ext cx="6774812" cy="811365"/>
        </p:xfrm>
        <a:graphic>
          <a:graphicData uri="http://schemas.openxmlformats.org/drawingml/2006/table">
            <a:tbl>
              <a:tblPr firstRow="1" bandRow="1">
                <a:tableStyleId>{16D9F66E-5EB9-4882-86FB-DCBF35E3C3E4}</a:tableStyleId>
              </a:tblPr>
              <a:tblGrid>
                <a:gridCol w="767873">
                  <a:extLst>
                    <a:ext uri="{9D8B030D-6E8A-4147-A177-3AD203B41FA5}">
                      <a16:colId xmlns:a16="http://schemas.microsoft.com/office/drawing/2014/main" val="1962000181"/>
                    </a:ext>
                  </a:extLst>
                </a:gridCol>
                <a:gridCol w="767873">
                  <a:extLst>
                    <a:ext uri="{9D8B030D-6E8A-4147-A177-3AD203B41FA5}">
                      <a16:colId xmlns:a16="http://schemas.microsoft.com/office/drawing/2014/main" val="12380710"/>
                    </a:ext>
                  </a:extLst>
                </a:gridCol>
                <a:gridCol w="762008">
                  <a:extLst>
                    <a:ext uri="{9D8B030D-6E8A-4147-A177-3AD203B41FA5}">
                      <a16:colId xmlns:a16="http://schemas.microsoft.com/office/drawing/2014/main" val="4095105285"/>
                    </a:ext>
                  </a:extLst>
                </a:gridCol>
                <a:gridCol w="773737">
                  <a:extLst>
                    <a:ext uri="{9D8B030D-6E8A-4147-A177-3AD203B41FA5}">
                      <a16:colId xmlns:a16="http://schemas.microsoft.com/office/drawing/2014/main" val="3871946349"/>
                    </a:ext>
                  </a:extLst>
                </a:gridCol>
                <a:gridCol w="767873">
                  <a:extLst>
                    <a:ext uri="{9D8B030D-6E8A-4147-A177-3AD203B41FA5}">
                      <a16:colId xmlns:a16="http://schemas.microsoft.com/office/drawing/2014/main" val="779550727"/>
                    </a:ext>
                  </a:extLst>
                </a:gridCol>
                <a:gridCol w="593303">
                  <a:extLst>
                    <a:ext uri="{9D8B030D-6E8A-4147-A177-3AD203B41FA5}">
                      <a16:colId xmlns:a16="http://schemas.microsoft.com/office/drawing/2014/main" val="3333505664"/>
                    </a:ext>
                  </a:extLst>
                </a:gridCol>
                <a:gridCol w="942443">
                  <a:extLst>
                    <a:ext uri="{9D8B030D-6E8A-4147-A177-3AD203B41FA5}">
                      <a16:colId xmlns:a16="http://schemas.microsoft.com/office/drawing/2014/main" val="3582217030"/>
                    </a:ext>
                  </a:extLst>
                </a:gridCol>
                <a:gridCol w="767873">
                  <a:extLst>
                    <a:ext uri="{9D8B030D-6E8A-4147-A177-3AD203B41FA5}">
                      <a16:colId xmlns:a16="http://schemas.microsoft.com/office/drawing/2014/main" val="3842105741"/>
                    </a:ext>
                  </a:extLst>
                </a:gridCol>
                <a:gridCol w="631829">
                  <a:extLst>
                    <a:ext uri="{9D8B030D-6E8A-4147-A177-3AD203B41FA5}">
                      <a16:colId xmlns:a16="http://schemas.microsoft.com/office/drawing/2014/main" val="2141292144"/>
                    </a:ext>
                  </a:extLst>
                </a:gridCol>
              </a:tblGrid>
              <a:tr h="262725">
                <a:tc>
                  <a:txBody>
                    <a:bodyPr/>
                    <a:lstStyle/>
                    <a:p>
                      <a:r>
                        <a:rPr lang="ja-JP" altLang="en-US" sz="1000" dirty="0">
                          <a:latin typeface="AR P丸ゴシック体M" panose="020B0600010101010101" pitchFamily="50" charset="-128"/>
                          <a:ea typeface="AR P丸ゴシック体M" panose="020B0600010101010101" pitchFamily="50" charset="-128"/>
                        </a:rPr>
                        <a:t>路線１</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駅１</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徒歩１</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路線２</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駅２</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徒歩２</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路線３</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駅３</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徒歩３</a:t>
                      </a:r>
                      <a:endParaRPr kumimoji="1" lang="ja-JP" altLang="en-US" sz="10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781079016"/>
                  </a:ext>
                </a:extLst>
              </a:tr>
              <a:tr h="462034">
                <a:tc>
                  <a:txBody>
                    <a:bodyPr/>
                    <a:lstStyle/>
                    <a:p>
                      <a:r>
                        <a:rPr lang="ja-JP" altLang="en-US" sz="1000" dirty="0">
                          <a:latin typeface="AR P丸ゴシック体M" panose="020B0600010101010101" pitchFamily="50" charset="-128"/>
                          <a:ea typeface="AR P丸ゴシック体M" panose="020B0600010101010101" pitchFamily="50" charset="-128"/>
                        </a:rPr>
                        <a:t>東京メトロ南北線</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市ヶ谷駅</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６</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東京メトロ半蔵門線</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九段下駅</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９</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JR中央線</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飯田橋駅</a:t>
                      </a:r>
                      <a:endParaRPr kumimoji="1" lang="ja-JP" altLang="en-US" sz="10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1000" dirty="0">
                          <a:latin typeface="AR P丸ゴシック体M" panose="020B0600010101010101" pitchFamily="50" charset="-128"/>
                          <a:ea typeface="AR P丸ゴシック体M" panose="020B0600010101010101" pitchFamily="50" charset="-128"/>
                        </a:rPr>
                        <a:t>１７</a:t>
                      </a:r>
                      <a:endParaRPr kumimoji="1" lang="ja-JP" altLang="en-US" sz="10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581731112"/>
                  </a:ext>
                </a:extLst>
              </a:tr>
            </a:tbl>
          </a:graphicData>
        </a:graphic>
      </p:graphicFrame>
      <p:sp>
        <p:nvSpPr>
          <p:cNvPr id="17" name="タイトル 1">
            <a:extLst>
              <a:ext uri="{FF2B5EF4-FFF2-40B4-BE49-F238E27FC236}">
                <a16:creationId xmlns:a16="http://schemas.microsoft.com/office/drawing/2014/main" id="{1F651156-CF08-44D8-82D7-C2ACEF0D034D}"/>
              </a:ext>
            </a:extLst>
          </p:cNvPr>
          <p:cNvSpPr txBox="1">
            <a:spLocks/>
          </p:cNvSpPr>
          <p:nvPr/>
        </p:nvSpPr>
        <p:spPr>
          <a:xfrm>
            <a:off x="445307" y="2719605"/>
            <a:ext cx="11733325" cy="32274"/>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19" name="タイトル 1">
            <a:extLst>
              <a:ext uri="{FF2B5EF4-FFF2-40B4-BE49-F238E27FC236}">
                <a16:creationId xmlns:a16="http://schemas.microsoft.com/office/drawing/2014/main" id="{D01528AD-3E3F-4ECD-A777-C594B989DDA8}"/>
              </a:ext>
            </a:extLst>
          </p:cNvPr>
          <p:cNvSpPr txBox="1">
            <a:spLocks/>
          </p:cNvSpPr>
          <p:nvPr/>
        </p:nvSpPr>
        <p:spPr>
          <a:xfrm>
            <a:off x="445306" y="4695174"/>
            <a:ext cx="11733325" cy="43159"/>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16" name="テキスト ボックス 15">
            <a:extLst>
              <a:ext uri="{FF2B5EF4-FFF2-40B4-BE49-F238E27FC236}">
                <a16:creationId xmlns:a16="http://schemas.microsoft.com/office/drawing/2014/main" id="{1C174A52-8230-47C7-89DA-CF6E4CA4FB2B}"/>
              </a:ext>
            </a:extLst>
          </p:cNvPr>
          <p:cNvSpPr txBox="1"/>
          <p:nvPr/>
        </p:nvSpPr>
        <p:spPr>
          <a:xfrm>
            <a:off x="1755229" y="373642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200" dirty="0">
                <a:latin typeface="AR P丸ゴシック体M" panose="020B0600010101010101" pitchFamily="50" charset="-128"/>
                <a:ea typeface="AR P丸ゴシック体M" panose="020B0600010101010101" pitchFamily="50" charset="-128"/>
                <a:cs typeface="+mn-lt"/>
              </a:rPr>
              <a:t>東京メトロ南北線</a:t>
            </a:r>
            <a:r>
              <a:rPr lang="en-US" altLang="ja-JP" sz="1200" dirty="0">
                <a:latin typeface="AR P丸ゴシック体M" panose="020B0600010101010101" pitchFamily="50" charset="-128"/>
                <a:ea typeface="AR P丸ゴシック体M" panose="020B0600010101010101" pitchFamily="50" charset="-128"/>
                <a:cs typeface="+mn-lt"/>
              </a:rPr>
              <a:t>/</a:t>
            </a:r>
            <a:r>
              <a:rPr lang="ja-JP" sz="1200" dirty="0">
                <a:latin typeface="AR P丸ゴシック体M" panose="020B0600010101010101" pitchFamily="50" charset="-128"/>
                <a:ea typeface="AR P丸ゴシック体M" panose="020B0600010101010101" pitchFamily="50" charset="-128"/>
                <a:cs typeface="+mn-lt"/>
              </a:rPr>
              <a:t>市ヶ谷駅 歩</a:t>
            </a:r>
            <a:r>
              <a:rPr lang="en-US" altLang="ja-JP" sz="1200" dirty="0">
                <a:latin typeface="AR P丸ゴシック体M" panose="020B0600010101010101" pitchFamily="50" charset="-128"/>
                <a:ea typeface="AR P丸ゴシック体M" panose="020B0600010101010101" pitchFamily="50" charset="-128"/>
                <a:cs typeface="+mn-lt"/>
              </a:rPr>
              <a:t>6</a:t>
            </a:r>
            <a:r>
              <a:rPr lang="ja-JP" sz="1200" dirty="0">
                <a:latin typeface="AR P丸ゴシック体M" panose="020B0600010101010101" pitchFamily="50" charset="-128"/>
                <a:ea typeface="AR P丸ゴシック体M" panose="020B0600010101010101" pitchFamily="50" charset="-128"/>
                <a:cs typeface="+mn-lt"/>
              </a:rPr>
              <a:t>分</a:t>
            </a:r>
          </a:p>
          <a:p>
            <a:r>
              <a:rPr lang="ja-JP" sz="1200" dirty="0">
                <a:latin typeface="AR P丸ゴシック体M" panose="020B0600010101010101" pitchFamily="50" charset="-128"/>
                <a:ea typeface="AR P丸ゴシック体M" panose="020B0600010101010101" pitchFamily="50" charset="-128"/>
                <a:cs typeface="+mn-lt"/>
              </a:rPr>
              <a:t>東京メトロ半蔵門線/九段下駅 歩9分</a:t>
            </a:r>
          </a:p>
          <a:p>
            <a:r>
              <a:rPr lang="ja-JP" sz="1200" dirty="0">
                <a:latin typeface="AR P丸ゴシック体M" panose="020B0600010101010101" pitchFamily="50" charset="-128"/>
                <a:ea typeface="AR P丸ゴシック体M" panose="020B0600010101010101" pitchFamily="50" charset="-128"/>
                <a:cs typeface="+mn-lt"/>
              </a:rPr>
              <a:t>ＪＲ中央線/飯田橋駅 歩17分</a:t>
            </a:r>
          </a:p>
        </p:txBody>
      </p:sp>
      <p:sp>
        <p:nvSpPr>
          <p:cNvPr id="20" name="矢印: 右 19">
            <a:extLst>
              <a:ext uri="{FF2B5EF4-FFF2-40B4-BE49-F238E27FC236}">
                <a16:creationId xmlns:a16="http://schemas.microsoft.com/office/drawing/2014/main" id="{49CE4155-2286-4A59-97D7-F1E6F2765D60}"/>
              </a:ext>
            </a:extLst>
          </p:cNvPr>
          <p:cNvSpPr/>
          <p:nvPr/>
        </p:nvSpPr>
        <p:spPr>
          <a:xfrm>
            <a:off x="4703891" y="3876095"/>
            <a:ext cx="336332"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graphicFrame>
        <p:nvGraphicFramePr>
          <p:cNvPr id="21" name="表 10">
            <a:extLst>
              <a:ext uri="{FF2B5EF4-FFF2-40B4-BE49-F238E27FC236}">
                <a16:creationId xmlns:a16="http://schemas.microsoft.com/office/drawing/2014/main" id="{6DB4DCAE-8FBB-474B-A17D-FE7A90E7D54B}"/>
              </a:ext>
            </a:extLst>
          </p:cNvPr>
          <p:cNvGraphicFramePr>
            <a:graphicFrameLocks noGrp="1"/>
          </p:cNvGraphicFramePr>
          <p:nvPr>
            <p:extLst>
              <p:ext uri="{D42A27DB-BD31-4B8C-83A1-F6EECF244321}">
                <p14:modId xmlns:p14="http://schemas.microsoft.com/office/powerpoint/2010/main" val="1743227122"/>
              </p:ext>
            </p:extLst>
          </p:nvPr>
        </p:nvGraphicFramePr>
        <p:xfrm>
          <a:off x="5270042" y="2879299"/>
          <a:ext cx="1984682" cy="457200"/>
        </p:xfrm>
        <a:graphic>
          <a:graphicData uri="http://schemas.openxmlformats.org/drawingml/2006/table">
            <a:tbl>
              <a:tblPr firstRow="1" bandRow="1">
                <a:tableStyleId>{16D9F66E-5EB9-4882-86FB-DCBF35E3C3E4}</a:tableStyleId>
              </a:tblPr>
              <a:tblGrid>
                <a:gridCol w="992341">
                  <a:extLst>
                    <a:ext uri="{9D8B030D-6E8A-4147-A177-3AD203B41FA5}">
                      <a16:colId xmlns:a16="http://schemas.microsoft.com/office/drawing/2014/main" val="251704348"/>
                    </a:ext>
                  </a:extLst>
                </a:gridCol>
                <a:gridCol w="992341">
                  <a:extLst>
                    <a:ext uri="{9D8B030D-6E8A-4147-A177-3AD203B41FA5}">
                      <a16:colId xmlns:a16="http://schemas.microsoft.com/office/drawing/2014/main" val="3007749982"/>
                    </a:ext>
                  </a:extLst>
                </a:gridCol>
              </a:tblGrid>
              <a:tr h="215903">
                <a:tc>
                  <a:txBody>
                    <a:bodyPr/>
                    <a:lstStyle/>
                    <a:p>
                      <a:r>
                        <a:rPr lang="ja-JP" altLang="en-US" sz="900" dirty="0">
                          <a:latin typeface="AR P丸ゴシック体M" panose="020B0600010101010101" pitchFamily="50" charset="-128"/>
                          <a:ea typeface="AR P丸ゴシック体M" panose="020B0600010101010101" pitchFamily="50" charset="-128"/>
                        </a:rPr>
                        <a:t>区</a:t>
                      </a:r>
                      <a:endParaRPr kumimoji="1" lang="ja-JP" altLang="en-US" sz="900" dirty="0">
                        <a:latin typeface="AR P丸ゴシック体M" panose="020B0600010101010101" pitchFamily="50" charset="-128"/>
                        <a:ea typeface="AR P丸ゴシック体M" panose="020B0600010101010101" pitchFamily="50" charset="-128"/>
                      </a:endParaRPr>
                    </a:p>
                  </a:txBody>
                  <a:tcPr/>
                </a:tc>
                <a:tc>
                  <a:txBody>
                    <a:bodyPr/>
                    <a:lstStyle/>
                    <a:p>
                      <a:r>
                        <a:rPr lang="ja-JP" altLang="en-US" sz="900" dirty="0">
                          <a:latin typeface="AR P丸ゴシック体M" panose="020B0600010101010101" pitchFamily="50" charset="-128"/>
                          <a:ea typeface="AR P丸ゴシック体M" panose="020B0600010101010101" pitchFamily="50" charset="-128"/>
                        </a:rPr>
                        <a:t>市町村</a:t>
                      </a:r>
                      <a:endParaRPr kumimoji="1" lang="ja-JP" altLang="en-US" sz="9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4012823118"/>
                  </a:ext>
                </a:extLst>
              </a:tr>
              <a:tr h="215903">
                <a:tc>
                  <a:txBody>
                    <a:bodyPr/>
                    <a:lstStyle/>
                    <a:p>
                      <a:pPr lvl="0">
                        <a:buNone/>
                      </a:pPr>
                      <a:r>
                        <a:rPr lang="ja-JP" altLang="en-US" sz="900" dirty="0">
                          <a:latin typeface="AR P丸ゴシック体M" panose="020B0600010101010101" pitchFamily="50" charset="-128"/>
                          <a:ea typeface="AR P丸ゴシック体M" panose="020B0600010101010101" pitchFamily="50" charset="-128"/>
                        </a:rPr>
                        <a:t>千代田</a:t>
                      </a:r>
                      <a:endParaRPr kumimoji="1" lang="ja-JP" altLang="en-US" sz="9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900" dirty="0">
                          <a:latin typeface="AR P丸ゴシック体M" panose="020B0600010101010101" pitchFamily="50" charset="-128"/>
                          <a:ea typeface="AR P丸ゴシック体M" panose="020B0600010101010101" pitchFamily="50" charset="-128"/>
                        </a:rPr>
                        <a:t>九段南３</a:t>
                      </a:r>
                      <a:endParaRPr kumimoji="1" lang="ja-JP" altLang="en-US" sz="9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240929252"/>
                  </a:ext>
                </a:extLst>
              </a:tr>
            </a:tbl>
          </a:graphicData>
        </a:graphic>
      </p:graphicFrame>
      <p:sp>
        <p:nvSpPr>
          <p:cNvPr id="24" name="テキスト ボックス 23">
            <a:extLst>
              <a:ext uri="{FF2B5EF4-FFF2-40B4-BE49-F238E27FC236}">
                <a16:creationId xmlns:a16="http://schemas.microsoft.com/office/drawing/2014/main" id="{D05308C6-5347-4C70-9DE8-C4D4200E5F3D}"/>
              </a:ext>
            </a:extLst>
          </p:cNvPr>
          <p:cNvSpPr txBox="1"/>
          <p:nvPr/>
        </p:nvSpPr>
        <p:spPr>
          <a:xfrm>
            <a:off x="2632841" y="2958662"/>
            <a:ext cx="196543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200" dirty="0">
                <a:latin typeface="AR P丸ゴシック体M" panose="020B0600010101010101" pitchFamily="50" charset="-128"/>
                <a:ea typeface="AR P丸ゴシック体M" panose="020B0600010101010101" pitchFamily="50" charset="-128"/>
                <a:cs typeface="+mn-lt"/>
              </a:rPr>
              <a:t>東京都千代田区九段南３</a:t>
            </a:r>
          </a:p>
        </p:txBody>
      </p:sp>
      <p:sp>
        <p:nvSpPr>
          <p:cNvPr id="25" name="矢印: 右 24">
            <a:extLst>
              <a:ext uri="{FF2B5EF4-FFF2-40B4-BE49-F238E27FC236}">
                <a16:creationId xmlns:a16="http://schemas.microsoft.com/office/drawing/2014/main" id="{647C93D9-0006-4CA5-AD50-AF6249CA29B0}"/>
              </a:ext>
            </a:extLst>
          </p:cNvPr>
          <p:cNvSpPr/>
          <p:nvPr/>
        </p:nvSpPr>
        <p:spPr>
          <a:xfrm>
            <a:off x="4703890" y="2914398"/>
            <a:ext cx="336332"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26" name="テキスト ボックス 25">
            <a:extLst>
              <a:ext uri="{FF2B5EF4-FFF2-40B4-BE49-F238E27FC236}">
                <a16:creationId xmlns:a16="http://schemas.microsoft.com/office/drawing/2014/main" id="{798C5907-3346-4AA4-B9A7-E25C5134387E}"/>
              </a:ext>
            </a:extLst>
          </p:cNvPr>
          <p:cNvSpPr txBox="1"/>
          <p:nvPr/>
        </p:nvSpPr>
        <p:spPr>
          <a:xfrm>
            <a:off x="379358" y="28072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latin typeface="AR P丸ゴシック体M" panose="020B0600010101010101" pitchFamily="50" charset="-128"/>
              <a:ea typeface="AR P丸ゴシック体M" panose="020B0600010101010101" pitchFamily="50" charset="-128"/>
              <a:cs typeface="Calibri"/>
            </a:endParaRPr>
          </a:p>
        </p:txBody>
      </p:sp>
      <p:sp>
        <p:nvSpPr>
          <p:cNvPr id="28" name="テキスト ボックス 27">
            <a:extLst>
              <a:ext uri="{FF2B5EF4-FFF2-40B4-BE49-F238E27FC236}">
                <a16:creationId xmlns:a16="http://schemas.microsoft.com/office/drawing/2014/main" id="{2EBCA8A8-7C19-4F7D-BFA8-3C53BEAFE2B0}"/>
              </a:ext>
            </a:extLst>
          </p:cNvPr>
          <p:cNvSpPr txBox="1"/>
          <p:nvPr/>
        </p:nvSpPr>
        <p:spPr>
          <a:xfrm>
            <a:off x="446690" y="28640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・変数の細分化</a:t>
            </a:r>
          </a:p>
        </p:txBody>
      </p:sp>
      <p:sp>
        <p:nvSpPr>
          <p:cNvPr id="29" name="テキスト ボックス 28">
            <a:extLst>
              <a:ext uri="{FF2B5EF4-FFF2-40B4-BE49-F238E27FC236}">
                <a16:creationId xmlns:a16="http://schemas.microsoft.com/office/drawing/2014/main" id="{7C57FCC3-0EA0-4D07-B5EA-1CC811253EC4}"/>
              </a:ext>
            </a:extLst>
          </p:cNvPr>
          <p:cNvSpPr txBox="1"/>
          <p:nvPr/>
        </p:nvSpPr>
        <p:spPr>
          <a:xfrm>
            <a:off x="446689" y="4845268"/>
            <a:ext cx="33963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・Ordinal Encoder の適用</a:t>
            </a:r>
          </a:p>
        </p:txBody>
      </p:sp>
      <p:sp>
        <p:nvSpPr>
          <p:cNvPr id="30" name="矢印: 右 29">
            <a:extLst>
              <a:ext uri="{FF2B5EF4-FFF2-40B4-BE49-F238E27FC236}">
                <a16:creationId xmlns:a16="http://schemas.microsoft.com/office/drawing/2014/main" id="{EFCF27E2-B7B7-4567-B390-03BB25CCA02A}"/>
              </a:ext>
            </a:extLst>
          </p:cNvPr>
          <p:cNvSpPr/>
          <p:nvPr/>
        </p:nvSpPr>
        <p:spPr>
          <a:xfrm>
            <a:off x="8156539" y="5888825"/>
            <a:ext cx="336332"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0" name="コンテンツ プレースホルダー 2">
            <a:extLst>
              <a:ext uri="{FF2B5EF4-FFF2-40B4-BE49-F238E27FC236}">
                <a16:creationId xmlns:a16="http://schemas.microsoft.com/office/drawing/2014/main" id="{9D6AC9B9-FCD5-4A05-92DE-4C80C165EE35}"/>
              </a:ext>
            </a:extLst>
          </p:cNvPr>
          <p:cNvSpPr txBox="1">
            <a:spLocks/>
          </p:cNvSpPr>
          <p:nvPr/>
        </p:nvSpPr>
        <p:spPr>
          <a:xfrm>
            <a:off x="447343" y="440615"/>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0" lang="ja-JP" altLang="en-US" sz="2400" dirty="0">
                <a:latin typeface="AR P丸ゴシック体M" panose="020B0600010101010101" pitchFamily="50" charset="-128"/>
                <a:ea typeface="AR P丸ゴシック体M" panose="020B0600010101010101" pitchFamily="50" charset="-128"/>
                <a:cs typeface="Calibri"/>
              </a:rPr>
              <a:t>C　データの前処理</a:t>
            </a:r>
          </a:p>
        </p:txBody>
      </p:sp>
    </p:spTree>
    <p:extLst>
      <p:ext uri="{BB962C8B-B14F-4D97-AF65-F5344CB8AC3E}">
        <p14:creationId xmlns:p14="http://schemas.microsoft.com/office/powerpoint/2010/main" val="2436679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C　データの前処理</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4617578" cy="930912"/>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・データフレームの再構築</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・外れ値対策</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家賃総額が30万円未満の物件に限定</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（総数170,251件）</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4" name="図 4" descr="文字と写真のスクリーンショット&#10;&#10;高い精度で生成された説明">
            <a:extLst>
              <a:ext uri="{FF2B5EF4-FFF2-40B4-BE49-F238E27FC236}">
                <a16:creationId xmlns:a16="http://schemas.microsoft.com/office/drawing/2014/main" id="{6A5BE5BC-463F-4956-B811-923360973A66}"/>
              </a:ext>
            </a:extLst>
          </p:cNvPr>
          <p:cNvPicPr>
            <a:picLocks noChangeAspect="1"/>
          </p:cNvPicPr>
          <p:nvPr/>
        </p:nvPicPr>
        <p:blipFill>
          <a:blip r:embed="rId3"/>
          <a:stretch>
            <a:fillRect/>
          </a:stretch>
        </p:blipFill>
        <p:spPr>
          <a:xfrm>
            <a:off x="446690" y="1629331"/>
            <a:ext cx="6111765" cy="2264525"/>
          </a:xfrm>
          <a:prstGeom prst="rect">
            <a:avLst/>
          </a:prstGeom>
          <a:ln>
            <a:solidFill>
              <a:schemeClr val="accent6">
                <a:lumMod val="60000"/>
                <a:lumOff val="40000"/>
              </a:schemeClr>
            </a:solidFill>
          </a:ln>
        </p:spPr>
      </p:pic>
      <p:pic>
        <p:nvPicPr>
          <p:cNvPr id="5" name="図 6" descr="文字と写真のスクリーンショット&#10;&#10;高い精度で生成された説明">
            <a:extLst>
              <a:ext uri="{FF2B5EF4-FFF2-40B4-BE49-F238E27FC236}">
                <a16:creationId xmlns:a16="http://schemas.microsoft.com/office/drawing/2014/main" id="{38483054-A1AD-4682-BAD3-C0574753DD3F}"/>
              </a:ext>
            </a:extLst>
          </p:cNvPr>
          <p:cNvPicPr>
            <a:picLocks noChangeAspect="1"/>
          </p:cNvPicPr>
          <p:nvPr/>
        </p:nvPicPr>
        <p:blipFill>
          <a:blip r:embed="rId4"/>
          <a:stretch>
            <a:fillRect/>
          </a:stretch>
        </p:blipFill>
        <p:spPr>
          <a:xfrm>
            <a:off x="5743904" y="4650290"/>
            <a:ext cx="3983420" cy="1351657"/>
          </a:xfrm>
          <a:prstGeom prst="rect">
            <a:avLst/>
          </a:prstGeom>
          <a:ln>
            <a:noFill/>
          </a:ln>
        </p:spPr>
      </p:pic>
      <p:sp>
        <p:nvSpPr>
          <p:cNvPr id="7" name="タイトル 1">
            <a:extLst>
              <a:ext uri="{FF2B5EF4-FFF2-40B4-BE49-F238E27FC236}">
                <a16:creationId xmlns:a16="http://schemas.microsoft.com/office/drawing/2014/main" id="{8703DA7C-6272-41CC-81A6-23060CAFAEB8}"/>
              </a:ext>
            </a:extLst>
          </p:cNvPr>
          <p:cNvSpPr txBox="1">
            <a:spLocks/>
          </p:cNvSpPr>
          <p:nvPr/>
        </p:nvSpPr>
        <p:spPr>
          <a:xfrm>
            <a:off x="325564" y="4217517"/>
            <a:ext cx="11858510" cy="43159"/>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pic>
        <p:nvPicPr>
          <p:cNvPr id="9" name="図 14" descr="文字と写真のスクリーンショット&#10;&#10;高い精度で生成された説明">
            <a:extLst>
              <a:ext uri="{FF2B5EF4-FFF2-40B4-BE49-F238E27FC236}">
                <a16:creationId xmlns:a16="http://schemas.microsoft.com/office/drawing/2014/main" id="{21FBA06E-83A1-4D4D-9C24-54E156B43F6E}"/>
              </a:ext>
            </a:extLst>
          </p:cNvPr>
          <p:cNvPicPr>
            <a:picLocks noChangeAspect="1"/>
          </p:cNvPicPr>
          <p:nvPr/>
        </p:nvPicPr>
        <p:blipFill>
          <a:blip r:embed="rId5"/>
          <a:stretch>
            <a:fillRect/>
          </a:stretch>
        </p:blipFill>
        <p:spPr>
          <a:xfrm>
            <a:off x="7461085" y="1240220"/>
            <a:ext cx="1684176" cy="2874580"/>
          </a:xfrm>
          <a:prstGeom prst="rect">
            <a:avLst/>
          </a:prstGeom>
          <a:ln>
            <a:noFill/>
          </a:ln>
        </p:spPr>
      </p:pic>
    </p:spTree>
    <p:extLst>
      <p:ext uri="{BB962C8B-B14F-4D97-AF65-F5344CB8AC3E}">
        <p14:creationId xmlns:p14="http://schemas.microsoft.com/office/powerpoint/2010/main" val="320995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D　予測モデルの構築・実行</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082247"/>
            <a:ext cx="6987660" cy="5660567"/>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a:latin typeface="AR P丸ゴシック体M" panose="020B0600010101010101" pitchFamily="50" charset="-128"/>
                <a:ea typeface="AR P丸ゴシック体M"/>
                <a:cs typeface="Calibri"/>
              </a:rPr>
              <a:t>・使用する特徴量は5つ</a:t>
            </a:r>
            <a:endParaRPr lang="ja-JP">
              <a:latin typeface="AR P丸ゴシック体M" panose="020B0600010101010101" pitchFamily="50" charset="-128"/>
              <a:ea typeface="AR P丸ゴシック体M"/>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概算見積作成の際には、建物の立地によって金額の変動は起こらないため、</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立地に関する特徴量の使用は最小限に留める。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その他feature importanceの確認を経て、5つに限定した。</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・学習データとテストデータへ分割</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train_test_split （test_size=0.33）</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mn-lt"/>
              </a:rPr>
              <a:t> </a:t>
            </a:r>
            <a:r>
              <a:rPr lang="en-US" altLang="en-US" sz="1400" dirty="0">
                <a:latin typeface="AR P丸ゴシック体M" panose="020B0600010101010101" pitchFamily="50" charset="-128"/>
                <a:ea typeface="AR P丸ゴシック体M" panose="020B0600010101010101" pitchFamily="50" charset="-128"/>
                <a:cs typeface="+mn-lt"/>
              </a:rPr>
              <a:t>train = </a:t>
            </a:r>
            <a:r>
              <a:rPr lang="ja-JP" sz="1400" dirty="0">
                <a:latin typeface="AR P丸ゴシック体M" panose="020B0600010101010101" pitchFamily="50" charset="-128"/>
                <a:ea typeface="AR P丸ゴシック体M" panose="020B0600010101010101" pitchFamily="50" charset="-128"/>
                <a:cs typeface="+mn-lt"/>
              </a:rPr>
              <a:t>114</a:t>
            </a:r>
            <a:r>
              <a:rPr lang="en-US" altLang="ja-JP" sz="1400" dirty="0">
                <a:latin typeface="AR P丸ゴシック体M" panose="020B0600010101010101" pitchFamily="50" charset="-128"/>
                <a:ea typeface="AR P丸ゴシック体M" panose="020B0600010101010101" pitchFamily="50" charset="-128"/>
                <a:cs typeface="+mn-lt"/>
              </a:rPr>
              <a:t>,</a:t>
            </a:r>
            <a:r>
              <a:rPr lang="ja-JP" sz="1400" dirty="0">
                <a:latin typeface="AR P丸ゴシック体M" panose="020B0600010101010101" pitchFamily="50" charset="-128"/>
                <a:ea typeface="AR P丸ゴシック体M" panose="020B0600010101010101" pitchFamily="50" charset="-128"/>
                <a:cs typeface="+mn-lt"/>
              </a:rPr>
              <a:t>068件</a:t>
            </a:r>
            <a:r>
              <a:rPr lang="ja-JP" sz="1400" dirty="0">
                <a:latin typeface="AR P丸ゴシック体M" panose="020B0600010101010101" pitchFamily="50" charset="-128"/>
                <a:ea typeface="AR P丸ゴシック体M" panose="020B0600010101010101" pitchFamily="50" charset="-128"/>
                <a:cs typeface="Calibri"/>
              </a:rPr>
              <a:t>　</a:t>
            </a:r>
            <a:r>
              <a:rPr lang="en-US" altLang="ja-JP" sz="1400" dirty="0">
                <a:latin typeface="AR P丸ゴシック体M" panose="020B0600010101010101" pitchFamily="50" charset="-128"/>
                <a:ea typeface="AR P丸ゴシック体M" panose="020B0600010101010101" pitchFamily="50" charset="-128"/>
                <a:cs typeface="Calibri"/>
              </a:rPr>
              <a:t>/</a:t>
            </a:r>
            <a:r>
              <a:rPr lang="ja-JP" sz="14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 test   =   </a:t>
            </a:r>
            <a:r>
              <a:rPr lang="ja-JP" sz="1400" dirty="0">
                <a:latin typeface="AR P丸ゴシック体M" panose="020B0600010101010101" pitchFamily="50" charset="-128"/>
                <a:ea typeface="AR P丸ゴシック体M" panose="020B0600010101010101" pitchFamily="50" charset="-128"/>
                <a:cs typeface="+mn-lt"/>
              </a:rPr>
              <a:t>56</a:t>
            </a:r>
            <a:r>
              <a:rPr lang="en-US" altLang="ja-JP" sz="1400" dirty="0">
                <a:latin typeface="AR P丸ゴシック体M" panose="020B0600010101010101" pitchFamily="50" charset="-128"/>
                <a:ea typeface="AR P丸ゴシック体M" panose="020B0600010101010101" pitchFamily="50" charset="-128"/>
                <a:cs typeface="+mn-lt"/>
              </a:rPr>
              <a:t>,</a:t>
            </a:r>
            <a:r>
              <a:rPr lang="ja-JP" sz="1400" dirty="0">
                <a:latin typeface="AR P丸ゴシック体M" panose="020B0600010101010101" pitchFamily="50" charset="-128"/>
                <a:ea typeface="AR P丸ゴシック体M" panose="020B0600010101010101" pitchFamily="50" charset="-128"/>
                <a:cs typeface="+mn-lt"/>
              </a:rPr>
              <a:t>183</a:t>
            </a:r>
            <a:r>
              <a:rPr lang="ja-JP" altLang="en-US" sz="1400" dirty="0">
                <a:latin typeface="AR P丸ゴシック体M" panose="020B0600010101010101" pitchFamily="50" charset="-128"/>
                <a:ea typeface="AR P丸ゴシック体M" panose="020B0600010101010101" pitchFamily="50" charset="-128"/>
                <a:cs typeface="+mn-lt"/>
              </a:rPr>
              <a:t>件</a:t>
            </a:r>
            <a:endParaRPr lang="ja-JP" sz="1400" dirty="0">
              <a:latin typeface="AR P丸ゴシック体M" panose="020B0600010101010101" pitchFamily="50" charset="-128"/>
              <a:ea typeface="AR P丸ゴシック体M" panose="020B0600010101010101" pitchFamily="50" charset="-128"/>
              <a:cs typeface="+mn-lt"/>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・使用する機械学習アルゴリズム</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・精度評価の指標</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　</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4" name="図 4" descr="キーボード が含まれている画像&#10;&#10;非常に高い精度で生成された説明">
            <a:extLst>
              <a:ext uri="{FF2B5EF4-FFF2-40B4-BE49-F238E27FC236}">
                <a16:creationId xmlns:a16="http://schemas.microsoft.com/office/drawing/2014/main" id="{06CA16E4-0568-4EBD-A848-C2A840C40ADF}"/>
              </a:ext>
            </a:extLst>
          </p:cNvPr>
          <p:cNvPicPr>
            <a:picLocks noChangeAspect="1"/>
          </p:cNvPicPr>
          <p:nvPr/>
        </p:nvPicPr>
        <p:blipFill>
          <a:blip r:embed="rId3"/>
          <a:stretch>
            <a:fillRect/>
          </a:stretch>
        </p:blipFill>
        <p:spPr>
          <a:xfrm>
            <a:off x="8181554" y="1843927"/>
            <a:ext cx="3384331" cy="1308231"/>
          </a:xfrm>
          <a:prstGeom prst="rect">
            <a:avLst/>
          </a:prstGeom>
          <a:ln>
            <a:solidFill>
              <a:schemeClr val="accent6">
                <a:lumMod val="60000"/>
                <a:lumOff val="40000"/>
              </a:schemeClr>
            </a:solidFill>
          </a:ln>
        </p:spPr>
      </p:pic>
      <p:sp>
        <p:nvSpPr>
          <p:cNvPr id="5" name="矢印: 右 4">
            <a:extLst>
              <a:ext uri="{FF2B5EF4-FFF2-40B4-BE49-F238E27FC236}">
                <a16:creationId xmlns:a16="http://schemas.microsoft.com/office/drawing/2014/main" id="{BDFE5382-EE29-4C01-8876-21037F436847}"/>
              </a:ext>
            </a:extLst>
          </p:cNvPr>
          <p:cNvSpPr/>
          <p:nvPr/>
        </p:nvSpPr>
        <p:spPr>
          <a:xfrm rot="5400000">
            <a:off x="9873246" y="4060877"/>
            <a:ext cx="609600"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6" name="テキスト ボックス 5">
            <a:extLst>
              <a:ext uri="{FF2B5EF4-FFF2-40B4-BE49-F238E27FC236}">
                <a16:creationId xmlns:a16="http://schemas.microsoft.com/office/drawing/2014/main" id="{6A8423AC-4FAD-4B41-A221-560A5295C4DD}"/>
              </a:ext>
            </a:extLst>
          </p:cNvPr>
          <p:cNvSpPr txBox="1"/>
          <p:nvPr/>
        </p:nvSpPr>
        <p:spPr>
          <a:xfrm>
            <a:off x="9279885" y="4699959"/>
            <a:ext cx="1797269" cy="369332"/>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latin typeface="AR P丸ゴシック体M" panose="020B0600010101010101" pitchFamily="50" charset="-128"/>
                <a:ea typeface="AR P丸ゴシック体M" panose="020B0600010101010101" pitchFamily="50" charset="-128"/>
                <a:cs typeface="Calibri"/>
              </a:rPr>
              <a:t>機械学習</a:t>
            </a:r>
          </a:p>
        </p:txBody>
      </p:sp>
      <p:sp>
        <p:nvSpPr>
          <p:cNvPr id="9" name="矢印: 右 8">
            <a:extLst>
              <a:ext uri="{FF2B5EF4-FFF2-40B4-BE49-F238E27FC236}">
                <a16:creationId xmlns:a16="http://schemas.microsoft.com/office/drawing/2014/main" id="{A836B620-2FB9-4DE6-A439-E31B9A52F2D1}"/>
              </a:ext>
            </a:extLst>
          </p:cNvPr>
          <p:cNvSpPr/>
          <p:nvPr/>
        </p:nvSpPr>
        <p:spPr>
          <a:xfrm rot="5400000">
            <a:off x="9873245" y="5301097"/>
            <a:ext cx="609600"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0" name="テキスト ボックス 9">
            <a:extLst>
              <a:ext uri="{FF2B5EF4-FFF2-40B4-BE49-F238E27FC236}">
                <a16:creationId xmlns:a16="http://schemas.microsoft.com/office/drawing/2014/main" id="{DC326E81-0AFC-4A29-B0A2-B84D83AB8F09}"/>
              </a:ext>
            </a:extLst>
          </p:cNvPr>
          <p:cNvSpPr txBox="1"/>
          <p:nvPr/>
        </p:nvSpPr>
        <p:spPr>
          <a:xfrm>
            <a:off x="9279884" y="6082068"/>
            <a:ext cx="1797269" cy="369332"/>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latin typeface="AR P丸ゴシック体M" panose="020B0600010101010101" pitchFamily="50" charset="-128"/>
                <a:ea typeface="AR P丸ゴシック体M" panose="020B0600010101010101" pitchFamily="50" charset="-128"/>
                <a:cs typeface="Calibri"/>
              </a:rPr>
              <a:t>精度評価</a:t>
            </a:r>
          </a:p>
        </p:txBody>
      </p:sp>
      <p:pic>
        <p:nvPicPr>
          <p:cNvPr id="7" name="グラフィックス 7" descr="頭の中の脳">
            <a:extLst>
              <a:ext uri="{FF2B5EF4-FFF2-40B4-BE49-F238E27FC236}">
                <a16:creationId xmlns:a16="http://schemas.microsoft.com/office/drawing/2014/main" id="{70D0BAC1-1A1C-4FBA-A146-AA801E9669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65787" y="4382022"/>
            <a:ext cx="914400" cy="914400"/>
          </a:xfrm>
          <a:prstGeom prst="rect">
            <a:avLst/>
          </a:prstGeom>
        </p:spPr>
      </p:pic>
      <p:pic>
        <p:nvPicPr>
          <p:cNvPr id="8" name="グラフィックス 10" descr="棒グラフ">
            <a:extLst>
              <a:ext uri="{FF2B5EF4-FFF2-40B4-BE49-F238E27FC236}">
                <a16:creationId xmlns:a16="http://schemas.microsoft.com/office/drawing/2014/main" id="{00FBC4A1-D84B-45D2-BA93-A7CAA3D8E2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07828" y="5890255"/>
            <a:ext cx="830318" cy="819807"/>
          </a:xfrm>
          <a:prstGeom prst="rect">
            <a:avLst/>
          </a:prstGeom>
        </p:spPr>
      </p:pic>
      <p:sp>
        <p:nvSpPr>
          <p:cNvPr id="14" name="テキスト ボックス 13">
            <a:extLst>
              <a:ext uri="{FF2B5EF4-FFF2-40B4-BE49-F238E27FC236}">
                <a16:creationId xmlns:a16="http://schemas.microsoft.com/office/drawing/2014/main" id="{A88E5B58-074C-4C68-B9B6-7E0A1A844958}"/>
              </a:ext>
            </a:extLst>
          </p:cNvPr>
          <p:cNvSpPr txBox="1"/>
          <p:nvPr/>
        </p:nvSpPr>
        <p:spPr>
          <a:xfrm>
            <a:off x="9279884" y="3464992"/>
            <a:ext cx="1797269" cy="369332"/>
          </a:xfrm>
          <a:prstGeom prst="rect">
            <a:avLst/>
          </a:prstGeom>
          <a:noFill/>
          <a:ln w="5715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latin typeface="AR P丸ゴシック体M" panose="020B0600010101010101" pitchFamily="50" charset="-128"/>
                <a:ea typeface="AR P丸ゴシック体M" panose="020B0600010101010101" pitchFamily="50" charset="-128"/>
                <a:cs typeface="Calibri"/>
              </a:rPr>
              <a:t>データ</a:t>
            </a:r>
          </a:p>
        </p:txBody>
      </p:sp>
      <p:sp>
        <p:nvSpPr>
          <p:cNvPr id="11" name="矢印: 上下 10">
            <a:extLst>
              <a:ext uri="{FF2B5EF4-FFF2-40B4-BE49-F238E27FC236}">
                <a16:creationId xmlns:a16="http://schemas.microsoft.com/office/drawing/2014/main" id="{D8A0DA33-9597-4DE6-9608-9EE198B9A491}"/>
              </a:ext>
            </a:extLst>
          </p:cNvPr>
          <p:cNvSpPr/>
          <p:nvPr/>
        </p:nvSpPr>
        <p:spPr>
          <a:xfrm>
            <a:off x="11318312" y="3584758"/>
            <a:ext cx="483475" cy="2858814"/>
          </a:xfrm>
          <a:prstGeom prst="up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FFFF"/>
                </a:solidFill>
                <a:latin typeface="AR P丸ゴシック体M" panose="020B0600010101010101" pitchFamily="50" charset="-128"/>
                <a:ea typeface="AR P丸ゴシック体M" panose="020B0600010101010101" pitchFamily="50" charset="-128"/>
                <a:cs typeface="Calibri"/>
              </a:rPr>
              <a:t>試行錯誤</a:t>
            </a:r>
          </a:p>
          <a:p>
            <a:pPr algn="ctr"/>
            <a:endParaRPr lang="ja-JP" altLang="en-US" dirty="0">
              <a:solidFill>
                <a:srgbClr val="FFFFFF"/>
              </a:solidFill>
              <a:latin typeface="AR P丸ゴシック体M" panose="020B0600010101010101" pitchFamily="50" charset="-128"/>
              <a:ea typeface="AR P丸ゴシック体M" panose="020B0600010101010101" pitchFamily="50" charset="-128"/>
              <a:cs typeface="Calibri"/>
            </a:endParaRPr>
          </a:p>
        </p:txBody>
      </p:sp>
      <p:sp>
        <p:nvSpPr>
          <p:cNvPr id="2" name="四角形: 角を丸くする 1">
            <a:extLst>
              <a:ext uri="{FF2B5EF4-FFF2-40B4-BE49-F238E27FC236}">
                <a16:creationId xmlns:a16="http://schemas.microsoft.com/office/drawing/2014/main" id="{A3AF99C8-4D70-4A38-BC28-5FF9DF5B3859}"/>
              </a:ext>
            </a:extLst>
          </p:cNvPr>
          <p:cNvSpPr/>
          <p:nvPr/>
        </p:nvSpPr>
        <p:spPr>
          <a:xfrm>
            <a:off x="688428" y="1411014"/>
            <a:ext cx="882869" cy="29429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区</a:t>
            </a:r>
            <a:endParaRPr lang="ja-JP" altLang="en-US" dirty="0">
              <a:solidFill>
                <a:schemeClr val="tx1"/>
              </a:solidFill>
              <a:latin typeface="AR P丸ゴシック体M" panose="020B0600010101010101" pitchFamily="50" charset="-128"/>
              <a:ea typeface="AR P丸ゴシック体M" panose="020B0600010101010101" pitchFamily="50" charset="-128"/>
            </a:endParaRPr>
          </a:p>
        </p:txBody>
      </p:sp>
      <p:sp>
        <p:nvSpPr>
          <p:cNvPr id="15" name="四角形: 角を丸くする 14">
            <a:extLst>
              <a:ext uri="{FF2B5EF4-FFF2-40B4-BE49-F238E27FC236}">
                <a16:creationId xmlns:a16="http://schemas.microsoft.com/office/drawing/2014/main" id="{4B5D3ED0-8B4C-4B7D-99C7-FFD9C5C00BD6}"/>
              </a:ext>
            </a:extLst>
          </p:cNvPr>
          <p:cNvSpPr/>
          <p:nvPr/>
        </p:nvSpPr>
        <p:spPr>
          <a:xfrm>
            <a:off x="1744716" y="1411013"/>
            <a:ext cx="914400" cy="2995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築年数</a:t>
            </a:r>
          </a:p>
        </p:txBody>
      </p:sp>
      <p:sp>
        <p:nvSpPr>
          <p:cNvPr id="16" name="四角形: 角を丸くする 15">
            <a:extLst>
              <a:ext uri="{FF2B5EF4-FFF2-40B4-BE49-F238E27FC236}">
                <a16:creationId xmlns:a16="http://schemas.microsoft.com/office/drawing/2014/main" id="{AAC8EE34-3309-407C-AF39-CCBB741EA2AA}"/>
              </a:ext>
            </a:extLst>
          </p:cNvPr>
          <p:cNvSpPr/>
          <p:nvPr/>
        </p:nvSpPr>
        <p:spPr>
          <a:xfrm>
            <a:off x="2848304" y="1405759"/>
            <a:ext cx="1891862" cy="2995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物件の存する階</a:t>
            </a:r>
          </a:p>
        </p:txBody>
      </p:sp>
      <p:sp>
        <p:nvSpPr>
          <p:cNvPr id="17" name="四角形: 角を丸くする 16">
            <a:extLst>
              <a:ext uri="{FF2B5EF4-FFF2-40B4-BE49-F238E27FC236}">
                <a16:creationId xmlns:a16="http://schemas.microsoft.com/office/drawing/2014/main" id="{81A1AAD5-EF0A-4EFB-B62B-1E64A7DBEE68}"/>
              </a:ext>
            </a:extLst>
          </p:cNvPr>
          <p:cNvSpPr/>
          <p:nvPr/>
        </p:nvSpPr>
        <p:spPr>
          <a:xfrm>
            <a:off x="4897820" y="1405759"/>
            <a:ext cx="1198180" cy="2995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専有面積</a:t>
            </a:r>
          </a:p>
        </p:txBody>
      </p:sp>
      <p:sp>
        <p:nvSpPr>
          <p:cNvPr id="18" name="四角形: 角を丸くする 17">
            <a:extLst>
              <a:ext uri="{FF2B5EF4-FFF2-40B4-BE49-F238E27FC236}">
                <a16:creationId xmlns:a16="http://schemas.microsoft.com/office/drawing/2014/main" id="{6A6DAA58-FFF4-4EC0-BCDD-DCB1B8A58ECB}"/>
              </a:ext>
            </a:extLst>
          </p:cNvPr>
          <p:cNvSpPr/>
          <p:nvPr/>
        </p:nvSpPr>
        <p:spPr>
          <a:xfrm>
            <a:off x="6311462" y="1411013"/>
            <a:ext cx="1119352" cy="29954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間取り</a:t>
            </a:r>
          </a:p>
        </p:txBody>
      </p:sp>
      <p:sp>
        <p:nvSpPr>
          <p:cNvPr id="12" name="四角形: 角を丸くする 11">
            <a:extLst>
              <a:ext uri="{FF2B5EF4-FFF2-40B4-BE49-F238E27FC236}">
                <a16:creationId xmlns:a16="http://schemas.microsoft.com/office/drawing/2014/main" id="{7F6B3B11-EF1C-40ED-8BF7-BF4FB42561B0}"/>
              </a:ext>
            </a:extLst>
          </p:cNvPr>
          <p:cNvSpPr/>
          <p:nvPr/>
        </p:nvSpPr>
        <p:spPr>
          <a:xfrm>
            <a:off x="764419" y="4786087"/>
            <a:ext cx="2025951" cy="7559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AR P丸ゴシック体M" panose="020B0600010101010101" pitchFamily="50" charset="-128"/>
                <a:ea typeface="AR P丸ゴシック体M" panose="020B0600010101010101" pitchFamily="50" charset="-128"/>
                <a:cs typeface="Calibri"/>
              </a:rPr>
              <a:t>Light_GBM</a:t>
            </a:r>
            <a:endParaRPr lang="ja-JP" dirty="0">
              <a:latin typeface="AR P丸ゴシック体M" panose="020B0600010101010101" pitchFamily="50" charset="-128"/>
              <a:ea typeface="AR P丸ゴシック体M" panose="020B0600010101010101" pitchFamily="50" charset="-128"/>
            </a:endParaRPr>
          </a:p>
          <a:p>
            <a:endParaRPr lang="ja-JP" altLang="en-US" sz="1400" dirty="0">
              <a:solidFill>
                <a:schemeClr val="tx1"/>
              </a:solidFill>
              <a:latin typeface="AR P丸ゴシック体M" panose="020B0600010101010101" pitchFamily="50" charset="-128"/>
              <a:ea typeface="AR P丸ゴシック体M" panose="020B0600010101010101" pitchFamily="50" charset="-128"/>
              <a:cs typeface="Calibri"/>
            </a:endParaRPr>
          </a:p>
          <a:p>
            <a:r>
              <a:rPr lang="ja-JP" altLang="en-US" sz="1400" dirty="0">
                <a:solidFill>
                  <a:schemeClr val="tx1"/>
                </a:solidFill>
                <a:latin typeface="AR P丸ゴシック体M" panose="020B0600010101010101" pitchFamily="50" charset="-128"/>
                <a:ea typeface="AR P丸ゴシック体M" panose="020B0600010101010101" pitchFamily="50" charset="-128"/>
                <a:cs typeface="Calibri"/>
              </a:rPr>
              <a:t>ランダムフォレスト</a:t>
            </a:r>
          </a:p>
        </p:txBody>
      </p:sp>
      <p:sp>
        <p:nvSpPr>
          <p:cNvPr id="19" name="四角形: 角を丸くする 18">
            <a:extLst>
              <a:ext uri="{FF2B5EF4-FFF2-40B4-BE49-F238E27FC236}">
                <a16:creationId xmlns:a16="http://schemas.microsoft.com/office/drawing/2014/main" id="{061CB6CB-12B9-4CC0-B9A2-6FADD7A31878}"/>
              </a:ext>
            </a:extLst>
          </p:cNvPr>
          <p:cNvSpPr/>
          <p:nvPr/>
        </p:nvSpPr>
        <p:spPr>
          <a:xfrm>
            <a:off x="762151" y="6071961"/>
            <a:ext cx="2896808" cy="6289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1000"/>
              </a:spcBef>
            </a:pPr>
            <a:r>
              <a:rPr lang="ja-JP" sz="1400" dirty="0">
                <a:solidFill>
                  <a:schemeClr val="tx1"/>
                </a:solidFill>
                <a:latin typeface="AR P丸ゴシック体M" panose="020B0600010101010101" pitchFamily="50" charset="-128"/>
                <a:ea typeface="AR P丸ゴシック体M" panose="020B0600010101010101" pitchFamily="50" charset="-128"/>
                <a:cs typeface="+mn-lt"/>
              </a:rPr>
              <a:t>r2_score（当てはまりの良さ）</a:t>
            </a:r>
            <a:endParaRPr lang="en-US" altLang="ja-JP" sz="1400" dirty="0">
              <a:solidFill>
                <a:schemeClr val="tx1"/>
              </a:solidFill>
              <a:latin typeface="AR P丸ゴシック体M" panose="020B0600010101010101" pitchFamily="50" charset="-128"/>
              <a:ea typeface="AR P丸ゴシック体M" panose="020B0600010101010101" pitchFamily="50" charset="-128"/>
              <a:cs typeface="+mn-lt"/>
            </a:endParaRPr>
          </a:p>
          <a:p>
            <a:pPr>
              <a:lnSpc>
                <a:spcPct val="90000"/>
              </a:lnSpc>
              <a:spcBef>
                <a:spcPts val="1000"/>
              </a:spcBef>
            </a:pPr>
            <a:r>
              <a:rPr lang="ja-JP" sz="1400" dirty="0">
                <a:solidFill>
                  <a:schemeClr val="tx1"/>
                </a:solidFill>
                <a:latin typeface="AR P丸ゴシック体M" panose="020B0600010101010101" pitchFamily="50" charset="-128"/>
                <a:ea typeface="AR P丸ゴシック体M" panose="020B0600010101010101" pitchFamily="50" charset="-128"/>
                <a:cs typeface="+mn-lt"/>
              </a:rPr>
              <a:t>RMSE　  （誤差の確認）</a:t>
            </a:r>
            <a:endParaRPr lang="en-US" altLang="ja-JP" sz="1400" dirty="0">
              <a:solidFill>
                <a:schemeClr val="tx1"/>
              </a:solidFill>
              <a:latin typeface="AR P丸ゴシック体M" panose="020B0600010101010101" pitchFamily="50" charset="-128"/>
              <a:ea typeface="AR P丸ゴシック体M" panose="020B0600010101010101" pitchFamily="50" charset="-128"/>
              <a:cs typeface="+mn-lt"/>
            </a:endParaRPr>
          </a:p>
        </p:txBody>
      </p:sp>
    </p:spTree>
    <p:extLst>
      <p:ext uri="{BB962C8B-B14F-4D97-AF65-F5344CB8AC3E}">
        <p14:creationId xmlns:p14="http://schemas.microsoft.com/office/powerpoint/2010/main" val="121377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目次</a:t>
            </a:r>
          </a:p>
        </p:txBody>
      </p:sp>
      <p:sp>
        <p:nvSpPr>
          <p:cNvPr id="2" name="テキスト ボックス 1">
            <a:extLst>
              <a:ext uri="{FF2B5EF4-FFF2-40B4-BE49-F238E27FC236}">
                <a16:creationId xmlns:a16="http://schemas.microsoft.com/office/drawing/2014/main" id="{40E1220D-350E-4F26-AE02-8318BA40338B}"/>
              </a:ext>
            </a:extLst>
          </p:cNvPr>
          <p:cNvSpPr txBox="1"/>
          <p:nvPr/>
        </p:nvSpPr>
        <p:spPr>
          <a:xfrm>
            <a:off x="415159" y="1817714"/>
            <a:ext cx="383335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・予測・分析のターゲット</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・概算見積とは？</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・テーマ選定の背景</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・業界の構造</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・概算見積作成のフロー</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・概算見積の内容</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・該当部署の抱えるビジネス課題</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・企業の抱えるビジネス課題</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・ビジネス課題、解決後の世界</a:t>
            </a:r>
          </a:p>
        </p:txBody>
      </p:sp>
      <p:sp>
        <p:nvSpPr>
          <p:cNvPr id="6" name="テキスト ボックス 5">
            <a:extLst>
              <a:ext uri="{FF2B5EF4-FFF2-40B4-BE49-F238E27FC236}">
                <a16:creationId xmlns:a16="http://schemas.microsoft.com/office/drawing/2014/main" id="{A60199DF-5F53-4C8C-BFBD-FCED095E9296}"/>
              </a:ext>
            </a:extLst>
          </p:cNvPr>
          <p:cNvSpPr txBox="1"/>
          <p:nvPr/>
        </p:nvSpPr>
        <p:spPr>
          <a:xfrm>
            <a:off x="4247407" y="1817714"/>
            <a:ext cx="481227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・A　使用するデータ</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・B　データの準備</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・C　データの前処理</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・D　予測モデルの構築・実行</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・E　モデルの性能評価・考察</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・F　機械学習モデルの応用</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・G　概算見積の作成で実装する</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にあたって</a:t>
            </a:r>
            <a:endParaRPr lang="ja-JP"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・H　ビジネスインパクト</a:t>
            </a:r>
          </a:p>
        </p:txBody>
      </p:sp>
      <p:sp>
        <p:nvSpPr>
          <p:cNvPr id="7" name="テキスト ボックス 6">
            <a:extLst>
              <a:ext uri="{FF2B5EF4-FFF2-40B4-BE49-F238E27FC236}">
                <a16:creationId xmlns:a16="http://schemas.microsoft.com/office/drawing/2014/main" id="{8F42DED2-E467-47C7-9279-BAAF8D31C400}"/>
              </a:ext>
            </a:extLst>
          </p:cNvPr>
          <p:cNvSpPr txBox="1"/>
          <p:nvPr/>
        </p:nvSpPr>
        <p:spPr>
          <a:xfrm>
            <a:off x="8329947" y="1817714"/>
            <a:ext cx="34440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・今後さらに実施してみたい事</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・課題に取り組むにあたって</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・最後に</a:t>
            </a:r>
          </a:p>
        </p:txBody>
      </p:sp>
      <p:sp>
        <p:nvSpPr>
          <p:cNvPr id="5" name="四角形: 角を丸くする 4">
            <a:extLst>
              <a:ext uri="{FF2B5EF4-FFF2-40B4-BE49-F238E27FC236}">
                <a16:creationId xmlns:a16="http://schemas.microsoft.com/office/drawing/2014/main" id="{6AF785FD-C464-4E4E-96EE-2003881D65C0}"/>
              </a:ext>
            </a:extLst>
          </p:cNvPr>
          <p:cNvSpPr/>
          <p:nvPr/>
        </p:nvSpPr>
        <p:spPr>
          <a:xfrm>
            <a:off x="416040" y="1225318"/>
            <a:ext cx="3593080" cy="4894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分析の目標・背景知識</a:t>
            </a:r>
          </a:p>
        </p:txBody>
      </p:sp>
      <p:sp>
        <p:nvSpPr>
          <p:cNvPr id="9" name="四角形: 角を丸くする 8">
            <a:extLst>
              <a:ext uri="{FF2B5EF4-FFF2-40B4-BE49-F238E27FC236}">
                <a16:creationId xmlns:a16="http://schemas.microsoft.com/office/drawing/2014/main" id="{6DE59C42-DF15-4D3A-836F-89255B59F5BC}"/>
              </a:ext>
            </a:extLst>
          </p:cNvPr>
          <p:cNvSpPr/>
          <p:nvPr/>
        </p:nvSpPr>
        <p:spPr>
          <a:xfrm>
            <a:off x="4248288" y="1225318"/>
            <a:ext cx="3704320" cy="4894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機械学習</a:t>
            </a:r>
          </a:p>
        </p:txBody>
      </p:sp>
      <p:sp>
        <p:nvSpPr>
          <p:cNvPr id="10" name="四角形: 角を丸くする 9">
            <a:extLst>
              <a:ext uri="{FF2B5EF4-FFF2-40B4-BE49-F238E27FC236}">
                <a16:creationId xmlns:a16="http://schemas.microsoft.com/office/drawing/2014/main" id="{26F2E04D-00E1-4AEC-AD7C-DFF5DD7238FE}"/>
              </a:ext>
            </a:extLst>
          </p:cNvPr>
          <p:cNvSpPr/>
          <p:nvPr/>
        </p:nvSpPr>
        <p:spPr>
          <a:xfrm>
            <a:off x="8219588" y="1225318"/>
            <a:ext cx="3815560" cy="4894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結び</a:t>
            </a:r>
          </a:p>
        </p:txBody>
      </p:sp>
    </p:spTree>
    <p:extLst>
      <p:ext uri="{BB962C8B-B14F-4D97-AF65-F5344CB8AC3E}">
        <p14:creationId xmlns:p14="http://schemas.microsoft.com/office/powerpoint/2010/main" val="1462687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E　モデルの性能評価</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9308097" cy="5242217"/>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・テストデータに対するスコア</a:t>
            </a:r>
            <a:endParaRPr lang="ja-JP" dirty="0">
              <a:latin typeface="AR P丸ゴシック体M" panose="020B0600010101010101" pitchFamily="50" charset="-128"/>
              <a:ea typeface="AR P丸ゴシック体M" panose="020B0600010101010101" pitchFamily="50" charset="-128"/>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a:latin typeface="AR P丸ゴシック体M" panose="020B0600010101010101" pitchFamily="50" charset="-128"/>
                <a:ea typeface="AR P丸ゴシック体M"/>
                <a:cs typeface="Calibri"/>
              </a:rPr>
              <a:t>・今回において秀でた学習モデルは、ランダムフォレストである。</a:t>
            </a:r>
            <a:endParaRPr lang="ja-JP">
              <a:latin typeface="AR P丸ゴシック体M" panose="020B0600010101010101" pitchFamily="50" charset="-128"/>
              <a:ea typeface="AR P丸ゴシック体M"/>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・light_GBMは学習コストが低く、早い。（精度も悪くない）</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特徴量の修正後など、何度も学習する際に優位。</a:t>
            </a:r>
          </a:p>
          <a:p>
            <a:pPr marL="0" indent="0">
              <a:buNone/>
            </a:pPr>
            <a:r>
              <a:rPr lang="ja-JP" altLang="en-US" sz="1400">
                <a:latin typeface="AR P丸ゴシック体M" panose="020B0600010101010101" pitchFamily="50" charset="-128"/>
                <a:ea typeface="AR P丸ゴシック体M"/>
                <a:cs typeface="Calibri"/>
              </a:rPr>
              <a:t>　重要な特徴量の確認にも有利可能。</a:t>
            </a:r>
            <a:endParaRPr lang="ja-JP">
              <a:latin typeface="AR P丸ゴシック体M" panose="020B0600010101010101" pitchFamily="50" charset="-128"/>
              <a:ea typeface="AR P丸ゴシック体M"/>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・ランダムフォレストは木の数を増やして予測を行うことで、精度の向上がみられた。</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（グリッドサーチにて、木の数600、深さ30）</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graphicFrame>
        <p:nvGraphicFramePr>
          <p:cNvPr id="4" name="表 4">
            <a:extLst>
              <a:ext uri="{FF2B5EF4-FFF2-40B4-BE49-F238E27FC236}">
                <a16:creationId xmlns:a16="http://schemas.microsoft.com/office/drawing/2014/main" id="{6BA9116F-F525-4320-A930-16F94C7CB5F7}"/>
              </a:ext>
            </a:extLst>
          </p:cNvPr>
          <p:cNvGraphicFramePr>
            <a:graphicFrameLocks noGrp="1"/>
          </p:cNvGraphicFramePr>
          <p:nvPr>
            <p:extLst>
              <p:ext uri="{D42A27DB-BD31-4B8C-83A1-F6EECF244321}">
                <p14:modId xmlns:p14="http://schemas.microsoft.com/office/powerpoint/2010/main" val="3248611385"/>
              </p:ext>
            </p:extLst>
          </p:nvPr>
        </p:nvGraphicFramePr>
        <p:xfrm>
          <a:off x="753186" y="1554306"/>
          <a:ext cx="4584618" cy="1078836"/>
        </p:xfrm>
        <a:graphic>
          <a:graphicData uri="http://schemas.openxmlformats.org/drawingml/2006/table">
            <a:tbl>
              <a:tblPr bandCol="1">
                <a:tableStyleId>{16D9F66E-5EB9-4882-86FB-DCBF35E3C3E4}</a:tableStyleId>
              </a:tblPr>
              <a:tblGrid>
                <a:gridCol w="1783312">
                  <a:extLst>
                    <a:ext uri="{9D8B030D-6E8A-4147-A177-3AD203B41FA5}">
                      <a16:colId xmlns:a16="http://schemas.microsoft.com/office/drawing/2014/main" val="225630154"/>
                    </a:ext>
                  </a:extLst>
                </a:gridCol>
                <a:gridCol w="1309964">
                  <a:extLst>
                    <a:ext uri="{9D8B030D-6E8A-4147-A177-3AD203B41FA5}">
                      <a16:colId xmlns:a16="http://schemas.microsoft.com/office/drawing/2014/main" val="3639581041"/>
                    </a:ext>
                  </a:extLst>
                </a:gridCol>
                <a:gridCol w="1491342">
                  <a:extLst>
                    <a:ext uri="{9D8B030D-6E8A-4147-A177-3AD203B41FA5}">
                      <a16:colId xmlns:a16="http://schemas.microsoft.com/office/drawing/2014/main" val="1664415383"/>
                    </a:ext>
                  </a:extLst>
                </a:gridCol>
              </a:tblGrid>
              <a:tr h="347104">
                <a:tc>
                  <a:txBody>
                    <a:bodyPr/>
                    <a:lstStyle/>
                    <a:p>
                      <a:pPr lvl="0">
                        <a:buNone/>
                      </a:pPr>
                      <a:endParaRPr kumimoji="1" lang="ja-JP" altLang="en-US" sz="1400" dirty="0">
                        <a:latin typeface="AR P丸ゴシック体M" panose="020B0600010101010101" pitchFamily="50" charset="-128"/>
                        <a:ea typeface="AR P丸ゴシック体M" panose="020B0600010101010101" pitchFamily="50" charset="-128"/>
                      </a:endParaRPr>
                    </a:p>
                  </a:txBody>
                  <a:tcPr/>
                </a:tc>
                <a:tc>
                  <a:txBody>
                    <a:bodyPr/>
                    <a:lstStyle/>
                    <a:p>
                      <a:pPr algn="ctr"/>
                      <a:r>
                        <a:rPr lang="ja-JP" altLang="en-US" sz="1400" dirty="0">
                          <a:latin typeface="AR P丸ゴシック体M" panose="020B0600010101010101" pitchFamily="50" charset="-128"/>
                          <a:ea typeface="AR P丸ゴシック体M" panose="020B0600010101010101" pitchFamily="50" charset="-128"/>
                        </a:rPr>
                        <a:t>r2_score</a:t>
                      </a:r>
                      <a:endParaRPr kumimoji="1" lang="ja-JP" altLang="en-US" sz="1400" dirty="0">
                        <a:latin typeface="AR P丸ゴシック体M" panose="020B0600010101010101" pitchFamily="50" charset="-128"/>
                        <a:ea typeface="AR P丸ゴシック体M" panose="020B0600010101010101" pitchFamily="50" charset="-128"/>
                      </a:endParaRPr>
                    </a:p>
                  </a:txBody>
                  <a:tcPr/>
                </a:tc>
                <a:tc>
                  <a:txBody>
                    <a:bodyPr/>
                    <a:lstStyle/>
                    <a:p>
                      <a:pPr algn="ctr"/>
                      <a:r>
                        <a:rPr lang="ja-JP" altLang="en-US" sz="1400" dirty="0">
                          <a:latin typeface="AR P丸ゴシック体M" panose="020B0600010101010101" pitchFamily="50" charset="-128"/>
                          <a:ea typeface="AR P丸ゴシック体M" panose="020B0600010101010101" pitchFamily="50" charset="-128"/>
                        </a:rPr>
                        <a:t>RMSE</a:t>
                      </a:r>
                      <a:endParaRPr kumimoji="1"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677979650"/>
                  </a:ext>
                </a:extLst>
              </a:tr>
              <a:tr h="365866">
                <a:tc>
                  <a:txBody>
                    <a:bodyPr/>
                    <a:lstStyle/>
                    <a:p>
                      <a:pPr lvl="0">
                        <a:buNone/>
                      </a:pPr>
                      <a:r>
                        <a:rPr lang="en-US" altLang="en-US" sz="1400" dirty="0" err="1">
                          <a:latin typeface="AR P丸ゴシック体M" panose="020B0600010101010101" pitchFamily="50" charset="-128"/>
                        </a:rPr>
                        <a:t>light_GBM</a:t>
                      </a:r>
                      <a:endParaRPr kumimoji="1" lang="ja-JP" dirty="0">
                        <a:latin typeface="AR P丸ゴシック体M" panose="020B0600010101010101" pitchFamily="50" charset="-128"/>
                        <a:ea typeface="AR P丸ゴシック体M" panose="020B0600010101010101" pitchFamily="50" charset="-128"/>
                      </a:endParaRPr>
                    </a:p>
                  </a:txBody>
                  <a:tcPr/>
                </a:tc>
                <a:tc>
                  <a:txBody>
                    <a:bodyPr/>
                    <a:lstStyle/>
                    <a:p>
                      <a:pPr lvl="0" algn="r">
                        <a:buNone/>
                      </a:pPr>
                      <a:r>
                        <a:rPr lang="ja-JP" sz="1400" u="none" strike="noStrike" noProof="0" dirty="0">
                          <a:latin typeface="AR P丸ゴシック体M" panose="020B0600010101010101" pitchFamily="50" charset="-128"/>
                          <a:ea typeface="AR P丸ゴシック体M" panose="020B0600010101010101" pitchFamily="50" charset="-128"/>
                        </a:rPr>
                        <a:t>0.9113</a:t>
                      </a:r>
                      <a:endParaRPr kumimoji="1" lang="ja-JP" sz="1400" dirty="0">
                        <a:latin typeface="AR P丸ゴシック体M" panose="020B0600010101010101" pitchFamily="50" charset="-128"/>
                        <a:ea typeface="AR P丸ゴシック体M" panose="020B0600010101010101" pitchFamily="50" charset="-128"/>
                      </a:endParaRPr>
                    </a:p>
                  </a:txBody>
                  <a:tcPr/>
                </a:tc>
                <a:tc>
                  <a:txBody>
                    <a:bodyPr/>
                    <a:lstStyle/>
                    <a:p>
                      <a:pPr lvl="0" algn="r">
                        <a:lnSpc>
                          <a:spcPct val="100000"/>
                        </a:lnSpc>
                        <a:spcBef>
                          <a:spcPts val="0"/>
                        </a:spcBef>
                        <a:spcAft>
                          <a:spcPts val="0"/>
                        </a:spcAft>
                        <a:buNone/>
                      </a:pPr>
                      <a:r>
                        <a:rPr lang="en-US" sz="1400" u="none" strike="noStrike" noProof="0" dirty="0">
                          <a:latin typeface="AR P丸ゴシック体M" panose="020B0600010101010101" pitchFamily="50" charset="-128"/>
                        </a:rPr>
                        <a:t>14553.651</a:t>
                      </a:r>
                      <a:endParaRPr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416374005"/>
                  </a:ext>
                </a:extLst>
              </a:tr>
              <a:tr h="365866">
                <a:tc>
                  <a:txBody>
                    <a:bodyPr/>
                    <a:lstStyle/>
                    <a:p>
                      <a:pPr lvl="0">
                        <a:buNone/>
                      </a:pPr>
                      <a:r>
                        <a:rPr lang="ja-JP" altLang="en-US" sz="1400" dirty="0">
                          <a:latin typeface="AR P丸ゴシック体M" panose="020B0600010101010101" pitchFamily="50" charset="-128"/>
                          <a:ea typeface="AR P丸ゴシック体M" panose="020B0600010101010101" pitchFamily="50" charset="-128"/>
                        </a:rPr>
                        <a:t>ランダムフォレスト</a:t>
                      </a:r>
                      <a:endParaRPr kumimoji="1" lang="ja-JP" altLang="en-US" sz="1400" dirty="0">
                        <a:latin typeface="AR P丸ゴシック体M" panose="020B0600010101010101" pitchFamily="50" charset="-128"/>
                        <a:ea typeface="AR P丸ゴシック体M" panose="020B0600010101010101" pitchFamily="50" charset="-128"/>
                      </a:endParaRPr>
                    </a:p>
                  </a:txBody>
                  <a:tcPr/>
                </a:tc>
                <a:tc>
                  <a:txBody>
                    <a:bodyPr/>
                    <a:lstStyle/>
                    <a:p>
                      <a:pPr lvl="0" algn="r">
                        <a:buNone/>
                      </a:pPr>
                      <a:r>
                        <a:rPr lang="ja-JP" sz="1400" u="none" strike="noStrike" noProof="0" dirty="0">
                          <a:latin typeface="AR P丸ゴシック体M" panose="020B0600010101010101" pitchFamily="50" charset="-128"/>
                          <a:ea typeface="AR P丸ゴシック体M" panose="020B0600010101010101" pitchFamily="50" charset="-128"/>
                        </a:rPr>
                        <a:t>0.9415</a:t>
                      </a:r>
                      <a:endParaRPr kumimoji="1" lang="ja-JP" sz="1400" dirty="0">
                        <a:latin typeface="AR P丸ゴシック体M" panose="020B0600010101010101" pitchFamily="50" charset="-128"/>
                        <a:ea typeface="AR P丸ゴシック体M" panose="020B0600010101010101" pitchFamily="50" charset="-128"/>
                      </a:endParaRPr>
                    </a:p>
                  </a:txBody>
                  <a:tcPr/>
                </a:tc>
                <a:tc>
                  <a:txBody>
                    <a:bodyPr/>
                    <a:lstStyle/>
                    <a:p>
                      <a:pPr lvl="0" algn="r">
                        <a:buNone/>
                      </a:pPr>
                      <a:r>
                        <a:rPr lang="ja-JP" sz="1400" u="none" strike="noStrike" noProof="0" dirty="0">
                          <a:latin typeface="AR P丸ゴシック体M" panose="020B0600010101010101" pitchFamily="50" charset="-128"/>
                          <a:ea typeface="AR P丸ゴシック体M" panose="020B0600010101010101" pitchFamily="50" charset="-128"/>
                        </a:rPr>
                        <a:t>11818.094</a:t>
                      </a:r>
                      <a:endParaRPr kumimoji="1" lang="ja-JP"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33984808"/>
                  </a:ext>
                </a:extLst>
              </a:tr>
            </a:tbl>
          </a:graphicData>
        </a:graphic>
      </p:graphicFrame>
    </p:spTree>
    <p:extLst>
      <p:ext uri="{BB962C8B-B14F-4D97-AF65-F5344CB8AC3E}">
        <p14:creationId xmlns:p14="http://schemas.microsoft.com/office/powerpoint/2010/main" val="12840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6" descr="スクリーンショットの画面&#10;&#10;高い精度で生成された説明">
            <a:extLst>
              <a:ext uri="{FF2B5EF4-FFF2-40B4-BE49-F238E27FC236}">
                <a16:creationId xmlns:a16="http://schemas.microsoft.com/office/drawing/2014/main" id="{D639567B-ABFD-4CD6-BBC8-6FDD8B5C91C9}"/>
              </a:ext>
            </a:extLst>
          </p:cNvPr>
          <p:cNvPicPr>
            <a:picLocks noChangeAspect="1"/>
          </p:cNvPicPr>
          <p:nvPr/>
        </p:nvPicPr>
        <p:blipFill>
          <a:blip r:embed="rId3"/>
          <a:stretch>
            <a:fillRect/>
          </a:stretch>
        </p:blipFill>
        <p:spPr>
          <a:xfrm>
            <a:off x="3242442" y="4019639"/>
            <a:ext cx="3815255" cy="2649741"/>
          </a:xfrm>
          <a:prstGeom prst="rect">
            <a:avLst/>
          </a:prstGeom>
        </p:spPr>
      </p:pic>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r>
              <a:rPr lang="en-US" altLang="ja-JP" sz="2400" dirty="0">
                <a:ea typeface="AR P丸ゴシック体M" panose="020B0600010101010101" pitchFamily="50" charset="-128"/>
                <a:cs typeface="Calibri"/>
              </a:rPr>
              <a:t>E　</a:t>
            </a:r>
            <a:r>
              <a:rPr lang="en-US" altLang="ja-JP" sz="2400" dirty="0" err="1">
                <a:ea typeface="AR P丸ゴシック体M" panose="020B0600010101010101" pitchFamily="50" charset="-128"/>
                <a:cs typeface="Calibri"/>
              </a:rPr>
              <a:t>モデルの性能評価</a:t>
            </a:r>
            <a:endParaRPr lang="en-US" altLang="ja-JP" sz="2400" dirty="0">
              <a:ea typeface="AR P丸ゴシック体M" panose="020B0600010101010101" pitchFamily="50" charset="-128"/>
              <a:cs typeface="Calibri"/>
            </a:endParaRPr>
          </a:p>
          <a:p>
            <a:pPr marL="0" indent="0">
              <a:buNone/>
            </a:pPr>
            <a:endParaRPr lang="ja-JP" dirty="0">
              <a:ea typeface="AR P丸ゴシック体M" panose="020B0600010101010101" pitchFamily="50" charset="-128"/>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6814240" cy="4262691"/>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・実際にテストデータ1件に当てはめて、感覚を掴む</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精度面で優位なランダムフォレストで検証</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・予測結果群の可視化</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アンサンブル学習に用いる個々を</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可視化することで、全体の予測傾向や</a:t>
            </a:r>
            <a:endParaRPr lang="ja-JP"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分散の大小が見てとれる。</a:t>
            </a:r>
            <a:endParaRPr lang="ja-JP"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2" name="図 3" descr="スクリーンショットの画面&#10;&#10;高い精度で生成された説明">
            <a:extLst>
              <a:ext uri="{FF2B5EF4-FFF2-40B4-BE49-F238E27FC236}">
                <a16:creationId xmlns:a16="http://schemas.microsoft.com/office/drawing/2014/main" id="{783FC03D-BA45-4BC1-B197-6C17DF97EE05}"/>
              </a:ext>
            </a:extLst>
          </p:cNvPr>
          <p:cNvPicPr>
            <a:picLocks noChangeAspect="1"/>
          </p:cNvPicPr>
          <p:nvPr/>
        </p:nvPicPr>
        <p:blipFill>
          <a:blip r:embed="rId4"/>
          <a:stretch>
            <a:fillRect/>
          </a:stretch>
        </p:blipFill>
        <p:spPr>
          <a:xfrm>
            <a:off x="7719848" y="1281118"/>
            <a:ext cx="4172606" cy="4647862"/>
          </a:xfrm>
          <a:prstGeom prst="rect">
            <a:avLst/>
          </a:prstGeom>
        </p:spPr>
      </p:pic>
      <p:sp>
        <p:nvSpPr>
          <p:cNvPr id="9" name="タイトル 1">
            <a:extLst>
              <a:ext uri="{FF2B5EF4-FFF2-40B4-BE49-F238E27FC236}">
                <a16:creationId xmlns:a16="http://schemas.microsoft.com/office/drawing/2014/main" id="{8B00D608-7714-4363-90DF-55BED61B86E4}"/>
              </a:ext>
            </a:extLst>
          </p:cNvPr>
          <p:cNvSpPr txBox="1">
            <a:spLocks/>
          </p:cNvSpPr>
          <p:nvPr/>
        </p:nvSpPr>
        <p:spPr>
          <a:xfrm rot="5400000">
            <a:off x="5839739" y="5108079"/>
            <a:ext cx="3304217" cy="32274"/>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graphicFrame>
        <p:nvGraphicFramePr>
          <p:cNvPr id="7" name="表 7">
            <a:extLst>
              <a:ext uri="{FF2B5EF4-FFF2-40B4-BE49-F238E27FC236}">
                <a16:creationId xmlns:a16="http://schemas.microsoft.com/office/drawing/2014/main" id="{1BFC3D8B-040F-4F4B-A560-D89A8AC3867A}"/>
              </a:ext>
            </a:extLst>
          </p:cNvPr>
          <p:cNvGraphicFramePr>
            <a:graphicFrameLocks noGrp="1"/>
          </p:cNvGraphicFramePr>
          <p:nvPr>
            <p:extLst>
              <p:ext uri="{D42A27DB-BD31-4B8C-83A1-F6EECF244321}">
                <p14:modId xmlns:p14="http://schemas.microsoft.com/office/powerpoint/2010/main" val="3681948706"/>
              </p:ext>
            </p:extLst>
          </p:nvPr>
        </p:nvGraphicFramePr>
        <p:xfrm>
          <a:off x="1066800" y="2180896"/>
          <a:ext cx="2879831" cy="1120052"/>
        </p:xfrm>
        <a:graphic>
          <a:graphicData uri="http://schemas.openxmlformats.org/drawingml/2006/table">
            <a:tbl>
              <a:tblPr firstRow="1" bandRow="1">
                <a:tableStyleId>{E8B1032C-EA38-4F05-BA0D-38AFFFC7BED3}</a:tableStyleId>
              </a:tblPr>
              <a:tblGrid>
                <a:gridCol w="1166648">
                  <a:extLst>
                    <a:ext uri="{9D8B030D-6E8A-4147-A177-3AD203B41FA5}">
                      <a16:colId xmlns:a16="http://schemas.microsoft.com/office/drawing/2014/main" val="697457133"/>
                    </a:ext>
                  </a:extLst>
                </a:gridCol>
                <a:gridCol w="1713183">
                  <a:extLst>
                    <a:ext uri="{9D8B030D-6E8A-4147-A177-3AD203B41FA5}">
                      <a16:colId xmlns:a16="http://schemas.microsoft.com/office/drawing/2014/main" val="419927696"/>
                    </a:ext>
                  </a:extLst>
                </a:gridCol>
              </a:tblGrid>
              <a:tr h="378372">
                <a:tc>
                  <a:txBody>
                    <a:bodyPr/>
                    <a:lstStyle/>
                    <a:p>
                      <a:pPr lvl="0">
                        <a:buNone/>
                      </a:pPr>
                      <a:r>
                        <a:rPr lang="ja-JP" sz="1400" b="0" u="none" strike="noStrike" noProof="0" dirty="0">
                          <a:latin typeface="AR P丸ゴシック体M" panose="020B0600010101010101" pitchFamily="50" charset="-128"/>
                          <a:ea typeface="AR P丸ゴシック体M" panose="020B0600010101010101" pitchFamily="50" charset="-128"/>
                        </a:rPr>
                        <a:t>実際の価格</a:t>
                      </a:r>
                      <a:endParaRPr kumimoji="1" lang="ja-JP" sz="1400" b="0" dirty="0">
                        <a:latin typeface="AR P丸ゴシック体M" panose="020B0600010101010101" pitchFamily="50" charset="-128"/>
                        <a:ea typeface="AR P丸ゴシック体M" panose="020B0600010101010101" pitchFamily="50" charset="-128"/>
                      </a:endParaRPr>
                    </a:p>
                  </a:txBody>
                  <a:tcPr/>
                </a:tc>
                <a:tc>
                  <a:txBody>
                    <a:bodyPr/>
                    <a:lstStyle/>
                    <a:p>
                      <a:pPr lvl="0" algn="r">
                        <a:lnSpc>
                          <a:spcPct val="100000"/>
                        </a:lnSpc>
                        <a:spcBef>
                          <a:spcPts val="0"/>
                        </a:spcBef>
                        <a:spcAft>
                          <a:spcPts val="0"/>
                        </a:spcAft>
                        <a:buNone/>
                      </a:pPr>
                      <a:r>
                        <a:rPr lang="ja-JP" sz="1400" b="0" u="none" strike="noStrike" noProof="0" dirty="0">
                          <a:latin typeface="AR P丸ゴシック体M" panose="020B0600010101010101" pitchFamily="50" charset="-128"/>
                          <a:ea typeface="AR P丸ゴシック体M" panose="020B0600010101010101" pitchFamily="50" charset="-128"/>
                        </a:rPr>
                        <a:t>¥128,500円</a:t>
                      </a:r>
                    </a:p>
                  </a:txBody>
                  <a:tcPr/>
                </a:tc>
                <a:extLst>
                  <a:ext uri="{0D108BD9-81ED-4DB2-BD59-A6C34878D82A}">
                    <a16:rowId xmlns:a16="http://schemas.microsoft.com/office/drawing/2014/main" val="3595763302"/>
                  </a:ext>
                </a:extLst>
              </a:tr>
              <a:tr h="370840">
                <a:tc>
                  <a:txBody>
                    <a:bodyPr/>
                    <a:lstStyle/>
                    <a:p>
                      <a:pPr lvl="0">
                        <a:buNone/>
                      </a:pPr>
                      <a:r>
                        <a:rPr lang="ja-JP" altLang="en-US" sz="1400" u="none" strike="noStrike" noProof="0" dirty="0">
                          <a:latin typeface="AR P丸ゴシック体M" panose="020B0600010101010101" pitchFamily="50" charset="-128"/>
                          <a:ea typeface="AR P丸ゴシック体M" panose="020B0600010101010101" pitchFamily="50" charset="-128"/>
                        </a:rPr>
                        <a:t>予測</a:t>
                      </a:r>
                      <a:r>
                        <a:rPr lang="ja-JP" sz="1400" u="none" strike="noStrike" noProof="0" dirty="0">
                          <a:latin typeface="AR P丸ゴシック体M" panose="020B0600010101010101" pitchFamily="50" charset="-128"/>
                          <a:ea typeface="AR P丸ゴシック体M" panose="020B0600010101010101" pitchFamily="50" charset="-128"/>
                        </a:rPr>
                        <a:t>価格</a:t>
                      </a:r>
                      <a:endParaRPr kumimoji="1" lang="ja-JP" sz="1400" dirty="0">
                        <a:latin typeface="AR P丸ゴシック体M" panose="020B0600010101010101" pitchFamily="50" charset="-128"/>
                        <a:ea typeface="AR P丸ゴシック体M" panose="020B0600010101010101" pitchFamily="50" charset="-128"/>
                      </a:endParaRPr>
                    </a:p>
                  </a:txBody>
                  <a:tcPr>
                    <a:solidFill>
                      <a:schemeClr val="bg1"/>
                    </a:solidFill>
                  </a:tcPr>
                </a:tc>
                <a:tc>
                  <a:txBody>
                    <a:bodyPr/>
                    <a:lstStyle/>
                    <a:p>
                      <a:pPr lvl="0" algn="r">
                        <a:buNone/>
                      </a:pPr>
                      <a:r>
                        <a:rPr lang="ja-JP" sz="1400" u="none" strike="noStrike" noProof="0" dirty="0">
                          <a:latin typeface="AR P丸ゴシック体M" panose="020B0600010101010101" pitchFamily="50" charset="-128"/>
                          <a:ea typeface="AR P丸ゴシック体M" panose="020B0600010101010101" pitchFamily="50" charset="-128"/>
                        </a:rPr>
                        <a:t>¥120,839円</a:t>
                      </a:r>
                      <a:endParaRPr kumimoji="1" lang="ja-JP" sz="1400" dirty="0">
                        <a:latin typeface="AR P丸ゴシック体M" panose="020B0600010101010101" pitchFamily="50" charset="-128"/>
                        <a:ea typeface="AR P丸ゴシック体M" panose="020B0600010101010101" pitchFamily="50" charset="-128"/>
                      </a:endParaRPr>
                    </a:p>
                  </a:txBody>
                  <a:tcPr>
                    <a:solidFill>
                      <a:schemeClr val="bg1"/>
                    </a:solidFill>
                  </a:tcPr>
                </a:tc>
                <a:extLst>
                  <a:ext uri="{0D108BD9-81ED-4DB2-BD59-A6C34878D82A}">
                    <a16:rowId xmlns:a16="http://schemas.microsoft.com/office/drawing/2014/main" val="1936679898"/>
                  </a:ext>
                </a:extLst>
              </a:tr>
              <a:tr h="370840">
                <a:tc>
                  <a:txBody>
                    <a:bodyPr/>
                    <a:lstStyle/>
                    <a:p>
                      <a:r>
                        <a:rPr lang="ja-JP" altLang="en-US" sz="1400" dirty="0">
                          <a:latin typeface="AR P丸ゴシック体M" panose="020B0600010101010101" pitchFamily="50" charset="-128"/>
                          <a:ea typeface="AR P丸ゴシック体M" panose="020B0600010101010101" pitchFamily="50" charset="-128"/>
                        </a:rPr>
                        <a:t>誤差</a:t>
                      </a:r>
                      <a:endParaRPr kumimoji="1" lang="ja-JP" altLang="en-US" sz="14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tc>
                  <a:txBody>
                    <a:bodyPr/>
                    <a:lstStyle/>
                    <a:p>
                      <a:pPr algn="r"/>
                      <a:r>
                        <a:rPr lang="ja-JP" altLang="en-US" sz="1400" dirty="0">
                          <a:latin typeface="AR P丸ゴシック体M" panose="020B0600010101010101" pitchFamily="50" charset="-128"/>
                          <a:ea typeface="AR P丸ゴシック体M" panose="020B0600010101010101" pitchFamily="50" charset="-128"/>
                        </a:rPr>
                        <a:t>¥7,661円</a:t>
                      </a:r>
                    </a:p>
                  </a:txBody>
                  <a:tcPr>
                    <a:solidFill>
                      <a:schemeClr val="accent6">
                        <a:lumMod val="40000"/>
                        <a:lumOff val="60000"/>
                      </a:schemeClr>
                    </a:solidFill>
                  </a:tcPr>
                </a:tc>
                <a:extLst>
                  <a:ext uri="{0D108BD9-81ED-4DB2-BD59-A6C34878D82A}">
                    <a16:rowId xmlns:a16="http://schemas.microsoft.com/office/drawing/2014/main" val="2975540348"/>
                  </a:ext>
                </a:extLst>
              </a:tr>
            </a:tbl>
          </a:graphicData>
        </a:graphic>
      </p:graphicFrame>
    </p:spTree>
    <p:extLst>
      <p:ext uri="{BB962C8B-B14F-4D97-AF65-F5344CB8AC3E}">
        <p14:creationId xmlns:p14="http://schemas.microsoft.com/office/powerpoint/2010/main" val="1819395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r>
              <a:rPr lang="en-US" altLang="ja-JP" sz="2400" dirty="0">
                <a:ea typeface="AR P丸ゴシック体M" panose="020B0600010101010101" pitchFamily="50" charset="-128"/>
                <a:cs typeface="+mn-lt"/>
              </a:rPr>
              <a:t>E</a:t>
            </a:r>
            <a:r>
              <a:rPr lang="ja-JP" sz="2400" dirty="0">
                <a:ea typeface="AR P丸ゴシック体M" panose="020B0600010101010101" pitchFamily="50" charset="-128"/>
                <a:cs typeface="+mn-lt"/>
              </a:rPr>
              <a:t>　モデルの性能評価・</a:t>
            </a:r>
            <a:r>
              <a:rPr lang="ja-JP" altLang="en-US" sz="2400" dirty="0">
                <a:ea typeface="AR P丸ゴシック体M" panose="020B0600010101010101" pitchFamily="50" charset="-128"/>
                <a:cs typeface="+mn-lt"/>
              </a:rPr>
              <a:t>考察</a:t>
            </a:r>
            <a:endParaRPr lang="ja-JP" dirty="0">
              <a:ea typeface="AR P丸ゴシック体M" panose="020B0600010101010101" pitchFamily="50" charset="-128"/>
            </a:endParaRPr>
          </a:p>
          <a:p>
            <a:pPr marL="0" indent="0">
              <a:buNone/>
            </a:pPr>
            <a:endParaRPr lang="ja-JP" dirty="0">
              <a:ea typeface="AR P丸ゴシック体M" panose="020B0600010101010101" pitchFamily="50" charset="-128"/>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3776751" cy="4262691"/>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・予測結果</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0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・予測結果群の可視化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6" name="図 6" descr="スクリーンショットの画面&#10;&#10;高い精度で生成された説明">
            <a:extLst>
              <a:ext uri="{FF2B5EF4-FFF2-40B4-BE49-F238E27FC236}">
                <a16:creationId xmlns:a16="http://schemas.microsoft.com/office/drawing/2014/main" id="{D639567B-ABFD-4CD6-BBC8-6FDD8B5C91C9}"/>
              </a:ext>
            </a:extLst>
          </p:cNvPr>
          <p:cNvPicPr>
            <a:picLocks noChangeAspect="1"/>
          </p:cNvPicPr>
          <p:nvPr/>
        </p:nvPicPr>
        <p:blipFill>
          <a:blip r:embed="rId3"/>
          <a:stretch>
            <a:fillRect/>
          </a:stretch>
        </p:blipFill>
        <p:spPr>
          <a:xfrm>
            <a:off x="294290" y="3777900"/>
            <a:ext cx="3815255" cy="2649741"/>
          </a:xfrm>
          <a:prstGeom prst="rect">
            <a:avLst/>
          </a:prstGeom>
        </p:spPr>
      </p:pic>
      <p:graphicFrame>
        <p:nvGraphicFramePr>
          <p:cNvPr id="7" name="表 7">
            <a:extLst>
              <a:ext uri="{FF2B5EF4-FFF2-40B4-BE49-F238E27FC236}">
                <a16:creationId xmlns:a16="http://schemas.microsoft.com/office/drawing/2014/main" id="{1BFC3D8B-040F-4F4B-A560-D89A8AC3867A}"/>
              </a:ext>
            </a:extLst>
          </p:cNvPr>
          <p:cNvGraphicFramePr>
            <a:graphicFrameLocks noGrp="1"/>
          </p:cNvGraphicFramePr>
          <p:nvPr>
            <p:extLst>
              <p:ext uri="{D42A27DB-BD31-4B8C-83A1-F6EECF244321}">
                <p14:modId xmlns:p14="http://schemas.microsoft.com/office/powerpoint/2010/main" val="4123662735"/>
              </p:ext>
            </p:extLst>
          </p:nvPr>
        </p:nvGraphicFramePr>
        <p:xfrm>
          <a:off x="772510" y="1655379"/>
          <a:ext cx="2879831" cy="1120052"/>
        </p:xfrm>
        <a:graphic>
          <a:graphicData uri="http://schemas.openxmlformats.org/drawingml/2006/table">
            <a:tbl>
              <a:tblPr firstRow="1" bandRow="1">
                <a:tableStyleId>{E8B1032C-EA38-4F05-BA0D-38AFFFC7BED3}</a:tableStyleId>
              </a:tblPr>
              <a:tblGrid>
                <a:gridCol w="1166648">
                  <a:extLst>
                    <a:ext uri="{9D8B030D-6E8A-4147-A177-3AD203B41FA5}">
                      <a16:colId xmlns:a16="http://schemas.microsoft.com/office/drawing/2014/main" val="697457133"/>
                    </a:ext>
                  </a:extLst>
                </a:gridCol>
                <a:gridCol w="1713183">
                  <a:extLst>
                    <a:ext uri="{9D8B030D-6E8A-4147-A177-3AD203B41FA5}">
                      <a16:colId xmlns:a16="http://schemas.microsoft.com/office/drawing/2014/main" val="419927696"/>
                    </a:ext>
                  </a:extLst>
                </a:gridCol>
              </a:tblGrid>
              <a:tr h="378372">
                <a:tc>
                  <a:txBody>
                    <a:bodyPr/>
                    <a:lstStyle/>
                    <a:p>
                      <a:pPr lvl="0">
                        <a:buNone/>
                      </a:pPr>
                      <a:r>
                        <a:rPr lang="ja-JP" sz="1400" b="0" u="none" strike="noStrike" noProof="0" dirty="0">
                          <a:latin typeface="AR P丸ゴシック体M" panose="020B0600010101010101" pitchFamily="50" charset="-128"/>
                          <a:ea typeface="AR P丸ゴシック体M" panose="020B0600010101010101" pitchFamily="50" charset="-128"/>
                        </a:rPr>
                        <a:t>実際の価格</a:t>
                      </a:r>
                      <a:endParaRPr kumimoji="1" lang="ja-JP" sz="1400" b="0" dirty="0">
                        <a:latin typeface="AR P丸ゴシック体M" panose="020B0600010101010101" pitchFamily="50" charset="-128"/>
                        <a:ea typeface="AR P丸ゴシック体M" panose="020B0600010101010101" pitchFamily="50" charset="-128"/>
                      </a:endParaRPr>
                    </a:p>
                  </a:txBody>
                  <a:tcPr/>
                </a:tc>
                <a:tc>
                  <a:txBody>
                    <a:bodyPr/>
                    <a:lstStyle/>
                    <a:p>
                      <a:pPr lvl="0" algn="r">
                        <a:lnSpc>
                          <a:spcPct val="100000"/>
                        </a:lnSpc>
                        <a:spcBef>
                          <a:spcPts val="0"/>
                        </a:spcBef>
                        <a:spcAft>
                          <a:spcPts val="0"/>
                        </a:spcAft>
                        <a:buNone/>
                      </a:pPr>
                      <a:r>
                        <a:rPr lang="ja-JP" sz="1400" b="0" u="none" strike="noStrike" noProof="0" dirty="0">
                          <a:latin typeface="AR P丸ゴシック体M" panose="020B0600010101010101" pitchFamily="50" charset="-128"/>
                          <a:ea typeface="AR P丸ゴシック体M" panose="020B0600010101010101" pitchFamily="50" charset="-128"/>
                        </a:rPr>
                        <a:t>¥128,500円</a:t>
                      </a:r>
                    </a:p>
                  </a:txBody>
                  <a:tcPr/>
                </a:tc>
                <a:extLst>
                  <a:ext uri="{0D108BD9-81ED-4DB2-BD59-A6C34878D82A}">
                    <a16:rowId xmlns:a16="http://schemas.microsoft.com/office/drawing/2014/main" val="3595763302"/>
                  </a:ext>
                </a:extLst>
              </a:tr>
              <a:tr h="370840">
                <a:tc>
                  <a:txBody>
                    <a:bodyPr/>
                    <a:lstStyle/>
                    <a:p>
                      <a:pPr lvl="0">
                        <a:buNone/>
                      </a:pPr>
                      <a:r>
                        <a:rPr lang="ja-JP" altLang="en-US" sz="1400" u="none" strike="noStrike" noProof="0" dirty="0">
                          <a:latin typeface="AR P丸ゴシック体M" panose="020B0600010101010101" pitchFamily="50" charset="-128"/>
                          <a:ea typeface="AR P丸ゴシック体M" panose="020B0600010101010101" pitchFamily="50" charset="-128"/>
                        </a:rPr>
                        <a:t>予測</a:t>
                      </a:r>
                      <a:r>
                        <a:rPr lang="ja-JP" sz="1400" u="none" strike="noStrike" noProof="0" dirty="0">
                          <a:latin typeface="AR P丸ゴシック体M" panose="020B0600010101010101" pitchFamily="50" charset="-128"/>
                          <a:ea typeface="AR P丸ゴシック体M" panose="020B0600010101010101" pitchFamily="50" charset="-128"/>
                        </a:rPr>
                        <a:t>価格</a:t>
                      </a:r>
                      <a:endParaRPr kumimoji="1" lang="ja-JP" sz="1400" dirty="0">
                        <a:latin typeface="AR P丸ゴシック体M" panose="020B0600010101010101" pitchFamily="50" charset="-128"/>
                        <a:ea typeface="AR P丸ゴシック体M" panose="020B0600010101010101" pitchFamily="50" charset="-128"/>
                      </a:endParaRPr>
                    </a:p>
                  </a:txBody>
                  <a:tcPr>
                    <a:solidFill>
                      <a:schemeClr val="bg1"/>
                    </a:solidFill>
                  </a:tcPr>
                </a:tc>
                <a:tc>
                  <a:txBody>
                    <a:bodyPr/>
                    <a:lstStyle/>
                    <a:p>
                      <a:pPr lvl="0" algn="r">
                        <a:buNone/>
                      </a:pPr>
                      <a:r>
                        <a:rPr lang="ja-JP" sz="1400" u="none" strike="noStrike" noProof="0" dirty="0">
                          <a:latin typeface="AR P丸ゴシック体M" panose="020B0600010101010101" pitchFamily="50" charset="-128"/>
                          <a:ea typeface="AR P丸ゴシック体M" panose="020B0600010101010101" pitchFamily="50" charset="-128"/>
                        </a:rPr>
                        <a:t>¥120,839円</a:t>
                      </a:r>
                      <a:endParaRPr kumimoji="1" lang="ja-JP" sz="1400" dirty="0">
                        <a:latin typeface="AR P丸ゴシック体M" panose="020B0600010101010101" pitchFamily="50" charset="-128"/>
                        <a:ea typeface="AR P丸ゴシック体M" panose="020B0600010101010101" pitchFamily="50" charset="-128"/>
                      </a:endParaRPr>
                    </a:p>
                  </a:txBody>
                  <a:tcPr>
                    <a:solidFill>
                      <a:schemeClr val="bg1"/>
                    </a:solidFill>
                  </a:tcPr>
                </a:tc>
                <a:extLst>
                  <a:ext uri="{0D108BD9-81ED-4DB2-BD59-A6C34878D82A}">
                    <a16:rowId xmlns:a16="http://schemas.microsoft.com/office/drawing/2014/main" val="1936679898"/>
                  </a:ext>
                </a:extLst>
              </a:tr>
              <a:tr h="370840">
                <a:tc>
                  <a:txBody>
                    <a:bodyPr/>
                    <a:lstStyle/>
                    <a:p>
                      <a:r>
                        <a:rPr lang="ja-JP" altLang="en-US" sz="1400" dirty="0">
                          <a:latin typeface="AR P丸ゴシック体M" panose="020B0600010101010101" pitchFamily="50" charset="-128"/>
                          <a:ea typeface="AR P丸ゴシック体M" panose="020B0600010101010101" pitchFamily="50" charset="-128"/>
                        </a:rPr>
                        <a:t>誤差</a:t>
                      </a:r>
                      <a:endParaRPr kumimoji="1" lang="ja-JP" altLang="en-US" sz="1400"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tc>
                  <a:txBody>
                    <a:bodyPr/>
                    <a:lstStyle/>
                    <a:p>
                      <a:pPr algn="r"/>
                      <a:r>
                        <a:rPr lang="ja-JP" altLang="en-US" sz="1400" dirty="0">
                          <a:latin typeface="AR P丸ゴシック体M" panose="020B0600010101010101" pitchFamily="50" charset="-128"/>
                          <a:ea typeface="AR P丸ゴシック体M" panose="020B0600010101010101" pitchFamily="50" charset="-128"/>
                        </a:rPr>
                        <a:t>¥7,661円</a:t>
                      </a:r>
                    </a:p>
                  </a:txBody>
                  <a:tcPr>
                    <a:solidFill>
                      <a:schemeClr val="accent6">
                        <a:lumMod val="40000"/>
                        <a:lumOff val="60000"/>
                      </a:schemeClr>
                    </a:solidFill>
                  </a:tcPr>
                </a:tc>
                <a:extLst>
                  <a:ext uri="{0D108BD9-81ED-4DB2-BD59-A6C34878D82A}">
                    <a16:rowId xmlns:a16="http://schemas.microsoft.com/office/drawing/2014/main" val="2975540348"/>
                  </a:ext>
                </a:extLst>
              </a:tr>
            </a:tbl>
          </a:graphicData>
        </a:graphic>
      </p:graphicFrame>
      <p:sp>
        <p:nvSpPr>
          <p:cNvPr id="10" name="矢印: 右 9">
            <a:extLst>
              <a:ext uri="{FF2B5EF4-FFF2-40B4-BE49-F238E27FC236}">
                <a16:creationId xmlns:a16="http://schemas.microsoft.com/office/drawing/2014/main" id="{07DFC9F6-47AD-4259-9DBD-1063F2FEBA08}"/>
              </a:ext>
            </a:extLst>
          </p:cNvPr>
          <p:cNvSpPr/>
          <p:nvPr/>
        </p:nvSpPr>
        <p:spPr>
          <a:xfrm>
            <a:off x="4345554" y="1851869"/>
            <a:ext cx="1135117" cy="746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dirty="0">
                <a:latin typeface="AR P丸ゴシック体M" panose="020B0600010101010101" pitchFamily="50" charset="-128"/>
                <a:ea typeface="AR P丸ゴシック体M" panose="020B0600010101010101" pitchFamily="50" charset="-128"/>
                <a:cs typeface="Calibri"/>
              </a:rPr>
              <a:t>言語化</a:t>
            </a:r>
            <a:endParaRPr lang="ja-JP" altLang="en-US" dirty="0">
              <a:latin typeface="AR P丸ゴシック体M" panose="020B0600010101010101" pitchFamily="50" charset="-128"/>
              <a:ea typeface="AR P丸ゴシック体M" panose="020B0600010101010101" pitchFamily="50" charset="-128"/>
            </a:endParaRPr>
          </a:p>
        </p:txBody>
      </p:sp>
      <p:sp>
        <p:nvSpPr>
          <p:cNvPr id="11" name="テキスト ボックス 1">
            <a:extLst>
              <a:ext uri="{FF2B5EF4-FFF2-40B4-BE49-F238E27FC236}">
                <a16:creationId xmlns:a16="http://schemas.microsoft.com/office/drawing/2014/main" id="{F43ACB58-F2DE-4937-8572-498A3502DEF5}"/>
              </a:ext>
            </a:extLst>
          </p:cNvPr>
          <p:cNvSpPr txBox="1"/>
          <p:nvPr/>
        </p:nvSpPr>
        <p:spPr>
          <a:xfrm>
            <a:off x="5539938" y="1493454"/>
            <a:ext cx="6562791" cy="15696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AR P丸ゴシック体M" panose="020B0600010101010101" pitchFamily="50" charset="-128"/>
                <a:ea typeface="AR P丸ゴシック体M" panose="020B0600010101010101" pitchFamily="50" charset="-128"/>
                <a:cs typeface="Calibri"/>
              </a:rPr>
              <a:t>・本当の価格が￥128,500円のところ、機械学習モデルは¥120,839円</a:t>
            </a:r>
            <a:endParaRPr lang="ja-JP" dirty="0">
              <a:latin typeface="AR P丸ゴシック体M" panose="020B0600010101010101" pitchFamily="50" charset="-128"/>
              <a:ea typeface="AR P丸ゴシック体M" panose="020B0600010101010101" pitchFamily="50" charset="-128"/>
            </a:endParaRPr>
          </a:p>
          <a:p>
            <a:r>
              <a:rPr lang="ja-JP" altLang="en-US" sz="1600" dirty="0">
                <a:latin typeface="AR P丸ゴシック体M" panose="020B0600010101010101" pitchFamily="50" charset="-128"/>
                <a:ea typeface="AR P丸ゴシック体M" panose="020B0600010101010101" pitchFamily="50" charset="-128"/>
                <a:cs typeface="Calibri"/>
              </a:rPr>
              <a:t>　と予測。</a:t>
            </a:r>
            <a:endParaRPr lang="ja-JP" dirty="0">
              <a:latin typeface="AR P丸ゴシック体M" panose="020B0600010101010101" pitchFamily="50" charset="-128"/>
              <a:ea typeface="AR P丸ゴシック体M" panose="020B0600010101010101" pitchFamily="50" charset="-128"/>
            </a:endParaRPr>
          </a:p>
          <a:p>
            <a:r>
              <a:rPr lang="ja-JP" altLang="en-US" sz="1600" dirty="0">
                <a:latin typeface="AR P丸ゴシック体M" panose="020B0600010101010101" pitchFamily="50" charset="-128"/>
                <a:ea typeface="AR P丸ゴシック体M" panose="020B0600010101010101" pitchFamily="50" charset="-128"/>
                <a:cs typeface="Calibri"/>
              </a:rPr>
              <a:t>・RMSEの値から、平均して ± ¥11,818円の誤差が発生している。</a:t>
            </a:r>
          </a:p>
          <a:p>
            <a:endParaRPr lang="ja-JP" altLang="en-US" sz="1600" dirty="0">
              <a:latin typeface="AR P丸ゴシック体M" panose="020B0600010101010101" pitchFamily="50" charset="-128"/>
              <a:ea typeface="AR P丸ゴシック体M" panose="020B0600010101010101" pitchFamily="50" charset="-128"/>
              <a:cs typeface="Calibri"/>
            </a:endParaRPr>
          </a:p>
          <a:p>
            <a:r>
              <a:rPr lang="ja-JP" altLang="en-US" sz="1600">
                <a:solidFill>
                  <a:srgbClr val="FF0000"/>
                </a:solidFill>
                <a:latin typeface="AR P丸ゴシック体M" panose="020B0600010101010101" pitchFamily="50" charset="-128"/>
                <a:ea typeface="AR P丸ゴシック体M"/>
                <a:cs typeface="Calibri"/>
              </a:rPr>
              <a:t>「概算見積作成の際にも、同様の水準で精度が担保できるのであれば、試してみる価値があり、採用に値すると判断できる。」</a:t>
            </a:r>
          </a:p>
        </p:txBody>
      </p:sp>
      <p:sp>
        <p:nvSpPr>
          <p:cNvPr id="12" name="矢印: 右 11">
            <a:extLst>
              <a:ext uri="{FF2B5EF4-FFF2-40B4-BE49-F238E27FC236}">
                <a16:creationId xmlns:a16="http://schemas.microsoft.com/office/drawing/2014/main" id="{F98AE434-5DB6-4B9E-9B07-08909B26EA90}"/>
              </a:ext>
            </a:extLst>
          </p:cNvPr>
          <p:cNvSpPr/>
          <p:nvPr/>
        </p:nvSpPr>
        <p:spPr>
          <a:xfrm>
            <a:off x="4345553" y="4169400"/>
            <a:ext cx="1135117" cy="746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dirty="0">
                <a:latin typeface="AR P丸ゴシック体M" panose="020B0600010101010101" pitchFamily="50" charset="-128"/>
                <a:ea typeface="AR P丸ゴシック体M" panose="020B0600010101010101" pitchFamily="50" charset="-128"/>
                <a:cs typeface="Calibri"/>
              </a:rPr>
              <a:t>言語化</a:t>
            </a:r>
            <a:endParaRPr lang="ja-JP" altLang="en-US" dirty="0">
              <a:latin typeface="AR P丸ゴシック体M" panose="020B0600010101010101" pitchFamily="50" charset="-128"/>
              <a:ea typeface="AR P丸ゴシック体M" panose="020B0600010101010101" pitchFamily="50" charset="-128"/>
            </a:endParaRPr>
          </a:p>
        </p:txBody>
      </p:sp>
      <p:sp>
        <p:nvSpPr>
          <p:cNvPr id="14" name="テキスト ボックス 1">
            <a:extLst>
              <a:ext uri="{FF2B5EF4-FFF2-40B4-BE49-F238E27FC236}">
                <a16:creationId xmlns:a16="http://schemas.microsoft.com/office/drawing/2014/main" id="{304F7446-5ADC-4716-B3A3-1464592645E8}"/>
              </a:ext>
            </a:extLst>
          </p:cNvPr>
          <p:cNvSpPr txBox="1"/>
          <p:nvPr/>
        </p:nvSpPr>
        <p:spPr>
          <a:xfrm>
            <a:off x="5539937" y="3674351"/>
            <a:ext cx="6369268" cy="15696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AR P丸ゴシック体M" panose="020B0600010101010101" pitchFamily="50" charset="-128"/>
                <a:ea typeface="AR P丸ゴシック体M" panose="020B0600010101010101" pitchFamily="50" charset="-128"/>
                <a:cs typeface="Calibri"/>
              </a:rPr>
              <a:t>「機械学習モデルは12万円と予測したが、予測数の多い値は11万円。」</a:t>
            </a:r>
            <a:endParaRPr lang="ja-JP" dirty="0">
              <a:latin typeface="AR P丸ゴシック体M" panose="020B0600010101010101" pitchFamily="50" charset="-128"/>
              <a:ea typeface="AR P丸ゴシック体M" panose="020B0600010101010101" pitchFamily="50" charset="-128"/>
            </a:endParaRPr>
          </a:p>
          <a:p>
            <a:r>
              <a:rPr lang="ja-JP" altLang="en-US" sz="1600" dirty="0">
                <a:latin typeface="AR P丸ゴシック体M" panose="020B0600010101010101" pitchFamily="50" charset="-128"/>
                <a:ea typeface="AR P丸ゴシック体M" panose="020B0600010101010101" pitchFamily="50" charset="-128"/>
                <a:cs typeface="Calibri"/>
              </a:rPr>
              <a:t>「13万あたりも2番目に予測数が多く、さらに高い値にも予測結果が分散している。」</a:t>
            </a:r>
          </a:p>
          <a:p>
            <a:endParaRPr lang="ja-JP" altLang="en-US" sz="1600" dirty="0">
              <a:latin typeface="AR P丸ゴシック体M" panose="020B0600010101010101" pitchFamily="50" charset="-128"/>
              <a:ea typeface="AR P丸ゴシック体M" panose="020B0600010101010101" pitchFamily="50" charset="-128"/>
              <a:cs typeface="Calibri"/>
            </a:endParaRPr>
          </a:p>
          <a:p>
            <a:r>
              <a:rPr lang="ja-JP" altLang="en-US" sz="1600" dirty="0">
                <a:solidFill>
                  <a:srgbClr val="FF0000"/>
                </a:solidFill>
                <a:latin typeface="AR P丸ゴシック体M" panose="020B0600010101010101" pitchFamily="50" charset="-128"/>
                <a:ea typeface="AR P丸ゴシック体M" panose="020B0600010101010101" pitchFamily="50" charset="-128"/>
                <a:cs typeface="Calibri"/>
              </a:rPr>
              <a:t>「概算見積の際には、高めに価格を設定する傾向があるため、顧客への提出は14万円としておこう。」</a:t>
            </a:r>
          </a:p>
        </p:txBody>
      </p:sp>
      <p:sp>
        <p:nvSpPr>
          <p:cNvPr id="5" name="四角形: 角を丸くする 4">
            <a:extLst>
              <a:ext uri="{FF2B5EF4-FFF2-40B4-BE49-F238E27FC236}">
                <a16:creationId xmlns:a16="http://schemas.microsoft.com/office/drawing/2014/main" id="{A9AFDA51-CCD1-4224-B3AE-32A0B63EEF2B}"/>
              </a:ext>
            </a:extLst>
          </p:cNvPr>
          <p:cNvSpPr/>
          <p:nvPr/>
        </p:nvSpPr>
        <p:spPr>
          <a:xfrm>
            <a:off x="4625537" y="5715986"/>
            <a:ext cx="703142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latin typeface="AR P丸ゴシック体M" panose="020B0600010101010101" pitchFamily="50" charset="-128"/>
                <a:ea typeface="AR P丸ゴシック体M" panose="020B0600010101010101" pitchFamily="50" charset="-128"/>
                <a:cs typeface="Calibri"/>
              </a:rPr>
              <a:t>機械学習から導かれた予測結果が、人間の判断材料となり、</a:t>
            </a:r>
            <a:endParaRPr lang="ja-JP" dirty="0">
              <a:latin typeface="AR P丸ゴシック体M" panose="020B0600010101010101" pitchFamily="50" charset="-128"/>
              <a:ea typeface="AR P丸ゴシック体M" panose="020B0600010101010101" pitchFamily="50" charset="-128"/>
              <a:cs typeface="Calibri" panose="020F0502020204030204"/>
            </a:endParaRPr>
          </a:p>
          <a:p>
            <a:r>
              <a:rPr lang="ja-JP" altLang="en-US" dirty="0">
                <a:latin typeface="AR P丸ゴシック体M" panose="020B0600010101010101" pitchFamily="50" charset="-128"/>
                <a:ea typeface="AR P丸ゴシック体M" panose="020B0600010101010101" pitchFamily="50" charset="-128"/>
                <a:cs typeface="Calibri"/>
              </a:rPr>
              <a:t>ビジネス課題に対する打ち手の選択を助ける。</a:t>
            </a:r>
            <a:endParaRPr lang="ja-JP" dirty="0">
              <a:latin typeface="AR P丸ゴシック体M" panose="020B0600010101010101" pitchFamily="50" charset="-128"/>
              <a:ea typeface="AR P丸ゴシック体M" panose="020B0600010101010101" pitchFamily="50" charset="-128"/>
              <a:cs typeface="Calibri" panose="020F0502020204030204"/>
            </a:endParaRPr>
          </a:p>
        </p:txBody>
      </p:sp>
    </p:spTree>
    <p:extLst>
      <p:ext uri="{BB962C8B-B14F-4D97-AF65-F5344CB8AC3E}">
        <p14:creationId xmlns:p14="http://schemas.microsoft.com/office/powerpoint/2010/main" val="409592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6" name="テキスト ボックス 5">
            <a:extLst>
              <a:ext uri="{FF2B5EF4-FFF2-40B4-BE49-F238E27FC236}">
                <a16:creationId xmlns:a16="http://schemas.microsoft.com/office/drawing/2014/main" id="{FE5EEB07-DF37-4985-B9DD-DBD3DB33D325}"/>
              </a:ext>
            </a:extLst>
          </p:cNvPr>
          <p:cNvSpPr txBox="1"/>
          <p:nvPr/>
        </p:nvSpPr>
        <p:spPr>
          <a:xfrm>
            <a:off x="433300" y="1182414"/>
            <a:ext cx="8798200" cy="1606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・機械学習モデルの構築・評価が完了！</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しかし、むしろここからが本題。</a:t>
            </a:r>
            <a:endParaRPr lang="ja-JP" sz="1400"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・概算見積の金額予測に、機械学習モデルを応用するにあたって</a:t>
            </a:r>
            <a:endParaRPr lang="ja-JP" sz="1600" dirty="0">
              <a:latin typeface="AR P丸ゴシック体M" panose="020B0600010101010101" pitchFamily="50" charset="-128"/>
              <a:ea typeface="AR P丸ゴシック体M" panose="020B0600010101010101" pitchFamily="50" charset="-128"/>
              <a:cs typeface="Calibri"/>
            </a:endParaRPr>
          </a:p>
          <a:p>
            <a:r>
              <a:rPr lang="ja-JP" altLang="en-US" sz="16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顧客から受領した建築図面や仕様を元に、自火報設備の概算見積金額を予測することが目標である。</a:t>
            </a:r>
            <a:endParaRPr lang="ja-JP"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そのため、新しい数値データ（特徴量）を入力できるプラットフォームが必要となる。</a:t>
            </a:r>
            <a:endParaRPr lang="ja-JP" sz="1400" dirty="0">
              <a:latin typeface="AR P丸ゴシック体M" panose="020B0600010101010101" pitchFamily="50" charset="-128"/>
              <a:ea typeface="AR P丸ゴシック体M" panose="020B0600010101010101" pitchFamily="50" charset="-128"/>
              <a:cs typeface="Calibri"/>
            </a:endParaRPr>
          </a:p>
        </p:txBody>
      </p:sp>
      <p:sp>
        <p:nvSpPr>
          <p:cNvPr id="2" name="矢印: 下 1">
            <a:extLst>
              <a:ext uri="{FF2B5EF4-FFF2-40B4-BE49-F238E27FC236}">
                <a16:creationId xmlns:a16="http://schemas.microsoft.com/office/drawing/2014/main" id="{B19A69D1-BAB5-4427-B64F-209118D8E3AA}"/>
              </a:ext>
            </a:extLst>
          </p:cNvPr>
          <p:cNvSpPr/>
          <p:nvPr/>
        </p:nvSpPr>
        <p:spPr>
          <a:xfrm>
            <a:off x="3325945" y="2787396"/>
            <a:ext cx="483475" cy="578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5" name="テキスト ボックス 4">
            <a:extLst>
              <a:ext uri="{FF2B5EF4-FFF2-40B4-BE49-F238E27FC236}">
                <a16:creationId xmlns:a16="http://schemas.microsoft.com/office/drawing/2014/main" id="{A73B7B14-7CB4-46BF-8F8F-9A0120B155FD}"/>
              </a:ext>
            </a:extLst>
          </p:cNvPr>
          <p:cNvSpPr txBox="1"/>
          <p:nvPr/>
        </p:nvSpPr>
        <p:spPr>
          <a:xfrm>
            <a:off x="447675" y="3427358"/>
            <a:ext cx="80824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dirty="0">
                <a:latin typeface="AR P丸ゴシック体M" panose="020B0600010101010101" pitchFamily="50" charset="-128"/>
                <a:ea typeface="AR P丸ゴシック体M" panose="020B0600010101010101" pitchFamily="50" charset="-128"/>
                <a:cs typeface="Calibri"/>
              </a:rPr>
              <a:t>　今回は機械学習を行ったjupyter notebook上で、input関数を用いて入力値をデータフレームへと</a:t>
            </a:r>
          </a:p>
          <a:p>
            <a:r>
              <a:rPr lang="ja-JP" altLang="en-US" sz="1400" dirty="0">
                <a:latin typeface="AR P丸ゴシック体M" panose="020B0600010101010101" pitchFamily="50" charset="-128"/>
                <a:ea typeface="AR P丸ゴシック体M" panose="020B0600010101010101" pitchFamily="50" charset="-128"/>
                <a:cs typeface="Calibri"/>
              </a:rPr>
              <a:t>　変換することとする。</a:t>
            </a:r>
          </a:p>
        </p:txBody>
      </p:sp>
      <p:pic>
        <p:nvPicPr>
          <p:cNvPr id="10" name="グラフィックス 10" descr="男性のプロフィール">
            <a:extLst>
              <a:ext uri="{FF2B5EF4-FFF2-40B4-BE49-F238E27FC236}">
                <a16:creationId xmlns:a16="http://schemas.microsoft.com/office/drawing/2014/main" id="{4D046ACA-EDE7-4FFF-B9E9-0F592E603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656" y="4385443"/>
            <a:ext cx="1187668" cy="1187668"/>
          </a:xfrm>
          <a:prstGeom prst="rect">
            <a:avLst/>
          </a:prstGeom>
        </p:spPr>
      </p:pic>
      <p:sp>
        <p:nvSpPr>
          <p:cNvPr id="8" name="テキスト ボックス 7">
            <a:extLst>
              <a:ext uri="{FF2B5EF4-FFF2-40B4-BE49-F238E27FC236}">
                <a16:creationId xmlns:a16="http://schemas.microsoft.com/office/drawing/2014/main" id="{49EF1CA2-0B44-4731-8200-4120CD5D8A38}"/>
              </a:ext>
            </a:extLst>
          </p:cNvPr>
          <p:cNvSpPr txBox="1"/>
          <p:nvPr/>
        </p:nvSpPr>
        <p:spPr>
          <a:xfrm>
            <a:off x="2703129" y="5435819"/>
            <a:ext cx="672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顧客</a:t>
            </a:r>
          </a:p>
        </p:txBody>
      </p:sp>
      <p:sp>
        <p:nvSpPr>
          <p:cNvPr id="12" name="テキスト ボックス 11">
            <a:extLst>
              <a:ext uri="{FF2B5EF4-FFF2-40B4-BE49-F238E27FC236}">
                <a16:creationId xmlns:a16="http://schemas.microsoft.com/office/drawing/2014/main" id="{C2FB4AFC-C6F6-4776-B05B-4E828974373E}"/>
              </a:ext>
            </a:extLst>
          </p:cNvPr>
          <p:cNvSpPr txBox="1"/>
          <p:nvPr/>
        </p:nvSpPr>
        <p:spPr>
          <a:xfrm>
            <a:off x="5945571" y="5425308"/>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営業</a:t>
            </a:r>
          </a:p>
        </p:txBody>
      </p:sp>
      <p:sp>
        <p:nvSpPr>
          <p:cNvPr id="9" name="矢印: 右 8">
            <a:extLst>
              <a:ext uri="{FF2B5EF4-FFF2-40B4-BE49-F238E27FC236}">
                <a16:creationId xmlns:a16="http://schemas.microsoft.com/office/drawing/2014/main" id="{9FC7B3ED-0167-449D-8401-06646048DF1E}"/>
              </a:ext>
            </a:extLst>
          </p:cNvPr>
          <p:cNvSpPr/>
          <p:nvPr/>
        </p:nvSpPr>
        <p:spPr>
          <a:xfrm>
            <a:off x="3702125" y="5349515"/>
            <a:ext cx="1923392"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①建築図面</a:t>
            </a:r>
          </a:p>
        </p:txBody>
      </p:sp>
      <p:sp>
        <p:nvSpPr>
          <p:cNvPr id="14" name="矢印: 右 13">
            <a:extLst>
              <a:ext uri="{FF2B5EF4-FFF2-40B4-BE49-F238E27FC236}">
                <a16:creationId xmlns:a16="http://schemas.microsoft.com/office/drawing/2014/main" id="{5451BDDB-1265-423E-8E62-D830447CF9AE}"/>
              </a:ext>
            </a:extLst>
          </p:cNvPr>
          <p:cNvSpPr/>
          <p:nvPr/>
        </p:nvSpPr>
        <p:spPr>
          <a:xfrm>
            <a:off x="6870993" y="5349514"/>
            <a:ext cx="1597570"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②特徴量</a:t>
            </a:r>
          </a:p>
        </p:txBody>
      </p:sp>
      <p:sp>
        <p:nvSpPr>
          <p:cNvPr id="17" name="テキスト ボックス 16">
            <a:extLst>
              <a:ext uri="{FF2B5EF4-FFF2-40B4-BE49-F238E27FC236}">
                <a16:creationId xmlns:a16="http://schemas.microsoft.com/office/drawing/2014/main" id="{155B17FD-1861-47B5-A284-DD33DB1794EF}"/>
              </a:ext>
            </a:extLst>
          </p:cNvPr>
          <p:cNvSpPr txBox="1"/>
          <p:nvPr/>
        </p:nvSpPr>
        <p:spPr>
          <a:xfrm>
            <a:off x="8604688" y="5456838"/>
            <a:ext cx="25540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機械学習アルゴリズム</a:t>
            </a:r>
          </a:p>
        </p:txBody>
      </p:sp>
      <p:sp>
        <p:nvSpPr>
          <p:cNvPr id="18" name="矢印: 左 17">
            <a:extLst>
              <a:ext uri="{FF2B5EF4-FFF2-40B4-BE49-F238E27FC236}">
                <a16:creationId xmlns:a16="http://schemas.microsoft.com/office/drawing/2014/main" id="{72932B62-20F6-4D46-9EED-828FE36B9ACF}"/>
              </a:ext>
            </a:extLst>
          </p:cNvPr>
          <p:cNvSpPr/>
          <p:nvPr/>
        </p:nvSpPr>
        <p:spPr>
          <a:xfrm>
            <a:off x="6866724" y="4378294"/>
            <a:ext cx="1602827" cy="4834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③予測金額</a:t>
            </a:r>
          </a:p>
        </p:txBody>
      </p:sp>
      <p:sp>
        <p:nvSpPr>
          <p:cNvPr id="19" name="矢印: 左 18">
            <a:extLst>
              <a:ext uri="{FF2B5EF4-FFF2-40B4-BE49-F238E27FC236}">
                <a16:creationId xmlns:a16="http://schemas.microsoft.com/office/drawing/2014/main" id="{3803F5F0-5408-49B7-879D-EBAAC45682C0}"/>
              </a:ext>
            </a:extLst>
          </p:cNvPr>
          <p:cNvSpPr/>
          <p:nvPr/>
        </p:nvSpPr>
        <p:spPr>
          <a:xfrm>
            <a:off x="3703109" y="4378293"/>
            <a:ext cx="1928648" cy="4834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④概算見積</a:t>
            </a:r>
          </a:p>
        </p:txBody>
      </p:sp>
      <p:pic>
        <p:nvPicPr>
          <p:cNvPr id="21" name="グラフィックス 21" descr="事務員">
            <a:extLst>
              <a:ext uri="{FF2B5EF4-FFF2-40B4-BE49-F238E27FC236}">
                <a16:creationId xmlns:a16="http://schemas.microsoft.com/office/drawing/2014/main" id="{2C1CFCDC-63A5-485F-A48D-7C34A4BBD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0842" y="4380187"/>
            <a:ext cx="1187669" cy="1192924"/>
          </a:xfrm>
          <a:prstGeom prst="rect">
            <a:avLst/>
          </a:prstGeom>
        </p:spPr>
      </p:pic>
      <p:pic>
        <p:nvPicPr>
          <p:cNvPr id="4" name="グラフィックス 10" descr="脳">
            <a:extLst>
              <a:ext uri="{FF2B5EF4-FFF2-40B4-BE49-F238E27FC236}">
                <a16:creationId xmlns:a16="http://schemas.microsoft.com/office/drawing/2014/main" id="{6F4C01B8-0861-4CD1-ACF1-E0938C689E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92056" y="4380187"/>
            <a:ext cx="1187668" cy="1187668"/>
          </a:xfrm>
          <a:prstGeom prst="rect">
            <a:avLst/>
          </a:prstGeom>
        </p:spPr>
      </p:pic>
      <p:sp>
        <p:nvSpPr>
          <p:cNvPr id="11" name="コンテンツ プレースホルダー 2">
            <a:extLst>
              <a:ext uri="{FF2B5EF4-FFF2-40B4-BE49-F238E27FC236}">
                <a16:creationId xmlns:a16="http://schemas.microsoft.com/office/drawing/2014/main" id="{464D246A-EE0B-4502-A18C-4240433E2852}"/>
              </a:ext>
            </a:extLst>
          </p:cNvPr>
          <p:cNvSpPr txBox="1">
            <a:spLocks/>
          </p:cNvSpPr>
          <p:nvPr/>
        </p:nvSpPr>
        <p:spPr>
          <a:xfrm>
            <a:off x="447343" y="445870"/>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kumimoji="0" lang="en-US" sz="2400" dirty="0">
                <a:latin typeface="AR P丸ゴシック体M" panose="020B0600010101010101" pitchFamily="50" charset="-128"/>
                <a:ea typeface="AR P丸ゴシック体M" panose="020B0600010101010101" pitchFamily="50" charset="-128"/>
                <a:cs typeface="+mn-lt"/>
              </a:rPr>
              <a:t>F　</a:t>
            </a:r>
            <a:r>
              <a:rPr kumimoji="0" lang="ja-JP" altLang="en-US" sz="2400" dirty="0">
                <a:latin typeface="AR P丸ゴシック体M" panose="020B0600010101010101" pitchFamily="50" charset="-128"/>
                <a:ea typeface="AR P丸ゴシック体M" panose="020B0600010101010101" pitchFamily="50" charset="-128"/>
                <a:cs typeface="+mn-lt"/>
              </a:rPr>
              <a:t>機械学習モデルの応用</a:t>
            </a:r>
            <a:endParaRPr kumimoji="0" lang="ja-JP" sz="2400" dirty="0">
              <a:latin typeface="AR P丸ゴシック体M" panose="020B0600010101010101" pitchFamily="50" charset="-128"/>
              <a:ea typeface="AR P丸ゴシック体M" panose="020B0600010101010101" pitchFamily="50" charset="-128"/>
              <a:cs typeface="+mn-lt"/>
            </a:endParaRPr>
          </a:p>
          <a:p>
            <a:pPr marL="0" indent="0">
              <a:buFont typeface="Arial" panose="020B0604020202020204" pitchFamily="34" charset="0"/>
              <a:buNone/>
            </a:pPr>
            <a:endParaRPr kumimoji="0" lang="ja-JP" sz="2400" dirty="0">
              <a:latin typeface="AR P丸ゴシック体M" panose="020B0600010101010101" pitchFamily="50" charset="-128"/>
              <a:ea typeface="AR P丸ゴシック体M" panose="020B0600010101010101" pitchFamily="50" charset="-128"/>
              <a:cs typeface="+mn-lt"/>
            </a:endParaRPr>
          </a:p>
        </p:txBody>
      </p:sp>
      <p:sp>
        <p:nvSpPr>
          <p:cNvPr id="3" name="正方形/長方形 2">
            <a:extLst>
              <a:ext uri="{FF2B5EF4-FFF2-40B4-BE49-F238E27FC236}">
                <a16:creationId xmlns:a16="http://schemas.microsoft.com/office/drawing/2014/main" id="{DEEF6D07-9D66-4899-B3A1-A14CA7255953}"/>
              </a:ext>
            </a:extLst>
          </p:cNvPr>
          <p:cNvSpPr/>
          <p:nvPr/>
        </p:nvSpPr>
        <p:spPr>
          <a:xfrm>
            <a:off x="6763407" y="5299841"/>
            <a:ext cx="1844565" cy="578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5" name="テキスト ボックス 14">
            <a:extLst>
              <a:ext uri="{FF2B5EF4-FFF2-40B4-BE49-F238E27FC236}">
                <a16:creationId xmlns:a16="http://schemas.microsoft.com/office/drawing/2014/main" id="{7005C656-D012-4D61-B8BF-7726DD3CA41C}"/>
              </a:ext>
            </a:extLst>
          </p:cNvPr>
          <p:cNvSpPr txBox="1"/>
          <p:nvPr/>
        </p:nvSpPr>
        <p:spPr>
          <a:xfrm>
            <a:off x="6096985" y="6170557"/>
            <a:ext cx="39834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solidFill>
                  <a:srgbClr val="FF0000"/>
                </a:solidFill>
                <a:latin typeface="AR P丸ゴシック体M" panose="020B0600010101010101" pitchFamily="50" charset="-128"/>
                <a:ea typeface="AR P丸ゴシック体M" panose="020B0600010101010101" pitchFamily="50" charset="-128"/>
                <a:cs typeface="Calibri"/>
              </a:rPr>
              <a:t>任意の値を入力できる必要がある</a:t>
            </a:r>
          </a:p>
        </p:txBody>
      </p:sp>
    </p:spTree>
    <p:extLst>
      <p:ext uri="{BB962C8B-B14F-4D97-AF65-F5344CB8AC3E}">
        <p14:creationId xmlns:p14="http://schemas.microsoft.com/office/powerpoint/2010/main" val="228468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5870"/>
            <a:ext cx="5588348" cy="550531"/>
          </a:xfrm>
          <a:ln w="57150">
            <a:noFill/>
          </a:ln>
        </p:spPr>
        <p:txBody>
          <a:bodyPr anchor="t">
            <a:normAutofit/>
          </a:bodyPr>
          <a:lstStyle/>
          <a:p>
            <a:pPr>
              <a:buNone/>
            </a:pPr>
            <a:r>
              <a:rPr lang="en-US" sz="2400" dirty="0">
                <a:ea typeface="AR P丸ゴシック体M" panose="020B0600010101010101" pitchFamily="50" charset="-128"/>
                <a:cs typeface="+mn-lt"/>
              </a:rPr>
              <a:t>F　</a:t>
            </a:r>
            <a:r>
              <a:rPr lang="ja-JP" altLang="en-US" sz="2400" dirty="0">
                <a:ea typeface="AR P丸ゴシック体M" panose="020B0600010101010101" pitchFamily="50" charset="-128"/>
                <a:cs typeface="+mn-lt"/>
              </a:rPr>
              <a:t>機械学習モデルの応用</a:t>
            </a:r>
            <a:endParaRPr lang="ja-JP" sz="2400" dirty="0">
              <a:ea typeface="AR P丸ゴシック体M" panose="020B0600010101010101" pitchFamily="50" charset="-128"/>
              <a:cs typeface="+mn-lt"/>
            </a:endParaRPr>
          </a:p>
          <a:p>
            <a:pPr marL="0" indent="0">
              <a:buNone/>
            </a:pPr>
            <a:endParaRPr lang="ja-JP" sz="2400" dirty="0">
              <a:ea typeface="AR P丸ゴシック体M" panose="020B0600010101010101" pitchFamily="50" charset="-128"/>
              <a:cs typeface="+mn-lt"/>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3703178" cy="930912"/>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・input関数による特徴量の入力</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・DataFrameに変換</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・機械学習モデルの実装</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・予測結果・分布の可視化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5" name="図 5" descr="抽象, 挿絵 が含まれている画像&#10;&#10;非常に高い精度で生成された説明">
            <a:extLst>
              <a:ext uri="{FF2B5EF4-FFF2-40B4-BE49-F238E27FC236}">
                <a16:creationId xmlns:a16="http://schemas.microsoft.com/office/drawing/2014/main" id="{B7418296-499C-4012-A668-F70E06D4F606}"/>
              </a:ext>
            </a:extLst>
          </p:cNvPr>
          <p:cNvPicPr>
            <a:picLocks noChangeAspect="1"/>
          </p:cNvPicPr>
          <p:nvPr/>
        </p:nvPicPr>
        <p:blipFill>
          <a:blip r:embed="rId3"/>
          <a:stretch>
            <a:fillRect/>
          </a:stretch>
        </p:blipFill>
        <p:spPr>
          <a:xfrm>
            <a:off x="4240925" y="1211856"/>
            <a:ext cx="7772400" cy="335253"/>
          </a:xfrm>
          <a:prstGeom prst="rect">
            <a:avLst/>
          </a:prstGeom>
        </p:spPr>
      </p:pic>
      <p:pic>
        <p:nvPicPr>
          <p:cNvPr id="6" name="図 6" descr="スクリーンショット が含まれている画像&#10;&#10;非常に高い精度で生成された説明">
            <a:extLst>
              <a:ext uri="{FF2B5EF4-FFF2-40B4-BE49-F238E27FC236}">
                <a16:creationId xmlns:a16="http://schemas.microsoft.com/office/drawing/2014/main" id="{D9765DAD-2FA6-47A4-B0DD-F2AA98029AC0}"/>
              </a:ext>
            </a:extLst>
          </p:cNvPr>
          <p:cNvPicPr>
            <a:picLocks noChangeAspect="1"/>
          </p:cNvPicPr>
          <p:nvPr/>
        </p:nvPicPr>
        <p:blipFill>
          <a:blip r:embed="rId4"/>
          <a:stretch>
            <a:fillRect/>
          </a:stretch>
        </p:blipFill>
        <p:spPr>
          <a:xfrm>
            <a:off x="4240924" y="1479871"/>
            <a:ext cx="7772400" cy="372039"/>
          </a:xfrm>
          <a:prstGeom prst="rect">
            <a:avLst/>
          </a:prstGeom>
        </p:spPr>
      </p:pic>
      <p:pic>
        <p:nvPicPr>
          <p:cNvPr id="7" name="図 7" descr="テーブル, 挿絵 が含まれている画像&#10;&#10;非常に高い精度で生成された説明">
            <a:extLst>
              <a:ext uri="{FF2B5EF4-FFF2-40B4-BE49-F238E27FC236}">
                <a16:creationId xmlns:a16="http://schemas.microsoft.com/office/drawing/2014/main" id="{5B282B60-E15D-4F4D-88ED-DEA4E2FC563B}"/>
              </a:ext>
            </a:extLst>
          </p:cNvPr>
          <p:cNvPicPr>
            <a:picLocks noChangeAspect="1"/>
          </p:cNvPicPr>
          <p:nvPr/>
        </p:nvPicPr>
        <p:blipFill>
          <a:blip r:embed="rId5"/>
          <a:stretch>
            <a:fillRect/>
          </a:stretch>
        </p:blipFill>
        <p:spPr>
          <a:xfrm>
            <a:off x="4240924" y="1774765"/>
            <a:ext cx="7772400" cy="370826"/>
          </a:xfrm>
          <a:prstGeom prst="rect">
            <a:avLst/>
          </a:prstGeom>
        </p:spPr>
      </p:pic>
      <p:pic>
        <p:nvPicPr>
          <p:cNvPr id="8" name="図 8" descr="スクリーンショット が含まれている画像&#10;&#10;非常に高い精度で生成された説明">
            <a:extLst>
              <a:ext uri="{FF2B5EF4-FFF2-40B4-BE49-F238E27FC236}">
                <a16:creationId xmlns:a16="http://schemas.microsoft.com/office/drawing/2014/main" id="{86CF9D32-5173-4E35-BD3B-DC6B5E542B01}"/>
              </a:ext>
            </a:extLst>
          </p:cNvPr>
          <p:cNvPicPr>
            <a:picLocks noChangeAspect="1"/>
          </p:cNvPicPr>
          <p:nvPr/>
        </p:nvPicPr>
        <p:blipFill>
          <a:blip r:embed="rId6"/>
          <a:stretch>
            <a:fillRect/>
          </a:stretch>
        </p:blipFill>
        <p:spPr>
          <a:xfrm>
            <a:off x="4240924" y="2140674"/>
            <a:ext cx="7772399" cy="364224"/>
          </a:xfrm>
          <a:prstGeom prst="rect">
            <a:avLst/>
          </a:prstGeom>
        </p:spPr>
      </p:pic>
      <p:pic>
        <p:nvPicPr>
          <p:cNvPr id="9" name="図 9" descr="挿絵 が含まれている画像&#10;&#10;非常に高い精度で生成された説明">
            <a:extLst>
              <a:ext uri="{FF2B5EF4-FFF2-40B4-BE49-F238E27FC236}">
                <a16:creationId xmlns:a16="http://schemas.microsoft.com/office/drawing/2014/main" id="{E619FFB7-3467-42FE-833E-390409C0853E}"/>
              </a:ext>
            </a:extLst>
          </p:cNvPr>
          <p:cNvPicPr>
            <a:picLocks noChangeAspect="1"/>
          </p:cNvPicPr>
          <p:nvPr/>
        </p:nvPicPr>
        <p:blipFill>
          <a:blip r:embed="rId7"/>
          <a:stretch>
            <a:fillRect/>
          </a:stretch>
        </p:blipFill>
        <p:spPr>
          <a:xfrm>
            <a:off x="4240924" y="2473951"/>
            <a:ext cx="7772400" cy="296759"/>
          </a:xfrm>
          <a:prstGeom prst="rect">
            <a:avLst/>
          </a:prstGeom>
        </p:spPr>
      </p:pic>
      <p:sp>
        <p:nvSpPr>
          <p:cNvPr id="11" name="タイトル 1">
            <a:extLst>
              <a:ext uri="{FF2B5EF4-FFF2-40B4-BE49-F238E27FC236}">
                <a16:creationId xmlns:a16="http://schemas.microsoft.com/office/drawing/2014/main" id="{B91F5643-48DC-4C3E-B174-ECF21CD51E83}"/>
              </a:ext>
            </a:extLst>
          </p:cNvPr>
          <p:cNvSpPr txBox="1">
            <a:spLocks/>
          </p:cNvSpPr>
          <p:nvPr/>
        </p:nvSpPr>
        <p:spPr>
          <a:xfrm>
            <a:off x="392755" y="2882515"/>
            <a:ext cx="11684259" cy="26712"/>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pic>
        <p:nvPicPr>
          <p:cNvPr id="12" name="図 14" descr="文字と数字と文字の加工写真&#10;&#10;高い精度で生成された説明">
            <a:extLst>
              <a:ext uri="{FF2B5EF4-FFF2-40B4-BE49-F238E27FC236}">
                <a16:creationId xmlns:a16="http://schemas.microsoft.com/office/drawing/2014/main" id="{358D59D2-4FE9-4D4E-A053-DC2A7C5121C4}"/>
              </a:ext>
            </a:extLst>
          </p:cNvPr>
          <p:cNvPicPr>
            <a:picLocks noChangeAspect="1"/>
          </p:cNvPicPr>
          <p:nvPr/>
        </p:nvPicPr>
        <p:blipFill>
          <a:blip r:embed="rId8"/>
          <a:stretch>
            <a:fillRect/>
          </a:stretch>
        </p:blipFill>
        <p:spPr>
          <a:xfrm>
            <a:off x="4240924" y="3121572"/>
            <a:ext cx="4067502" cy="677916"/>
          </a:xfrm>
          <a:prstGeom prst="rect">
            <a:avLst/>
          </a:prstGeom>
        </p:spPr>
      </p:pic>
      <p:pic>
        <p:nvPicPr>
          <p:cNvPr id="15" name="図 15" descr="文字と写真のスクリーンショット&#10;&#10;高い精度で生成された説明">
            <a:extLst>
              <a:ext uri="{FF2B5EF4-FFF2-40B4-BE49-F238E27FC236}">
                <a16:creationId xmlns:a16="http://schemas.microsoft.com/office/drawing/2014/main" id="{AE090A72-9E21-42CB-8E69-885D1D39958D}"/>
              </a:ext>
            </a:extLst>
          </p:cNvPr>
          <p:cNvPicPr>
            <a:picLocks noChangeAspect="1"/>
          </p:cNvPicPr>
          <p:nvPr/>
        </p:nvPicPr>
        <p:blipFill>
          <a:blip r:embed="rId9"/>
          <a:stretch>
            <a:fillRect/>
          </a:stretch>
        </p:blipFill>
        <p:spPr>
          <a:xfrm>
            <a:off x="4172606" y="3949321"/>
            <a:ext cx="3731172" cy="998365"/>
          </a:xfrm>
          <a:prstGeom prst="rect">
            <a:avLst/>
          </a:prstGeom>
        </p:spPr>
      </p:pic>
      <p:pic>
        <p:nvPicPr>
          <p:cNvPr id="16" name="図 16" descr="スクリーンショットの画面&#10;&#10;高い精度で生成された説明">
            <a:extLst>
              <a:ext uri="{FF2B5EF4-FFF2-40B4-BE49-F238E27FC236}">
                <a16:creationId xmlns:a16="http://schemas.microsoft.com/office/drawing/2014/main" id="{6F58A1BD-5788-425E-A37E-90E179244CF9}"/>
              </a:ext>
            </a:extLst>
          </p:cNvPr>
          <p:cNvPicPr>
            <a:picLocks noChangeAspect="1"/>
          </p:cNvPicPr>
          <p:nvPr/>
        </p:nvPicPr>
        <p:blipFill>
          <a:blip r:embed="rId10"/>
          <a:stretch>
            <a:fillRect/>
          </a:stretch>
        </p:blipFill>
        <p:spPr>
          <a:xfrm>
            <a:off x="4903076" y="4947172"/>
            <a:ext cx="2743200" cy="1840832"/>
          </a:xfrm>
          <a:prstGeom prst="rect">
            <a:avLst/>
          </a:prstGeom>
        </p:spPr>
      </p:pic>
      <p:sp>
        <p:nvSpPr>
          <p:cNvPr id="20" name="四角形: 角を丸くする 19">
            <a:extLst>
              <a:ext uri="{FF2B5EF4-FFF2-40B4-BE49-F238E27FC236}">
                <a16:creationId xmlns:a16="http://schemas.microsoft.com/office/drawing/2014/main" id="{FD5A6694-5780-4C33-A497-94C0F8380F42}"/>
              </a:ext>
            </a:extLst>
          </p:cNvPr>
          <p:cNvSpPr/>
          <p:nvPr/>
        </p:nvSpPr>
        <p:spPr>
          <a:xfrm>
            <a:off x="828070" y="4481436"/>
            <a:ext cx="2946399" cy="1736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atin typeface="AR P丸ゴシック体M" panose="020B0600010101010101" pitchFamily="50" charset="-128"/>
                <a:ea typeface="AR P丸ゴシック体M"/>
                <a:cs typeface="+mn-lt"/>
              </a:rPr>
              <a:t>新しいデータに対し</a:t>
            </a:r>
            <a:r>
              <a:rPr lang="ja-JP" altLang="en-US">
                <a:latin typeface="AR P丸ゴシック体M" panose="020B0600010101010101" pitchFamily="50" charset="-128"/>
                <a:ea typeface="AR P丸ゴシック体M"/>
                <a:cs typeface="+mn-lt"/>
              </a:rPr>
              <a:t>て</a:t>
            </a:r>
            <a:r>
              <a:rPr lang="ja-JP">
                <a:latin typeface="AR P丸ゴシック体M" panose="020B0600010101010101" pitchFamily="50" charset="-128"/>
                <a:ea typeface="AR P丸ゴシック体M"/>
                <a:cs typeface="+mn-lt"/>
              </a:rPr>
              <a:t>予測結果のアウトプットができるようになった。</a:t>
            </a:r>
            <a:endParaRPr lang="ja-JP">
              <a:latin typeface="AR P丸ゴシック体M" panose="020B0600010101010101" pitchFamily="50" charset="-128"/>
              <a:ea typeface="AR P丸ゴシック体M"/>
              <a:cs typeface="Calibri" panose="020F0502020204030204"/>
            </a:endParaRPr>
          </a:p>
        </p:txBody>
      </p:sp>
    </p:spTree>
    <p:extLst>
      <p:ext uri="{BB962C8B-B14F-4D97-AF65-F5344CB8AC3E}">
        <p14:creationId xmlns:p14="http://schemas.microsoft.com/office/powerpoint/2010/main" val="2398712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7867423" cy="555786"/>
          </a:xfrm>
          <a:ln w="57150">
            <a:noFill/>
          </a:ln>
        </p:spPr>
        <p:txBody>
          <a:bodyPr anchor="t">
            <a:noAutofit/>
          </a:bodyPr>
          <a:lstStyle/>
          <a:p>
            <a:pPr marL="0" indent="0">
              <a:buNone/>
            </a:pPr>
            <a:r>
              <a:rPr lang="ja-JP" altLang="en-US" sz="2400" dirty="0">
                <a:ea typeface="AR P丸ゴシック体M" panose="020B0600010101010101" pitchFamily="50" charset="-128"/>
                <a:cs typeface="Calibri"/>
              </a:rPr>
              <a:t>G　概算見積の作成で実装するにあたって（ハード面）</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6427982" cy="5683677"/>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・データの収集</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社内の物件管理システムのデータを用いる。</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・特徴量の選定</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建築用途ごとに特徴量が異なる可能性があり、個別に学習</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データを作成する必要が考えられる。</a:t>
            </a:r>
            <a:endParaRPr lang="ja-JP" dirty="0">
              <a:latin typeface="AR P丸ゴシック体M" panose="020B0600010101010101" pitchFamily="50" charset="-128"/>
              <a:ea typeface="AR P丸ゴシック体M" panose="020B0600010101010101" pitchFamily="50" charset="-128"/>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・機械学習モデルの選択・実装・精度評価</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実際のデータで試してみないことには、わからない。</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feature importanceの確認を行う事で、特徴量の取捨選択に貢献できる。</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・プラットフォームの作成</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顧客から依頼を受けた新しい物件に対して、予測を行う際に必要となる。</a:t>
            </a:r>
          </a:p>
          <a:p>
            <a:pPr marL="0" indent="0">
              <a:buNone/>
            </a:pPr>
            <a:r>
              <a:rPr lang="ja-JP" altLang="en-US" sz="1400">
                <a:latin typeface="AR P丸ゴシック体M" panose="020B0600010101010101" pitchFamily="50" charset="-128"/>
                <a:ea typeface="AR P丸ゴシック体M"/>
                <a:cs typeface="Calibri"/>
              </a:rPr>
              <a:t>　Pythonの経験が無い人にも、使えるように工夫が必要。</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・学習モデルの更新</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消防法の改正や、データの取得量に応じて更新。</a:t>
            </a:r>
            <a:endParaRPr lang="ja-JP" dirty="0">
              <a:latin typeface="AR P丸ゴシック体M" panose="020B0600010101010101" pitchFamily="50" charset="-128"/>
              <a:ea typeface="AR P丸ゴシック体M" panose="020B0600010101010101" pitchFamily="50" charset="-128"/>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graphicFrame>
        <p:nvGraphicFramePr>
          <p:cNvPr id="2" name="表 3">
            <a:extLst>
              <a:ext uri="{FF2B5EF4-FFF2-40B4-BE49-F238E27FC236}">
                <a16:creationId xmlns:a16="http://schemas.microsoft.com/office/drawing/2014/main" id="{25122B9C-BBD3-4235-8106-264F51ACB8EC}"/>
              </a:ext>
            </a:extLst>
          </p:cNvPr>
          <p:cNvGraphicFramePr>
            <a:graphicFrameLocks noGrp="1"/>
          </p:cNvGraphicFramePr>
          <p:nvPr>
            <p:extLst>
              <p:ext uri="{D42A27DB-BD31-4B8C-83A1-F6EECF244321}">
                <p14:modId xmlns:p14="http://schemas.microsoft.com/office/powerpoint/2010/main" val="3921977617"/>
              </p:ext>
            </p:extLst>
          </p:nvPr>
        </p:nvGraphicFramePr>
        <p:xfrm>
          <a:off x="6087775" y="1133614"/>
          <a:ext cx="1826380" cy="1828800"/>
        </p:xfrm>
        <a:graphic>
          <a:graphicData uri="http://schemas.openxmlformats.org/drawingml/2006/table">
            <a:tbl>
              <a:tblPr firstRow="1" bandRow="1">
                <a:tableStyleId>{16D9F66E-5EB9-4882-86FB-DCBF35E3C3E4}</a:tableStyleId>
              </a:tblPr>
              <a:tblGrid>
                <a:gridCol w="1826380">
                  <a:extLst>
                    <a:ext uri="{9D8B030D-6E8A-4147-A177-3AD203B41FA5}">
                      <a16:colId xmlns:a16="http://schemas.microsoft.com/office/drawing/2014/main" val="1217060700"/>
                    </a:ext>
                  </a:extLst>
                </a:gridCol>
              </a:tblGrid>
              <a:tr h="286230">
                <a:tc>
                  <a:txBody>
                    <a:bodyPr/>
                    <a:lstStyle/>
                    <a:p>
                      <a:r>
                        <a:rPr lang="ja-JP" altLang="en-US" sz="1400" dirty="0">
                          <a:latin typeface="AR P丸ゴシック体M" panose="020B0600010101010101" pitchFamily="50" charset="-128"/>
                          <a:ea typeface="AR P丸ゴシック体M" panose="020B0600010101010101" pitchFamily="50" charset="-128"/>
                        </a:rPr>
                        <a:t>賃貸物件の特徴量</a:t>
                      </a:r>
                      <a:endParaRPr kumimoji="1"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414263361"/>
                  </a:ext>
                </a:extLst>
              </a:tr>
              <a:tr h="286230">
                <a:tc>
                  <a:txBody>
                    <a:bodyPr/>
                    <a:lstStyle/>
                    <a:p>
                      <a:r>
                        <a:rPr lang="ja-JP" altLang="en-US" sz="1400" dirty="0">
                          <a:latin typeface="AR P丸ゴシック体M" panose="020B0600010101010101" pitchFamily="50" charset="-128"/>
                          <a:ea typeface="AR P丸ゴシック体M" panose="020B0600010101010101" pitchFamily="50" charset="-128"/>
                        </a:rPr>
                        <a:t>区</a:t>
                      </a:r>
                      <a:endParaRPr kumimoji="1"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196007713"/>
                  </a:ext>
                </a:extLst>
              </a:tr>
              <a:tr h="286230">
                <a:tc>
                  <a:txBody>
                    <a:bodyPr/>
                    <a:lstStyle/>
                    <a:p>
                      <a:r>
                        <a:rPr lang="ja-JP" altLang="en-US" sz="1400" dirty="0">
                          <a:latin typeface="AR P丸ゴシック体M" panose="020B0600010101010101" pitchFamily="50" charset="-128"/>
                          <a:ea typeface="AR P丸ゴシック体M" panose="020B0600010101010101" pitchFamily="50" charset="-128"/>
                        </a:rPr>
                        <a:t>築年数</a:t>
                      </a:r>
                      <a:endParaRPr kumimoji="1"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167996061"/>
                  </a:ext>
                </a:extLst>
              </a:tr>
              <a:tr h="286230">
                <a:tc>
                  <a:txBody>
                    <a:bodyPr/>
                    <a:lstStyle/>
                    <a:p>
                      <a:r>
                        <a:rPr lang="ja-JP" altLang="en-US" sz="1400" dirty="0">
                          <a:latin typeface="AR P丸ゴシック体M" panose="020B0600010101010101" pitchFamily="50" charset="-128"/>
                          <a:ea typeface="AR P丸ゴシック体M" panose="020B0600010101010101" pitchFamily="50" charset="-128"/>
                        </a:rPr>
                        <a:t>建物の存する階</a:t>
                      </a:r>
                      <a:endParaRPr kumimoji="1"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313667294"/>
                  </a:ext>
                </a:extLst>
              </a:tr>
              <a:tr h="286230">
                <a:tc>
                  <a:txBody>
                    <a:bodyPr/>
                    <a:lstStyle/>
                    <a:p>
                      <a:r>
                        <a:rPr lang="ja-JP" altLang="en-US" sz="1400" dirty="0">
                          <a:latin typeface="AR P丸ゴシック体M" panose="020B0600010101010101" pitchFamily="50" charset="-128"/>
                          <a:ea typeface="AR P丸ゴシック体M" panose="020B0600010101010101" pitchFamily="50" charset="-128"/>
                        </a:rPr>
                        <a:t>専有面積</a:t>
                      </a:r>
                      <a:endParaRPr kumimoji="1" lang="ja-JP" altLang="en-US" sz="14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135429467"/>
                  </a:ext>
                </a:extLst>
              </a:tr>
              <a:tr h="286230">
                <a:tc>
                  <a:txBody>
                    <a:bodyPr/>
                    <a:lstStyle/>
                    <a:p>
                      <a:r>
                        <a:rPr lang="ja-JP" altLang="en-US" sz="1400" dirty="0">
                          <a:latin typeface="AR P丸ゴシック体M" panose="020B0600010101010101" pitchFamily="50" charset="-128"/>
                          <a:ea typeface="AR P丸ゴシック体M" panose="020B0600010101010101" pitchFamily="50" charset="-128"/>
                        </a:rPr>
                        <a:t>間取り</a:t>
                      </a:r>
                    </a:p>
                  </a:txBody>
                  <a:tcPr/>
                </a:tc>
                <a:extLst>
                  <a:ext uri="{0D108BD9-81ED-4DB2-BD59-A6C34878D82A}">
                    <a16:rowId xmlns:a16="http://schemas.microsoft.com/office/drawing/2014/main" val="4274435589"/>
                  </a:ext>
                </a:extLst>
              </a:tr>
            </a:tbl>
          </a:graphicData>
        </a:graphic>
      </p:graphicFrame>
      <p:graphicFrame>
        <p:nvGraphicFramePr>
          <p:cNvPr id="6" name="表 3">
            <a:extLst>
              <a:ext uri="{FF2B5EF4-FFF2-40B4-BE49-F238E27FC236}">
                <a16:creationId xmlns:a16="http://schemas.microsoft.com/office/drawing/2014/main" id="{0A5A0A7B-686B-4EB9-9989-C2ACB1D5ADC4}"/>
              </a:ext>
            </a:extLst>
          </p:cNvPr>
          <p:cNvGraphicFramePr>
            <a:graphicFrameLocks noGrp="1"/>
          </p:cNvGraphicFramePr>
          <p:nvPr>
            <p:extLst>
              <p:ext uri="{D42A27DB-BD31-4B8C-83A1-F6EECF244321}">
                <p14:modId xmlns:p14="http://schemas.microsoft.com/office/powerpoint/2010/main" val="2419413837"/>
              </p:ext>
            </p:extLst>
          </p:nvPr>
        </p:nvGraphicFramePr>
        <p:xfrm>
          <a:off x="9002726" y="1133614"/>
          <a:ext cx="3054103" cy="3017520"/>
        </p:xfrm>
        <a:graphic>
          <a:graphicData uri="http://schemas.openxmlformats.org/drawingml/2006/table">
            <a:tbl>
              <a:tblPr firstRow="1" bandRow="1">
                <a:tableStyleId>{16D9F66E-5EB9-4882-86FB-DCBF35E3C3E4}</a:tableStyleId>
              </a:tblPr>
              <a:tblGrid>
                <a:gridCol w="1699437">
                  <a:extLst>
                    <a:ext uri="{9D8B030D-6E8A-4147-A177-3AD203B41FA5}">
                      <a16:colId xmlns:a16="http://schemas.microsoft.com/office/drawing/2014/main" val="1217060700"/>
                    </a:ext>
                  </a:extLst>
                </a:gridCol>
                <a:gridCol w="1354666">
                  <a:extLst>
                    <a:ext uri="{9D8B030D-6E8A-4147-A177-3AD203B41FA5}">
                      <a16:colId xmlns:a16="http://schemas.microsoft.com/office/drawing/2014/main" val="1036680381"/>
                    </a:ext>
                  </a:extLst>
                </a:gridCol>
              </a:tblGrid>
              <a:tr h="266060">
                <a:tc>
                  <a:txBody>
                    <a:bodyPr/>
                    <a:lstStyle/>
                    <a:p>
                      <a:r>
                        <a:rPr lang="ja-JP" altLang="en-US" sz="1200" dirty="0">
                          <a:latin typeface="AR P丸ゴシック体M" panose="020B0600010101010101" pitchFamily="50" charset="-128"/>
                          <a:ea typeface="AR P丸ゴシック体M" panose="020B0600010101010101" pitchFamily="50" charset="-128"/>
                        </a:rPr>
                        <a:t>概算見積の特徴量</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1414263361"/>
                  </a:ext>
                </a:extLst>
              </a:tr>
              <a:tr h="266060">
                <a:tc>
                  <a:txBody>
                    <a:bodyPr/>
                    <a:lstStyle/>
                    <a:p>
                      <a:r>
                        <a:rPr lang="ja-JP" altLang="en-US" sz="1200" dirty="0">
                          <a:latin typeface="AR P丸ゴシック体M" panose="020B0600010101010101" pitchFamily="50" charset="-128"/>
                          <a:ea typeface="AR P丸ゴシック体M" panose="020B0600010101010101" pitchFamily="50" charset="-128"/>
                        </a:rPr>
                        <a:t>建築用途</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共同住宅</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196007713"/>
                  </a:ext>
                </a:extLst>
              </a:tr>
              <a:tr h="266060">
                <a:tc>
                  <a:txBody>
                    <a:bodyPr/>
                    <a:lstStyle/>
                    <a:p>
                      <a:r>
                        <a:rPr lang="ja-JP" altLang="en-US" sz="1200" dirty="0">
                          <a:latin typeface="AR P丸ゴシック体M" panose="020B0600010101010101" pitchFamily="50" charset="-128"/>
                          <a:ea typeface="AR P丸ゴシック体M" panose="020B0600010101010101" pitchFamily="50" charset="-128"/>
                        </a:rPr>
                        <a:t>防火対象物</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5項　ロ</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167996061"/>
                  </a:ext>
                </a:extLst>
              </a:tr>
              <a:tr h="266060">
                <a:tc>
                  <a:txBody>
                    <a:bodyPr/>
                    <a:lstStyle/>
                    <a:p>
                      <a:r>
                        <a:rPr lang="ja-JP" altLang="en-US" sz="1200" dirty="0">
                          <a:latin typeface="AR P丸ゴシック体M" panose="020B0600010101010101" pitchFamily="50" charset="-128"/>
                          <a:ea typeface="AR P丸ゴシック体M" panose="020B0600010101010101" pitchFamily="50" charset="-128"/>
                        </a:rPr>
                        <a:t>建築構造</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耐火</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313667294"/>
                  </a:ext>
                </a:extLst>
              </a:tr>
              <a:tr h="266060">
                <a:tc>
                  <a:txBody>
                    <a:bodyPr/>
                    <a:lstStyle/>
                    <a:p>
                      <a:r>
                        <a:rPr lang="ja-JP" altLang="en-US" sz="1200" dirty="0">
                          <a:latin typeface="AR P丸ゴシック体M" panose="020B0600010101010101" pitchFamily="50" charset="-128"/>
                          <a:ea typeface="AR P丸ゴシック体M" panose="020B0600010101010101" pitchFamily="50" charset="-128"/>
                        </a:rPr>
                        <a:t>受信機回線数</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30回線</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135429467"/>
                  </a:ext>
                </a:extLst>
              </a:tr>
              <a:tr h="266060">
                <a:tc>
                  <a:txBody>
                    <a:bodyPr/>
                    <a:lstStyle/>
                    <a:p>
                      <a:r>
                        <a:rPr lang="ja-JP" altLang="en-US" sz="1200" dirty="0">
                          <a:latin typeface="AR P丸ゴシック体M" panose="020B0600010101010101" pitchFamily="50" charset="-128"/>
                          <a:ea typeface="AR P丸ゴシック体M" panose="020B0600010101010101" pitchFamily="50" charset="-128"/>
                        </a:rPr>
                        <a:t>延べ床面積</a:t>
                      </a: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4000㎡</a:t>
                      </a:r>
                    </a:p>
                  </a:txBody>
                  <a:tcPr/>
                </a:tc>
                <a:extLst>
                  <a:ext uri="{0D108BD9-81ED-4DB2-BD59-A6C34878D82A}">
                    <a16:rowId xmlns:a16="http://schemas.microsoft.com/office/drawing/2014/main" val="4274435589"/>
                  </a:ext>
                </a:extLst>
              </a:tr>
              <a:tr h="266060">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地上階</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5</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417632903"/>
                  </a:ext>
                </a:extLst>
              </a:tr>
              <a:tr h="266060">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地下階</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1</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33697542"/>
                  </a:ext>
                </a:extLst>
              </a:tr>
              <a:tr h="266060">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消化設備</a:t>
                      </a: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無</a:t>
                      </a:r>
                    </a:p>
                  </a:txBody>
                  <a:tcPr/>
                </a:tc>
                <a:extLst>
                  <a:ext uri="{0D108BD9-81ED-4DB2-BD59-A6C34878D82A}">
                    <a16:rowId xmlns:a16="http://schemas.microsoft.com/office/drawing/2014/main" val="4191671767"/>
                  </a:ext>
                </a:extLst>
              </a:tr>
              <a:tr h="266060">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防排煙設備</a:t>
                      </a: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有</a:t>
                      </a:r>
                    </a:p>
                  </a:txBody>
                  <a:tcPr/>
                </a:tc>
                <a:extLst>
                  <a:ext uri="{0D108BD9-81ED-4DB2-BD59-A6C34878D82A}">
                    <a16:rowId xmlns:a16="http://schemas.microsoft.com/office/drawing/2014/main" val="4089500617"/>
                  </a:ext>
                </a:extLst>
              </a:tr>
              <a:tr h="266060">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住戸数</a:t>
                      </a:r>
                    </a:p>
                  </a:txBody>
                  <a:tcPr/>
                </a:tc>
                <a:tc>
                  <a:txBody>
                    <a:bodyPr/>
                    <a:lstStyle/>
                    <a:p>
                      <a:pPr lvl="0">
                        <a:buNone/>
                      </a:pPr>
                      <a:r>
                        <a:rPr lang="ja-JP" altLang="en-US" sz="1200" dirty="0">
                          <a:latin typeface="AR P丸ゴシック体M" panose="020B0600010101010101" pitchFamily="50" charset="-128"/>
                          <a:ea typeface="AR P丸ゴシック体M" panose="020B0600010101010101" pitchFamily="50" charset="-128"/>
                        </a:rPr>
                        <a:t>20</a:t>
                      </a:r>
                    </a:p>
                  </a:txBody>
                  <a:tcPr/>
                </a:tc>
                <a:extLst>
                  <a:ext uri="{0D108BD9-81ED-4DB2-BD59-A6C34878D82A}">
                    <a16:rowId xmlns:a16="http://schemas.microsoft.com/office/drawing/2014/main" val="2425520188"/>
                  </a:ext>
                </a:extLst>
              </a:tr>
            </a:tbl>
          </a:graphicData>
        </a:graphic>
      </p:graphicFrame>
      <p:sp>
        <p:nvSpPr>
          <p:cNvPr id="4" name="矢印: 右 3">
            <a:extLst>
              <a:ext uri="{FF2B5EF4-FFF2-40B4-BE49-F238E27FC236}">
                <a16:creationId xmlns:a16="http://schemas.microsoft.com/office/drawing/2014/main" id="{11E7E1FA-E0F6-4EF5-A637-424BDB0F5605}"/>
              </a:ext>
            </a:extLst>
          </p:cNvPr>
          <p:cNvSpPr/>
          <p:nvPr/>
        </p:nvSpPr>
        <p:spPr>
          <a:xfrm>
            <a:off x="8122605" y="1717111"/>
            <a:ext cx="689429" cy="471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8" name="四角形: 角を丸くする 7">
            <a:extLst>
              <a:ext uri="{FF2B5EF4-FFF2-40B4-BE49-F238E27FC236}">
                <a16:creationId xmlns:a16="http://schemas.microsoft.com/office/drawing/2014/main" id="{C1955C1F-D4AD-4986-A3B2-65C4219AFBDA}"/>
              </a:ext>
            </a:extLst>
          </p:cNvPr>
          <p:cNvSpPr/>
          <p:nvPr/>
        </p:nvSpPr>
        <p:spPr>
          <a:xfrm>
            <a:off x="9299121" y="4454979"/>
            <a:ext cx="2509761" cy="1953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dirty="0">
                <a:latin typeface="AR P丸ゴシック体M" panose="020B0600010101010101" pitchFamily="50" charset="-128"/>
                <a:ea typeface="AR P丸ゴシック体M" panose="020B0600010101010101" pitchFamily="50" charset="-128"/>
                <a:cs typeface="+mn-lt"/>
              </a:rPr>
              <a:t>マンションなどの共同住宅の場合、住戸数から導入機器の数量を</a:t>
            </a:r>
            <a:r>
              <a:rPr lang="ja-JP" altLang="en-US" dirty="0">
                <a:latin typeface="AR P丸ゴシック体M" panose="020B0600010101010101" pitchFamily="50" charset="-128"/>
                <a:ea typeface="AR P丸ゴシック体M" panose="020B0600010101010101" pitchFamily="50" charset="-128"/>
                <a:cs typeface="+mn-lt"/>
              </a:rPr>
              <a:t>予測</a:t>
            </a:r>
            <a:r>
              <a:rPr lang="ja-JP" dirty="0">
                <a:latin typeface="AR P丸ゴシック体M" panose="020B0600010101010101" pitchFamily="50" charset="-128"/>
                <a:ea typeface="AR P丸ゴシック体M" panose="020B0600010101010101" pitchFamily="50" charset="-128"/>
                <a:cs typeface="+mn-lt"/>
              </a:rPr>
              <a:t>しやすいため、比較的高い精度が期待できる。</a:t>
            </a:r>
            <a:endParaRPr lang="ja-JP" dirty="0">
              <a:latin typeface="AR P丸ゴシック体M" panose="020B0600010101010101" pitchFamily="50" charset="-128"/>
              <a:ea typeface="AR P丸ゴシック体M" panose="020B0600010101010101" pitchFamily="50" charset="-128"/>
              <a:cs typeface="Calibri" panose="020F0502020204030204"/>
            </a:endParaRPr>
          </a:p>
        </p:txBody>
      </p:sp>
    </p:spTree>
    <p:extLst>
      <p:ext uri="{BB962C8B-B14F-4D97-AF65-F5344CB8AC3E}">
        <p14:creationId xmlns:p14="http://schemas.microsoft.com/office/powerpoint/2010/main" val="352993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8657940" cy="555786"/>
          </a:xfrm>
          <a:ln w="57150">
            <a:noFill/>
          </a:ln>
        </p:spPr>
        <p:txBody>
          <a:bodyPr vert="horz" lIns="91440" tIns="45720" rIns="91440" bIns="45720" rtlCol="0" anchor="t">
            <a:noAutofit/>
          </a:bodyPr>
          <a:lstStyle/>
          <a:p>
            <a:pPr>
              <a:buNone/>
            </a:pPr>
            <a:r>
              <a:rPr lang="ja-JP" sz="2400" dirty="0">
                <a:ea typeface="AR P丸ゴシック体M" panose="020B0600010101010101" pitchFamily="50" charset="-128"/>
                <a:cs typeface="+mn-lt"/>
              </a:rPr>
              <a:t>G　概算見積の作成で実装するにあたって（ソフト面）</a:t>
            </a:r>
          </a:p>
          <a:p>
            <a:pPr marL="0" indent="0">
              <a:buNone/>
            </a:pPr>
            <a:endParaRPr lang="ja-JP" sz="2400" dirty="0">
              <a:ea typeface="AR P丸ゴシック体M" panose="020B0600010101010101" pitchFamily="50" charset="-128"/>
              <a:cs typeface="+mn-lt"/>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11240607" cy="5390300"/>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・誰が使いこなせると、メリットが大きいのか</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営業担当者が自身で概算金額を算出できれば、設計・積算の業務コストの削減に寄与する。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しかし、見積内容を熟知している積算が最初に利用し、予測モデルへの心理的ハードルを下げることを第一ステップとする。</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その後、徐々に営業へと研修を行いながら広めていく事が、円滑な実装に繋がると考えられる。</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・いきなり機械学習の１本化は現実的ではない。</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sz="1400" dirty="0">
                <a:latin typeface="AR P丸ゴシック体M" panose="020B0600010101010101" pitchFamily="50" charset="-128"/>
                <a:ea typeface="AR P丸ゴシック体M" panose="020B0600010101010101" pitchFamily="50" charset="-128"/>
                <a:cs typeface="+mn-lt"/>
              </a:rPr>
              <a:t>まずは設計・積算を介した見積金額の算出と同時並行</a:t>
            </a:r>
            <a:r>
              <a:rPr lang="ja-JP" altLang="en-US" sz="1400" dirty="0">
                <a:latin typeface="AR P丸ゴシック体M" panose="020B0600010101010101" pitchFamily="50" charset="-128"/>
                <a:ea typeface="AR P丸ゴシック体M" panose="020B0600010101010101" pitchFamily="50" charset="-128"/>
                <a:cs typeface="+mn-lt"/>
              </a:rPr>
              <a:t>で</a:t>
            </a:r>
            <a:r>
              <a:rPr lang="ja-JP" sz="1400" dirty="0">
                <a:latin typeface="AR P丸ゴシック体M" panose="020B0600010101010101" pitchFamily="50" charset="-128"/>
                <a:ea typeface="AR P丸ゴシック体M" panose="020B0600010101010101" pitchFamily="50" charset="-128"/>
                <a:cs typeface="+mn-lt"/>
              </a:rPr>
              <a:t>進めていく必要がある。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積算・営業が予測の精度や実用性を肌感覚で感じる必要性がある。</a:t>
            </a:r>
            <a:endParaRPr lang="ja-JP"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・客先への金額算出方法の説明</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納期の早さで、顧客の満足度向上が見込めるが、信憑性の説明にコストがかかる。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最初は従来の見積作成方法と同時並行していき、具体的な設計見積に移行した際に、</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従来の見積と、予測モデルの見積との誤差を共に確認・評価していく必要がある。</a:t>
            </a:r>
            <a:endParaRPr lang="ja-JP" dirty="0">
              <a:latin typeface="AR P丸ゴシック体M" panose="020B0600010101010101" pitchFamily="50" charset="-128"/>
              <a:ea typeface="AR P丸ゴシック体M" panose="020B0600010101010101" pitchFamily="50" charset="-128"/>
              <a:cs typeface="Calibri"/>
            </a:endParaRPr>
          </a:p>
          <a:p>
            <a:pPr>
              <a:buNone/>
            </a:pPr>
            <a:r>
              <a:rPr lang="ja-JP" sz="1400" dirty="0">
                <a:latin typeface="AR P丸ゴシック体M" panose="020B0600010101010101" pitchFamily="50" charset="-128"/>
                <a:ea typeface="AR P丸ゴシック体M" panose="020B0600010101010101" pitchFamily="50" charset="-128"/>
                <a:cs typeface="+mn-lt"/>
              </a:rPr>
              <a:t>（LIME・SHAPなどを用いて予測結果の解釈性</a:t>
            </a:r>
            <a:r>
              <a:rPr lang="ja-JP" altLang="en-US" sz="1400" dirty="0">
                <a:latin typeface="AR P丸ゴシック体M" panose="020B0600010101010101" pitchFamily="50" charset="-128"/>
                <a:ea typeface="AR P丸ゴシック体M" panose="020B0600010101010101" pitchFamily="50" charset="-128"/>
                <a:cs typeface="+mn-lt"/>
              </a:rPr>
              <a:t>を高める方法もあるが、</a:t>
            </a:r>
            <a:r>
              <a:rPr lang="ja-JP" altLang="en-US" sz="1400" dirty="0">
                <a:latin typeface="AR P丸ゴシック体M" panose="020B0600010101010101" pitchFamily="50" charset="-128"/>
                <a:ea typeface="AR P丸ゴシック体M" panose="020B0600010101010101" pitchFamily="50" charset="-128"/>
                <a:cs typeface="Calibri"/>
              </a:rPr>
              <a:t>より納得感を</a:t>
            </a:r>
            <a:endParaRPr lang="ja-JP" dirty="0">
              <a:latin typeface="AR P丸ゴシック体M" panose="020B0600010101010101" pitchFamily="50" charset="-128"/>
              <a:ea typeface="AR P丸ゴシック体M" panose="020B0600010101010101" pitchFamily="50" charset="-128"/>
              <a:cs typeface="Calibri"/>
            </a:endParaRPr>
          </a:p>
          <a:p>
            <a:pPr>
              <a:buNone/>
            </a:pPr>
            <a:r>
              <a:rPr lang="ja-JP" altLang="en-US" sz="1400" dirty="0">
                <a:latin typeface="AR P丸ゴシック体M" panose="020B0600010101010101" pitchFamily="50" charset="-128"/>
                <a:ea typeface="AR P丸ゴシック体M" panose="020B0600010101010101" pitchFamily="50" charset="-128"/>
                <a:cs typeface="Calibri"/>
              </a:rPr>
              <a:t>　与えるためには、従来の見積との比較が有効だと考える。）</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sp>
        <p:nvSpPr>
          <p:cNvPr id="2" name="四角形: 角を丸くする 1">
            <a:extLst>
              <a:ext uri="{FF2B5EF4-FFF2-40B4-BE49-F238E27FC236}">
                <a16:creationId xmlns:a16="http://schemas.microsoft.com/office/drawing/2014/main" id="{53BA56FC-2AD0-4613-9D15-BB1C987E9D80}"/>
              </a:ext>
            </a:extLst>
          </p:cNvPr>
          <p:cNvSpPr/>
          <p:nvPr/>
        </p:nvSpPr>
        <p:spPr>
          <a:xfrm>
            <a:off x="8069412" y="3672616"/>
            <a:ext cx="3620890" cy="1790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latin typeface="AR P丸ゴシック体M" panose="020B0600010101010101" pitchFamily="50" charset="-128"/>
                <a:ea typeface="AR P丸ゴシック体M" panose="020B0600010101010101" pitchFamily="50" charset="-128"/>
                <a:cs typeface="Calibri"/>
              </a:rPr>
              <a:t>予測モデルに初めて触れる人へ「納得感」を与える事が重要課題となる。</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（一番苦労しそう・・・）</a:t>
            </a:r>
          </a:p>
        </p:txBody>
      </p:sp>
    </p:spTree>
    <p:extLst>
      <p:ext uri="{BB962C8B-B14F-4D97-AF65-F5344CB8AC3E}">
        <p14:creationId xmlns:p14="http://schemas.microsoft.com/office/powerpoint/2010/main" val="249588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H　ビジネスインパクト</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36105" y="1154234"/>
            <a:ext cx="8272508" cy="5388006"/>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a:t>
            </a:r>
            <a:r>
              <a:rPr lang="ja-JP" altLang="en-US" sz="1600" dirty="0">
                <a:latin typeface="AR P丸ゴシック体M" panose="020B0600010101010101" pitchFamily="50" charset="-128"/>
                <a:ea typeface="AR P丸ゴシック体M" panose="020B0600010101010101" pitchFamily="50" charset="-128"/>
                <a:cs typeface="Calibri"/>
              </a:rPr>
              <a:t>設計・積算業務の20%削減</a:t>
            </a:r>
          </a:p>
          <a:p>
            <a:pPr marL="0" indent="0">
              <a:buNone/>
            </a:pPr>
            <a:r>
              <a:rPr lang="ja-JP" altLang="en-US" sz="1600" dirty="0">
                <a:latin typeface="AR P丸ゴシック体M" panose="020B0600010101010101" pitchFamily="50" charset="-128"/>
                <a:ea typeface="AR P丸ゴシック体M" panose="020B0600010101010101" pitchFamily="50" charset="-128"/>
                <a:cs typeface="Calibri"/>
              </a:rPr>
              <a:t>　</a:t>
            </a:r>
            <a:r>
              <a:rPr lang="ja-JP" altLang="en-US" sz="1200" dirty="0">
                <a:latin typeface="AR P丸ゴシック体M" panose="020B0600010101010101" pitchFamily="50" charset="-128"/>
                <a:ea typeface="AR P丸ゴシック体M" panose="020B0600010101010101" pitchFamily="50" charset="-128"/>
                <a:cs typeface="Calibri"/>
              </a:rPr>
              <a:t>設計・積算が</a:t>
            </a:r>
            <a:r>
              <a:rPr lang="ja-JP" sz="1200" dirty="0">
                <a:latin typeface="AR P丸ゴシック体M" panose="020B0600010101010101" pitchFamily="50" charset="-128"/>
                <a:ea typeface="AR P丸ゴシック体M" panose="020B0600010101010101" pitchFamily="50" charset="-128"/>
                <a:cs typeface="+mn-lt"/>
              </a:rPr>
              <a:t>概算見積作成に費やしている</a:t>
            </a:r>
            <a:r>
              <a:rPr lang="ja-JP" sz="1200" dirty="0">
                <a:latin typeface="AR P丸ゴシック体M" panose="020B0600010101010101" pitchFamily="50" charset="-128"/>
                <a:ea typeface="AR P丸ゴシック体M" panose="020B0600010101010101" pitchFamily="50" charset="-128"/>
                <a:cs typeface="Calibri"/>
              </a:rPr>
              <a:t>時間は、</a:t>
            </a:r>
            <a:r>
              <a:rPr lang="ja-JP" altLang="en-US" sz="1200" dirty="0">
                <a:latin typeface="AR P丸ゴシック体M" panose="020B0600010101010101" pitchFamily="50" charset="-128"/>
                <a:ea typeface="AR P丸ゴシック体M" panose="020B0600010101010101" pitchFamily="50" charset="-128"/>
                <a:cs typeface="Calibri"/>
              </a:rPr>
              <a:t>日常業務量の1/5程度である。</a:t>
            </a: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1日8時間労働、1ヶ月の勤務日数を20日で換算すると、1ヶ月あたり32時間。</a:t>
            </a: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1人あたり1年間に384時間費やしている。</a:t>
            </a: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営業への完全アウトソーシングを達成した場合、1人あたり384時間の削減効果が見込める。</a:t>
            </a: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扱う物件の件数、クオリティを据置とする場合、時給2000円換算とすると1人あたり　　</a:t>
            </a: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768,000円のコスト削減が可能となる。（残業の削減によるインパクトが大きい）</a:t>
            </a:r>
          </a:p>
          <a:p>
            <a:pPr marL="0" indent="0">
              <a:buNone/>
            </a:pPr>
            <a:endParaRPr lang="ja-JP" altLang="en-US" sz="12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600" dirty="0">
                <a:latin typeface="AR P丸ゴシック体M" panose="020B0600010101010101" pitchFamily="50" charset="-128"/>
                <a:ea typeface="AR P丸ゴシック体M" panose="020B0600010101010101" pitchFamily="50" charset="-128"/>
                <a:cs typeface="Calibri"/>
              </a:rPr>
              <a:t>・設計・積算業務のクオリティ向上・件数の向上</a:t>
            </a: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概算の見積にかかる時間を削減する事で、受注に関わる物件に集中できる。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その結果、成果物のクオリティ向上、クレームやミスの削減に寄与する事が予想される。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結果として、顧客満足度の向上を図ることができる。</a:t>
            </a:r>
            <a:endParaRPr lang="ja-JP" sz="12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200" dirty="0">
                <a:latin typeface="AR P丸ゴシック体M" panose="020B0600010101010101" pitchFamily="50" charset="-128"/>
                <a:ea typeface="AR P丸ゴシック体M" panose="020B0600010101010101" pitchFamily="50" charset="-128"/>
                <a:cs typeface="Calibri"/>
              </a:rPr>
              <a:t>　　業務の効率化により、対応できる物件の件数が向上する。</a:t>
            </a:r>
          </a:p>
          <a:p>
            <a:pPr marL="0" indent="0">
              <a:buNone/>
            </a:pPr>
            <a:endParaRPr lang="ja-JP" altLang="en-US" sz="12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600" dirty="0">
                <a:latin typeface="AR P丸ゴシック体M" panose="020B0600010101010101" pitchFamily="50" charset="-128"/>
                <a:ea typeface="AR P丸ゴシック体M" panose="020B0600010101010101" pitchFamily="50" charset="-128"/>
                <a:cs typeface="Calibri"/>
              </a:rPr>
              <a:t>・経費の削減が可能となる。</a:t>
            </a:r>
          </a:p>
          <a:p>
            <a:pPr marL="0" indent="0">
              <a:buNone/>
            </a:pPr>
            <a:r>
              <a:rPr lang="ja-JP" altLang="en-US" sz="16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設計・積算担当者が20人在籍していた場合、1年間で15,360,000円の経費削減に繋がる。</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pic>
        <p:nvPicPr>
          <p:cNvPr id="2" name="図 3">
            <a:extLst>
              <a:ext uri="{FF2B5EF4-FFF2-40B4-BE49-F238E27FC236}">
                <a16:creationId xmlns:a16="http://schemas.microsoft.com/office/drawing/2014/main" id="{8B81829C-45FE-4FE4-9B24-76E7AEA79EF2}"/>
              </a:ext>
            </a:extLst>
          </p:cNvPr>
          <p:cNvPicPr>
            <a:picLocks noChangeAspect="1"/>
          </p:cNvPicPr>
          <p:nvPr/>
        </p:nvPicPr>
        <p:blipFill>
          <a:blip r:embed="rId3"/>
          <a:stretch>
            <a:fillRect/>
          </a:stretch>
        </p:blipFill>
        <p:spPr>
          <a:xfrm>
            <a:off x="8057742" y="1154427"/>
            <a:ext cx="3172580" cy="2414337"/>
          </a:xfrm>
          <a:prstGeom prst="rect">
            <a:avLst/>
          </a:prstGeom>
          <a:ln>
            <a:solidFill>
              <a:schemeClr val="accent6">
                <a:lumMod val="40000"/>
                <a:lumOff val="60000"/>
              </a:schemeClr>
            </a:solidFill>
          </a:ln>
        </p:spPr>
      </p:pic>
    </p:spTree>
    <p:extLst>
      <p:ext uri="{BB962C8B-B14F-4D97-AF65-F5344CB8AC3E}">
        <p14:creationId xmlns:p14="http://schemas.microsoft.com/office/powerpoint/2010/main" val="343285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今後さらに実施してみたい事</a:t>
            </a: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8683391" cy="5043292"/>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・機械学習モデルを複数用意すると、営業の判断に柔軟性が加わるか？</a:t>
            </a:r>
          </a:p>
          <a:p>
            <a:pPr marL="0" indent="0">
              <a:buNone/>
            </a:pPr>
            <a:r>
              <a:rPr lang="ja-JP" altLang="en-US" sz="1800">
                <a:latin typeface="AR P丸ゴシック体M" panose="020B0600010101010101" pitchFamily="50" charset="-128"/>
                <a:ea typeface="AR P丸ゴシック体M"/>
                <a:cs typeface="Calibri"/>
              </a:rPr>
              <a:t>　</a:t>
            </a:r>
            <a:r>
              <a:rPr lang="ja-JP" altLang="en-US" sz="1400">
                <a:latin typeface="AR P丸ゴシック体M" panose="020B0600010101010101" pitchFamily="50" charset="-128"/>
                <a:ea typeface="AR P丸ゴシック体M"/>
                <a:cs typeface="Calibri"/>
              </a:rPr>
              <a:t>r2_score/RMSEの水準が同レベルの予測モデルを複数用意できれば、各々の予測結果を勘案し、</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a:latin typeface="AR P丸ゴシック体M" panose="020B0600010101010101" pitchFamily="50" charset="-128"/>
                <a:ea typeface="AR P丸ゴシック体M"/>
                <a:cs typeface="Calibri"/>
              </a:rPr>
              <a:t>　提出金額に対して納得感が高まるのではないだろうか。</a:t>
            </a:r>
            <a:endParaRPr lang="ja-JP">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a:latin typeface="AR P丸ゴシック体M" panose="020B0600010101010101" pitchFamily="50" charset="-128"/>
                <a:ea typeface="AR P丸ゴシック体M"/>
                <a:cs typeface="Calibri"/>
              </a:rPr>
              <a:t>　（予測精度の面から見ると、必ずしも優位とは言えない）</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a:buNone/>
            </a:pPr>
            <a:r>
              <a:rPr lang="ja-JP" sz="1800" dirty="0">
                <a:latin typeface="AR P丸ゴシック体M" panose="020B0600010101010101" pitchFamily="50" charset="-128"/>
                <a:ea typeface="AR P丸ゴシック体M" panose="020B0600010101010101" pitchFamily="50" charset="-128"/>
                <a:cs typeface="Calibri"/>
              </a:rPr>
              <a:t>・</a:t>
            </a:r>
            <a:r>
              <a:rPr lang="ja-JP" sz="1800" dirty="0">
                <a:latin typeface="AR P丸ゴシック体M" panose="020B0600010101010101" pitchFamily="50" charset="-128"/>
                <a:ea typeface="AR P丸ゴシック体M" panose="020B0600010101010101" pitchFamily="50" charset="-128"/>
                <a:cs typeface="+mn-lt"/>
              </a:rPr>
              <a:t>実際の</a:t>
            </a:r>
            <a:r>
              <a:rPr lang="ja-JP" altLang="en-US" sz="1800" dirty="0">
                <a:latin typeface="AR P丸ゴシック体M" panose="020B0600010101010101" pitchFamily="50" charset="-128"/>
                <a:ea typeface="AR P丸ゴシック体M" panose="020B0600010101010101" pitchFamily="50" charset="-128"/>
                <a:cs typeface="+mn-lt"/>
              </a:rPr>
              <a:t>物件</a:t>
            </a:r>
            <a:r>
              <a:rPr lang="ja-JP" sz="1800" dirty="0">
                <a:latin typeface="AR P丸ゴシック体M" panose="020B0600010101010101" pitchFamily="50" charset="-128"/>
                <a:ea typeface="AR P丸ゴシック体M" panose="020B0600010101010101" pitchFamily="50" charset="-128"/>
                <a:cs typeface="+mn-lt"/>
              </a:rPr>
              <a:t>データ</a:t>
            </a:r>
            <a:r>
              <a:rPr lang="ja-JP" altLang="en-US" sz="1800" dirty="0">
                <a:latin typeface="AR P丸ゴシック体M" panose="020B0600010101010101" pitchFamily="50" charset="-128"/>
                <a:ea typeface="AR P丸ゴシック体M" panose="020B0600010101010101" pitchFamily="50" charset="-128"/>
                <a:cs typeface="+mn-lt"/>
              </a:rPr>
              <a:t>を用いた</a:t>
            </a:r>
            <a:r>
              <a:rPr lang="ja-JP" sz="1800" dirty="0">
                <a:latin typeface="AR P丸ゴシック体M" panose="020B0600010101010101" pitchFamily="50" charset="-128"/>
                <a:ea typeface="AR P丸ゴシック体M" panose="020B0600010101010101" pitchFamily="50" charset="-128"/>
                <a:cs typeface="+mn-lt"/>
              </a:rPr>
              <a:t>機械学習の実装（上司への</a:t>
            </a:r>
            <a:r>
              <a:rPr lang="ja-JP" altLang="en-US" sz="1800" dirty="0">
                <a:latin typeface="AR P丸ゴシック体M" panose="020B0600010101010101" pitchFamily="50" charset="-128"/>
                <a:ea typeface="AR P丸ゴシック体M" panose="020B0600010101010101" pitchFamily="50" charset="-128"/>
                <a:cs typeface="+mn-lt"/>
              </a:rPr>
              <a:t>提</a:t>
            </a:r>
            <a:r>
              <a:rPr lang="ja-JP" sz="1800" dirty="0">
                <a:latin typeface="AR P丸ゴシック体M" panose="020B0600010101010101" pitchFamily="50" charset="-128"/>
                <a:ea typeface="AR P丸ゴシック体M" panose="020B0600010101010101" pitchFamily="50" charset="-128"/>
                <a:cs typeface="+mn-lt"/>
              </a:rPr>
              <a:t>案）</a:t>
            </a:r>
            <a:endParaRPr lang="en-US" sz="1800" dirty="0">
              <a:latin typeface="AR P丸ゴシック体M" panose="020B0600010101010101" pitchFamily="50" charset="-128"/>
              <a:ea typeface="AR P丸ゴシック体M" panose="020B0600010101010101" pitchFamily="50" charset="-128"/>
              <a:cs typeface="+mn-lt"/>
            </a:endParaRPr>
          </a:p>
          <a:p>
            <a:pPr>
              <a:buNone/>
            </a:pPr>
            <a:r>
              <a:rPr lang="ja-JP" altLang="en-US" sz="1800" dirty="0">
                <a:latin typeface="AR P丸ゴシック体M" panose="020B0600010101010101" pitchFamily="50" charset="-128"/>
                <a:ea typeface="AR P丸ゴシック体M" panose="020B0600010101010101" pitchFamily="50" charset="-128"/>
                <a:cs typeface="+mn-lt"/>
              </a:rPr>
              <a:t>・金額予測を行うプラットフォームの作成</a:t>
            </a: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・期間を設定する事で、自動で学習済モデルを更新するシステムの構築</a:t>
            </a:r>
          </a:p>
          <a:p>
            <a:pPr marL="0" indent="0">
              <a:buNone/>
            </a:pPr>
            <a:r>
              <a:rPr lang="ja-JP" altLang="en-US" sz="1800">
                <a:latin typeface="AR P丸ゴシック体M" panose="020B0600010101010101" pitchFamily="50" charset="-128"/>
                <a:ea typeface="AR P丸ゴシック体M"/>
                <a:cs typeface="Calibri"/>
              </a:rPr>
              <a:t>　</a:t>
            </a:r>
            <a:r>
              <a:rPr lang="ja-JP" altLang="en-US" sz="1400">
                <a:latin typeface="AR P丸ゴシック体M" panose="020B0600010101010101" pitchFamily="50" charset="-128"/>
                <a:ea typeface="AR P丸ゴシック体M"/>
                <a:cs typeface="Calibri"/>
              </a:rPr>
              <a:t>1ヶ月に一回、新たなデータを取り込むなど。</a:t>
            </a: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endParaRPr lang="ja-JP" dirty="0">
              <a:latin typeface="AR P丸ゴシック体M" panose="020B0600010101010101" pitchFamily="50" charset="-128"/>
              <a:ea typeface="AR P丸ゴシック体M" panose="020B0600010101010101" pitchFamily="50" charset="-128"/>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sp>
        <p:nvSpPr>
          <p:cNvPr id="5" name="四角形: 角を丸くする 4">
            <a:extLst>
              <a:ext uri="{FF2B5EF4-FFF2-40B4-BE49-F238E27FC236}">
                <a16:creationId xmlns:a16="http://schemas.microsoft.com/office/drawing/2014/main" id="{EF612249-EEEE-4B4D-89F1-588D1C3739BA}"/>
              </a:ext>
            </a:extLst>
          </p:cNvPr>
          <p:cNvSpPr/>
          <p:nvPr/>
        </p:nvSpPr>
        <p:spPr>
          <a:xfrm>
            <a:off x="688580" y="3505755"/>
            <a:ext cx="2113575" cy="884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sz="1400" dirty="0">
                <a:latin typeface="AR P丸ゴシック体M" panose="020B0600010101010101" pitchFamily="50" charset="-128"/>
                <a:ea typeface="AR P丸ゴシック体M" panose="020B0600010101010101" pitchFamily="50" charset="-128"/>
                <a:cs typeface="+mn-lt"/>
              </a:rPr>
              <a:t>r2_score：0.</a:t>
            </a:r>
            <a:r>
              <a:rPr lang="en-US" altLang="ja-JP" sz="1400" dirty="0">
                <a:latin typeface="AR P丸ゴシック体M" panose="020B0600010101010101" pitchFamily="50" charset="-128"/>
                <a:ea typeface="AR P丸ゴシック体M" panose="020B0600010101010101" pitchFamily="50" charset="-128"/>
                <a:cs typeface="+mn-lt"/>
              </a:rPr>
              <a:t>9</a:t>
            </a:r>
            <a:r>
              <a:rPr lang="ja-JP" sz="1400" dirty="0">
                <a:latin typeface="AR P丸ゴシック体M" panose="020B0600010101010101" pitchFamily="50" charset="-128"/>
                <a:ea typeface="AR P丸ゴシック体M" panose="020B0600010101010101" pitchFamily="50" charset="-128"/>
                <a:cs typeface="+mn-lt"/>
              </a:rPr>
              <a:t>以上、</a:t>
            </a:r>
            <a:endParaRPr lang="ja-JP" altLang="en-US" sz="1400" dirty="0">
              <a:latin typeface="AR P丸ゴシック体M" panose="020B0600010101010101" pitchFamily="50" charset="-128"/>
              <a:ea typeface="AR P丸ゴシック体M" panose="020B0600010101010101" pitchFamily="50" charset="-128"/>
              <a:cs typeface="+mn-lt"/>
            </a:endParaRPr>
          </a:p>
          <a:p>
            <a:r>
              <a:rPr lang="ja-JP" sz="1400" dirty="0">
                <a:latin typeface="AR P丸ゴシック体M" panose="020B0600010101010101" pitchFamily="50" charset="-128"/>
                <a:ea typeface="AR P丸ゴシック体M" panose="020B0600010101010101" pitchFamily="50" charset="-128"/>
                <a:cs typeface="+mn-lt"/>
              </a:rPr>
              <a:t>RMSE：¥20000以下の</a:t>
            </a:r>
            <a:endParaRPr lang="ja-JP" altLang="en-US" sz="1400" dirty="0">
              <a:latin typeface="AR P丸ゴシック体M" panose="020B0600010101010101" pitchFamily="50" charset="-128"/>
              <a:ea typeface="AR P丸ゴシック体M" panose="020B0600010101010101" pitchFamily="50" charset="-128"/>
              <a:cs typeface="+mn-lt"/>
            </a:endParaRPr>
          </a:p>
          <a:p>
            <a:r>
              <a:rPr lang="ja-JP" sz="1400" dirty="0">
                <a:latin typeface="AR P丸ゴシック体M" panose="020B0600010101010101" pitchFamily="50" charset="-128"/>
                <a:ea typeface="AR P丸ゴシック体M" panose="020B0600010101010101" pitchFamily="50" charset="-128"/>
                <a:cs typeface="+mn-lt"/>
              </a:rPr>
              <a:t>予測モデルを複数用</a:t>
            </a:r>
            <a:r>
              <a:rPr lang="ja-JP" altLang="en-US" sz="1400" dirty="0">
                <a:latin typeface="AR P丸ゴシック体M" panose="020B0600010101010101" pitchFamily="50" charset="-128"/>
                <a:ea typeface="AR P丸ゴシック体M" panose="020B0600010101010101" pitchFamily="50" charset="-128"/>
                <a:cs typeface="+mn-lt"/>
              </a:rPr>
              <a:t>意</a:t>
            </a:r>
            <a:endParaRPr lang="ja-JP" sz="1400" dirty="0">
              <a:latin typeface="AR P丸ゴシック体M" panose="020B0600010101010101" pitchFamily="50" charset="-128"/>
              <a:ea typeface="AR P丸ゴシック体M" panose="020B0600010101010101" pitchFamily="50" charset="-128"/>
              <a:cs typeface="+mn-lt"/>
            </a:endParaRPr>
          </a:p>
        </p:txBody>
      </p:sp>
      <p:sp>
        <p:nvSpPr>
          <p:cNvPr id="7" name="矢印: 右 6">
            <a:extLst>
              <a:ext uri="{FF2B5EF4-FFF2-40B4-BE49-F238E27FC236}">
                <a16:creationId xmlns:a16="http://schemas.microsoft.com/office/drawing/2014/main" id="{5CD5EE91-D629-4EE2-93F9-C164F265899A}"/>
              </a:ext>
            </a:extLst>
          </p:cNvPr>
          <p:cNvSpPr/>
          <p:nvPr/>
        </p:nvSpPr>
        <p:spPr>
          <a:xfrm>
            <a:off x="3146633" y="3707776"/>
            <a:ext cx="634073" cy="483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8" name="四角形: 角を丸くする 7">
            <a:extLst>
              <a:ext uri="{FF2B5EF4-FFF2-40B4-BE49-F238E27FC236}">
                <a16:creationId xmlns:a16="http://schemas.microsoft.com/office/drawing/2014/main" id="{701F14DE-7EDE-4EE8-B1EF-B32D7F2C59A4}"/>
              </a:ext>
            </a:extLst>
          </p:cNvPr>
          <p:cNvSpPr/>
          <p:nvPr/>
        </p:nvSpPr>
        <p:spPr>
          <a:xfrm>
            <a:off x="4122447" y="3502278"/>
            <a:ext cx="1500868" cy="8899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sz="1400" dirty="0">
                <a:latin typeface="AR P丸ゴシック体M" panose="020B0600010101010101" pitchFamily="50" charset="-128"/>
                <a:ea typeface="AR P丸ゴシック体M" panose="020B0600010101010101" pitchFamily="50" charset="-128"/>
                <a:cs typeface="+mn-lt"/>
              </a:rPr>
              <a:t>予測結果</a:t>
            </a:r>
          </a:p>
          <a:p>
            <a:r>
              <a:rPr lang="ja-JP" sz="1400" dirty="0">
                <a:latin typeface="AR P丸ゴシック体M" panose="020B0600010101010101" pitchFamily="50" charset="-128"/>
                <a:ea typeface="AR P丸ゴシック体M" panose="020B0600010101010101" pitchFamily="50" charset="-128"/>
                <a:cs typeface="+mn-lt"/>
              </a:rPr>
              <a:t>A：¥1</a:t>
            </a:r>
            <a:r>
              <a:rPr lang="en-US" altLang="ja-JP" sz="1400" dirty="0">
                <a:latin typeface="AR P丸ゴシック体M" panose="020B0600010101010101" pitchFamily="50" charset="-128"/>
                <a:ea typeface="AR P丸ゴシック体M" panose="020B0600010101010101" pitchFamily="50" charset="-128"/>
                <a:cs typeface="+mn-lt"/>
              </a:rPr>
              <a:t>5</a:t>
            </a:r>
            <a:r>
              <a:rPr lang="ja-JP" sz="1400" dirty="0">
                <a:latin typeface="AR P丸ゴシック体M" panose="020B0600010101010101" pitchFamily="50" charset="-128"/>
                <a:ea typeface="AR P丸ゴシック体M" panose="020B0600010101010101" pitchFamily="50" charset="-128"/>
                <a:cs typeface="+mn-lt"/>
              </a:rPr>
              <a:t>0</a:t>
            </a:r>
            <a:r>
              <a:rPr lang="en-US" altLang="ja-JP" sz="1400" dirty="0">
                <a:latin typeface="AR P丸ゴシック体M" panose="020B0600010101010101" pitchFamily="50" charset="-128"/>
                <a:ea typeface="AR P丸ゴシック体M" panose="020B0600010101010101" pitchFamily="50" charset="-128"/>
                <a:cs typeface="+mn-lt"/>
              </a:rPr>
              <a:t>,</a:t>
            </a:r>
            <a:r>
              <a:rPr lang="ja-JP" sz="1400" dirty="0">
                <a:latin typeface="AR P丸ゴシック体M" panose="020B0600010101010101" pitchFamily="50" charset="-128"/>
                <a:ea typeface="AR P丸ゴシック体M" panose="020B0600010101010101" pitchFamily="50" charset="-128"/>
                <a:cs typeface="+mn-lt"/>
              </a:rPr>
              <a:t>000</a:t>
            </a:r>
            <a:endParaRPr lang="en-US" altLang="ja-JP" sz="1400" dirty="0">
              <a:latin typeface="AR P丸ゴシック体M" panose="020B0600010101010101" pitchFamily="50" charset="-128"/>
              <a:ea typeface="AR P丸ゴシック体M" panose="020B0600010101010101" pitchFamily="50" charset="-128"/>
              <a:cs typeface="+mn-lt"/>
            </a:endParaRPr>
          </a:p>
          <a:p>
            <a:r>
              <a:rPr lang="ja-JP" sz="1400" dirty="0">
                <a:latin typeface="AR P丸ゴシック体M" panose="020B0600010101010101" pitchFamily="50" charset="-128"/>
                <a:ea typeface="AR P丸ゴシック体M" panose="020B0600010101010101" pitchFamily="50" charset="-128"/>
                <a:cs typeface="+mn-lt"/>
              </a:rPr>
              <a:t>B：¥180</a:t>
            </a:r>
            <a:r>
              <a:rPr lang="en-US" altLang="ja-JP" sz="1400" dirty="0">
                <a:latin typeface="AR P丸ゴシック体M" panose="020B0600010101010101" pitchFamily="50" charset="-128"/>
                <a:ea typeface="AR P丸ゴシック体M" panose="020B0600010101010101" pitchFamily="50" charset="-128"/>
                <a:cs typeface="+mn-lt"/>
              </a:rPr>
              <a:t>,</a:t>
            </a:r>
            <a:r>
              <a:rPr lang="ja-JP" sz="1400" dirty="0">
                <a:latin typeface="AR P丸ゴシック体M" panose="020B0600010101010101" pitchFamily="50" charset="-128"/>
                <a:ea typeface="AR P丸ゴシック体M" panose="020B0600010101010101" pitchFamily="50" charset="-128"/>
                <a:cs typeface="+mn-lt"/>
              </a:rPr>
              <a:t>000</a:t>
            </a:r>
            <a:endParaRPr lang="en-US" altLang="ja-JP" sz="1400" dirty="0">
              <a:latin typeface="AR P丸ゴシック体M" panose="020B0600010101010101" pitchFamily="50" charset="-128"/>
              <a:ea typeface="AR P丸ゴシック体M" panose="020B0600010101010101" pitchFamily="50" charset="-128"/>
              <a:cs typeface="+mn-lt"/>
            </a:endParaRPr>
          </a:p>
          <a:p>
            <a:r>
              <a:rPr lang="ja-JP" sz="1400" dirty="0">
                <a:latin typeface="AR P丸ゴシック体M" panose="020B0600010101010101" pitchFamily="50" charset="-128"/>
                <a:ea typeface="AR P丸ゴシック体M" panose="020B0600010101010101" pitchFamily="50" charset="-128"/>
                <a:cs typeface="+mn-lt"/>
              </a:rPr>
              <a:t>C：¥200</a:t>
            </a:r>
            <a:r>
              <a:rPr lang="en-US" altLang="ja-JP" sz="1400" dirty="0">
                <a:latin typeface="AR P丸ゴシック体M" panose="020B0600010101010101" pitchFamily="50" charset="-128"/>
                <a:ea typeface="AR P丸ゴシック体M" panose="020B0600010101010101" pitchFamily="50" charset="-128"/>
                <a:cs typeface="+mn-lt"/>
              </a:rPr>
              <a:t>,</a:t>
            </a:r>
            <a:r>
              <a:rPr lang="ja-JP" sz="1400" dirty="0">
                <a:latin typeface="AR P丸ゴシック体M" panose="020B0600010101010101" pitchFamily="50" charset="-128"/>
                <a:ea typeface="AR P丸ゴシック体M" panose="020B0600010101010101" pitchFamily="50" charset="-128"/>
                <a:cs typeface="+mn-lt"/>
              </a:rPr>
              <a:t>000</a:t>
            </a:r>
          </a:p>
        </p:txBody>
      </p:sp>
      <p:sp>
        <p:nvSpPr>
          <p:cNvPr id="12" name="矢印: 右 11">
            <a:extLst>
              <a:ext uri="{FF2B5EF4-FFF2-40B4-BE49-F238E27FC236}">
                <a16:creationId xmlns:a16="http://schemas.microsoft.com/office/drawing/2014/main" id="{B358C406-7717-4ADB-8A56-67BF16CC55FB}"/>
              </a:ext>
            </a:extLst>
          </p:cNvPr>
          <p:cNvSpPr/>
          <p:nvPr/>
        </p:nvSpPr>
        <p:spPr>
          <a:xfrm>
            <a:off x="5863383" y="3707776"/>
            <a:ext cx="634073" cy="483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pic>
        <p:nvPicPr>
          <p:cNvPr id="9" name="グラフィックス 9" descr="事務員">
            <a:extLst>
              <a:ext uri="{FF2B5EF4-FFF2-40B4-BE49-F238E27FC236}">
                <a16:creationId xmlns:a16="http://schemas.microsoft.com/office/drawing/2014/main" id="{E1B4D4E2-3D64-4928-978E-C28948DA6E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3340" y="3583625"/>
            <a:ext cx="914400" cy="914400"/>
          </a:xfrm>
          <a:prstGeom prst="rect">
            <a:avLst/>
          </a:prstGeom>
        </p:spPr>
      </p:pic>
      <p:sp>
        <p:nvSpPr>
          <p:cNvPr id="10" name="吹き出し: 角を丸めた四角形 9">
            <a:extLst>
              <a:ext uri="{FF2B5EF4-FFF2-40B4-BE49-F238E27FC236}">
                <a16:creationId xmlns:a16="http://schemas.microsoft.com/office/drawing/2014/main" id="{E023AF43-E95C-4643-8A96-A289D5738D5E}"/>
              </a:ext>
            </a:extLst>
          </p:cNvPr>
          <p:cNvSpPr/>
          <p:nvPr/>
        </p:nvSpPr>
        <p:spPr>
          <a:xfrm>
            <a:off x="7647044" y="3684790"/>
            <a:ext cx="2247064" cy="61738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latin typeface="AR P丸ゴシック体M" panose="020B0600010101010101" pitchFamily="50" charset="-128"/>
                <a:ea typeface="AR P丸ゴシック体M" panose="020B0600010101010101" pitchFamily="50" charset="-128"/>
                <a:cs typeface="Calibri"/>
              </a:rPr>
              <a:t>このくらいの差なら、高めの¥200,000で提出しよう</a:t>
            </a:r>
            <a:endParaRPr lang="ja-JP" dirty="0">
              <a:latin typeface="AR P丸ゴシック体M" panose="020B0600010101010101" pitchFamily="50" charset="-128"/>
              <a:ea typeface="AR P丸ゴシック体M" panose="020B0600010101010101" pitchFamily="50" charset="-128"/>
            </a:endParaRPr>
          </a:p>
        </p:txBody>
      </p:sp>
      <p:sp>
        <p:nvSpPr>
          <p:cNvPr id="15" name="四角形: 角を丸くする 14">
            <a:extLst>
              <a:ext uri="{FF2B5EF4-FFF2-40B4-BE49-F238E27FC236}">
                <a16:creationId xmlns:a16="http://schemas.microsoft.com/office/drawing/2014/main" id="{ACDAA5FE-93E5-451C-9637-FAE7EDD066E8}"/>
              </a:ext>
            </a:extLst>
          </p:cNvPr>
          <p:cNvSpPr/>
          <p:nvPr/>
        </p:nvSpPr>
        <p:spPr>
          <a:xfrm>
            <a:off x="688580" y="2743755"/>
            <a:ext cx="2113575" cy="439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latin typeface="AR P丸ゴシック体M" panose="020B0600010101010101" pitchFamily="50" charset="-128"/>
                <a:ea typeface="AR P丸ゴシック体M" panose="020B0600010101010101" pitchFamily="50" charset="-128"/>
                <a:cs typeface="+mn-lt"/>
              </a:rPr>
              <a:t>一つの</a:t>
            </a:r>
            <a:r>
              <a:rPr lang="ja-JP" sz="1400" dirty="0">
                <a:latin typeface="AR P丸ゴシック体M" panose="020B0600010101010101" pitchFamily="50" charset="-128"/>
                <a:ea typeface="AR P丸ゴシック体M" panose="020B0600010101010101" pitchFamily="50" charset="-128"/>
                <a:cs typeface="+mn-lt"/>
              </a:rPr>
              <a:t>予測モデル</a:t>
            </a:r>
            <a:endParaRPr lang="ja-JP" altLang="en-US" sz="1400" dirty="0">
              <a:latin typeface="AR P丸ゴシック体M" panose="020B0600010101010101" pitchFamily="50" charset="-128"/>
              <a:ea typeface="AR P丸ゴシック体M" panose="020B0600010101010101" pitchFamily="50" charset="-128"/>
              <a:cs typeface="+mn-lt"/>
            </a:endParaRPr>
          </a:p>
        </p:txBody>
      </p:sp>
      <p:sp>
        <p:nvSpPr>
          <p:cNvPr id="16" name="四角形: 角を丸くする 15">
            <a:extLst>
              <a:ext uri="{FF2B5EF4-FFF2-40B4-BE49-F238E27FC236}">
                <a16:creationId xmlns:a16="http://schemas.microsoft.com/office/drawing/2014/main" id="{6BF24E78-1DF9-4ADA-A7E7-0A22C1C94CF4}"/>
              </a:ext>
            </a:extLst>
          </p:cNvPr>
          <p:cNvSpPr/>
          <p:nvPr/>
        </p:nvSpPr>
        <p:spPr>
          <a:xfrm>
            <a:off x="4122447" y="2740278"/>
            <a:ext cx="1500868" cy="438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sz="1400" dirty="0">
                <a:latin typeface="AR P丸ゴシック体M" panose="020B0600010101010101" pitchFamily="50" charset="-128"/>
                <a:ea typeface="AR P丸ゴシック体M" panose="020B0600010101010101" pitchFamily="50" charset="-128"/>
                <a:cs typeface="Calibri"/>
              </a:rPr>
              <a:t>予測結</a:t>
            </a:r>
            <a:r>
              <a:rPr lang="ja-JP" altLang="en-US" sz="1400" dirty="0">
                <a:latin typeface="AR P丸ゴシック体M" panose="020B0600010101010101" pitchFamily="50" charset="-128"/>
                <a:ea typeface="AR P丸ゴシック体M" panose="020B0600010101010101" pitchFamily="50" charset="-128"/>
                <a:cs typeface="Calibri"/>
              </a:rPr>
              <a:t>果</a:t>
            </a:r>
          </a:p>
          <a:p>
            <a:r>
              <a:rPr lang="ja-JP" altLang="en-US" sz="1400" dirty="0">
                <a:latin typeface="AR P丸ゴシック体M" panose="020B0600010101010101" pitchFamily="50" charset="-128"/>
                <a:ea typeface="AR P丸ゴシック体M" panose="020B0600010101010101" pitchFamily="50" charset="-128"/>
                <a:cs typeface="Calibri"/>
              </a:rPr>
              <a:t>A：¥150,000</a:t>
            </a:r>
          </a:p>
        </p:txBody>
      </p:sp>
      <p:sp>
        <p:nvSpPr>
          <p:cNvPr id="17" name="矢印: 右 16">
            <a:extLst>
              <a:ext uri="{FF2B5EF4-FFF2-40B4-BE49-F238E27FC236}">
                <a16:creationId xmlns:a16="http://schemas.microsoft.com/office/drawing/2014/main" id="{73629130-9224-41BE-A2C2-DCED35860F9A}"/>
              </a:ext>
            </a:extLst>
          </p:cNvPr>
          <p:cNvSpPr/>
          <p:nvPr/>
        </p:nvSpPr>
        <p:spPr>
          <a:xfrm>
            <a:off x="3146633" y="2723294"/>
            <a:ext cx="634073" cy="483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8" name="矢印: 右 17">
            <a:extLst>
              <a:ext uri="{FF2B5EF4-FFF2-40B4-BE49-F238E27FC236}">
                <a16:creationId xmlns:a16="http://schemas.microsoft.com/office/drawing/2014/main" id="{CA67312E-0ED3-4169-88F6-1674BA59F19F}"/>
              </a:ext>
            </a:extLst>
          </p:cNvPr>
          <p:cNvSpPr/>
          <p:nvPr/>
        </p:nvSpPr>
        <p:spPr>
          <a:xfrm>
            <a:off x="5863382" y="2717246"/>
            <a:ext cx="634073" cy="483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pic>
        <p:nvPicPr>
          <p:cNvPr id="19" name="グラフィックス 9" descr="事務員">
            <a:extLst>
              <a:ext uri="{FF2B5EF4-FFF2-40B4-BE49-F238E27FC236}">
                <a16:creationId xmlns:a16="http://schemas.microsoft.com/office/drawing/2014/main" id="{FD72D57E-1602-412D-A5AC-0D8F47B14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3340" y="2504588"/>
            <a:ext cx="914400" cy="914400"/>
          </a:xfrm>
          <a:prstGeom prst="rect">
            <a:avLst/>
          </a:prstGeom>
        </p:spPr>
      </p:pic>
      <p:pic>
        <p:nvPicPr>
          <p:cNvPr id="14" name="図 16" descr="スクリーンショットの画面&#10;&#10;高い精度で生成された説明">
            <a:extLst>
              <a:ext uri="{FF2B5EF4-FFF2-40B4-BE49-F238E27FC236}">
                <a16:creationId xmlns:a16="http://schemas.microsoft.com/office/drawing/2014/main" id="{34E4CA62-E4D1-4F3D-8846-F9C9CFCF3BB6}"/>
              </a:ext>
            </a:extLst>
          </p:cNvPr>
          <p:cNvPicPr>
            <a:picLocks noChangeAspect="1"/>
          </p:cNvPicPr>
          <p:nvPr/>
        </p:nvPicPr>
        <p:blipFill>
          <a:blip r:embed="rId5"/>
          <a:stretch>
            <a:fillRect/>
          </a:stretch>
        </p:blipFill>
        <p:spPr>
          <a:xfrm>
            <a:off x="6710740" y="1993726"/>
            <a:ext cx="874354" cy="589374"/>
          </a:xfrm>
          <a:prstGeom prst="rect">
            <a:avLst/>
          </a:prstGeom>
        </p:spPr>
      </p:pic>
      <p:sp>
        <p:nvSpPr>
          <p:cNvPr id="22" name="吹き出し: 角を丸めた四角形 21">
            <a:extLst>
              <a:ext uri="{FF2B5EF4-FFF2-40B4-BE49-F238E27FC236}">
                <a16:creationId xmlns:a16="http://schemas.microsoft.com/office/drawing/2014/main" id="{4B269329-CC09-48DC-AFD3-BA8224097A93}"/>
              </a:ext>
            </a:extLst>
          </p:cNvPr>
          <p:cNvSpPr/>
          <p:nvPr/>
        </p:nvSpPr>
        <p:spPr>
          <a:xfrm>
            <a:off x="7647044" y="2383272"/>
            <a:ext cx="2247064" cy="61738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latin typeface="AR P丸ゴシック体M" panose="020B0600010101010101" pitchFamily="50" charset="-128"/>
                <a:ea typeface="AR P丸ゴシック体M"/>
                <a:cs typeface="Calibri"/>
              </a:rPr>
              <a:t>¥150,000で提出・・・？</a:t>
            </a:r>
          </a:p>
        </p:txBody>
      </p:sp>
    </p:spTree>
    <p:extLst>
      <p:ext uri="{BB962C8B-B14F-4D97-AF65-F5344CB8AC3E}">
        <p14:creationId xmlns:p14="http://schemas.microsoft.com/office/powerpoint/2010/main" val="123079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課題に取り組むにあたって</a:t>
            </a:r>
            <a:endParaRPr lang="ja-JP" dirty="0">
              <a:ea typeface="AR P丸ゴシック体M" panose="020B0600010101010101" pitchFamily="50" charset="-128"/>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11240343" cy="5394053"/>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・工夫した事</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機械学習モデルは、あくまでビジネス課題の解決に向けたツールの一つとして位置付け</a:t>
            </a:r>
            <a:endParaRPr lang="ja-JP"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「何ができるのか」「どうビジネスの場で有効活用できるのか」この点を考えることに時間を費やした。</a:t>
            </a:r>
            <a:endParaRPr lang="ja-JP" sz="1400" dirty="0">
              <a:latin typeface="AR P丸ゴシック体M" panose="020B0600010101010101" pitchFamily="50" charset="-128"/>
              <a:ea typeface="AR P丸ゴシック体M" panose="020B0600010101010101" pitchFamily="50" charset="-128"/>
              <a:cs typeface="Calibri"/>
            </a:endParaRPr>
          </a:p>
          <a:p>
            <a:pPr>
              <a:buNone/>
            </a:pPr>
            <a:r>
              <a:rPr lang="ja-JP" altLang="en-US" sz="1400" dirty="0">
                <a:latin typeface="AR P丸ゴシック体M" panose="020B0600010101010101" pitchFamily="50" charset="-128"/>
                <a:ea typeface="AR P丸ゴシック体M" panose="020B0600010101010101" pitchFamily="50" charset="-128"/>
                <a:cs typeface="+mn-lt"/>
              </a:rPr>
              <a:t>　ビジネス課題においてどう機械学習を活かせるのか、</a:t>
            </a:r>
            <a:r>
              <a:rPr lang="ja-JP" sz="1400" dirty="0">
                <a:latin typeface="AR P丸ゴシック体M" panose="020B0600010101010101" pitchFamily="50" charset="-128"/>
                <a:ea typeface="AR P丸ゴシック体M" panose="020B0600010101010101" pitchFamily="50" charset="-128"/>
                <a:cs typeface="+mn-lt"/>
              </a:rPr>
              <a:t>分析方針の策定</a:t>
            </a:r>
            <a:r>
              <a:rPr lang="ja-JP" altLang="en-US" sz="1400" dirty="0">
                <a:latin typeface="AR P丸ゴシック体M" panose="020B0600010101010101" pitchFamily="50" charset="-128"/>
                <a:ea typeface="AR P丸ゴシック体M" panose="020B0600010101010101" pitchFamily="50" charset="-128"/>
                <a:cs typeface="+mn-lt"/>
              </a:rPr>
              <a:t>。</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機械学習モデルを実装した場合に必要な、運用化までの工程の把握、構築。</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（PPTの内容は、本資料のみで内容の把握が可能となるように作成した。そのため文字が多く、見づらい</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面もあるが、ご容赦いただきたい。）</a:t>
            </a:r>
            <a:endParaRPr lang="ja-JP" dirty="0">
              <a:latin typeface="AR P丸ゴシック体M" panose="020B0600010101010101" pitchFamily="50" charset="-128"/>
              <a:ea typeface="AR P丸ゴシック体M" panose="020B0600010101010101" pitchFamily="50" charset="-128"/>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・難しかった事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r>
              <a:rPr lang="ja-JP" sz="1400" dirty="0">
                <a:latin typeface="AR P丸ゴシック体M" panose="020B0600010101010101" pitchFamily="50" charset="-128"/>
                <a:ea typeface="AR P丸ゴシック体M" panose="020B0600010101010101" pitchFamily="50" charset="-128"/>
                <a:cs typeface="+mn-lt"/>
              </a:rPr>
              <a:t>ビジネス課題の理解を深める事</a:t>
            </a:r>
            <a:r>
              <a:rPr lang="ja-JP" altLang="en-US" sz="1400" dirty="0">
                <a:latin typeface="AR P丸ゴシック体M" panose="020B0600010101010101" pitchFamily="50" charset="-128"/>
                <a:ea typeface="AR P丸ゴシック体M" panose="020B0600010101010101" pitchFamily="50" charset="-128"/>
                <a:cs typeface="+mn-lt"/>
              </a:rPr>
              <a:t>。</a:t>
            </a: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目的のために必要な情報を考え、データを収集する一連の流れの把握。</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実際に現場で実装する場合に起こりうる問題点、課題点の把握。</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機械学習の知識を持たない人から市民権の獲得を目指す説得方法の策定。</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r>
              <a:rPr lang="ja-JP" sz="1400" dirty="0">
                <a:latin typeface="AR P丸ゴシック体M" panose="020B0600010101010101" pitchFamily="50" charset="-128"/>
                <a:ea typeface="AR P丸ゴシック体M" panose="020B0600010101010101" pitchFamily="50" charset="-128"/>
                <a:cs typeface="+mn-lt"/>
              </a:rPr>
              <a:t>定量的</a:t>
            </a:r>
            <a:r>
              <a:rPr lang="ja-JP" altLang="en-US" sz="1400" dirty="0">
                <a:latin typeface="AR P丸ゴシック体M" panose="020B0600010101010101" pitchFamily="50" charset="-128"/>
                <a:ea typeface="AR P丸ゴシック体M" panose="020B0600010101010101" pitchFamily="50" charset="-128"/>
                <a:cs typeface="+mn-lt"/>
              </a:rPr>
              <a:t>に</a:t>
            </a:r>
            <a:r>
              <a:rPr lang="ja-JP" altLang="en-US" sz="1400" dirty="0">
                <a:latin typeface="AR P丸ゴシック体M" panose="020B0600010101010101" pitchFamily="50" charset="-128"/>
                <a:ea typeface="AR P丸ゴシック体M" panose="020B0600010101010101" pitchFamily="50" charset="-128"/>
                <a:cs typeface="Calibri"/>
              </a:rPr>
              <a:t>期待されるビジネスインパクトを説明する事。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r>
              <a:rPr lang="ja-JP" altLang="en-US" sz="1800" dirty="0">
                <a:latin typeface="AR P丸ゴシック体M" panose="020B0600010101010101" pitchFamily="50" charset="-128"/>
                <a:ea typeface="AR P丸ゴシック体M" panose="020B0600010101010101" pitchFamily="50" charset="-128"/>
                <a:cs typeface="Calibri"/>
              </a:rPr>
              <a:t>　</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spTree>
    <p:extLst>
      <p:ext uri="{BB962C8B-B14F-4D97-AF65-F5344CB8AC3E}">
        <p14:creationId xmlns:p14="http://schemas.microsoft.com/office/powerpoint/2010/main" val="274604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6" name="テキスト ボックス 5">
            <a:extLst>
              <a:ext uri="{FF2B5EF4-FFF2-40B4-BE49-F238E27FC236}">
                <a16:creationId xmlns:a16="http://schemas.microsoft.com/office/drawing/2014/main" id="{FE5EEB07-DF37-4985-B9DD-DBD3DB33D325}"/>
              </a:ext>
            </a:extLst>
          </p:cNvPr>
          <p:cNvSpPr txBox="1"/>
          <p:nvPr/>
        </p:nvSpPr>
        <p:spPr>
          <a:xfrm>
            <a:off x="341584" y="1203435"/>
            <a:ext cx="7606650"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・予測する見積価格</a:t>
            </a:r>
            <a:endParaRPr lang="ja-JP" sz="1400"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自動火災報知設備（以下自火報）の概算見積金額の予測を目標とする。</a:t>
            </a:r>
            <a:endParaRPr lang="ja-JP" sz="1400"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・自火報とは</a:t>
            </a:r>
            <a:endParaRPr lang="ja-JP"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読んで字のごとく、自動で火災を報知してくれる設備。</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ショッピングセンターや学校など、人の出入りする建築物に設置されている。</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煙や熱などで火災を感知し、実際に火災が発生すると非常ベルや音声装置によって、</a:t>
            </a:r>
          </a:p>
          <a:p>
            <a:r>
              <a:rPr lang="ja-JP" altLang="en-US" sz="1400" dirty="0">
                <a:latin typeface="AR P丸ゴシック体M" panose="020B0600010101010101" pitchFamily="50" charset="-128"/>
                <a:ea typeface="AR P丸ゴシック体M" panose="020B0600010101010101" pitchFamily="50" charset="-128"/>
                <a:cs typeface="Calibri"/>
              </a:rPr>
              <a:t>　　建物内の人に火災を知らせる。</a:t>
            </a:r>
            <a:endParaRPr lang="ja-JP" dirty="0">
              <a:latin typeface="AR P丸ゴシック体M" panose="020B0600010101010101" pitchFamily="50" charset="-128"/>
              <a:ea typeface="AR P丸ゴシック体M" panose="020B0600010101010101" pitchFamily="50" charset="-128"/>
            </a:endParaRPr>
          </a:p>
          <a:p>
            <a:r>
              <a:rPr lang="ja-JP" altLang="en-US" sz="1400" dirty="0">
                <a:latin typeface="AR P丸ゴシック体M" panose="020B0600010101010101" pitchFamily="50" charset="-128"/>
                <a:ea typeface="AR P丸ゴシック体M" panose="020B0600010101010101" pitchFamily="50" charset="-128"/>
                <a:cs typeface="Calibri"/>
              </a:rPr>
              <a:t>　　消防法という法律で設置が義務付けられており、法令遵守で設置を行い、点検に合格</a:t>
            </a:r>
          </a:p>
          <a:p>
            <a:r>
              <a:rPr lang="ja-JP" altLang="en-US" sz="1400" dirty="0">
                <a:latin typeface="AR P丸ゴシック体M" panose="020B0600010101010101" pitchFamily="50" charset="-128"/>
                <a:ea typeface="AR P丸ゴシック体M" panose="020B0600010101010101" pitchFamily="50" charset="-128"/>
                <a:cs typeface="Calibri"/>
              </a:rPr>
              <a:t>　　しないと建物の使用許可が行政から出されない。</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r>
              <a:rPr lang="ja-JP" altLang="en-US" sz="1400" dirty="0">
                <a:latin typeface="AR P丸ゴシック体M" panose="020B0600010101010101" pitchFamily="50" charset="-128"/>
                <a:ea typeface="AR P丸ゴシック体M" panose="020B0600010101010101" pitchFamily="50" charset="-128"/>
                <a:cs typeface="Calibri"/>
              </a:rPr>
              <a:t>　</a:t>
            </a: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54746"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予測・分析のターゲット</a:t>
            </a:r>
          </a:p>
        </p:txBody>
      </p:sp>
      <p:pic>
        <p:nvPicPr>
          <p:cNvPr id="465" name="図 465" descr="スクリーンショット が含まれている画像&#10;&#10;非常に高い精度で生成された説明">
            <a:extLst>
              <a:ext uri="{FF2B5EF4-FFF2-40B4-BE49-F238E27FC236}">
                <a16:creationId xmlns:a16="http://schemas.microsoft.com/office/drawing/2014/main" id="{5CED2647-5910-4848-907D-1BC663086F3B}"/>
              </a:ext>
            </a:extLst>
          </p:cNvPr>
          <p:cNvPicPr>
            <a:picLocks noChangeAspect="1"/>
          </p:cNvPicPr>
          <p:nvPr/>
        </p:nvPicPr>
        <p:blipFill>
          <a:blip r:embed="rId3"/>
          <a:stretch>
            <a:fillRect/>
          </a:stretch>
        </p:blipFill>
        <p:spPr>
          <a:xfrm>
            <a:off x="9000075" y="3651079"/>
            <a:ext cx="1662788" cy="2969173"/>
          </a:xfrm>
          <a:prstGeom prst="rect">
            <a:avLst/>
          </a:prstGeom>
        </p:spPr>
      </p:pic>
      <p:pic>
        <p:nvPicPr>
          <p:cNvPr id="466" name="図 466" descr="座る, 写真, ホワイト, フロント が含まれている画像&#10;&#10;非常に高い精度で生成された説明">
            <a:extLst>
              <a:ext uri="{FF2B5EF4-FFF2-40B4-BE49-F238E27FC236}">
                <a16:creationId xmlns:a16="http://schemas.microsoft.com/office/drawing/2014/main" id="{855AD1D6-D78A-487A-80D4-4811C989B943}"/>
              </a:ext>
            </a:extLst>
          </p:cNvPr>
          <p:cNvPicPr>
            <a:picLocks noChangeAspect="1"/>
          </p:cNvPicPr>
          <p:nvPr/>
        </p:nvPicPr>
        <p:blipFill>
          <a:blip r:embed="rId4"/>
          <a:stretch>
            <a:fillRect/>
          </a:stretch>
        </p:blipFill>
        <p:spPr>
          <a:xfrm>
            <a:off x="5784985" y="4087087"/>
            <a:ext cx="2165132" cy="1948438"/>
          </a:xfrm>
          <a:prstGeom prst="rect">
            <a:avLst/>
          </a:prstGeom>
        </p:spPr>
      </p:pic>
    </p:spTree>
    <p:extLst>
      <p:ext uri="{BB962C8B-B14F-4D97-AF65-F5344CB8AC3E}">
        <p14:creationId xmlns:p14="http://schemas.microsoft.com/office/powerpoint/2010/main" val="1407227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marL="0" indent="0">
              <a:buNone/>
            </a:pPr>
            <a:r>
              <a:rPr lang="ja-JP" altLang="en-US" sz="2400" dirty="0">
                <a:ea typeface="AR P丸ゴシック体M" panose="020B0600010101010101" pitchFamily="50" charset="-128"/>
                <a:cs typeface="Calibri"/>
              </a:rPr>
              <a:t>最後に</a:t>
            </a:r>
            <a:endParaRPr lang="ja-JP" dirty="0">
              <a:ea typeface="AR P丸ゴシック体M" panose="020B0600010101010101" pitchFamily="50" charset="-128"/>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23" name="コンテンツ プレースホルダー 2">
            <a:extLst>
              <a:ext uri="{FF2B5EF4-FFF2-40B4-BE49-F238E27FC236}">
                <a16:creationId xmlns:a16="http://schemas.microsoft.com/office/drawing/2014/main" id="{59B55AA4-45CF-40D7-9027-D1F766ED5455}"/>
              </a:ext>
            </a:extLst>
          </p:cNvPr>
          <p:cNvSpPr txBox="1">
            <a:spLocks/>
          </p:cNvSpPr>
          <p:nvPr/>
        </p:nvSpPr>
        <p:spPr>
          <a:xfrm>
            <a:off x="447343" y="1166329"/>
            <a:ext cx="10703650" cy="5394053"/>
          </a:xfrm>
          <a:prstGeom prst="rect">
            <a:avLst/>
          </a:prstGeom>
          <a:ln w="5715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a:t>
            </a:r>
            <a:r>
              <a:rPr lang="ja-JP" sz="1800" dirty="0">
                <a:latin typeface="AR P丸ゴシック体M" panose="020B0600010101010101" pitchFamily="50" charset="-128"/>
                <a:ea typeface="AR P丸ゴシック体M" panose="020B0600010101010101" pitchFamily="50" charset="-128"/>
                <a:cs typeface="+mn-lt"/>
              </a:rPr>
              <a:t>機械学習はあくまで食材であり、料理するのは人間</a:t>
            </a:r>
            <a:r>
              <a:rPr lang="ja-JP" altLang="en-US" sz="1800" dirty="0">
                <a:latin typeface="AR P丸ゴシック体M" panose="020B0600010101010101" pitchFamily="50" charset="-128"/>
                <a:ea typeface="AR P丸ゴシック体M" panose="020B0600010101010101" pitchFamily="50" charset="-128"/>
                <a:cs typeface="+mn-lt"/>
              </a:rPr>
              <a:t>である</a:t>
            </a:r>
            <a:endParaRPr lang="ja-JP"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人間にはよくわからない事も機械学習は導き出せる。（人間に理解できるかは別として）</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小難しいことは機械学習に任せて、導き出された結果を受けて「ではどうしようか」「何ができるのか」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この点に注力して取り組むことが可能となる。</a:t>
            </a:r>
            <a:r>
              <a:rPr lang="ja-JP" sz="1400" dirty="0">
                <a:latin typeface="AR P丸ゴシック体M" panose="020B0600010101010101" pitchFamily="50" charset="-128"/>
                <a:ea typeface="AR P丸ゴシック体M" panose="020B0600010101010101" pitchFamily="50" charset="-128"/>
                <a:cs typeface="+mn-lt"/>
              </a:rPr>
              <a:t>これこそが機械学習の醍醐味だと感じた。</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そのためには、機械学習</a:t>
            </a:r>
            <a:r>
              <a:rPr lang="ja-JP" sz="1400" dirty="0">
                <a:latin typeface="AR P丸ゴシック体M" panose="020B0600010101010101" pitchFamily="50" charset="-128"/>
                <a:ea typeface="AR P丸ゴシック体M" panose="020B0600010101010101" pitchFamily="50" charset="-128"/>
                <a:cs typeface="+mn-lt"/>
              </a:rPr>
              <a:t>のできること、できないことを</a:t>
            </a:r>
            <a:r>
              <a:rPr lang="ja-JP" altLang="en-US" sz="1400" dirty="0">
                <a:latin typeface="AR P丸ゴシック体M" panose="020B0600010101010101" pitchFamily="50" charset="-128"/>
                <a:ea typeface="AR P丸ゴシック体M" panose="020B0600010101010101" pitchFamily="50" charset="-128"/>
                <a:cs typeface="Calibri"/>
              </a:rPr>
              <a:t>理解している必要がある。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mn-lt"/>
              </a:rPr>
              <a:t>その結果、ビジネス課題の解決に多様な打ち手を提案できる。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mn-lt"/>
              </a:rPr>
              <a:t>　そのためにも、</a:t>
            </a:r>
            <a:r>
              <a:rPr lang="ja-JP" sz="1400" dirty="0">
                <a:latin typeface="AR P丸ゴシック体M" panose="020B0600010101010101" pitchFamily="50" charset="-128"/>
                <a:ea typeface="AR P丸ゴシック体M" panose="020B0600010101010101" pitchFamily="50" charset="-128"/>
                <a:cs typeface="+mn-lt"/>
              </a:rPr>
              <a:t>これからも実際に手を動かして学びを深めていきたいと考えている。</a:t>
            </a: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実際に学ぶ事で、自身の築きたいキャリアの方向性を改めて理解できた。</a:t>
            </a: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4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400" dirty="0">
                <a:latin typeface="AR P丸ゴシック体M" panose="020B0600010101010101" pitchFamily="50" charset="-128"/>
                <a:ea typeface="AR P丸ゴシック体M" panose="020B0600010101010101" pitchFamily="50" charset="-128"/>
                <a:cs typeface="Calibri"/>
              </a:rPr>
              <a:t>　　</a:t>
            </a: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endParaRPr lang="ja-JP" dirty="0">
              <a:latin typeface="AR P丸ゴシック体M" panose="020B0600010101010101" pitchFamily="50" charset="-128"/>
              <a:ea typeface="AR P丸ゴシック体M" panose="020B0600010101010101" pitchFamily="50" charset="-128"/>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r>
              <a:rPr lang="ja-JP" altLang="en-US" sz="1800" dirty="0">
                <a:latin typeface="AR P丸ゴシック体M" panose="020B0600010101010101" pitchFamily="50" charset="-128"/>
                <a:ea typeface="AR P丸ゴシック体M" panose="020B0600010101010101" pitchFamily="50" charset="-128"/>
                <a:cs typeface="Calibri"/>
              </a:rPr>
              <a:t>　　</a:t>
            </a: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a:p>
            <a:pPr marL="0" indent="0">
              <a:buNone/>
            </a:pPr>
            <a:endParaRPr lang="ja-JP" altLang="en-US" sz="1800" dirty="0">
              <a:latin typeface="AR P丸ゴシック体M" panose="020B0600010101010101" pitchFamily="50" charset="-128"/>
              <a:ea typeface="AR P丸ゴシック体M" panose="020B0600010101010101" pitchFamily="50" charset="-128"/>
              <a:cs typeface="Calibri"/>
            </a:endParaRPr>
          </a:p>
        </p:txBody>
      </p:sp>
    </p:spTree>
    <p:extLst>
      <p:ext uri="{BB962C8B-B14F-4D97-AF65-F5344CB8AC3E}">
        <p14:creationId xmlns:p14="http://schemas.microsoft.com/office/powerpoint/2010/main" val="125249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ja-JP" altLang="en-US" sz="2400" dirty="0">
              <a:latin typeface="AR P丸ゴシック体M" panose="020B0600010101010101" pitchFamily="50" charset="-128"/>
              <a:ea typeface="AR P丸ゴシック体M" panose="020B0600010101010101" pitchFamily="50" charset="-128"/>
              <a:cs typeface="Calibri"/>
            </a:endParaRPr>
          </a:p>
        </p:txBody>
      </p:sp>
      <p:graphicFrame>
        <p:nvGraphicFramePr>
          <p:cNvPr id="2" name="表 4">
            <a:extLst>
              <a:ext uri="{FF2B5EF4-FFF2-40B4-BE49-F238E27FC236}">
                <a16:creationId xmlns:a16="http://schemas.microsoft.com/office/drawing/2014/main" id="{CFC4EA76-BEB6-447F-B104-616F1073B1A2}"/>
              </a:ext>
            </a:extLst>
          </p:cNvPr>
          <p:cNvGraphicFramePr>
            <a:graphicFrameLocks noGrp="1"/>
          </p:cNvGraphicFramePr>
          <p:nvPr>
            <p:extLst>
              <p:ext uri="{D42A27DB-BD31-4B8C-83A1-F6EECF244321}">
                <p14:modId xmlns:p14="http://schemas.microsoft.com/office/powerpoint/2010/main" val="3630567499"/>
              </p:ext>
            </p:extLst>
          </p:nvPr>
        </p:nvGraphicFramePr>
        <p:xfrm>
          <a:off x="656321" y="2614159"/>
          <a:ext cx="9809060" cy="3345903"/>
        </p:xfrm>
        <a:graphic>
          <a:graphicData uri="http://schemas.openxmlformats.org/drawingml/2006/table">
            <a:tbl>
              <a:tblPr firstRow="1" bandRow="1">
                <a:tableStyleId>{08FB837D-C827-4EFA-A057-4D05807E0F7C}</a:tableStyleId>
              </a:tblPr>
              <a:tblGrid>
                <a:gridCol w="3292729">
                  <a:extLst>
                    <a:ext uri="{9D8B030D-6E8A-4147-A177-3AD203B41FA5}">
                      <a16:colId xmlns:a16="http://schemas.microsoft.com/office/drawing/2014/main" val="4189125051"/>
                    </a:ext>
                  </a:extLst>
                </a:gridCol>
                <a:gridCol w="3246644">
                  <a:extLst>
                    <a:ext uri="{9D8B030D-6E8A-4147-A177-3AD203B41FA5}">
                      <a16:colId xmlns:a16="http://schemas.microsoft.com/office/drawing/2014/main" val="2257374612"/>
                    </a:ext>
                  </a:extLst>
                </a:gridCol>
                <a:gridCol w="3269687">
                  <a:extLst>
                    <a:ext uri="{9D8B030D-6E8A-4147-A177-3AD203B41FA5}">
                      <a16:colId xmlns:a16="http://schemas.microsoft.com/office/drawing/2014/main" val="71657353"/>
                    </a:ext>
                  </a:extLst>
                </a:gridCol>
              </a:tblGrid>
              <a:tr h="389343">
                <a:tc>
                  <a:txBody>
                    <a:bodyPr/>
                    <a:lstStyle/>
                    <a:p>
                      <a:endParaRPr kumimoji="1" lang="ja-JP" altLang="en-US" dirty="0">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tc>
                  <a:txBody>
                    <a:bodyPr/>
                    <a:lstStyle/>
                    <a:p>
                      <a:r>
                        <a:rPr lang="ja-JP" altLang="en-US" sz="1400" b="0" dirty="0">
                          <a:solidFill>
                            <a:schemeClr val="tx1"/>
                          </a:solidFill>
                          <a:latin typeface="AR P丸ゴシック体M" panose="020B0600010101010101" pitchFamily="50" charset="-128"/>
                          <a:ea typeface="AR P丸ゴシック体M" panose="020B0600010101010101" pitchFamily="50" charset="-128"/>
                        </a:rPr>
                        <a:t>内容</a:t>
                      </a:r>
                      <a:endParaRPr kumimoji="1" lang="ja-JP" altLang="en-US" sz="1400" b="0" dirty="0">
                        <a:solidFill>
                          <a:schemeClr val="tx1"/>
                        </a:solidFill>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tc>
                  <a:txBody>
                    <a:bodyPr/>
                    <a:lstStyle/>
                    <a:p>
                      <a:r>
                        <a:rPr lang="ja-JP" altLang="en-US" sz="1400" b="0" dirty="0">
                          <a:solidFill>
                            <a:schemeClr val="tx1"/>
                          </a:solidFill>
                          <a:latin typeface="AR P丸ゴシック体M" panose="020B0600010101010101" pitchFamily="50" charset="-128"/>
                          <a:ea typeface="AR P丸ゴシック体M" panose="020B0600010101010101" pitchFamily="50" charset="-128"/>
                        </a:rPr>
                        <a:t>顧客が求める事</a:t>
                      </a:r>
                      <a:endParaRPr kumimoji="1" lang="ja-JP" altLang="en-US" sz="1400" b="0" dirty="0">
                        <a:solidFill>
                          <a:schemeClr val="tx1"/>
                        </a:solidFill>
                        <a:latin typeface="AR P丸ゴシック体M" panose="020B0600010101010101" pitchFamily="50" charset="-128"/>
                        <a:ea typeface="AR P丸ゴシック体M" panose="020B0600010101010101" pitchFamily="50" charset="-128"/>
                      </a:endParaRPr>
                    </a:p>
                  </a:txBody>
                  <a:tcPr>
                    <a:solidFill>
                      <a:schemeClr val="accent6">
                        <a:lumMod val="40000"/>
                        <a:lumOff val="60000"/>
                      </a:schemeClr>
                    </a:solidFill>
                  </a:tcPr>
                </a:tc>
                <a:extLst>
                  <a:ext uri="{0D108BD9-81ED-4DB2-BD59-A6C34878D82A}">
                    <a16:rowId xmlns:a16="http://schemas.microsoft.com/office/drawing/2014/main" val="2071544769"/>
                  </a:ext>
                </a:extLst>
              </a:tr>
              <a:tr h="1547249">
                <a:tc>
                  <a:txBody>
                    <a:bodyPr/>
                    <a:lstStyle/>
                    <a:p>
                      <a:r>
                        <a:rPr lang="ja-JP" altLang="en-US" sz="1400" dirty="0">
                          <a:latin typeface="AR P丸ゴシック体M" panose="020B0600010101010101" pitchFamily="50" charset="-128"/>
                          <a:ea typeface="AR P丸ゴシック体M" panose="020B0600010101010101" pitchFamily="50" charset="-128"/>
                        </a:rPr>
                        <a:t>概算見積</a:t>
                      </a:r>
                      <a:endParaRPr kumimoji="1" lang="ja-JP" altLang="en-US" sz="1400" dirty="0">
                        <a:latin typeface="AR P丸ゴシック体M" panose="020B0600010101010101" pitchFamily="50" charset="-128"/>
                        <a:ea typeface="AR P丸ゴシック体M" panose="020B0600010101010101" pitchFamily="50" charset="-128"/>
                      </a:endParaRPr>
                    </a:p>
                  </a:txBody>
                  <a:tcPr>
                    <a:solidFill>
                      <a:schemeClr val="accent6">
                        <a:lumMod val="20000"/>
                        <a:lumOff val="80000"/>
                      </a:schemeClr>
                    </a:solidFill>
                  </a:tcPr>
                </a:tc>
                <a:tc>
                  <a:txBody>
                    <a:bodyPr/>
                    <a:lstStyle/>
                    <a:p>
                      <a:pPr marL="0" marR="0" lvl="0" indent="0" algn="l">
                        <a:lnSpc>
                          <a:spcPct val="100000"/>
                        </a:lnSpc>
                        <a:spcBef>
                          <a:spcPts val="0"/>
                        </a:spcBef>
                        <a:spcAft>
                          <a:spcPts val="0"/>
                        </a:spcAft>
                        <a:buNone/>
                      </a:pPr>
                      <a:r>
                        <a:rPr lang="ja-JP" sz="1400" u="none" strike="noStrike" noProof="0" dirty="0">
                          <a:latin typeface="AR P丸ゴシック体M" panose="020B0600010101010101" pitchFamily="50" charset="-128"/>
                          <a:ea typeface="AR P丸ゴシック体M" panose="020B0600010101010101" pitchFamily="50" charset="-128"/>
                        </a:rPr>
                        <a:t>建設予定の建築物を、実際に建設する場合にかかる費用</a:t>
                      </a:r>
                      <a:r>
                        <a:rPr lang="ja-JP" altLang="en-US" sz="1400" u="none" strike="noStrike" noProof="0" dirty="0">
                          <a:latin typeface="AR P丸ゴシック体M" panose="020B0600010101010101" pitchFamily="50" charset="-128"/>
                          <a:ea typeface="AR P丸ゴシック体M" panose="020B0600010101010101" pitchFamily="50" charset="-128"/>
                        </a:rPr>
                        <a:t>を</a:t>
                      </a:r>
                      <a:r>
                        <a:rPr lang="ja-JP" sz="1400" u="none" strike="noStrike" noProof="0" dirty="0">
                          <a:latin typeface="AR P丸ゴシック体M" panose="020B0600010101010101" pitchFamily="50" charset="-128"/>
                          <a:ea typeface="AR P丸ゴシック体M" panose="020B0600010101010101" pitchFamily="50" charset="-128"/>
                        </a:rPr>
                        <a:t>概算で把握するための見積。</a:t>
                      </a:r>
                      <a:endParaRPr lang="ja-JP" altLang="en-US" dirty="0">
                        <a:latin typeface="AR P丸ゴシック体M" panose="020B0600010101010101" pitchFamily="50" charset="-128"/>
                        <a:ea typeface="AR P丸ゴシック体M" panose="020B0600010101010101" pitchFamily="50" charset="-128"/>
                      </a:endParaRPr>
                    </a:p>
                    <a:p>
                      <a:pPr marL="0" marR="0" lvl="0" indent="0" algn="l">
                        <a:lnSpc>
                          <a:spcPct val="100000"/>
                        </a:lnSpc>
                        <a:spcBef>
                          <a:spcPts val="0"/>
                        </a:spcBef>
                        <a:spcAft>
                          <a:spcPts val="0"/>
                        </a:spcAft>
                        <a:buNone/>
                      </a:pPr>
                      <a:r>
                        <a:rPr lang="ja-JP" sz="1400" u="none" strike="noStrike" noProof="0" dirty="0">
                          <a:latin typeface="AR P丸ゴシック体M" panose="020B0600010101010101" pitchFamily="50" charset="-128"/>
                          <a:ea typeface="AR P丸ゴシック体M" panose="020B0600010101010101" pitchFamily="50" charset="-128"/>
                        </a:rPr>
                        <a:t>どのくらいの費用が</a:t>
                      </a:r>
                      <a:r>
                        <a:rPr lang="ja-JP" altLang="en-US" sz="1400" u="none" strike="noStrike" noProof="0" dirty="0">
                          <a:latin typeface="AR P丸ゴシック体M" panose="020B0600010101010101" pitchFamily="50" charset="-128"/>
                          <a:ea typeface="AR P丸ゴシック体M" panose="020B0600010101010101" pitchFamily="50" charset="-128"/>
                        </a:rPr>
                        <a:t>必要か</a:t>
                      </a:r>
                      <a:r>
                        <a:rPr lang="ja-JP" sz="1400" u="none" strike="noStrike" noProof="0" dirty="0">
                          <a:latin typeface="AR P丸ゴシック体M" panose="020B0600010101010101" pitchFamily="50" charset="-128"/>
                          <a:ea typeface="AR P丸ゴシック体M" panose="020B0600010101010101" pitchFamily="50" charset="-128"/>
                        </a:rPr>
                        <a:t>、顧客</a:t>
                      </a:r>
                      <a:r>
                        <a:rPr lang="ja-JP" altLang="en-US" sz="1400" u="none" strike="noStrike" noProof="0" dirty="0">
                          <a:latin typeface="AR P丸ゴシック体M" panose="020B0600010101010101" pitchFamily="50" charset="-128"/>
                          <a:ea typeface="AR P丸ゴシック体M" panose="020B0600010101010101" pitchFamily="50" charset="-128"/>
                        </a:rPr>
                        <a:t>が判断</a:t>
                      </a:r>
                      <a:r>
                        <a:rPr lang="ja-JP" sz="1400" u="none" strike="noStrike" noProof="0" dirty="0">
                          <a:latin typeface="AR P丸ゴシック体M" panose="020B0600010101010101" pitchFamily="50" charset="-128"/>
                          <a:ea typeface="AR P丸ゴシック体M" panose="020B0600010101010101" pitchFamily="50" charset="-128"/>
                        </a:rPr>
                        <a:t>する</a:t>
                      </a:r>
                      <a:r>
                        <a:rPr lang="ja-JP" altLang="en-US" sz="1400" u="none" strike="noStrike" noProof="0" dirty="0">
                          <a:latin typeface="AR P丸ゴシック体M" panose="020B0600010101010101" pitchFamily="50" charset="-128"/>
                          <a:ea typeface="AR P丸ゴシック体M" panose="020B0600010101010101" pitchFamily="50" charset="-128"/>
                        </a:rPr>
                        <a:t>ための</a:t>
                      </a:r>
                      <a:r>
                        <a:rPr lang="ja-JP" sz="1400" u="none" strike="noStrike" noProof="0" dirty="0">
                          <a:latin typeface="AR P丸ゴシック体M" panose="020B0600010101010101" pitchFamily="50" charset="-128"/>
                          <a:ea typeface="AR P丸ゴシック体M" panose="020B0600010101010101" pitchFamily="50" charset="-128"/>
                        </a:rPr>
                        <a:t>指標となる。</a:t>
                      </a:r>
                      <a:endParaRPr lang="ja-JP" dirty="0">
                        <a:latin typeface="AR P丸ゴシック体M" panose="020B0600010101010101" pitchFamily="50" charset="-128"/>
                        <a:ea typeface="AR P丸ゴシック体M" panose="020B0600010101010101" pitchFamily="50" charset="-128"/>
                      </a:endParaRPr>
                    </a:p>
                    <a:p>
                      <a:pPr lvl="0">
                        <a:buNone/>
                      </a:pPr>
                      <a:endParaRPr kumimoji="1" lang="ja-JP" altLang="en-US" sz="1400" dirty="0">
                        <a:latin typeface="AR P丸ゴシック体M" panose="020B0600010101010101" pitchFamily="50" charset="-128"/>
                        <a:ea typeface="AR P丸ゴシック体M" panose="020B0600010101010101" pitchFamily="50" charset="-128"/>
                      </a:endParaRPr>
                    </a:p>
                  </a:txBody>
                  <a:tcPr>
                    <a:solidFill>
                      <a:schemeClr val="accent6">
                        <a:lumMod val="20000"/>
                        <a:lumOff val="80000"/>
                      </a:schemeClr>
                    </a:solidFill>
                  </a:tcPr>
                </a:tc>
                <a:tc>
                  <a:txBody>
                    <a:bodyPr/>
                    <a:lstStyle/>
                    <a:p>
                      <a:r>
                        <a:rPr lang="ja-JP" altLang="en-US" sz="1400">
                          <a:latin typeface="AR P丸ゴシック体M" panose="020B0600010101010101" pitchFamily="50" charset="-128"/>
                          <a:ea typeface="AR P丸ゴシック体M"/>
                        </a:rPr>
                        <a:t>・大まかな金額の把握</a:t>
                      </a:r>
                      <a:endParaRPr lang="ja-JP" altLang="en-US" sz="1400" dirty="0">
                        <a:latin typeface="AR P丸ゴシック体M" panose="020B0600010101010101" pitchFamily="50" charset="-128"/>
                        <a:ea typeface="AR P丸ゴシック体M" panose="020B0600010101010101" pitchFamily="50" charset="-128"/>
                      </a:endParaRPr>
                    </a:p>
                    <a:p>
                      <a:pPr lvl="0">
                        <a:buNone/>
                      </a:pPr>
                      <a:r>
                        <a:rPr lang="ja-JP" altLang="en-US" sz="1400" dirty="0">
                          <a:latin typeface="AR P丸ゴシック体M" panose="020B0600010101010101" pitchFamily="50" charset="-128"/>
                          <a:ea typeface="AR P丸ゴシック体M" panose="020B0600010101010101" pitchFamily="50" charset="-128"/>
                        </a:rPr>
                        <a:t>・依頼から提出までの納期の短さ</a:t>
                      </a:r>
                    </a:p>
                    <a:p>
                      <a:pPr lvl="0">
                        <a:buNone/>
                      </a:pPr>
                      <a:r>
                        <a:rPr lang="ja-JP" altLang="en-US" sz="1400" dirty="0">
                          <a:latin typeface="AR P丸ゴシック体M" panose="020B0600010101010101" pitchFamily="50" charset="-128"/>
                          <a:ea typeface="AR P丸ゴシック体M" panose="020B0600010101010101" pitchFamily="50" charset="-128"/>
                        </a:rPr>
                        <a:t>・修正、変更に対しての対応のはやさ</a:t>
                      </a:r>
                    </a:p>
                    <a:p>
                      <a:pPr lvl="0">
                        <a:buNone/>
                      </a:pPr>
                      <a:endParaRPr lang="ja-JP" altLang="en-US" sz="1400" dirty="0">
                        <a:latin typeface="AR P丸ゴシック体M" panose="020B0600010101010101" pitchFamily="50" charset="-128"/>
                        <a:ea typeface="AR P丸ゴシック体M" panose="020B0600010101010101" pitchFamily="50" charset="-128"/>
                      </a:endParaRPr>
                    </a:p>
                    <a:p>
                      <a:pPr lvl="0">
                        <a:buNone/>
                      </a:pPr>
                      <a:r>
                        <a:rPr lang="ja-JP" altLang="en-US" sz="1400" dirty="0">
                          <a:latin typeface="AR P丸ゴシック体M" panose="020B0600010101010101" pitchFamily="50" charset="-128"/>
                          <a:ea typeface="AR P丸ゴシック体M" panose="020B0600010101010101" pitchFamily="50" charset="-128"/>
                        </a:rPr>
                        <a:t>（実際に機器の数量がいくつ必要か、どのように設置するかなど、具体的な内容の把握は現時点では必要ない）</a:t>
                      </a:r>
                    </a:p>
                  </a:txBody>
                  <a:tcPr>
                    <a:solidFill>
                      <a:schemeClr val="accent6">
                        <a:lumMod val="20000"/>
                        <a:lumOff val="80000"/>
                      </a:schemeClr>
                    </a:solidFill>
                  </a:tcPr>
                </a:tc>
                <a:extLst>
                  <a:ext uri="{0D108BD9-81ED-4DB2-BD59-A6C34878D82A}">
                    <a16:rowId xmlns:a16="http://schemas.microsoft.com/office/drawing/2014/main" val="2775479764"/>
                  </a:ext>
                </a:extLst>
              </a:tr>
              <a:tr h="347340">
                <a:tc>
                  <a:txBody>
                    <a:bodyPr/>
                    <a:lstStyle/>
                    <a:p>
                      <a:pPr lvl="0">
                        <a:buNone/>
                      </a:pPr>
                      <a:r>
                        <a:rPr lang="ja-JP" altLang="en-US" sz="1400" dirty="0">
                          <a:latin typeface="AR P丸ゴシック体M" panose="020B0600010101010101" pitchFamily="50" charset="-128"/>
                          <a:ea typeface="AR P丸ゴシック体M" panose="020B0600010101010101" pitchFamily="50" charset="-128"/>
                        </a:rPr>
                        <a:t>通常見積</a:t>
                      </a:r>
                      <a:endParaRPr kumimoji="1" lang="ja-JP" altLang="en-US" sz="14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400" dirty="0">
                          <a:latin typeface="AR P丸ゴシック体M" panose="020B0600010101010101" pitchFamily="50" charset="-128"/>
                          <a:ea typeface="AR P丸ゴシック体M" panose="020B0600010101010101" pitchFamily="50" charset="-128"/>
                        </a:rPr>
                        <a:t>実際に設計図の通り建築物を建設した場合に必要となる機器の種類、数量を把握し、費用の詳細を把握するための見積。</a:t>
                      </a:r>
                      <a:endParaRPr kumimoji="1" lang="ja-JP" altLang="en-US" sz="1400" dirty="0">
                        <a:latin typeface="AR P丸ゴシック体M" panose="020B0600010101010101" pitchFamily="50" charset="-128"/>
                        <a:ea typeface="AR P丸ゴシック体M" panose="020B0600010101010101" pitchFamily="50" charset="-128"/>
                      </a:endParaRPr>
                    </a:p>
                  </a:txBody>
                  <a:tcPr/>
                </a:tc>
                <a:tc>
                  <a:txBody>
                    <a:bodyPr/>
                    <a:lstStyle/>
                    <a:p>
                      <a:pPr lvl="0">
                        <a:buNone/>
                      </a:pPr>
                      <a:r>
                        <a:rPr lang="ja-JP" altLang="en-US" sz="1400" dirty="0">
                          <a:latin typeface="AR P丸ゴシック体M" panose="020B0600010101010101" pitchFamily="50" charset="-128"/>
                          <a:ea typeface="AR P丸ゴシック体M" panose="020B0600010101010101" pitchFamily="50" charset="-128"/>
                        </a:rPr>
                        <a:t>・正確な金額</a:t>
                      </a:r>
                    </a:p>
                    <a:p>
                      <a:pPr lvl="0">
                        <a:buNone/>
                      </a:pPr>
                      <a:r>
                        <a:rPr lang="ja-JP" altLang="en-US" sz="1400" dirty="0">
                          <a:latin typeface="AR P丸ゴシック体M" panose="020B0600010101010101" pitchFamily="50" charset="-128"/>
                          <a:ea typeface="AR P丸ゴシック体M" panose="020B0600010101010101" pitchFamily="50" charset="-128"/>
                        </a:rPr>
                        <a:t>・正確な機器の詳細</a:t>
                      </a:r>
                    </a:p>
                    <a:p>
                      <a:pPr lvl="0">
                        <a:buNone/>
                      </a:pPr>
                      <a:r>
                        <a:rPr lang="ja-JP" altLang="en-US" sz="1400" dirty="0">
                          <a:latin typeface="AR P丸ゴシック体M" panose="020B0600010101010101" pitchFamily="50" charset="-128"/>
                          <a:ea typeface="AR P丸ゴシック体M" panose="020B0600010101010101" pitchFamily="50" charset="-128"/>
                        </a:rPr>
                        <a:t>・正確な数量</a:t>
                      </a:r>
                    </a:p>
                    <a:p>
                      <a:pPr lvl="0">
                        <a:buNone/>
                      </a:pPr>
                      <a:endParaRPr lang="ja-JP" altLang="en-US" sz="1400" dirty="0">
                        <a:latin typeface="AR P丸ゴシック体M" panose="020B0600010101010101" pitchFamily="50" charset="-128"/>
                        <a:ea typeface="AR P丸ゴシック体M" panose="020B0600010101010101" pitchFamily="50" charset="-128"/>
                      </a:endParaRPr>
                    </a:p>
                    <a:p>
                      <a:pPr lvl="0">
                        <a:buNone/>
                      </a:pPr>
                      <a:r>
                        <a:rPr lang="ja-JP" altLang="en-US" sz="1400" dirty="0">
                          <a:latin typeface="AR P丸ゴシック体M" panose="020B0600010101010101" pitchFamily="50" charset="-128"/>
                          <a:ea typeface="AR P丸ゴシック体M" panose="020B0600010101010101" pitchFamily="50" charset="-128"/>
                        </a:rPr>
                        <a:t>（具体的な内容の把握が必要とされる。）</a:t>
                      </a:r>
                    </a:p>
                  </a:txBody>
                  <a:tcPr/>
                </a:tc>
                <a:extLst>
                  <a:ext uri="{0D108BD9-81ED-4DB2-BD59-A6C34878D82A}">
                    <a16:rowId xmlns:a16="http://schemas.microsoft.com/office/drawing/2014/main" val="2679480822"/>
                  </a:ext>
                </a:extLst>
              </a:tr>
            </a:tbl>
          </a:graphicData>
        </a:graphic>
      </p:graphicFrame>
      <p:sp>
        <p:nvSpPr>
          <p:cNvPr id="5" name="コンテンツ プレースホルダー 2">
            <a:extLst>
              <a:ext uri="{FF2B5EF4-FFF2-40B4-BE49-F238E27FC236}">
                <a16:creationId xmlns:a16="http://schemas.microsoft.com/office/drawing/2014/main" id="{0E58ED64-4D38-449E-AF20-4D3CD13F8D1A}"/>
              </a:ext>
            </a:extLst>
          </p:cNvPr>
          <p:cNvSpPr txBox="1">
            <a:spLocks/>
          </p:cNvSpPr>
          <p:nvPr/>
        </p:nvSpPr>
        <p:spPr>
          <a:xfrm>
            <a:off x="340168" y="411923"/>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概算見積とは？</a:t>
            </a:r>
          </a:p>
        </p:txBody>
      </p:sp>
      <p:sp>
        <p:nvSpPr>
          <p:cNvPr id="8" name="正方形/長方形 7">
            <a:extLst>
              <a:ext uri="{FF2B5EF4-FFF2-40B4-BE49-F238E27FC236}">
                <a16:creationId xmlns:a16="http://schemas.microsoft.com/office/drawing/2014/main" id="{A33904C3-D7C0-4B84-A5C1-EB25B36BAE69}"/>
              </a:ext>
            </a:extLst>
          </p:cNvPr>
          <p:cNvSpPr/>
          <p:nvPr/>
        </p:nvSpPr>
        <p:spPr>
          <a:xfrm>
            <a:off x="347559" y="3014557"/>
            <a:ext cx="10545632" cy="155737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0" name="テキスト ボックス 9">
            <a:extLst>
              <a:ext uri="{FF2B5EF4-FFF2-40B4-BE49-F238E27FC236}">
                <a16:creationId xmlns:a16="http://schemas.microsoft.com/office/drawing/2014/main" id="{AAAEB336-8619-4226-99E5-338E7ADA0199}"/>
              </a:ext>
            </a:extLst>
          </p:cNvPr>
          <p:cNvSpPr txBox="1"/>
          <p:nvPr/>
        </p:nvSpPr>
        <p:spPr>
          <a:xfrm>
            <a:off x="413816" y="1175817"/>
            <a:ext cx="814950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・見積は大きく分けて２種類</a:t>
            </a: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概算見積を顧客に提出した後、実際に建設計画が行われ、通常見積を作成する流れとなる。</a:t>
            </a:r>
            <a:endParaRPr lang="ja-JP" dirty="0">
              <a:latin typeface="AR P丸ゴシック体M" panose="020B0600010101010101" pitchFamily="50" charset="-128"/>
              <a:ea typeface="AR P丸ゴシック体M" panose="020B0600010101010101" pitchFamily="50" charset="-128"/>
            </a:endParaRPr>
          </a:p>
          <a:p>
            <a:r>
              <a:rPr lang="ja-JP" altLang="en-US" sz="1400" dirty="0">
                <a:latin typeface="AR P丸ゴシック体M" panose="020B0600010101010101" pitchFamily="50" charset="-128"/>
                <a:ea typeface="AR P丸ゴシック体M" panose="020B0600010101010101" pitchFamily="50" charset="-128"/>
                <a:cs typeface="Calibri"/>
              </a:rPr>
              <a:t>　今回のターゲットは、精度の求められない概算見積である。作成コストの削減を目指す。</a:t>
            </a:r>
          </a:p>
        </p:txBody>
      </p:sp>
    </p:spTree>
    <p:extLst>
      <p:ext uri="{BB962C8B-B14F-4D97-AF65-F5344CB8AC3E}">
        <p14:creationId xmlns:p14="http://schemas.microsoft.com/office/powerpoint/2010/main" val="420678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6" name="テキスト ボックス 5">
            <a:extLst>
              <a:ext uri="{FF2B5EF4-FFF2-40B4-BE49-F238E27FC236}">
                <a16:creationId xmlns:a16="http://schemas.microsoft.com/office/drawing/2014/main" id="{FE5EEB07-DF37-4985-B9DD-DBD3DB33D325}"/>
              </a:ext>
            </a:extLst>
          </p:cNvPr>
          <p:cNvSpPr txBox="1"/>
          <p:nvPr/>
        </p:nvSpPr>
        <p:spPr>
          <a:xfrm>
            <a:off x="341584" y="1203435"/>
            <a:ext cx="9753598"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AR P丸ゴシック体M" panose="020B0600010101010101" pitchFamily="50" charset="-128"/>
                <a:ea typeface="AR P丸ゴシック体M" panose="020B0600010101010101" pitchFamily="50" charset="-128"/>
                <a:cs typeface="Calibri"/>
              </a:rPr>
              <a:t>・以前従事していた仕事内容</a:t>
            </a:r>
            <a:endParaRPr lang="ja-JP"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自身が以前に従事していた仕事内容である。</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見積の作成や設備図面の設計を行う中で、現状の非効率な業務の改善策を</a:t>
            </a:r>
          </a:p>
          <a:p>
            <a:r>
              <a:rPr lang="ja-JP" altLang="en-US" sz="1400" dirty="0">
                <a:latin typeface="AR P丸ゴシック体M" panose="020B0600010101010101" pitchFamily="50" charset="-128"/>
                <a:ea typeface="AR P丸ゴシック体M" panose="020B0600010101010101" pitchFamily="50" charset="-128"/>
                <a:cs typeface="Calibri"/>
              </a:rPr>
              <a:t>　考える事が多く、また考えることに楽しさを感じていた。</a:t>
            </a:r>
            <a:endParaRPr lang="ja-JP" dirty="0">
              <a:latin typeface="AR P丸ゴシック体M" panose="020B0600010101010101" pitchFamily="50" charset="-128"/>
              <a:ea typeface="AR P丸ゴシック体M" panose="020B0600010101010101" pitchFamily="50" charset="-128"/>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mn-lt"/>
              </a:rPr>
              <a:t>・概算見積の作成は、生産性の乏しい業務である</a:t>
            </a: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概算見積の作成には、日常業務のうち1/5程度の時間を費やしていた。時間を費やしている割に、</a:t>
            </a:r>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物件の受注に直接繋がること、自社の売上への貢献度は非常に乏しい。</a:t>
            </a:r>
          </a:p>
          <a:p>
            <a:r>
              <a:rPr lang="ja-JP" altLang="en-US" sz="1400" dirty="0">
                <a:latin typeface="AR P丸ゴシック体M" panose="020B0600010101010101" pitchFamily="50" charset="-128"/>
                <a:ea typeface="AR P丸ゴシック体M" panose="020B0600010101010101" pitchFamily="50" charset="-128"/>
                <a:cs typeface="Calibri"/>
              </a:rPr>
              <a:t>　その他受注が絡んでいる物件の対応で、設計・積算業務は十分に逼迫していた。</a:t>
            </a:r>
          </a:p>
          <a:p>
            <a:r>
              <a:rPr lang="ja-JP" altLang="en-US" sz="1400" dirty="0">
                <a:latin typeface="AR P丸ゴシック体M" panose="020B0600010101010101" pitchFamily="50" charset="-128"/>
                <a:ea typeface="AR P丸ゴシック体M" panose="020B0600010101010101" pitchFamily="50" charset="-128"/>
                <a:cs typeface="Calibri"/>
              </a:rPr>
              <a:t>　利益に繋がらない顧客の概算見積の依頼を拒否することができれば、業務効率の向上を図れる。</a:t>
            </a:r>
          </a:p>
          <a:p>
            <a:r>
              <a:rPr lang="ja-JP" altLang="en-US" sz="1400" dirty="0">
                <a:latin typeface="AR P丸ゴシック体M" panose="020B0600010101010101" pitchFamily="50" charset="-128"/>
                <a:ea typeface="AR P丸ゴシック体M" panose="020B0600010101010101" pitchFamily="50" charset="-128"/>
                <a:cs typeface="Calibri"/>
              </a:rPr>
              <a:t>　しかし現実的ではなく「いかに作成コストを減らせるか」その点に機械学習を応用できる</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と仮定し、今回の課題を設定した。</a:t>
            </a:r>
            <a:endParaRPr lang="ja-JP"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・具体的な業務に機械学習を適用したい</a:t>
            </a:r>
          </a:p>
          <a:p>
            <a:r>
              <a:rPr lang="ja-JP" altLang="en-US" sz="1400" dirty="0">
                <a:latin typeface="AR P丸ゴシック体M" panose="020B0600010101010101" pitchFamily="50" charset="-128"/>
                <a:ea typeface="AR P丸ゴシック体M" panose="020B0600010101010101" pitchFamily="50" charset="-128"/>
                <a:cs typeface="Calibri"/>
              </a:rPr>
              <a:t>　</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機械学習を用いて業務効率の改善に貢献することを目標とし、</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具体的な業務に落とし込み、実装までの過程を経験してみたいと考えた。</a:t>
            </a:r>
            <a:endParaRPr lang="ja-JP" dirty="0">
              <a:latin typeface="AR P丸ゴシック体M" panose="020B0600010101010101" pitchFamily="50" charset="-128"/>
              <a:ea typeface="AR P丸ゴシック体M" panose="020B0600010101010101" pitchFamily="50" charset="-128"/>
              <a:cs typeface="Calibri"/>
            </a:endParaRP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テーマ選定の背景</a:t>
            </a:r>
          </a:p>
        </p:txBody>
      </p:sp>
    </p:spTree>
    <p:extLst>
      <p:ext uri="{BB962C8B-B14F-4D97-AF65-F5344CB8AC3E}">
        <p14:creationId xmlns:p14="http://schemas.microsoft.com/office/powerpoint/2010/main" val="201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6" name="テキスト ボックス 5">
            <a:extLst>
              <a:ext uri="{FF2B5EF4-FFF2-40B4-BE49-F238E27FC236}">
                <a16:creationId xmlns:a16="http://schemas.microsoft.com/office/drawing/2014/main" id="{FE5EEB07-DF37-4985-B9DD-DBD3DB33D325}"/>
              </a:ext>
            </a:extLst>
          </p:cNvPr>
          <p:cNvSpPr txBox="1"/>
          <p:nvPr/>
        </p:nvSpPr>
        <p:spPr>
          <a:xfrm>
            <a:off x="415157" y="1093076"/>
            <a:ext cx="7210095"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・建築業界は、典型的なピラミッド構造</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施主　　　：　建設工事の発注者</a:t>
            </a:r>
          </a:p>
          <a:p>
            <a:r>
              <a:rPr lang="ja-JP" altLang="en-US" sz="1400" dirty="0">
                <a:latin typeface="AR P丸ゴシック体M" panose="020B0600010101010101" pitchFamily="50" charset="-128"/>
                <a:ea typeface="AR P丸ゴシック体M" panose="020B0600010101010101" pitchFamily="50" charset="-128"/>
                <a:cs typeface="Calibri"/>
              </a:rPr>
              <a:t>　　</a:t>
            </a:r>
          </a:p>
          <a:p>
            <a:r>
              <a:rPr lang="ja-JP" altLang="en-US" sz="1400" dirty="0">
                <a:latin typeface="AR P丸ゴシック体M" panose="020B0600010101010101" pitchFamily="50" charset="-128"/>
                <a:ea typeface="AR P丸ゴシック体M" panose="020B0600010101010101" pitchFamily="50" charset="-128"/>
                <a:cs typeface="Calibri"/>
              </a:rPr>
              <a:t>　ゼネコン　：　施主から全てを請け負う元請事業者</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r>
              <a:rPr lang="ja-JP" altLang="en-US" sz="1400" dirty="0">
                <a:latin typeface="AR P丸ゴシック体M" panose="020B0600010101010101" pitchFamily="50" charset="-128"/>
                <a:ea typeface="AR P丸ゴシック体M" panose="020B0600010101010101" pitchFamily="50" charset="-128"/>
                <a:cs typeface="Calibri"/>
              </a:rPr>
              <a:t>　サブコン　：　ゼネコンから工事の一部を請け負う建設事業者（電気設備など）</a:t>
            </a: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専門工事　：　自火報設備やエレベータ等、専門工事事業者</a:t>
            </a:r>
          </a:p>
          <a:p>
            <a:r>
              <a:rPr lang="ja-JP" altLang="en-US" sz="1400" dirty="0">
                <a:latin typeface="AR P丸ゴシック体M" panose="020B0600010101010101" pitchFamily="50" charset="-128"/>
                <a:ea typeface="AR P丸ゴシック体M" panose="020B0600010101010101" pitchFamily="50" charset="-128"/>
                <a:cs typeface="+mn-lt"/>
              </a:rPr>
              <a:t>　</a:t>
            </a:r>
            <a:endParaRPr lang="ja-JP" sz="1400" dirty="0">
              <a:latin typeface="AR P丸ゴシック体M" panose="020B0600010101010101" pitchFamily="50" charset="-128"/>
              <a:ea typeface="AR P丸ゴシック体M" panose="020B0600010101010101" pitchFamily="50" charset="-128"/>
              <a:cs typeface="+mn-lt"/>
            </a:endParaRPr>
          </a:p>
          <a:p>
            <a:r>
              <a:rPr lang="ja-JP" altLang="en-US" sz="1400" dirty="0">
                <a:latin typeface="AR P丸ゴシック体M" panose="020B0600010101010101" pitchFamily="50" charset="-128"/>
                <a:ea typeface="AR P丸ゴシック体M" panose="020B0600010101010101" pitchFamily="50" charset="-128"/>
                <a:cs typeface="+mn-lt"/>
              </a:rPr>
              <a:t>　専門技能者：実際に現場で工事を行う技能者</a:t>
            </a:r>
            <a:endParaRPr lang="ja-JP" sz="1400" dirty="0">
              <a:latin typeface="AR P丸ゴシック体M" panose="020B0600010101010101" pitchFamily="50" charset="-128"/>
              <a:ea typeface="AR P丸ゴシック体M" panose="020B0600010101010101" pitchFamily="50" charset="-128"/>
              <a:cs typeface="+mn-lt"/>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・各事業者間の関わり方</a:t>
            </a: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施主・ゼネコン・サブコンから建築図面を受領し、自社の設備費用を算出。</a:t>
            </a:r>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見積書として顧客に提出。</a:t>
            </a:r>
          </a:p>
          <a:p>
            <a:r>
              <a:rPr lang="ja-JP" altLang="en-US" sz="1400" dirty="0">
                <a:latin typeface="AR P丸ゴシック体M" panose="020B0600010101010101" pitchFamily="50" charset="-128"/>
                <a:ea typeface="AR P丸ゴシック体M" panose="020B0600010101010101" pitchFamily="50" charset="-128"/>
                <a:cs typeface="Calibri"/>
              </a:rPr>
              <a:t>　（直接施主から依頼を受ける場合もあるが、基本の流れは同様）</a:t>
            </a: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業界の構造</a:t>
            </a:r>
          </a:p>
        </p:txBody>
      </p:sp>
      <p:graphicFrame>
        <p:nvGraphicFramePr>
          <p:cNvPr id="7" name="図表 15">
            <a:extLst>
              <a:ext uri="{FF2B5EF4-FFF2-40B4-BE49-F238E27FC236}">
                <a16:creationId xmlns:a16="http://schemas.microsoft.com/office/drawing/2014/main" id="{719B1603-FED4-49CA-A656-4DC5051714AC}"/>
              </a:ext>
            </a:extLst>
          </p:cNvPr>
          <p:cNvGraphicFramePr/>
          <p:nvPr>
            <p:extLst>
              <p:ext uri="{D42A27DB-BD31-4B8C-83A1-F6EECF244321}">
                <p14:modId xmlns:p14="http://schemas.microsoft.com/office/powerpoint/2010/main" val="1930467553"/>
              </p:ext>
            </p:extLst>
          </p:nvPr>
        </p:nvGraphicFramePr>
        <p:xfrm>
          <a:off x="8550166" y="1263869"/>
          <a:ext cx="3069021" cy="2427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3" name="矢印: 下 462">
            <a:extLst>
              <a:ext uri="{FF2B5EF4-FFF2-40B4-BE49-F238E27FC236}">
                <a16:creationId xmlns:a16="http://schemas.microsoft.com/office/drawing/2014/main" id="{A14F73D0-A1CF-40A0-B0B4-586953398E33}"/>
              </a:ext>
            </a:extLst>
          </p:cNvPr>
          <p:cNvSpPr/>
          <p:nvPr/>
        </p:nvSpPr>
        <p:spPr>
          <a:xfrm>
            <a:off x="8213256" y="1315947"/>
            <a:ext cx="483475" cy="2017986"/>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図面の流れ</a:t>
            </a:r>
          </a:p>
        </p:txBody>
      </p:sp>
      <p:sp>
        <p:nvSpPr>
          <p:cNvPr id="464" name="矢印: 上 463">
            <a:extLst>
              <a:ext uri="{FF2B5EF4-FFF2-40B4-BE49-F238E27FC236}">
                <a16:creationId xmlns:a16="http://schemas.microsoft.com/office/drawing/2014/main" id="{818C166F-8D4F-449B-9EAC-CCE57DCD6851}"/>
              </a:ext>
            </a:extLst>
          </p:cNvPr>
          <p:cNvSpPr/>
          <p:nvPr/>
        </p:nvSpPr>
        <p:spPr>
          <a:xfrm>
            <a:off x="11467192" y="1264382"/>
            <a:ext cx="488730" cy="2070537"/>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AR P丸ゴシック体M" panose="020B0600010101010101" pitchFamily="50" charset="-128"/>
                <a:ea typeface="AR P丸ゴシック体M" panose="020B0600010101010101" pitchFamily="50" charset="-128"/>
                <a:cs typeface="Calibri"/>
              </a:rPr>
              <a:t>見積書の流れ</a:t>
            </a:r>
          </a:p>
        </p:txBody>
      </p:sp>
      <p:pic>
        <p:nvPicPr>
          <p:cNvPr id="39" name="グラフィックス 10" descr="男性のプロフィール">
            <a:extLst>
              <a:ext uri="{FF2B5EF4-FFF2-40B4-BE49-F238E27FC236}">
                <a16:creationId xmlns:a16="http://schemas.microsoft.com/office/drawing/2014/main" id="{BD916945-FCCD-42A0-B9DF-40A529406A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40665" y="5254631"/>
            <a:ext cx="1051035" cy="1056289"/>
          </a:xfrm>
          <a:prstGeom prst="rect">
            <a:avLst/>
          </a:prstGeom>
        </p:spPr>
      </p:pic>
      <p:pic>
        <p:nvPicPr>
          <p:cNvPr id="40" name="グラフィックス 21" descr="事務員">
            <a:extLst>
              <a:ext uri="{FF2B5EF4-FFF2-40B4-BE49-F238E27FC236}">
                <a16:creationId xmlns:a16="http://schemas.microsoft.com/office/drawing/2014/main" id="{C0433624-4997-46BD-90B7-A8DF8223FD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0857" y="5943058"/>
            <a:ext cx="777766" cy="777767"/>
          </a:xfrm>
          <a:prstGeom prst="rect">
            <a:avLst/>
          </a:prstGeom>
        </p:spPr>
      </p:pic>
      <p:sp>
        <p:nvSpPr>
          <p:cNvPr id="41" name="タイトル 1">
            <a:extLst>
              <a:ext uri="{FF2B5EF4-FFF2-40B4-BE49-F238E27FC236}">
                <a16:creationId xmlns:a16="http://schemas.microsoft.com/office/drawing/2014/main" id="{82A7D3AC-29E5-4493-847D-669A6A72B1CB}"/>
              </a:ext>
            </a:extLst>
          </p:cNvPr>
          <p:cNvSpPr txBox="1">
            <a:spLocks/>
          </p:cNvSpPr>
          <p:nvPr/>
        </p:nvSpPr>
        <p:spPr>
          <a:xfrm flipV="1">
            <a:off x="450562" y="4102459"/>
            <a:ext cx="11749278" cy="51808"/>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52" name="テキスト ボックス 51">
            <a:extLst>
              <a:ext uri="{FF2B5EF4-FFF2-40B4-BE49-F238E27FC236}">
                <a16:creationId xmlns:a16="http://schemas.microsoft.com/office/drawing/2014/main" id="{8F0A9C6E-53AC-4D45-9EF6-97AB9A5B64EA}"/>
              </a:ext>
            </a:extLst>
          </p:cNvPr>
          <p:cNvSpPr txBox="1"/>
          <p:nvPr/>
        </p:nvSpPr>
        <p:spPr>
          <a:xfrm>
            <a:off x="10598265" y="5204708"/>
            <a:ext cx="13978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200" dirty="0">
                <a:latin typeface="AR P丸ゴシック体M" panose="020B0600010101010101" pitchFamily="50" charset="-128"/>
                <a:ea typeface="AR P丸ゴシック体M" panose="020B0600010101010101" pitchFamily="50" charset="-128"/>
                <a:cs typeface="Calibri"/>
              </a:rPr>
              <a:t>自火報事業者</a:t>
            </a:r>
          </a:p>
        </p:txBody>
      </p:sp>
      <p:pic>
        <p:nvPicPr>
          <p:cNvPr id="57" name="グラフィックス 21" descr="事務員">
            <a:extLst>
              <a:ext uri="{FF2B5EF4-FFF2-40B4-BE49-F238E27FC236}">
                <a16:creationId xmlns:a16="http://schemas.microsoft.com/office/drawing/2014/main" id="{73878931-9664-43B1-8EA3-0360745543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0857" y="5370244"/>
            <a:ext cx="777766" cy="777767"/>
          </a:xfrm>
          <a:prstGeom prst="rect">
            <a:avLst/>
          </a:prstGeom>
        </p:spPr>
      </p:pic>
      <p:pic>
        <p:nvPicPr>
          <p:cNvPr id="58" name="グラフィックス 21" descr="事務員">
            <a:extLst>
              <a:ext uri="{FF2B5EF4-FFF2-40B4-BE49-F238E27FC236}">
                <a16:creationId xmlns:a16="http://schemas.microsoft.com/office/drawing/2014/main" id="{B54348A6-64FD-4738-8FF8-57E5D69B2F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0857" y="4792176"/>
            <a:ext cx="777766" cy="777767"/>
          </a:xfrm>
          <a:prstGeom prst="rect">
            <a:avLst/>
          </a:prstGeom>
        </p:spPr>
      </p:pic>
      <p:sp>
        <p:nvSpPr>
          <p:cNvPr id="59" name="テキスト ボックス 58">
            <a:extLst>
              <a:ext uri="{FF2B5EF4-FFF2-40B4-BE49-F238E27FC236}">
                <a16:creationId xmlns:a16="http://schemas.microsoft.com/office/drawing/2014/main" id="{B41CC530-2899-4C34-A472-D640B8B317CD}"/>
              </a:ext>
            </a:extLst>
          </p:cNvPr>
          <p:cNvSpPr txBox="1"/>
          <p:nvPr/>
        </p:nvSpPr>
        <p:spPr>
          <a:xfrm>
            <a:off x="10598264" y="5745990"/>
            <a:ext cx="171318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200" dirty="0">
                <a:latin typeface="AR P丸ゴシック体M" panose="020B0600010101010101" pitchFamily="50" charset="-128"/>
                <a:ea typeface="AR P丸ゴシック体M" panose="020B0600010101010101" pitchFamily="50" charset="-128"/>
                <a:cs typeface="Calibri"/>
              </a:rPr>
              <a:t>エレベータ事業者</a:t>
            </a:r>
          </a:p>
        </p:txBody>
      </p:sp>
      <p:sp>
        <p:nvSpPr>
          <p:cNvPr id="66" name="テキスト ボックス 65">
            <a:extLst>
              <a:ext uri="{FF2B5EF4-FFF2-40B4-BE49-F238E27FC236}">
                <a16:creationId xmlns:a16="http://schemas.microsoft.com/office/drawing/2014/main" id="{C2459D88-7BA1-4242-91F9-3DFF5CACF4DD}"/>
              </a:ext>
            </a:extLst>
          </p:cNvPr>
          <p:cNvSpPr txBox="1"/>
          <p:nvPr/>
        </p:nvSpPr>
        <p:spPr>
          <a:xfrm>
            <a:off x="10598263" y="6334569"/>
            <a:ext cx="171318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200" dirty="0">
                <a:latin typeface="AR P丸ゴシック体M" panose="020B0600010101010101" pitchFamily="50" charset="-128"/>
                <a:ea typeface="AR P丸ゴシック体M" panose="020B0600010101010101" pitchFamily="50" charset="-128"/>
                <a:cs typeface="Calibri"/>
              </a:rPr>
              <a:t>空調事業者</a:t>
            </a:r>
          </a:p>
        </p:txBody>
      </p:sp>
      <p:sp>
        <p:nvSpPr>
          <p:cNvPr id="67" name="テキスト ボックス 66">
            <a:extLst>
              <a:ext uri="{FF2B5EF4-FFF2-40B4-BE49-F238E27FC236}">
                <a16:creationId xmlns:a16="http://schemas.microsoft.com/office/drawing/2014/main" id="{089974ED-0BDE-471B-86D5-337CBF046BBB}"/>
              </a:ext>
            </a:extLst>
          </p:cNvPr>
          <p:cNvSpPr txBox="1"/>
          <p:nvPr/>
        </p:nvSpPr>
        <p:spPr>
          <a:xfrm>
            <a:off x="6755023" y="6175830"/>
            <a:ext cx="179726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200" dirty="0">
                <a:latin typeface="AR P丸ゴシック体M" panose="020B0600010101010101" pitchFamily="50" charset="-128"/>
                <a:ea typeface="AR P丸ゴシック体M" panose="020B0600010101010101" pitchFamily="50" charset="-128"/>
                <a:cs typeface="Calibri"/>
              </a:rPr>
              <a:t>サブコン（電気設備）</a:t>
            </a:r>
          </a:p>
        </p:txBody>
      </p:sp>
      <p:sp>
        <p:nvSpPr>
          <p:cNvPr id="62" name="矢印: 左 61">
            <a:extLst>
              <a:ext uri="{FF2B5EF4-FFF2-40B4-BE49-F238E27FC236}">
                <a16:creationId xmlns:a16="http://schemas.microsoft.com/office/drawing/2014/main" id="{E9DDBF56-3F8A-4EE4-8560-8A7CA55B8CAE}"/>
              </a:ext>
            </a:extLst>
          </p:cNvPr>
          <p:cNvSpPr/>
          <p:nvPr/>
        </p:nvSpPr>
        <p:spPr>
          <a:xfrm>
            <a:off x="8384048" y="5042529"/>
            <a:ext cx="1303284" cy="4834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見積</a:t>
            </a:r>
          </a:p>
        </p:txBody>
      </p:sp>
      <p:sp>
        <p:nvSpPr>
          <p:cNvPr id="63" name="矢印: 右 62">
            <a:extLst>
              <a:ext uri="{FF2B5EF4-FFF2-40B4-BE49-F238E27FC236}">
                <a16:creationId xmlns:a16="http://schemas.microsoft.com/office/drawing/2014/main" id="{9D21CC60-5684-4CB1-8AB5-F0BFCF72B5DC}"/>
              </a:ext>
            </a:extLst>
          </p:cNvPr>
          <p:cNvSpPr/>
          <p:nvPr/>
        </p:nvSpPr>
        <p:spPr>
          <a:xfrm>
            <a:off x="8388320" y="5992732"/>
            <a:ext cx="1298027"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建築図面</a:t>
            </a:r>
          </a:p>
        </p:txBody>
      </p:sp>
      <p:sp>
        <p:nvSpPr>
          <p:cNvPr id="448" name="四角形: 角を丸くする 447">
            <a:extLst>
              <a:ext uri="{FF2B5EF4-FFF2-40B4-BE49-F238E27FC236}">
                <a16:creationId xmlns:a16="http://schemas.microsoft.com/office/drawing/2014/main" id="{1C3056B3-341B-49DB-98DF-91F3331D6B42}"/>
              </a:ext>
            </a:extLst>
          </p:cNvPr>
          <p:cNvSpPr/>
          <p:nvPr/>
        </p:nvSpPr>
        <p:spPr>
          <a:xfrm>
            <a:off x="9930858" y="4781665"/>
            <a:ext cx="2165130" cy="1949669"/>
          </a:xfrm>
          <a:prstGeom prst="roundRect">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76" name="テキスト ボックス 75">
            <a:extLst>
              <a:ext uri="{FF2B5EF4-FFF2-40B4-BE49-F238E27FC236}">
                <a16:creationId xmlns:a16="http://schemas.microsoft.com/office/drawing/2014/main" id="{EF8C3B2C-6BB2-4F5C-B95E-7BDA67BEED31}"/>
              </a:ext>
            </a:extLst>
          </p:cNvPr>
          <p:cNvSpPr txBox="1"/>
          <p:nvPr/>
        </p:nvSpPr>
        <p:spPr>
          <a:xfrm>
            <a:off x="10582498" y="4504976"/>
            <a:ext cx="8618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200" dirty="0">
                <a:latin typeface="AR P丸ゴシック体M" panose="020B0600010101010101" pitchFamily="50" charset="-128"/>
                <a:ea typeface="AR P丸ゴシック体M" panose="020B0600010101010101" pitchFamily="50" charset="-128"/>
                <a:cs typeface="Calibri"/>
              </a:rPr>
              <a:t>専門工事</a:t>
            </a:r>
          </a:p>
        </p:txBody>
      </p:sp>
      <p:sp>
        <p:nvSpPr>
          <p:cNvPr id="451" name="正方形/長方形 450">
            <a:extLst>
              <a:ext uri="{FF2B5EF4-FFF2-40B4-BE49-F238E27FC236}">
                <a16:creationId xmlns:a16="http://schemas.microsoft.com/office/drawing/2014/main" id="{AA3400C6-1339-4514-A460-D6A4F09F796F}"/>
              </a:ext>
            </a:extLst>
          </p:cNvPr>
          <p:cNvSpPr/>
          <p:nvPr/>
        </p:nvSpPr>
        <p:spPr>
          <a:xfrm>
            <a:off x="518576" y="2848657"/>
            <a:ext cx="5160579" cy="3981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2" name="テキスト ボックス 11">
            <a:extLst>
              <a:ext uri="{FF2B5EF4-FFF2-40B4-BE49-F238E27FC236}">
                <a16:creationId xmlns:a16="http://schemas.microsoft.com/office/drawing/2014/main" id="{71A03A33-D666-4EEC-A15C-E98E2D7A4B38}"/>
              </a:ext>
            </a:extLst>
          </p:cNvPr>
          <p:cNvSpPr txBox="1"/>
          <p:nvPr/>
        </p:nvSpPr>
        <p:spPr>
          <a:xfrm>
            <a:off x="5681072" y="289448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solidFill>
                  <a:srgbClr val="FF0000"/>
                </a:solidFill>
                <a:latin typeface="AR P丸ゴシック体M" panose="020B0600010101010101" pitchFamily="50" charset="-128"/>
                <a:ea typeface="AR P丸ゴシック体M" panose="020B0600010101010101" pitchFamily="50" charset="-128"/>
                <a:cs typeface="Calibri"/>
              </a:rPr>
              <a:t>自身の立ち位置</a:t>
            </a:r>
          </a:p>
        </p:txBody>
      </p:sp>
      <p:sp>
        <p:nvSpPr>
          <p:cNvPr id="14" name="正方形/長方形 13">
            <a:extLst>
              <a:ext uri="{FF2B5EF4-FFF2-40B4-BE49-F238E27FC236}">
                <a16:creationId xmlns:a16="http://schemas.microsoft.com/office/drawing/2014/main" id="{CFF18928-238C-4381-9F7B-87D40E7F78CE}"/>
              </a:ext>
            </a:extLst>
          </p:cNvPr>
          <p:cNvSpPr/>
          <p:nvPr/>
        </p:nvSpPr>
        <p:spPr>
          <a:xfrm>
            <a:off x="8710990" y="2699657"/>
            <a:ext cx="2739572" cy="5019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310380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6" name="テキスト ボックス 5">
            <a:extLst>
              <a:ext uri="{FF2B5EF4-FFF2-40B4-BE49-F238E27FC236}">
                <a16:creationId xmlns:a16="http://schemas.microsoft.com/office/drawing/2014/main" id="{FE5EEB07-DF37-4985-B9DD-DBD3DB33D325}"/>
              </a:ext>
            </a:extLst>
          </p:cNvPr>
          <p:cNvSpPr txBox="1"/>
          <p:nvPr/>
        </p:nvSpPr>
        <p:spPr>
          <a:xfrm>
            <a:off x="415158" y="1182414"/>
            <a:ext cx="721009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dirty="0">
                <a:latin typeface="AR P丸ゴシック体M" panose="020B0600010101010101" pitchFamily="50" charset="-128"/>
                <a:ea typeface="AR P丸ゴシック体M" panose="020B0600010101010101" pitchFamily="50" charset="-128"/>
                <a:cs typeface="Calibri"/>
              </a:rPr>
              <a:t>　顧客　：　見積の依頼、建築図面の提出</a:t>
            </a:r>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営業　：　図面の受領、設計への概算設計の依頼</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r>
              <a:rPr lang="ja-JP" altLang="en-US" sz="1400" dirty="0">
                <a:latin typeface="AR P丸ゴシック体M" panose="020B0600010101010101" pitchFamily="50" charset="-128"/>
                <a:ea typeface="AR P丸ゴシック体M" panose="020B0600010101010101" pitchFamily="50" charset="-128"/>
                <a:cs typeface="Calibri"/>
              </a:rPr>
              <a:t>　設計　：　図面を元に自火報設備を手書きでプロット、概算設備図面の作成</a:t>
            </a:r>
          </a:p>
          <a:p>
            <a:r>
              <a:rPr lang="ja-JP" sz="1400" dirty="0">
                <a:latin typeface="AR P丸ゴシック体M" panose="020B0600010101010101" pitchFamily="50" charset="-128"/>
                <a:ea typeface="AR P丸ゴシック体M" panose="020B0600010101010101" pitchFamily="50" charset="-128"/>
                <a:cs typeface="+mn-lt"/>
              </a:rPr>
              <a:t>　</a:t>
            </a:r>
            <a:r>
              <a:rPr lang="ja-JP" altLang="en-US" sz="1400" dirty="0">
                <a:latin typeface="AR P丸ゴシック体M" panose="020B0600010101010101" pitchFamily="50" charset="-128"/>
                <a:ea typeface="AR P丸ゴシック体M" panose="020B0600010101010101" pitchFamily="50" charset="-128"/>
                <a:cs typeface="+mn-lt"/>
              </a:rPr>
              <a:t>　</a:t>
            </a:r>
            <a:r>
              <a:rPr lang="ja-JP" sz="1400" dirty="0">
                <a:latin typeface="AR P丸ゴシック体M" panose="020B0600010101010101" pitchFamily="50" charset="-128"/>
                <a:ea typeface="AR P丸ゴシック体M" panose="020B0600010101010101" pitchFamily="50" charset="-128"/>
                <a:cs typeface="+mn-lt"/>
              </a:rPr>
              <a:t>⬇︎</a:t>
            </a:r>
            <a:endParaRPr lang="ja-JP" dirty="0">
              <a:latin typeface="AR P丸ゴシック体M" panose="020B0600010101010101" pitchFamily="50" charset="-128"/>
              <a:ea typeface="AR P丸ゴシック体M" panose="020B0600010101010101" pitchFamily="50" charset="-128"/>
            </a:endParaRPr>
          </a:p>
          <a:p>
            <a:r>
              <a:rPr lang="ja-JP" altLang="en-US" sz="1400" dirty="0">
                <a:latin typeface="AR P丸ゴシック体M" panose="020B0600010101010101" pitchFamily="50" charset="-128"/>
                <a:ea typeface="AR P丸ゴシック体M" panose="020B0600010101010101" pitchFamily="50" charset="-128"/>
                <a:cs typeface="Calibri"/>
              </a:rPr>
              <a:t>　積算　：　概算設備図面を元に数量の拾い出し、概算見積の作成、営業への提出</a:t>
            </a: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r>
              <a:rPr lang="ja-JP" altLang="en-US" sz="1400" dirty="0">
                <a:latin typeface="AR P丸ゴシック体M" panose="020B0600010101010101" pitchFamily="50" charset="-128"/>
                <a:ea typeface="AR P丸ゴシック体M" panose="020B0600010101010101" pitchFamily="50" charset="-128"/>
                <a:cs typeface="Calibri"/>
              </a:rPr>
              <a:t>　営業　：　見積金額の調整、顧客へ提出</a:t>
            </a:r>
          </a:p>
        </p:txBody>
      </p:sp>
      <p:pic>
        <p:nvPicPr>
          <p:cNvPr id="10" name="グラフィックス 10" descr="男性のプロフィール">
            <a:extLst>
              <a:ext uri="{FF2B5EF4-FFF2-40B4-BE49-F238E27FC236}">
                <a16:creationId xmlns:a16="http://schemas.microsoft.com/office/drawing/2014/main" id="{4D046ACA-EDE7-4FFF-B9E9-0F592E603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503" y="4138448"/>
            <a:ext cx="1208689" cy="1213945"/>
          </a:xfrm>
          <a:prstGeom prst="rect">
            <a:avLst/>
          </a:prstGeom>
        </p:spPr>
      </p:pic>
      <p:sp>
        <p:nvSpPr>
          <p:cNvPr id="8" name="テキスト ボックス 7">
            <a:extLst>
              <a:ext uri="{FF2B5EF4-FFF2-40B4-BE49-F238E27FC236}">
                <a16:creationId xmlns:a16="http://schemas.microsoft.com/office/drawing/2014/main" id="{49EF1CA2-0B44-4731-8200-4120CD5D8A38}"/>
              </a:ext>
            </a:extLst>
          </p:cNvPr>
          <p:cNvSpPr txBox="1"/>
          <p:nvPr/>
        </p:nvSpPr>
        <p:spPr>
          <a:xfrm>
            <a:off x="1268467" y="5220357"/>
            <a:ext cx="6516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顧客</a:t>
            </a:r>
          </a:p>
        </p:txBody>
      </p:sp>
      <p:sp>
        <p:nvSpPr>
          <p:cNvPr id="12" name="テキスト ボックス 11">
            <a:extLst>
              <a:ext uri="{FF2B5EF4-FFF2-40B4-BE49-F238E27FC236}">
                <a16:creationId xmlns:a16="http://schemas.microsoft.com/office/drawing/2014/main" id="{C2FB4AFC-C6F6-4776-B05B-4E828974373E}"/>
              </a:ext>
            </a:extLst>
          </p:cNvPr>
          <p:cNvSpPr txBox="1"/>
          <p:nvPr/>
        </p:nvSpPr>
        <p:spPr>
          <a:xfrm>
            <a:off x="4526674" y="5414797"/>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営業</a:t>
            </a:r>
          </a:p>
        </p:txBody>
      </p:sp>
      <p:sp>
        <p:nvSpPr>
          <p:cNvPr id="9" name="矢印: 右 8">
            <a:extLst>
              <a:ext uri="{FF2B5EF4-FFF2-40B4-BE49-F238E27FC236}">
                <a16:creationId xmlns:a16="http://schemas.microsoft.com/office/drawing/2014/main" id="{9FC7B3ED-0167-449D-8401-06646048DF1E}"/>
              </a:ext>
            </a:extLst>
          </p:cNvPr>
          <p:cNvSpPr/>
          <p:nvPr/>
        </p:nvSpPr>
        <p:spPr>
          <a:xfrm>
            <a:off x="2157104" y="5349515"/>
            <a:ext cx="1923392"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①建築図面</a:t>
            </a:r>
          </a:p>
        </p:txBody>
      </p:sp>
      <p:sp>
        <p:nvSpPr>
          <p:cNvPr id="14" name="矢印: 右 13">
            <a:extLst>
              <a:ext uri="{FF2B5EF4-FFF2-40B4-BE49-F238E27FC236}">
                <a16:creationId xmlns:a16="http://schemas.microsoft.com/office/drawing/2014/main" id="{5451BDDB-1265-423E-8E62-D830447CF9AE}"/>
              </a:ext>
            </a:extLst>
          </p:cNvPr>
          <p:cNvSpPr/>
          <p:nvPr/>
        </p:nvSpPr>
        <p:spPr>
          <a:xfrm>
            <a:off x="5494137" y="5354769"/>
            <a:ext cx="1597570" cy="4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②建築図面</a:t>
            </a:r>
          </a:p>
        </p:txBody>
      </p:sp>
      <p:sp>
        <p:nvSpPr>
          <p:cNvPr id="18" name="矢印: 左 17">
            <a:extLst>
              <a:ext uri="{FF2B5EF4-FFF2-40B4-BE49-F238E27FC236}">
                <a16:creationId xmlns:a16="http://schemas.microsoft.com/office/drawing/2014/main" id="{72932B62-20F6-4D46-9EED-828FE36B9ACF}"/>
              </a:ext>
            </a:extLst>
          </p:cNvPr>
          <p:cNvSpPr/>
          <p:nvPr/>
        </p:nvSpPr>
        <p:spPr>
          <a:xfrm>
            <a:off x="5495124" y="4131300"/>
            <a:ext cx="3547240" cy="478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④概算見積</a:t>
            </a:r>
          </a:p>
        </p:txBody>
      </p:sp>
      <p:sp>
        <p:nvSpPr>
          <p:cNvPr id="19" name="矢印: 左 18">
            <a:extLst>
              <a:ext uri="{FF2B5EF4-FFF2-40B4-BE49-F238E27FC236}">
                <a16:creationId xmlns:a16="http://schemas.microsoft.com/office/drawing/2014/main" id="{3803F5F0-5408-49B7-879D-EBAAC45682C0}"/>
              </a:ext>
            </a:extLst>
          </p:cNvPr>
          <p:cNvSpPr/>
          <p:nvPr/>
        </p:nvSpPr>
        <p:spPr>
          <a:xfrm>
            <a:off x="2158088" y="4126044"/>
            <a:ext cx="1923393" cy="4834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AR P丸ゴシック体M" panose="020B0600010101010101" pitchFamily="50" charset="-128"/>
                <a:ea typeface="AR P丸ゴシック体M" panose="020B0600010101010101" pitchFamily="50" charset="-128"/>
                <a:cs typeface="Calibri"/>
              </a:rPr>
              <a:t>⑤概算見積</a:t>
            </a:r>
          </a:p>
        </p:txBody>
      </p:sp>
      <p:pic>
        <p:nvPicPr>
          <p:cNvPr id="21" name="グラフィックス 21" descr="事務員">
            <a:extLst>
              <a:ext uri="{FF2B5EF4-FFF2-40B4-BE49-F238E27FC236}">
                <a16:creationId xmlns:a16="http://schemas.microsoft.com/office/drawing/2014/main" id="{2C1CFCDC-63A5-485F-A48D-7C34A4BBD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88221" y="4143704"/>
            <a:ext cx="1208689" cy="1208689"/>
          </a:xfrm>
          <a:prstGeom prst="rect">
            <a:avLst/>
          </a:prstGeom>
        </p:spPr>
      </p:pic>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概算見積作成のフロー</a:t>
            </a:r>
          </a:p>
        </p:txBody>
      </p:sp>
      <p:pic>
        <p:nvPicPr>
          <p:cNvPr id="11" name="グラフィックス 14" descr="プログラマー">
            <a:extLst>
              <a:ext uri="{FF2B5EF4-FFF2-40B4-BE49-F238E27FC236}">
                <a16:creationId xmlns:a16="http://schemas.microsoft.com/office/drawing/2014/main" id="{91CA27D4-8DA7-4632-8590-3EDB80EA0C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41779" y="4716518"/>
            <a:ext cx="1072055" cy="1072055"/>
          </a:xfrm>
          <a:prstGeom prst="rect">
            <a:avLst/>
          </a:prstGeom>
        </p:spPr>
      </p:pic>
      <p:sp>
        <p:nvSpPr>
          <p:cNvPr id="23" name="テキスト ボックス 22">
            <a:extLst>
              <a:ext uri="{FF2B5EF4-FFF2-40B4-BE49-F238E27FC236}">
                <a16:creationId xmlns:a16="http://schemas.microsoft.com/office/drawing/2014/main" id="{F527B37A-D977-4404-83C6-2533C50C5913}"/>
              </a:ext>
            </a:extLst>
          </p:cNvPr>
          <p:cNvSpPr txBox="1"/>
          <p:nvPr/>
        </p:nvSpPr>
        <p:spPr>
          <a:xfrm>
            <a:off x="7348701" y="5840465"/>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設計</a:t>
            </a:r>
          </a:p>
        </p:txBody>
      </p:sp>
      <p:sp>
        <p:nvSpPr>
          <p:cNvPr id="15" name="矢印: 上向き折線 14">
            <a:extLst>
              <a:ext uri="{FF2B5EF4-FFF2-40B4-BE49-F238E27FC236}">
                <a16:creationId xmlns:a16="http://schemas.microsoft.com/office/drawing/2014/main" id="{B3B1434A-A9B3-40B3-974F-BAB00C8EB208}"/>
              </a:ext>
            </a:extLst>
          </p:cNvPr>
          <p:cNvSpPr/>
          <p:nvPr/>
        </p:nvSpPr>
        <p:spPr>
          <a:xfrm>
            <a:off x="8245837" y="4986633"/>
            <a:ext cx="1481957" cy="73046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AR P丸ゴシック体M" panose="020B0600010101010101" pitchFamily="50" charset="-128"/>
                <a:ea typeface="AR P丸ゴシック体M" panose="020B0600010101010101" pitchFamily="50" charset="-128"/>
                <a:cs typeface="Calibri"/>
              </a:rPr>
              <a:t>③概算設備図面</a:t>
            </a:r>
          </a:p>
        </p:txBody>
      </p:sp>
      <p:pic>
        <p:nvPicPr>
          <p:cNvPr id="25" name="グラフィックス 25" descr="ユーザー">
            <a:extLst>
              <a:ext uri="{FF2B5EF4-FFF2-40B4-BE49-F238E27FC236}">
                <a16:creationId xmlns:a16="http://schemas.microsoft.com/office/drawing/2014/main" id="{A6DB200E-4DA9-4788-9577-090450C0A1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86193" y="3675993"/>
            <a:ext cx="914400" cy="914400"/>
          </a:xfrm>
          <a:prstGeom prst="rect">
            <a:avLst/>
          </a:prstGeom>
        </p:spPr>
      </p:pic>
      <p:sp>
        <p:nvSpPr>
          <p:cNvPr id="26" name="テキスト ボックス 25">
            <a:extLst>
              <a:ext uri="{FF2B5EF4-FFF2-40B4-BE49-F238E27FC236}">
                <a16:creationId xmlns:a16="http://schemas.microsoft.com/office/drawing/2014/main" id="{4D649D52-170E-4212-A59E-6536E0C1585C}"/>
              </a:ext>
            </a:extLst>
          </p:cNvPr>
          <p:cNvSpPr txBox="1"/>
          <p:nvPr/>
        </p:nvSpPr>
        <p:spPr>
          <a:xfrm>
            <a:off x="9214287" y="4600244"/>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積算</a:t>
            </a:r>
          </a:p>
        </p:txBody>
      </p:sp>
      <p:sp>
        <p:nvSpPr>
          <p:cNvPr id="28" name="四角形: 角を丸くする 27">
            <a:extLst>
              <a:ext uri="{FF2B5EF4-FFF2-40B4-BE49-F238E27FC236}">
                <a16:creationId xmlns:a16="http://schemas.microsoft.com/office/drawing/2014/main" id="{61DD4CF7-900F-495A-941C-2BCE35CDBED7}"/>
              </a:ext>
            </a:extLst>
          </p:cNvPr>
          <p:cNvSpPr/>
          <p:nvPr/>
        </p:nvSpPr>
        <p:spPr>
          <a:xfrm>
            <a:off x="4278696" y="3729529"/>
            <a:ext cx="6064468" cy="2869324"/>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2" name="正方形/長方形 1">
            <a:extLst>
              <a:ext uri="{FF2B5EF4-FFF2-40B4-BE49-F238E27FC236}">
                <a16:creationId xmlns:a16="http://schemas.microsoft.com/office/drawing/2014/main" id="{2EABC72B-AAF0-492E-97E7-7BC709F7A1A4}"/>
              </a:ext>
            </a:extLst>
          </p:cNvPr>
          <p:cNvSpPr/>
          <p:nvPr/>
        </p:nvSpPr>
        <p:spPr>
          <a:xfrm>
            <a:off x="592111" y="1720486"/>
            <a:ext cx="6657765" cy="13119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5" name="テキスト ボックス 4">
            <a:extLst>
              <a:ext uri="{FF2B5EF4-FFF2-40B4-BE49-F238E27FC236}">
                <a16:creationId xmlns:a16="http://schemas.microsoft.com/office/drawing/2014/main" id="{80269CC3-93DE-44AF-952E-7312DC9845B6}"/>
              </a:ext>
            </a:extLst>
          </p:cNvPr>
          <p:cNvSpPr txBox="1"/>
          <p:nvPr/>
        </p:nvSpPr>
        <p:spPr>
          <a:xfrm>
            <a:off x="7249568" y="21915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solidFill>
                  <a:srgbClr val="FF0000"/>
                </a:solidFill>
                <a:latin typeface="AR P丸ゴシック体M" panose="020B0600010101010101" pitchFamily="50" charset="-128"/>
                <a:ea typeface="AR P丸ゴシック体M" panose="020B0600010101010101" pitchFamily="50" charset="-128"/>
                <a:cs typeface="Calibri"/>
              </a:rPr>
              <a:t>作成コストの高い部分</a:t>
            </a:r>
          </a:p>
        </p:txBody>
      </p:sp>
    </p:spTree>
    <p:extLst>
      <p:ext uri="{BB962C8B-B14F-4D97-AF65-F5344CB8AC3E}">
        <p14:creationId xmlns:p14="http://schemas.microsoft.com/office/powerpoint/2010/main" val="390836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47343" y="440615"/>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4" name="コンテンツ プレースホルダー 2">
            <a:extLst>
              <a:ext uri="{FF2B5EF4-FFF2-40B4-BE49-F238E27FC236}">
                <a16:creationId xmlns:a16="http://schemas.microsoft.com/office/drawing/2014/main" id="{21C2EF64-54A9-46F2-B927-A0A78D247663}"/>
              </a:ext>
            </a:extLst>
          </p:cNvPr>
          <p:cNvSpPr txBox="1">
            <a:spLocks/>
          </p:cNvSpPr>
          <p:nvPr/>
        </p:nvSpPr>
        <p:spPr>
          <a:xfrm>
            <a:off x="415812" y="398574"/>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概算見積作成のフロー</a:t>
            </a:r>
          </a:p>
        </p:txBody>
      </p:sp>
      <p:sp>
        <p:nvSpPr>
          <p:cNvPr id="7" name="テキスト ボックス 6">
            <a:extLst>
              <a:ext uri="{FF2B5EF4-FFF2-40B4-BE49-F238E27FC236}">
                <a16:creationId xmlns:a16="http://schemas.microsoft.com/office/drawing/2014/main" id="{9F4AEA2B-9DB2-4467-B5DC-565EE7383B2B}"/>
              </a:ext>
            </a:extLst>
          </p:cNvPr>
          <p:cNvSpPr txBox="1"/>
          <p:nvPr/>
        </p:nvSpPr>
        <p:spPr>
          <a:xfrm>
            <a:off x="7016667" y="4434611"/>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営業</a:t>
            </a:r>
          </a:p>
        </p:txBody>
      </p:sp>
      <p:pic>
        <p:nvPicPr>
          <p:cNvPr id="16" name="グラフィックス 21" descr="事務員">
            <a:extLst>
              <a:ext uri="{FF2B5EF4-FFF2-40B4-BE49-F238E27FC236}">
                <a16:creationId xmlns:a16="http://schemas.microsoft.com/office/drawing/2014/main" id="{1A50C769-988F-450D-A175-E0DF707B5D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3444" y="3638823"/>
            <a:ext cx="909912" cy="915781"/>
          </a:xfrm>
          <a:prstGeom prst="rect">
            <a:avLst/>
          </a:prstGeom>
        </p:spPr>
      </p:pic>
      <p:pic>
        <p:nvPicPr>
          <p:cNvPr id="17" name="グラフィックス 14" descr="プログラマー">
            <a:extLst>
              <a:ext uri="{FF2B5EF4-FFF2-40B4-BE49-F238E27FC236}">
                <a16:creationId xmlns:a16="http://schemas.microsoft.com/office/drawing/2014/main" id="{CF105F0F-69EA-4E26-8CAA-FBB4E6102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9958" y="5063360"/>
            <a:ext cx="1072055" cy="1072055"/>
          </a:xfrm>
          <a:prstGeom prst="rect">
            <a:avLst/>
          </a:prstGeom>
        </p:spPr>
      </p:pic>
      <p:sp>
        <p:nvSpPr>
          <p:cNvPr id="20" name="テキスト ボックス 19">
            <a:extLst>
              <a:ext uri="{FF2B5EF4-FFF2-40B4-BE49-F238E27FC236}">
                <a16:creationId xmlns:a16="http://schemas.microsoft.com/office/drawing/2014/main" id="{41F9209F-0C8F-49F6-B5CA-CFB447351083}"/>
              </a:ext>
            </a:extLst>
          </p:cNvPr>
          <p:cNvSpPr txBox="1"/>
          <p:nvPr/>
        </p:nvSpPr>
        <p:spPr>
          <a:xfrm>
            <a:off x="8546880" y="6134755"/>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設計</a:t>
            </a:r>
          </a:p>
        </p:txBody>
      </p:sp>
      <p:pic>
        <p:nvPicPr>
          <p:cNvPr id="31" name="グラフィックス 25" descr="ユーザー">
            <a:extLst>
              <a:ext uri="{FF2B5EF4-FFF2-40B4-BE49-F238E27FC236}">
                <a16:creationId xmlns:a16="http://schemas.microsoft.com/office/drawing/2014/main" id="{DF33F473-1742-4621-A48F-F4BA22DEA0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26868" y="3639207"/>
            <a:ext cx="914400" cy="914400"/>
          </a:xfrm>
          <a:prstGeom prst="rect">
            <a:avLst/>
          </a:prstGeom>
        </p:spPr>
      </p:pic>
      <p:sp>
        <p:nvSpPr>
          <p:cNvPr id="33" name="テキスト ボックス 32">
            <a:extLst>
              <a:ext uri="{FF2B5EF4-FFF2-40B4-BE49-F238E27FC236}">
                <a16:creationId xmlns:a16="http://schemas.microsoft.com/office/drawing/2014/main" id="{A223163C-1C6F-4123-895E-07AC64A4F37B}"/>
              </a:ext>
            </a:extLst>
          </p:cNvPr>
          <p:cNvSpPr txBox="1"/>
          <p:nvPr/>
        </p:nvSpPr>
        <p:spPr>
          <a:xfrm>
            <a:off x="10147866" y="4435186"/>
            <a:ext cx="662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積算</a:t>
            </a:r>
          </a:p>
        </p:txBody>
      </p:sp>
      <p:sp>
        <p:nvSpPr>
          <p:cNvPr id="35" name="四角形: 角を丸くする 34">
            <a:extLst>
              <a:ext uri="{FF2B5EF4-FFF2-40B4-BE49-F238E27FC236}">
                <a16:creationId xmlns:a16="http://schemas.microsoft.com/office/drawing/2014/main" id="{FAB0EC84-4746-4A8E-8287-20819F99E7F9}"/>
              </a:ext>
            </a:extLst>
          </p:cNvPr>
          <p:cNvSpPr/>
          <p:nvPr/>
        </p:nvSpPr>
        <p:spPr>
          <a:xfrm>
            <a:off x="6081219" y="3172482"/>
            <a:ext cx="5827986" cy="3421116"/>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37" name="矢印: 上下 36">
            <a:extLst>
              <a:ext uri="{FF2B5EF4-FFF2-40B4-BE49-F238E27FC236}">
                <a16:creationId xmlns:a16="http://schemas.microsoft.com/office/drawing/2014/main" id="{83BF0DF1-AE83-487F-A7D5-E005CA58B4FD}"/>
              </a:ext>
            </a:extLst>
          </p:cNvPr>
          <p:cNvSpPr/>
          <p:nvPr/>
        </p:nvSpPr>
        <p:spPr>
          <a:xfrm rot="18900000">
            <a:off x="7745501" y="4737828"/>
            <a:ext cx="483475" cy="10915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39" name="矢印: 上下 38">
            <a:extLst>
              <a:ext uri="{FF2B5EF4-FFF2-40B4-BE49-F238E27FC236}">
                <a16:creationId xmlns:a16="http://schemas.microsoft.com/office/drawing/2014/main" id="{11906BB5-DE3E-4972-B7E8-C1317F36AFD4}"/>
              </a:ext>
            </a:extLst>
          </p:cNvPr>
          <p:cNvSpPr/>
          <p:nvPr/>
        </p:nvSpPr>
        <p:spPr>
          <a:xfrm rot="2400000">
            <a:off x="9552505" y="4692917"/>
            <a:ext cx="483475" cy="10693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41" name="矢印: 左右 40">
            <a:extLst>
              <a:ext uri="{FF2B5EF4-FFF2-40B4-BE49-F238E27FC236}">
                <a16:creationId xmlns:a16="http://schemas.microsoft.com/office/drawing/2014/main" id="{AA927301-298D-4974-881E-6BF6F56FA7E1}"/>
              </a:ext>
            </a:extLst>
          </p:cNvPr>
          <p:cNvSpPr/>
          <p:nvPr/>
        </p:nvSpPr>
        <p:spPr>
          <a:xfrm>
            <a:off x="8311819" y="3990444"/>
            <a:ext cx="1213944" cy="483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43" name="テキスト ボックス 42">
            <a:extLst>
              <a:ext uri="{FF2B5EF4-FFF2-40B4-BE49-F238E27FC236}">
                <a16:creationId xmlns:a16="http://schemas.microsoft.com/office/drawing/2014/main" id="{409A4000-DB04-46DF-9244-06277254D8F8}"/>
              </a:ext>
            </a:extLst>
          </p:cNvPr>
          <p:cNvSpPr txBox="1"/>
          <p:nvPr/>
        </p:nvSpPr>
        <p:spPr>
          <a:xfrm>
            <a:off x="8179046" y="3487135"/>
            <a:ext cx="14861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400" dirty="0">
                <a:latin typeface="AR P丸ゴシック体M" panose="020B0600010101010101" pitchFamily="50" charset="-128"/>
                <a:ea typeface="AR P丸ゴシック体M" panose="020B0600010101010101" pitchFamily="50" charset="-128"/>
                <a:cs typeface="+mn-lt"/>
              </a:rPr>
              <a:t>見積仕様の確認</a:t>
            </a:r>
          </a:p>
        </p:txBody>
      </p:sp>
      <p:sp>
        <p:nvSpPr>
          <p:cNvPr id="45" name="テキスト ボックス 44">
            <a:extLst>
              <a:ext uri="{FF2B5EF4-FFF2-40B4-BE49-F238E27FC236}">
                <a16:creationId xmlns:a16="http://schemas.microsoft.com/office/drawing/2014/main" id="{A70A659D-B359-475C-8D64-DC8F280C2938}"/>
              </a:ext>
            </a:extLst>
          </p:cNvPr>
          <p:cNvSpPr txBox="1"/>
          <p:nvPr/>
        </p:nvSpPr>
        <p:spPr>
          <a:xfrm>
            <a:off x="6177784" y="534746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dirty="0">
                <a:latin typeface="AR P丸ゴシック体M" panose="020B0600010101010101" pitchFamily="50" charset="-128"/>
                <a:ea typeface="AR P丸ゴシック体M" panose="020B0600010101010101" pitchFamily="50" charset="-128"/>
                <a:cs typeface="+mn-lt"/>
              </a:rPr>
              <a:t>建築</a:t>
            </a:r>
            <a:r>
              <a:rPr lang="ja-JP" sz="1400" dirty="0">
                <a:latin typeface="AR P丸ゴシック体M" panose="020B0600010101010101" pitchFamily="50" charset="-128"/>
                <a:ea typeface="AR P丸ゴシック体M" panose="020B0600010101010101" pitchFamily="50" charset="-128"/>
                <a:cs typeface="+mn-lt"/>
              </a:rPr>
              <a:t>仕様の確認</a:t>
            </a:r>
          </a:p>
        </p:txBody>
      </p:sp>
      <p:sp>
        <p:nvSpPr>
          <p:cNvPr id="49" name="テキスト ボックス 48">
            <a:extLst>
              <a:ext uri="{FF2B5EF4-FFF2-40B4-BE49-F238E27FC236}">
                <a16:creationId xmlns:a16="http://schemas.microsoft.com/office/drawing/2014/main" id="{7C762E28-3F4A-4192-809E-4E8AE0DF9F70}"/>
              </a:ext>
            </a:extLst>
          </p:cNvPr>
          <p:cNvSpPr txBox="1"/>
          <p:nvPr/>
        </p:nvSpPr>
        <p:spPr>
          <a:xfrm>
            <a:off x="9935231" y="5384251"/>
            <a:ext cx="14750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dirty="0">
                <a:latin typeface="AR P丸ゴシック体M" panose="020B0600010101010101" pitchFamily="50" charset="-128"/>
                <a:ea typeface="AR P丸ゴシック体M" panose="020B0600010101010101" pitchFamily="50" charset="-128"/>
                <a:cs typeface="+mn-lt"/>
              </a:rPr>
              <a:t>設備</a:t>
            </a:r>
            <a:r>
              <a:rPr lang="ja-JP" sz="1400" dirty="0">
                <a:latin typeface="AR P丸ゴシック体M" panose="020B0600010101010101" pitchFamily="50" charset="-128"/>
                <a:ea typeface="AR P丸ゴシック体M" panose="020B0600010101010101" pitchFamily="50" charset="-128"/>
                <a:cs typeface="+mn-lt"/>
              </a:rPr>
              <a:t>内容の確認</a:t>
            </a:r>
          </a:p>
        </p:txBody>
      </p:sp>
      <p:sp>
        <p:nvSpPr>
          <p:cNvPr id="5" name="テキスト ボックス 4">
            <a:extLst>
              <a:ext uri="{FF2B5EF4-FFF2-40B4-BE49-F238E27FC236}">
                <a16:creationId xmlns:a16="http://schemas.microsoft.com/office/drawing/2014/main" id="{1DD86526-8C64-48C9-A55D-502F4CF79E32}"/>
              </a:ext>
            </a:extLst>
          </p:cNvPr>
          <p:cNvSpPr txBox="1"/>
          <p:nvPr/>
        </p:nvSpPr>
        <p:spPr>
          <a:xfrm>
            <a:off x="593876" y="3478591"/>
            <a:ext cx="5452532"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・作成コストの高い業務</a:t>
            </a:r>
          </a:p>
          <a:p>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図面の作成や、見積の作成に時間がかかる。</a:t>
            </a:r>
          </a:p>
          <a:p>
            <a:r>
              <a:rPr lang="ja-JP" altLang="en-US" sz="1400" dirty="0">
                <a:latin typeface="AR P丸ゴシック体M" panose="020B0600010101010101" pitchFamily="50" charset="-128"/>
                <a:ea typeface="AR P丸ゴシック体M" panose="020B0600010101010101" pitchFamily="50" charset="-128"/>
                <a:cs typeface="Calibri"/>
              </a:rPr>
              <a:t>　各担当者間で行う意思疎通のコストが非常に高い。</a:t>
            </a:r>
          </a:p>
          <a:p>
            <a:r>
              <a:rPr lang="ja-JP" altLang="en-US" sz="1400" dirty="0">
                <a:latin typeface="AR P丸ゴシック体M" panose="020B0600010101010101" pitchFamily="50" charset="-128"/>
                <a:ea typeface="AR P丸ゴシック体M" panose="020B0600010101010101" pitchFamily="50" charset="-128"/>
                <a:cs typeface="Calibri"/>
              </a:rPr>
              <a:t>　建築の仕様、設備の仕様、見積の仕様に関して、</a:t>
            </a:r>
          </a:p>
          <a:p>
            <a:r>
              <a:rPr lang="ja-JP" altLang="en-US" sz="1400" dirty="0">
                <a:latin typeface="AR P丸ゴシック体M" panose="020B0600010101010101" pitchFamily="50" charset="-128"/>
                <a:ea typeface="AR P丸ゴシック体M" panose="020B0600010101010101" pitchFamily="50" charset="-128"/>
                <a:cs typeface="Calibri"/>
              </a:rPr>
              <a:t>　情報共有を行うことに時間を費やす。</a:t>
            </a:r>
          </a:p>
        </p:txBody>
      </p:sp>
      <p:sp>
        <p:nvSpPr>
          <p:cNvPr id="10" name="テキスト ボックス 9">
            <a:extLst>
              <a:ext uri="{FF2B5EF4-FFF2-40B4-BE49-F238E27FC236}">
                <a16:creationId xmlns:a16="http://schemas.microsoft.com/office/drawing/2014/main" id="{1A8D6907-9320-4AA9-B429-1E4A89BD198B}"/>
              </a:ext>
            </a:extLst>
          </p:cNvPr>
          <p:cNvSpPr txBox="1"/>
          <p:nvPr/>
        </p:nvSpPr>
        <p:spPr>
          <a:xfrm>
            <a:off x="415158" y="1182414"/>
            <a:ext cx="721009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dirty="0">
                <a:latin typeface="AR P丸ゴシック体M" panose="020B0600010101010101" pitchFamily="50" charset="-128"/>
                <a:ea typeface="AR P丸ゴシック体M" panose="020B0600010101010101" pitchFamily="50" charset="-128"/>
                <a:cs typeface="Calibri"/>
              </a:rPr>
              <a:t>　</a:t>
            </a:r>
            <a:endParaRPr lang="ja-JP" altLang="en-US"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endParaRPr lang="ja-JP" altLang="en-US" dirty="0">
              <a:latin typeface="AR P丸ゴシック体M" panose="020B0600010101010101" pitchFamily="50" charset="-128"/>
              <a:ea typeface="AR P丸ゴシック体M" panose="020B0600010101010101" pitchFamily="50" charset="-128"/>
              <a:cs typeface="Calibri"/>
            </a:endParaRPr>
          </a:p>
          <a:p>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営業　：　図面の受領、設計への概算設計の依頼</a:t>
            </a:r>
            <a:endParaRPr lang="ja-JP" dirty="0">
              <a:latin typeface="AR P丸ゴシック体M" panose="020B0600010101010101" pitchFamily="50" charset="-128"/>
              <a:ea typeface="AR P丸ゴシック体M" panose="020B0600010101010101" pitchFamily="50" charset="-128"/>
              <a:cs typeface="Calibri"/>
            </a:endParaRPr>
          </a:p>
          <a:p>
            <a:r>
              <a:rPr lang="ja-JP" altLang="en-US" sz="1400" dirty="0">
                <a:latin typeface="AR P丸ゴシック体M" panose="020B0600010101010101" pitchFamily="50" charset="-128"/>
                <a:ea typeface="AR P丸ゴシック体M" panose="020B0600010101010101" pitchFamily="50" charset="-128"/>
                <a:cs typeface="Calibri"/>
              </a:rPr>
              <a:t>　　⬇︎</a:t>
            </a:r>
          </a:p>
          <a:p>
            <a:r>
              <a:rPr lang="ja-JP" altLang="en-US" sz="1400" dirty="0">
                <a:latin typeface="AR P丸ゴシック体M" panose="020B0600010101010101" pitchFamily="50" charset="-128"/>
                <a:ea typeface="AR P丸ゴシック体M" panose="020B0600010101010101" pitchFamily="50" charset="-128"/>
                <a:cs typeface="Calibri"/>
              </a:rPr>
              <a:t>　設計　：　図面を元に自火報設備を手書きでプロット、概算設備図面の作成</a:t>
            </a:r>
          </a:p>
          <a:p>
            <a:r>
              <a:rPr lang="ja-JP" sz="1400" dirty="0">
                <a:latin typeface="AR P丸ゴシック体M" panose="020B0600010101010101" pitchFamily="50" charset="-128"/>
                <a:ea typeface="AR P丸ゴシック体M" panose="020B0600010101010101" pitchFamily="50" charset="-128"/>
                <a:cs typeface="+mn-lt"/>
              </a:rPr>
              <a:t>　</a:t>
            </a:r>
            <a:r>
              <a:rPr lang="ja-JP" altLang="en-US" sz="1400" dirty="0">
                <a:latin typeface="AR P丸ゴシック体M" panose="020B0600010101010101" pitchFamily="50" charset="-128"/>
                <a:ea typeface="AR P丸ゴシック体M" panose="020B0600010101010101" pitchFamily="50" charset="-128"/>
                <a:cs typeface="+mn-lt"/>
              </a:rPr>
              <a:t>　</a:t>
            </a:r>
            <a:r>
              <a:rPr lang="ja-JP" sz="1400" dirty="0">
                <a:latin typeface="AR P丸ゴシック体M" panose="020B0600010101010101" pitchFamily="50" charset="-128"/>
                <a:ea typeface="AR P丸ゴシック体M" panose="020B0600010101010101" pitchFamily="50" charset="-128"/>
                <a:cs typeface="+mn-lt"/>
              </a:rPr>
              <a:t>⬇︎</a:t>
            </a:r>
            <a:endParaRPr lang="ja-JP" dirty="0">
              <a:latin typeface="AR P丸ゴシック体M" panose="020B0600010101010101" pitchFamily="50" charset="-128"/>
              <a:ea typeface="AR P丸ゴシック体M" panose="020B0600010101010101" pitchFamily="50" charset="-128"/>
            </a:endParaRPr>
          </a:p>
          <a:p>
            <a:r>
              <a:rPr lang="ja-JP" altLang="en-US" sz="1400" dirty="0">
                <a:latin typeface="AR P丸ゴシック体M" panose="020B0600010101010101" pitchFamily="50" charset="-128"/>
                <a:ea typeface="AR P丸ゴシック体M" panose="020B0600010101010101" pitchFamily="50" charset="-128"/>
                <a:cs typeface="Calibri"/>
              </a:rPr>
              <a:t>　積算　：　概算設備図面を元に数量の拾い出し、概算見積の作成、営業への提出</a:t>
            </a:r>
          </a:p>
        </p:txBody>
      </p:sp>
      <p:sp>
        <p:nvSpPr>
          <p:cNvPr id="11" name="正方形/長方形 10">
            <a:extLst>
              <a:ext uri="{FF2B5EF4-FFF2-40B4-BE49-F238E27FC236}">
                <a16:creationId xmlns:a16="http://schemas.microsoft.com/office/drawing/2014/main" id="{5E43E299-42E7-4618-ADE8-77A36CF06323}"/>
              </a:ext>
            </a:extLst>
          </p:cNvPr>
          <p:cNvSpPr/>
          <p:nvPr/>
        </p:nvSpPr>
        <p:spPr>
          <a:xfrm>
            <a:off x="592111" y="1720486"/>
            <a:ext cx="6657765" cy="13119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710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E37F0A-77BD-4567-826B-C068DA540CD1}"/>
              </a:ext>
            </a:extLst>
          </p:cNvPr>
          <p:cNvSpPr>
            <a:spLocks noGrp="1"/>
          </p:cNvSpPr>
          <p:nvPr>
            <p:ph idx="1"/>
          </p:nvPr>
        </p:nvSpPr>
        <p:spPr>
          <a:xfrm>
            <a:off x="415812" y="535208"/>
            <a:ext cx="5588348" cy="550531"/>
          </a:xfrm>
          <a:ln w="57150">
            <a:noFill/>
          </a:ln>
        </p:spPr>
        <p:txBody>
          <a:bodyPr anchor="t">
            <a:normAutofit/>
          </a:bodyPr>
          <a:lstStyle/>
          <a:p>
            <a:pPr>
              <a:buNone/>
            </a:pPr>
            <a:endParaRPr lang="en-US" altLang="ja-JP" sz="2400" dirty="0">
              <a:ea typeface="AR P丸ゴシック体M" panose="020B0600010101010101" pitchFamily="50" charset="-128"/>
              <a:cs typeface="Calibri"/>
            </a:endParaRPr>
          </a:p>
          <a:p>
            <a:pPr>
              <a:buNone/>
            </a:pPr>
            <a:endParaRPr lang="en-US" altLang="ja-JP" sz="2400" dirty="0">
              <a:ea typeface="AR P丸ゴシック体M" panose="020B0600010101010101" pitchFamily="50" charset="-128"/>
              <a:cs typeface="Calibri"/>
            </a:endParaRPr>
          </a:p>
          <a:p>
            <a:pPr marL="0" indent="0">
              <a:buNone/>
            </a:pPr>
            <a:endParaRPr lang="ja-JP" altLang="en-US" dirty="0">
              <a:ea typeface="AR P丸ゴシック体M" panose="020B0600010101010101" pitchFamily="50" charset="-128"/>
              <a:cs typeface="Calibri"/>
            </a:endParaRPr>
          </a:p>
        </p:txBody>
      </p:sp>
      <p:sp>
        <p:nvSpPr>
          <p:cNvPr id="13" name="タイトル 1">
            <a:extLst>
              <a:ext uri="{FF2B5EF4-FFF2-40B4-BE49-F238E27FC236}">
                <a16:creationId xmlns:a16="http://schemas.microsoft.com/office/drawing/2014/main" id="{D3E7410F-0485-44EB-8EEE-C295B8FBC63D}"/>
              </a:ext>
            </a:extLst>
          </p:cNvPr>
          <p:cNvSpPr txBox="1">
            <a:spLocks/>
          </p:cNvSpPr>
          <p:nvPr/>
        </p:nvSpPr>
        <p:spPr>
          <a:xfrm>
            <a:off x="-6637" y="948612"/>
            <a:ext cx="12195967" cy="100591"/>
          </a:xfrm>
          <a:prstGeom prst="rect">
            <a:avLst/>
          </a:prstGeom>
          <a:solidFill>
            <a:schemeClr val="accent6">
              <a:lumMod val="60000"/>
              <a:lumOff val="40000"/>
            </a:schemeClr>
          </a:solidFill>
          <a:ln>
            <a:solidFill>
              <a:schemeClr val="bg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ja-JP" altLang="en-US" sz="2800" dirty="0">
              <a:solidFill>
                <a:schemeClr val="tx1">
                  <a:lumMod val="85000"/>
                  <a:lumOff val="15000"/>
                </a:schemeClr>
              </a:solidFill>
              <a:latin typeface="AR P丸ゴシック体M" panose="020B0600010101010101" pitchFamily="50" charset="-128"/>
              <a:ea typeface="游ゴシック Light"/>
              <a:cs typeface="Calibri Light"/>
            </a:endParaRPr>
          </a:p>
        </p:txBody>
      </p:sp>
      <p:sp>
        <p:nvSpPr>
          <p:cNvPr id="6" name="テキスト ボックス 5">
            <a:extLst>
              <a:ext uri="{FF2B5EF4-FFF2-40B4-BE49-F238E27FC236}">
                <a16:creationId xmlns:a16="http://schemas.microsoft.com/office/drawing/2014/main" id="{FE5EEB07-DF37-4985-B9DD-DBD3DB33D325}"/>
              </a:ext>
            </a:extLst>
          </p:cNvPr>
          <p:cNvSpPr txBox="1"/>
          <p:nvPr/>
        </p:nvSpPr>
        <p:spPr>
          <a:xfrm>
            <a:off x="415158" y="1182414"/>
            <a:ext cx="4558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・やっと完成。概算見積の内容</a:t>
            </a:r>
            <a:r>
              <a:rPr lang="ja-JP" altLang="en-US" sz="1400" dirty="0">
                <a:latin typeface="AR P丸ゴシック体M" panose="020B0600010101010101" pitchFamily="50" charset="-128"/>
                <a:ea typeface="AR P丸ゴシック体M" panose="020B0600010101010101" pitchFamily="50" charset="-128"/>
                <a:cs typeface="Calibri"/>
              </a:rPr>
              <a:t>　</a:t>
            </a:r>
          </a:p>
        </p:txBody>
      </p:sp>
      <p:pic>
        <p:nvPicPr>
          <p:cNvPr id="10" name="グラフィックス 10" descr="男性のプロフィール">
            <a:extLst>
              <a:ext uri="{FF2B5EF4-FFF2-40B4-BE49-F238E27FC236}">
                <a16:creationId xmlns:a16="http://schemas.microsoft.com/office/drawing/2014/main" id="{4D046ACA-EDE7-4FFF-B9E9-0F592E603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2441" y="5696205"/>
            <a:ext cx="912022" cy="906768"/>
          </a:xfrm>
          <a:prstGeom prst="rect">
            <a:avLst/>
          </a:prstGeom>
        </p:spPr>
      </p:pic>
      <p:sp>
        <p:nvSpPr>
          <p:cNvPr id="8" name="テキスト ボックス 7">
            <a:extLst>
              <a:ext uri="{FF2B5EF4-FFF2-40B4-BE49-F238E27FC236}">
                <a16:creationId xmlns:a16="http://schemas.microsoft.com/office/drawing/2014/main" id="{49EF1CA2-0B44-4731-8200-4120CD5D8A38}"/>
              </a:ext>
            </a:extLst>
          </p:cNvPr>
          <p:cNvSpPr txBox="1"/>
          <p:nvPr/>
        </p:nvSpPr>
        <p:spPr>
          <a:xfrm>
            <a:off x="7720591" y="6449301"/>
            <a:ext cx="5404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AR P丸ゴシック体M" panose="020B0600010101010101" pitchFamily="50" charset="-128"/>
                <a:ea typeface="AR P丸ゴシック体M" panose="020B0600010101010101" pitchFamily="50" charset="-128"/>
                <a:cs typeface="Calibri"/>
              </a:rPr>
              <a:t>顧客</a:t>
            </a:r>
          </a:p>
        </p:txBody>
      </p:sp>
      <p:sp>
        <p:nvSpPr>
          <p:cNvPr id="12" name="テキスト ボックス 11">
            <a:extLst>
              <a:ext uri="{FF2B5EF4-FFF2-40B4-BE49-F238E27FC236}">
                <a16:creationId xmlns:a16="http://schemas.microsoft.com/office/drawing/2014/main" id="{C2FB4AFC-C6F6-4776-B05B-4E828974373E}"/>
              </a:ext>
            </a:extLst>
          </p:cNvPr>
          <p:cNvSpPr txBox="1"/>
          <p:nvPr/>
        </p:nvSpPr>
        <p:spPr>
          <a:xfrm>
            <a:off x="7683958" y="4606460"/>
            <a:ext cx="5509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AR P丸ゴシック体M" panose="020B0600010101010101" pitchFamily="50" charset="-128"/>
                <a:ea typeface="AR P丸ゴシック体M" panose="020B0600010101010101" pitchFamily="50" charset="-128"/>
                <a:cs typeface="Calibri"/>
              </a:rPr>
              <a:t>営業</a:t>
            </a:r>
          </a:p>
        </p:txBody>
      </p:sp>
      <p:pic>
        <p:nvPicPr>
          <p:cNvPr id="21" name="グラフィックス 21" descr="事務員">
            <a:extLst>
              <a:ext uri="{FF2B5EF4-FFF2-40B4-BE49-F238E27FC236}">
                <a16:creationId xmlns:a16="http://schemas.microsoft.com/office/drawing/2014/main" id="{2C1CFCDC-63A5-485F-A48D-7C34A4BBD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5114" y="3777607"/>
            <a:ext cx="915474" cy="915781"/>
          </a:xfrm>
          <a:prstGeom prst="rect">
            <a:avLst/>
          </a:prstGeom>
        </p:spPr>
      </p:pic>
      <p:sp>
        <p:nvSpPr>
          <p:cNvPr id="2" name="コンテンツ プレースホルダー 2">
            <a:extLst>
              <a:ext uri="{FF2B5EF4-FFF2-40B4-BE49-F238E27FC236}">
                <a16:creationId xmlns:a16="http://schemas.microsoft.com/office/drawing/2014/main" id="{7B7EDB7E-CAE0-4CBB-BA79-E72376A96D6B}"/>
              </a:ext>
            </a:extLst>
          </p:cNvPr>
          <p:cNvSpPr txBox="1">
            <a:spLocks/>
          </p:cNvSpPr>
          <p:nvPr/>
        </p:nvSpPr>
        <p:spPr>
          <a:xfrm>
            <a:off x="415812" y="396387"/>
            <a:ext cx="5588348" cy="550531"/>
          </a:xfrm>
          <a:prstGeom prst="rect">
            <a:avLst/>
          </a:prstGeom>
          <a:ln w="57150">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latin typeface="AR P丸ゴシック体M" panose="020B0600010101010101" pitchFamily="50" charset="-128"/>
                <a:ea typeface="AR P丸ゴシック体M" panose="020B0600010101010101" pitchFamily="50" charset="-128"/>
                <a:cs typeface="Calibri"/>
              </a:rPr>
              <a:t>概算見積の内容</a:t>
            </a:r>
          </a:p>
        </p:txBody>
      </p:sp>
      <p:graphicFrame>
        <p:nvGraphicFramePr>
          <p:cNvPr id="5" name="表 6">
            <a:extLst>
              <a:ext uri="{FF2B5EF4-FFF2-40B4-BE49-F238E27FC236}">
                <a16:creationId xmlns:a16="http://schemas.microsoft.com/office/drawing/2014/main" id="{5BF6E119-FA27-4BC9-A89A-B89A9A746D36}"/>
              </a:ext>
            </a:extLst>
          </p:cNvPr>
          <p:cNvGraphicFramePr>
            <a:graphicFrameLocks noGrp="1"/>
          </p:cNvGraphicFramePr>
          <p:nvPr>
            <p:extLst>
              <p:ext uri="{D42A27DB-BD31-4B8C-83A1-F6EECF244321}">
                <p14:modId xmlns:p14="http://schemas.microsoft.com/office/powerpoint/2010/main" val="3977123524"/>
              </p:ext>
            </p:extLst>
          </p:nvPr>
        </p:nvGraphicFramePr>
        <p:xfrm>
          <a:off x="766090" y="1599568"/>
          <a:ext cx="4212594" cy="1776978"/>
        </p:xfrm>
        <a:graphic>
          <a:graphicData uri="http://schemas.openxmlformats.org/drawingml/2006/table">
            <a:tbl>
              <a:tblPr firstRow="1" bandRow="1">
                <a:tableStyleId>{16D9F66E-5EB9-4882-86FB-DCBF35E3C3E4}</a:tableStyleId>
              </a:tblPr>
              <a:tblGrid>
                <a:gridCol w="1807409">
                  <a:extLst>
                    <a:ext uri="{9D8B030D-6E8A-4147-A177-3AD203B41FA5}">
                      <a16:colId xmlns:a16="http://schemas.microsoft.com/office/drawing/2014/main" val="2069444967"/>
                    </a:ext>
                  </a:extLst>
                </a:gridCol>
                <a:gridCol w="2405185">
                  <a:extLst>
                    <a:ext uri="{9D8B030D-6E8A-4147-A177-3AD203B41FA5}">
                      <a16:colId xmlns:a16="http://schemas.microsoft.com/office/drawing/2014/main" val="3536004566"/>
                    </a:ext>
                  </a:extLst>
                </a:gridCol>
              </a:tblGrid>
              <a:tr h="318006">
                <a:tc>
                  <a:txBody>
                    <a:bodyPr/>
                    <a:lstStyle/>
                    <a:p>
                      <a:r>
                        <a:rPr lang="ja-JP" altLang="en-US" sz="1200" b="0" dirty="0">
                          <a:latin typeface="AR P丸ゴシック体M" panose="020B0600010101010101" pitchFamily="50" charset="-128"/>
                          <a:ea typeface="AR P丸ゴシック体M" panose="020B0600010101010101" pitchFamily="50" charset="-128"/>
                        </a:rPr>
                        <a:t>件名</a:t>
                      </a:r>
                      <a:endParaRPr kumimoji="1" lang="ja-JP" altLang="en-US" sz="1200" b="0" dirty="0">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sz="1200" b="0" dirty="0">
                          <a:latin typeface="AR P丸ゴシック体M" panose="020B0600010101010101" pitchFamily="50" charset="-128"/>
                          <a:ea typeface="AR P丸ゴシック体M" panose="020B0600010101010101" pitchFamily="50" charset="-128"/>
                        </a:rPr>
                        <a:t>〇〇マンション建築工事</a:t>
                      </a:r>
                      <a:endParaRPr kumimoji="1" lang="ja-JP" altLang="en-US" sz="1200" b="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581627211"/>
                  </a:ext>
                </a:extLst>
              </a:tr>
              <a:tr h="318006">
                <a:tc>
                  <a:txBody>
                    <a:bodyPr/>
                    <a:lstStyle/>
                    <a:p>
                      <a:r>
                        <a:rPr lang="ja-JP" altLang="en-US" sz="1200" dirty="0">
                          <a:latin typeface="AR P丸ゴシック体M" panose="020B0600010101010101" pitchFamily="50" charset="-128"/>
                          <a:ea typeface="AR P丸ゴシック体M" panose="020B0600010101010101" pitchFamily="50" charset="-128"/>
                        </a:rPr>
                        <a:t>トータル金額</a:t>
                      </a:r>
                    </a:p>
                  </a:txBody>
                  <a:tcPr/>
                </a:tc>
                <a:tc>
                  <a:txBody>
                    <a:bodyPr/>
                    <a:lstStyle/>
                    <a:p>
                      <a:pPr algn="r"/>
                      <a:r>
                        <a:rPr lang="ja-JP" altLang="en-US" sz="1200" dirty="0">
                          <a:latin typeface="AR P丸ゴシック体M" panose="020B0600010101010101" pitchFamily="50" charset="-128"/>
                          <a:ea typeface="AR P丸ゴシック体M" panose="020B0600010101010101" pitchFamily="50" charset="-128"/>
                        </a:rPr>
                        <a:t>￥〇,〇〇〇,〇〇〇円</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093441983"/>
                  </a:ext>
                </a:extLst>
              </a:tr>
              <a:tr h="703469">
                <a:tc>
                  <a:txBody>
                    <a:bodyPr/>
                    <a:lstStyle/>
                    <a:p>
                      <a:r>
                        <a:rPr lang="ja-JP" altLang="en-US" sz="1200" dirty="0">
                          <a:latin typeface="AR P丸ゴシック体M" panose="020B0600010101010101" pitchFamily="50" charset="-128"/>
                          <a:ea typeface="AR P丸ゴシック体M" panose="020B0600010101010101" pitchFamily="50" charset="-128"/>
                        </a:rPr>
                        <a:t>機器の数量</a:t>
                      </a:r>
                    </a:p>
                    <a:p>
                      <a:pPr lvl="0">
                        <a:buNone/>
                      </a:pPr>
                      <a:endParaRPr lang="ja-JP" altLang="en-US" sz="1200" dirty="0">
                        <a:latin typeface="AR P丸ゴシック体M" panose="020B0600010101010101" pitchFamily="50" charset="-128"/>
                        <a:ea typeface="AR P丸ゴシック体M" panose="020B0600010101010101" pitchFamily="50" charset="-128"/>
                      </a:endParaRPr>
                    </a:p>
                    <a:p>
                      <a:pPr lvl="0">
                        <a:buNone/>
                      </a:pPr>
                      <a:endParaRPr lang="ja-JP" altLang="en-US" sz="1200" dirty="0">
                        <a:latin typeface="AR P丸ゴシック体M" panose="020B0600010101010101" pitchFamily="50" charset="-128"/>
                        <a:ea typeface="AR P丸ゴシック体M" panose="020B0600010101010101" pitchFamily="50" charset="-128"/>
                      </a:endParaRPr>
                    </a:p>
                    <a:p>
                      <a:pPr lvl="0">
                        <a:buNone/>
                      </a:pPr>
                      <a:r>
                        <a:rPr lang="ja-JP" altLang="en-US" sz="1200" dirty="0">
                          <a:latin typeface="AR P丸ゴシック体M" panose="020B0600010101010101" pitchFamily="50" charset="-128"/>
                          <a:ea typeface="AR P丸ゴシック体M" panose="020B0600010101010101" pitchFamily="50" charset="-128"/>
                        </a:rPr>
                        <a:t>機器費計</a:t>
                      </a:r>
                    </a:p>
                  </a:txBody>
                  <a:tcPr/>
                </a:tc>
                <a:tc>
                  <a:txBody>
                    <a:bodyPr/>
                    <a:lstStyle/>
                    <a:p>
                      <a:pPr algn="r"/>
                      <a:r>
                        <a:rPr lang="ja-JP" altLang="en-US" sz="1200" dirty="0">
                          <a:latin typeface="AR P丸ゴシック体M" panose="020B0600010101010101" pitchFamily="50" charset="-128"/>
                          <a:ea typeface="AR P丸ゴシック体M" panose="020B0600010101010101" pitchFamily="50" charset="-128"/>
                        </a:rPr>
                        <a:t>受信機　　×1</a:t>
                      </a:r>
                    </a:p>
                    <a:p>
                      <a:pPr lvl="0" algn="r">
                        <a:buNone/>
                      </a:pPr>
                      <a:r>
                        <a:rPr lang="ja-JP" altLang="en-US" sz="1200" dirty="0">
                          <a:latin typeface="AR P丸ゴシック体M" panose="020B0600010101010101" pitchFamily="50" charset="-128"/>
                          <a:ea typeface="AR P丸ゴシック体M" panose="020B0600010101010101" pitchFamily="50" charset="-128"/>
                        </a:rPr>
                        <a:t>煙感知器　×20</a:t>
                      </a:r>
                    </a:p>
                    <a:p>
                      <a:pPr lvl="0" algn="r">
                        <a:buNone/>
                      </a:pPr>
                      <a:r>
                        <a:rPr lang="ja-JP" altLang="en-US" sz="1200" dirty="0">
                          <a:latin typeface="AR P丸ゴシック体M" panose="020B0600010101010101" pitchFamily="50" charset="-128"/>
                          <a:ea typeface="AR P丸ゴシック体M" panose="020B0600010101010101" pitchFamily="50" charset="-128"/>
                        </a:rPr>
                        <a:t>  </a:t>
                      </a:r>
                    </a:p>
                    <a:p>
                      <a:pPr lvl="0" algn="r">
                        <a:buNone/>
                      </a:pPr>
                      <a:r>
                        <a:rPr lang="ja-JP" altLang="en-US" sz="1200" u="none" strike="noStrike" noProof="0" dirty="0">
                          <a:latin typeface="AR P丸ゴシック体M" panose="020B0600010101010101" pitchFamily="50" charset="-128"/>
                          <a:ea typeface="AR P丸ゴシック体M" panose="020B0600010101010101" pitchFamily="50" charset="-128"/>
                        </a:rPr>
                        <a:t>￥〇〇</a:t>
                      </a:r>
                      <a:r>
                        <a:rPr lang="en-US" altLang="ja-JP" sz="1200" u="none" strike="noStrike" noProof="0" dirty="0">
                          <a:latin typeface="AR P丸ゴシック体M" panose="020B0600010101010101" pitchFamily="50" charset="-128"/>
                          <a:ea typeface="AR P丸ゴシック体M" panose="020B0600010101010101" pitchFamily="50" charset="-128"/>
                        </a:rPr>
                        <a:t>,</a:t>
                      </a:r>
                      <a:r>
                        <a:rPr lang="ja-JP" altLang="en-US" sz="1200" u="none" strike="noStrike" noProof="0" dirty="0">
                          <a:latin typeface="AR P丸ゴシック体M" panose="020B0600010101010101" pitchFamily="50" charset="-128"/>
                          <a:ea typeface="AR P丸ゴシック体M" panose="020B0600010101010101" pitchFamily="50" charset="-128"/>
                        </a:rPr>
                        <a:t>〇〇〇円</a:t>
                      </a:r>
                      <a:endParaRPr lang="en-US" sz="1200" u="none" strike="noStrike" noProof="0" dirty="0">
                        <a:latin typeface="AR P丸ゴシック体M" panose="020B0600010101010101" pitchFamily="50" charset="-128"/>
                      </a:endParaRPr>
                    </a:p>
                  </a:txBody>
                  <a:tcPr/>
                </a:tc>
                <a:extLst>
                  <a:ext uri="{0D108BD9-81ED-4DB2-BD59-A6C34878D82A}">
                    <a16:rowId xmlns:a16="http://schemas.microsoft.com/office/drawing/2014/main" val="489099650"/>
                  </a:ext>
                </a:extLst>
              </a:tr>
              <a:tr h="318006">
                <a:tc>
                  <a:txBody>
                    <a:bodyPr/>
                    <a:lstStyle/>
                    <a:p>
                      <a:r>
                        <a:rPr lang="ja-JP" altLang="en-US" sz="1200" dirty="0">
                          <a:latin typeface="AR P丸ゴシック体M" panose="020B0600010101010101" pitchFamily="50" charset="-128"/>
                          <a:ea typeface="AR P丸ゴシック体M" panose="020B0600010101010101" pitchFamily="50" charset="-128"/>
                        </a:rPr>
                        <a:t>施工費・経費・雑費</a:t>
                      </a:r>
                      <a:endParaRPr kumimoji="1" lang="ja-JP" altLang="en-US" sz="1200" dirty="0">
                        <a:latin typeface="AR P丸ゴシック体M" panose="020B0600010101010101" pitchFamily="50" charset="-128"/>
                        <a:ea typeface="AR P丸ゴシック体M" panose="020B0600010101010101" pitchFamily="50" charset="-128"/>
                      </a:endParaRPr>
                    </a:p>
                  </a:txBody>
                  <a:tcPr/>
                </a:tc>
                <a:tc>
                  <a:txBody>
                    <a:bodyPr/>
                    <a:lstStyle/>
                    <a:p>
                      <a:pPr lvl="0" algn="r">
                        <a:buNone/>
                      </a:pPr>
                      <a:r>
                        <a:rPr lang="ja-JP" sz="1200" u="none" strike="noStrike" noProof="0" dirty="0">
                          <a:latin typeface="AR P丸ゴシック体M" panose="020B0600010101010101" pitchFamily="50" charset="-128"/>
                          <a:ea typeface="AR P丸ゴシック体M" panose="020B0600010101010101" pitchFamily="50" charset="-128"/>
                        </a:rPr>
                        <a:t>￥〇〇,〇〇〇</a:t>
                      </a:r>
                      <a:r>
                        <a:rPr lang="ja-JP" altLang="en-US" sz="1200" u="none" strike="noStrike" noProof="0" dirty="0">
                          <a:latin typeface="AR P丸ゴシック体M" panose="020B0600010101010101" pitchFamily="50" charset="-128"/>
                          <a:ea typeface="AR P丸ゴシック体M" panose="020B0600010101010101" pitchFamily="50" charset="-128"/>
                        </a:rPr>
                        <a:t>円</a:t>
                      </a:r>
                      <a:endParaRPr kumimoji="1" lang="ja-JP"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502573143"/>
                  </a:ext>
                </a:extLst>
              </a:tr>
            </a:tbl>
          </a:graphicData>
        </a:graphic>
      </p:graphicFrame>
      <p:sp>
        <p:nvSpPr>
          <p:cNvPr id="17" name="吹き出し: 角を丸めた四角形 16">
            <a:extLst>
              <a:ext uri="{FF2B5EF4-FFF2-40B4-BE49-F238E27FC236}">
                <a16:creationId xmlns:a16="http://schemas.microsoft.com/office/drawing/2014/main" id="{D86767F4-9AB7-4E3A-9208-812645B3184D}"/>
              </a:ext>
            </a:extLst>
          </p:cNvPr>
          <p:cNvSpPr/>
          <p:nvPr/>
        </p:nvSpPr>
        <p:spPr>
          <a:xfrm>
            <a:off x="8235789" y="5461778"/>
            <a:ext cx="2900855" cy="61485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AR P丸ゴシック体M" panose="020B0600010101010101" pitchFamily="50" charset="-128"/>
                <a:ea typeface="AR P丸ゴシック体M" panose="020B0600010101010101" pitchFamily="50" charset="-128"/>
                <a:cs typeface="Calibri"/>
              </a:rPr>
              <a:t>自火報設備には、このくらいの費用がかかるのね</a:t>
            </a:r>
            <a:endParaRPr lang="ja-JP" dirty="0">
              <a:latin typeface="AR P丸ゴシック体M" panose="020B0600010101010101" pitchFamily="50" charset="-128"/>
              <a:ea typeface="AR P丸ゴシック体M" panose="020B0600010101010101" pitchFamily="50" charset="-128"/>
            </a:endParaRPr>
          </a:p>
        </p:txBody>
      </p:sp>
      <p:sp>
        <p:nvSpPr>
          <p:cNvPr id="20" name="吹き出し: 角を丸めた四角形 19">
            <a:extLst>
              <a:ext uri="{FF2B5EF4-FFF2-40B4-BE49-F238E27FC236}">
                <a16:creationId xmlns:a16="http://schemas.microsoft.com/office/drawing/2014/main" id="{1D88AAB4-B69D-4A6E-B677-444982833B7B}"/>
              </a:ext>
            </a:extLst>
          </p:cNvPr>
          <p:cNvSpPr/>
          <p:nvPr/>
        </p:nvSpPr>
        <p:spPr>
          <a:xfrm>
            <a:off x="8240315" y="3617097"/>
            <a:ext cx="2900855" cy="61485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AR P丸ゴシック体M" panose="020B0600010101010101" pitchFamily="50" charset="-128"/>
                <a:ea typeface="AR P丸ゴシック体M" panose="020B0600010101010101" pitchFamily="50" charset="-128"/>
                <a:cs typeface="Calibri"/>
              </a:rPr>
              <a:t>概算見積だから、金額を高めに出しておこう</a:t>
            </a:r>
            <a:endParaRPr lang="ja-JP" dirty="0">
              <a:latin typeface="AR P丸ゴシック体M" panose="020B0600010101010101" pitchFamily="50" charset="-128"/>
              <a:ea typeface="AR P丸ゴシック体M" panose="020B0600010101010101" pitchFamily="50" charset="-128"/>
            </a:endParaRPr>
          </a:p>
        </p:txBody>
      </p:sp>
      <p:sp>
        <p:nvSpPr>
          <p:cNvPr id="15" name="テキスト ボックス 14">
            <a:extLst>
              <a:ext uri="{FF2B5EF4-FFF2-40B4-BE49-F238E27FC236}">
                <a16:creationId xmlns:a16="http://schemas.microsoft.com/office/drawing/2014/main" id="{50BE9C57-3084-4546-9E72-0BB4DB6BDAE7}"/>
              </a:ext>
            </a:extLst>
          </p:cNvPr>
          <p:cNvSpPr txBox="1"/>
          <p:nvPr/>
        </p:nvSpPr>
        <p:spPr>
          <a:xfrm>
            <a:off x="415158" y="4046867"/>
            <a:ext cx="59379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・営業による見積金額の調整</a:t>
            </a:r>
            <a:r>
              <a:rPr lang="ja-JP" altLang="en-US" sz="1400" dirty="0">
                <a:latin typeface="AR P丸ゴシック体M" panose="020B0600010101010101" pitchFamily="50" charset="-128"/>
                <a:ea typeface="AR P丸ゴシック体M" panose="020B0600010101010101" pitchFamily="50" charset="-128"/>
                <a:cs typeface="Calibri"/>
              </a:rPr>
              <a:t>（なんとなく、経験則）</a:t>
            </a:r>
          </a:p>
        </p:txBody>
      </p:sp>
      <p:sp>
        <p:nvSpPr>
          <p:cNvPr id="4" name="矢印: 下 3">
            <a:extLst>
              <a:ext uri="{FF2B5EF4-FFF2-40B4-BE49-F238E27FC236}">
                <a16:creationId xmlns:a16="http://schemas.microsoft.com/office/drawing/2014/main" id="{4DB2B5C7-030F-4CDC-BCF5-848577D32CC0}"/>
              </a:ext>
            </a:extLst>
          </p:cNvPr>
          <p:cNvSpPr/>
          <p:nvPr/>
        </p:nvSpPr>
        <p:spPr>
          <a:xfrm>
            <a:off x="2449712" y="3490437"/>
            <a:ext cx="483897" cy="556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18" name="矢印: 下 17">
            <a:extLst>
              <a:ext uri="{FF2B5EF4-FFF2-40B4-BE49-F238E27FC236}">
                <a16:creationId xmlns:a16="http://schemas.microsoft.com/office/drawing/2014/main" id="{4C1E78B2-D517-4038-B87F-335B33383457}"/>
              </a:ext>
            </a:extLst>
          </p:cNvPr>
          <p:cNvSpPr/>
          <p:nvPr/>
        </p:nvSpPr>
        <p:spPr>
          <a:xfrm>
            <a:off x="2449712" y="4474919"/>
            <a:ext cx="483897" cy="556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22" name="テキスト ボックス 21">
            <a:extLst>
              <a:ext uri="{FF2B5EF4-FFF2-40B4-BE49-F238E27FC236}">
                <a16:creationId xmlns:a16="http://schemas.microsoft.com/office/drawing/2014/main" id="{36530A19-3DFB-4332-A0EA-32C9C1E80268}"/>
              </a:ext>
            </a:extLst>
          </p:cNvPr>
          <p:cNvSpPr txBox="1"/>
          <p:nvPr/>
        </p:nvSpPr>
        <p:spPr>
          <a:xfrm>
            <a:off x="415158" y="5142589"/>
            <a:ext cx="6905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latin typeface="AR P丸ゴシック体M" panose="020B0600010101010101" pitchFamily="50" charset="-128"/>
                <a:ea typeface="AR P丸ゴシック体M" panose="020B0600010101010101" pitchFamily="50" charset="-128"/>
                <a:cs typeface="Calibri"/>
              </a:rPr>
              <a:t>・顧客は概算金額を把握</a:t>
            </a:r>
            <a:endParaRPr lang="ja-JP" altLang="en-US" sz="1400" dirty="0">
              <a:latin typeface="AR P丸ゴシック体M" panose="020B0600010101010101" pitchFamily="50" charset="-128"/>
              <a:ea typeface="AR P丸ゴシック体M" panose="020B0600010101010101" pitchFamily="50" charset="-128"/>
              <a:cs typeface="Calibri"/>
            </a:endParaRPr>
          </a:p>
          <a:p>
            <a:r>
              <a:rPr lang="ja-JP" altLang="en-US" dirty="0">
                <a:latin typeface="AR P丸ゴシック体M" panose="020B0600010101010101" pitchFamily="50" charset="-128"/>
                <a:ea typeface="AR P丸ゴシック体M" panose="020B0600010101010101" pitchFamily="50" charset="-128"/>
                <a:cs typeface="Calibri"/>
              </a:rPr>
              <a:t>　</a:t>
            </a:r>
            <a:r>
              <a:rPr lang="ja-JP" altLang="en-US" sz="1400" dirty="0">
                <a:latin typeface="AR P丸ゴシック体M" panose="020B0600010101010101" pitchFamily="50" charset="-128"/>
                <a:ea typeface="AR P丸ゴシック体M" panose="020B0600010101010101" pitchFamily="50" charset="-128"/>
                <a:cs typeface="Calibri"/>
              </a:rPr>
              <a:t>（顧客はトータル金額のみの把握が目的。概算では機器の詳細は重要視しない）</a:t>
            </a:r>
          </a:p>
        </p:txBody>
      </p:sp>
      <p:graphicFrame>
        <p:nvGraphicFramePr>
          <p:cNvPr id="23" name="表 6">
            <a:extLst>
              <a:ext uri="{FF2B5EF4-FFF2-40B4-BE49-F238E27FC236}">
                <a16:creationId xmlns:a16="http://schemas.microsoft.com/office/drawing/2014/main" id="{19C588D7-FE92-4F94-9E96-C1347A4AE8EB}"/>
              </a:ext>
            </a:extLst>
          </p:cNvPr>
          <p:cNvGraphicFramePr>
            <a:graphicFrameLocks noGrp="1"/>
          </p:cNvGraphicFramePr>
          <p:nvPr>
            <p:extLst>
              <p:ext uri="{D42A27DB-BD31-4B8C-83A1-F6EECF244321}">
                <p14:modId xmlns:p14="http://schemas.microsoft.com/office/powerpoint/2010/main" val="1737451345"/>
              </p:ext>
            </p:extLst>
          </p:nvPr>
        </p:nvGraphicFramePr>
        <p:xfrm>
          <a:off x="788338" y="5848969"/>
          <a:ext cx="4212594" cy="636012"/>
        </p:xfrm>
        <a:graphic>
          <a:graphicData uri="http://schemas.openxmlformats.org/drawingml/2006/table">
            <a:tbl>
              <a:tblPr firstRow="1" bandRow="1">
                <a:tableStyleId>{16D9F66E-5EB9-4882-86FB-DCBF35E3C3E4}</a:tableStyleId>
              </a:tblPr>
              <a:tblGrid>
                <a:gridCol w="1807409">
                  <a:extLst>
                    <a:ext uri="{9D8B030D-6E8A-4147-A177-3AD203B41FA5}">
                      <a16:colId xmlns:a16="http://schemas.microsoft.com/office/drawing/2014/main" val="2069444967"/>
                    </a:ext>
                  </a:extLst>
                </a:gridCol>
                <a:gridCol w="2405185">
                  <a:extLst>
                    <a:ext uri="{9D8B030D-6E8A-4147-A177-3AD203B41FA5}">
                      <a16:colId xmlns:a16="http://schemas.microsoft.com/office/drawing/2014/main" val="3536004566"/>
                    </a:ext>
                  </a:extLst>
                </a:gridCol>
              </a:tblGrid>
              <a:tr h="318006">
                <a:tc>
                  <a:txBody>
                    <a:bodyPr/>
                    <a:lstStyle/>
                    <a:p>
                      <a:r>
                        <a:rPr lang="ja-JP" altLang="en-US" sz="1200" b="0" dirty="0">
                          <a:latin typeface="AR P丸ゴシック体M" panose="020B0600010101010101" pitchFamily="50" charset="-128"/>
                          <a:ea typeface="AR P丸ゴシック体M" panose="020B0600010101010101" pitchFamily="50" charset="-128"/>
                        </a:rPr>
                        <a:t>件名</a:t>
                      </a:r>
                      <a:endParaRPr kumimoji="1" lang="ja-JP" altLang="en-US" sz="1200" b="0" dirty="0">
                        <a:latin typeface="AR P丸ゴシック体M" panose="020B0600010101010101" pitchFamily="50" charset="-128"/>
                        <a:ea typeface="AR P丸ゴシック体M" panose="020B0600010101010101" pitchFamily="50" charset="-128"/>
                      </a:endParaRPr>
                    </a:p>
                  </a:txBody>
                  <a:tcPr/>
                </a:tc>
                <a:tc>
                  <a:txBody>
                    <a:bodyPr/>
                    <a:lstStyle/>
                    <a:p>
                      <a:pPr algn="r"/>
                      <a:r>
                        <a:rPr lang="ja-JP" altLang="en-US" sz="1200" b="0" dirty="0">
                          <a:latin typeface="AR P丸ゴシック体M" panose="020B0600010101010101" pitchFamily="50" charset="-128"/>
                          <a:ea typeface="AR P丸ゴシック体M" panose="020B0600010101010101" pitchFamily="50" charset="-128"/>
                        </a:rPr>
                        <a:t>〇〇マンション建築工事</a:t>
                      </a:r>
                      <a:endParaRPr kumimoji="1" lang="ja-JP" altLang="en-US" sz="1200" b="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3581627211"/>
                  </a:ext>
                </a:extLst>
              </a:tr>
              <a:tr h="318006">
                <a:tc>
                  <a:txBody>
                    <a:bodyPr/>
                    <a:lstStyle/>
                    <a:p>
                      <a:r>
                        <a:rPr lang="ja-JP" altLang="en-US" sz="1200" dirty="0">
                          <a:latin typeface="AR P丸ゴシック体M" panose="020B0600010101010101" pitchFamily="50" charset="-128"/>
                          <a:ea typeface="AR P丸ゴシック体M" panose="020B0600010101010101" pitchFamily="50" charset="-128"/>
                        </a:rPr>
                        <a:t>トータル金額</a:t>
                      </a:r>
                    </a:p>
                  </a:txBody>
                  <a:tcPr/>
                </a:tc>
                <a:tc>
                  <a:txBody>
                    <a:bodyPr/>
                    <a:lstStyle/>
                    <a:p>
                      <a:pPr algn="r"/>
                      <a:r>
                        <a:rPr lang="ja-JP" altLang="en-US" sz="1200" dirty="0">
                          <a:latin typeface="AR P丸ゴシック体M" panose="020B0600010101010101" pitchFamily="50" charset="-128"/>
                          <a:ea typeface="AR P丸ゴシック体M" panose="020B0600010101010101" pitchFamily="50" charset="-128"/>
                        </a:rPr>
                        <a:t>￥〇,〇〇〇,〇〇〇円</a:t>
                      </a:r>
                      <a:endParaRPr kumimoji="1" lang="ja-JP" altLang="en-US" sz="1200" dirty="0">
                        <a:latin typeface="AR P丸ゴシック体M" panose="020B0600010101010101" pitchFamily="50" charset="-128"/>
                        <a:ea typeface="AR P丸ゴシック体M" panose="020B0600010101010101" pitchFamily="50" charset="-128"/>
                      </a:endParaRPr>
                    </a:p>
                  </a:txBody>
                  <a:tcPr/>
                </a:tc>
                <a:extLst>
                  <a:ext uri="{0D108BD9-81ED-4DB2-BD59-A6C34878D82A}">
                    <a16:rowId xmlns:a16="http://schemas.microsoft.com/office/drawing/2014/main" val="2093441983"/>
                  </a:ext>
                </a:extLst>
              </a:tr>
            </a:tbl>
          </a:graphicData>
        </a:graphic>
      </p:graphicFrame>
      <p:sp>
        <p:nvSpPr>
          <p:cNvPr id="7" name="正方形/長方形 6">
            <a:extLst>
              <a:ext uri="{FF2B5EF4-FFF2-40B4-BE49-F238E27FC236}">
                <a16:creationId xmlns:a16="http://schemas.microsoft.com/office/drawing/2014/main" id="{2656C43D-5170-48E0-A2EB-5C4574698AC3}"/>
              </a:ext>
            </a:extLst>
          </p:cNvPr>
          <p:cNvSpPr/>
          <p:nvPr/>
        </p:nvSpPr>
        <p:spPr>
          <a:xfrm>
            <a:off x="699704" y="6136601"/>
            <a:ext cx="4394013" cy="3504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pic>
        <p:nvPicPr>
          <p:cNvPr id="9" name="グラフィックス 14" descr="プログラマー">
            <a:extLst>
              <a:ext uri="{FF2B5EF4-FFF2-40B4-BE49-F238E27FC236}">
                <a16:creationId xmlns:a16="http://schemas.microsoft.com/office/drawing/2014/main" id="{B7713C5F-B05A-4055-BC23-1626B41A2D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88615" y="1581521"/>
            <a:ext cx="771705" cy="782829"/>
          </a:xfrm>
          <a:prstGeom prst="rect">
            <a:avLst/>
          </a:prstGeom>
        </p:spPr>
      </p:pic>
      <p:sp>
        <p:nvSpPr>
          <p:cNvPr id="11" name="テキスト ボックス 10">
            <a:extLst>
              <a:ext uri="{FF2B5EF4-FFF2-40B4-BE49-F238E27FC236}">
                <a16:creationId xmlns:a16="http://schemas.microsoft.com/office/drawing/2014/main" id="{B426DA6A-61AE-4413-A2D6-6F881A5EDDA3}"/>
              </a:ext>
            </a:extLst>
          </p:cNvPr>
          <p:cNvSpPr txBox="1"/>
          <p:nvPr/>
        </p:nvSpPr>
        <p:spPr>
          <a:xfrm>
            <a:off x="7300982" y="2363690"/>
            <a:ext cx="54535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AR P丸ゴシック体M" panose="020B0600010101010101" pitchFamily="50" charset="-128"/>
                <a:ea typeface="AR P丸ゴシック体M" panose="020B0600010101010101" pitchFamily="50" charset="-128"/>
                <a:cs typeface="Calibri"/>
              </a:rPr>
              <a:t>設計</a:t>
            </a:r>
          </a:p>
        </p:txBody>
      </p:sp>
      <p:pic>
        <p:nvPicPr>
          <p:cNvPr id="16" name="グラフィックス 25" descr="ユーザー">
            <a:extLst>
              <a:ext uri="{FF2B5EF4-FFF2-40B4-BE49-F238E27FC236}">
                <a16:creationId xmlns:a16="http://schemas.microsoft.com/office/drawing/2014/main" id="{EF57D3A3-B09A-4904-8C97-9B9917C3C1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68911" y="1581251"/>
            <a:ext cx="775349" cy="780911"/>
          </a:xfrm>
          <a:prstGeom prst="rect">
            <a:avLst/>
          </a:prstGeom>
        </p:spPr>
      </p:pic>
      <p:sp>
        <p:nvSpPr>
          <p:cNvPr id="28" name="テキスト ボックス 27">
            <a:extLst>
              <a:ext uri="{FF2B5EF4-FFF2-40B4-BE49-F238E27FC236}">
                <a16:creationId xmlns:a16="http://schemas.microsoft.com/office/drawing/2014/main" id="{4AF9174D-DA31-46EA-9719-2EC619B04ECD}"/>
              </a:ext>
            </a:extLst>
          </p:cNvPr>
          <p:cNvSpPr txBox="1"/>
          <p:nvPr/>
        </p:nvSpPr>
        <p:spPr>
          <a:xfrm>
            <a:off x="8084348" y="2360544"/>
            <a:ext cx="5397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AR P丸ゴシック体M" panose="020B0600010101010101" pitchFamily="50" charset="-128"/>
                <a:ea typeface="AR P丸ゴシック体M" panose="020B0600010101010101" pitchFamily="50" charset="-128"/>
                <a:cs typeface="Calibri"/>
              </a:rPr>
              <a:t>積算</a:t>
            </a:r>
          </a:p>
        </p:txBody>
      </p:sp>
      <p:sp>
        <p:nvSpPr>
          <p:cNvPr id="29" name="吹き出し: 角を丸めた四角形 28">
            <a:extLst>
              <a:ext uri="{FF2B5EF4-FFF2-40B4-BE49-F238E27FC236}">
                <a16:creationId xmlns:a16="http://schemas.microsoft.com/office/drawing/2014/main" id="{FF1FFE97-AC09-4F0D-92C7-3FFC2FBFA687}"/>
              </a:ext>
            </a:extLst>
          </p:cNvPr>
          <p:cNvSpPr/>
          <p:nvPr/>
        </p:nvSpPr>
        <p:spPr>
          <a:xfrm>
            <a:off x="8623611" y="1269914"/>
            <a:ext cx="1675571" cy="61485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AR P丸ゴシック体M" panose="020B0600010101010101" pitchFamily="50" charset="-128"/>
                <a:ea typeface="AR P丸ゴシック体M" panose="020B0600010101010101" pitchFamily="50" charset="-128"/>
                <a:cs typeface="Calibri"/>
              </a:rPr>
              <a:t>やっと完成！！</a:t>
            </a:r>
          </a:p>
        </p:txBody>
      </p:sp>
      <p:sp>
        <p:nvSpPr>
          <p:cNvPr id="30" name="矢印: 下 29">
            <a:extLst>
              <a:ext uri="{FF2B5EF4-FFF2-40B4-BE49-F238E27FC236}">
                <a16:creationId xmlns:a16="http://schemas.microsoft.com/office/drawing/2014/main" id="{7084395A-2024-4CE6-8A74-81B0EC9CA235}"/>
              </a:ext>
            </a:extLst>
          </p:cNvPr>
          <p:cNvSpPr/>
          <p:nvPr/>
        </p:nvSpPr>
        <p:spPr>
          <a:xfrm>
            <a:off x="7722529" y="2923109"/>
            <a:ext cx="483897" cy="556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
        <p:nvSpPr>
          <p:cNvPr id="31" name="矢印: 下 30">
            <a:extLst>
              <a:ext uri="{FF2B5EF4-FFF2-40B4-BE49-F238E27FC236}">
                <a16:creationId xmlns:a16="http://schemas.microsoft.com/office/drawing/2014/main" id="{F8E5216C-A3C1-45A9-B560-67DAB76925D5}"/>
              </a:ext>
            </a:extLst>
          </p:cNvPr>
          <p:cNvSpPr/>
          <p:nvPr/>
        </p:nvSpPr>
        <p:spPr>
          <a:xfrm>
            <a:off x="7700281" y="5086744"/>
            <a:ext cx="483897" cy="556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 P丸ゴシック体M" panose="020B0600010101010101" pitchFamily="50" charset="-128"/>
              <a:ea typeface="AR P丸ゴシック体M" panose="020B0600010101010101" pitchFamily="50" charset="-128"/>
            </a:endParaRPr>
          </a:p>
        </p:txBody>
      </p:sp>
    </p:spTree>
    <p:extLst>
      <p:ext uri="{BB962C8B-B14F-4D97-AF65-F5344CB8AC3E}">
        <p14:creationId xmlns:p14="http://schemas.microsoft.com/office/powerpoint/2010/main" val="24421548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2915</Words>
  <Application>Microsoft Office PowerPoint</Application>
  <PresentationFormat>ワイド画面</PresentationFormat>
  <Paragraphs>798</Paragraphs>
  <Slides>30</Slides>
  <Notes>30</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Office Theme</vt:lpstr>
      <vt:lpstr>機械学習を用いて見積価格の予測を行い、作成コストの削減を狙う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shoji</dc:creator>
  <cp:lastModifiedBy>shoji</cp:lastModifiedBy>
  <cp:revision>3097</cp:revision>
  <dcterms:created xsi:type="dcterms:W3CDTF">2020-06-18T06:39:47Z</dcterms:created>
  <dcterms:modified xsi:type="dcterms:W3CDTF">2020-07-06T16:27:57Z</dcterms:modified>
</cp:coreProperties>
</file>