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rchivo Black" charset="1" panose="020B0A03020202020B04"/>
      <p:regular r:id="rId15"/>
    </p:embeddedFont>
    <p:embeddedFont>
      <p:font typeface="Nunito" charset="1" panose="00000000000000000000"/>
      <p:regular r:id="rId16"/>
    </p:embeddedFont>
    <p:embeddedFont>
      <p:font typeface="HK Grotesk" charset="1" panose="00000500000000000000"/>
      <p:regular r:id="rId17"/>
    </p:embeddedFont>
    <p:embeddedFont>
      <p:font typeface="HK Grotesk Bold" charset="1" panose="00000800000000000000"/>
      <p:regular r:id="rId18"/>
    </p:embeddedFont>
    <p:embeddedFont>
      <p:font typeface="League Spartan" charset="1" panose="00000800000000000000"/>
      <p:regular r:id="rId19"/>
    </p:embeddedFont>
    <p:embeddedFont>
      <p:font typeface="Poppins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embeddings/oleObject1.bin" Type="http://schemas.openxmlformats.org/officeDocument/2006/relationships/oleObject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jpeg" Type="http://schemas.openxmlformats.org/officeDocument/2006/relationships/image"/><Relationship Id="rId4" Target="../media/image13.jpeg" Type="http://schemas.openxmlformats.org/officeDocument/2006/relationships/image"/><Relationship Id="rId5" Target="../media/image14.jpeg" Type="http://schemas.openxmlformats.org/officeDocument/2006/relationships/image"/><Relationship Id="rId6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5CED1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1348756" y="2426287"/>
            <a:ext cx="2711833" cy="197291"/>
            <a:chOff x="0" y="0"/>
            <a:chExt cx="952142" cy="692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2142" cy="69270"/>
            </a:xfrm>
            <a:custGeom>
              <a:avLst/>
              <a:gdLst/>
              <a:ahLst/>
              <a:cxnLst/>
              <a:rect r="r" b="b" t="t" l="l"/>
              <a:pathLst>
                <a:path h="69270" w="952142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0388194" y="1971777"/>
            <a:ext cx="2711833" cy="197291"/>
            <a:chOff x="0" y="0"/>
            <a:chExt cx="952142" cy="692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52142" cy="69270"/>
            </a:xfrm>
            <a:custGeom>
              <a:avLst/>
              <a:gdLst/>
              <a:ahLst/>
              <a:cxnLst/>
              <a:rect r="r" b="b" t="t" l="l"/>
              <a:pathLst>
                <a:path h="69270" w="952142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438805" y="7768862"/>
            <a:ext cx="2669433" cy="194207"/>
            <a:chOff x="0" y="0"/>
            <a:chExt cx="952142" cy="692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52142" cy="69270"/>
            </a:xfrm>
            <a:custGeom>
              <a:avLst/>
              <a:gdLst/>
              <a:ahLst/>
              <a:cxnLst/>
              <a:rect r="r" b="b" t="t" l="l"/>
              <a:pathLst>
                <a:path h="69270" w="952142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193848" y="8121016"/>
            <a:ext cx="2669433" cy="194207"/>
            <a:chOff x="0" y="0"/>
            <a:chExt cx="952142" cy="6927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52142" cy="69270"/>
            </a:xfrm>
            <a:custGeom>
              <a:avLst/>
              <a:gdLst/>
              <a:ahLst/>
              <a:cxnLst/>
              <a:rect r="r" b="b" t="t" l="l"/>
              <a:pathLst>
                <a:path h="69270" w="952142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952142" cy="1264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190406" y="3905072"/>
            <a:ext cx="3548584" cy="3548584"/>
          </a:xfrm>
          <a:custGeom>
            <a:avLst/>
            <a:gdLst/>
            <a:ahLst/>
            <a:cxnLst/>
            <a:rect r="r" b="b" t="t" l="l"/>
            <a:pathLst>
              <a:path h="3548584" w="3548584">
                <a:moveTo>
                  <a:pt x="0" y="0"/>
                </a:moveTo>
                <a:lnTo>
                  <a:pt x="3548584" y="0"/>
                </a:lnTo>
                <a:lnTo>
                  <a:pt x="3548584" y="3548584"/>
                </a:lnTo>
                <a:lnTo>
                  <a:pt x="0" y="35485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80274" y="3461566"/>
            <a:ext cx="16127451" cy="1721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42"/>
              </a:lnSpc>
              <a:spcBef>
                <a:spcPct val="0"/>
              </a:spcBef>
            </a:pPr>
            <a:r>
              <a:rPr lang="en-US" sz="729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K</a:t>
            </a:r>
            <a:r>
              <a:rPr lang="en-US" sz="7298" strike="noStrike" u="non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O‘CHMAS MULK AGENTLARI UCHUN “BIR DARCHA” TIZIMI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11051" y="5458947"/>
            <a:ext cx="12203390" cy="1394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1"/>
              </a:lnSpc>
              <a:spcBef>
                <a:spcPct val="0"/>
              </a:spcBef>
            </a:pPr>
            <a:r>
              <a:rPr lang="en-US" sz="4086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– </a:t>
            </a:r>
            <a:r>
              <a:rPr lang="en-US" sz="4086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agent ishini avtomatlashtiruvchi, kadastr bazasi bilan integratsiyalashgan raqamli platforma.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3042" y="3983129"/>
            <a:ext cx="3132815" cy="1201565"/>
            <a:chOff x="0" y="0"/>
            <a:chExt cx="946701" cy="363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6701" cy="363099"/>
            </a:xfrm>
            <a:custGeom>
              <a:avLst/>
              <a:gdLst/>
              <a:ahLst/>
              <a:cxnLst/>
              <a:rect r="r" b="b" t="t" l="l"/>
              <a:pathLst>
                <a:path h="363099" w="946701">
                  <a:moveTo>
                    <a:pt x="22241" y="0"/>
                  </a:moveTo>
                  <a:lnTo>
                    <a:pt x="924460" y="0"/>
                  </a:lnTo>
                  <a:cubicBezTo>
                    <a:pt x="930359" y="0"/>
                    <a:pt x="936016" y="2343"/>
                    <a:pt x="940187" y="6514"/>
                  </a:cubicBezTo>
                  <a:cubicBezTo>
                    <a:pt x="944358" y="10685"/>
                    <a:pt x="946701" y="16342"/>
                    <a:pt x="946701" y="22241"/>
                  </a:cubicBezTo>
                  <a:lnTo>
                    <a:pt x="946701" y="340858"/>
                  </a:lnTo>
                  <a:cubicBezTo>
                    <a:pt x="946701" y="353142"/>
                    <a:pt x="936744" y="363099"/>
                    <a:pt x="924460" y="363099"/>
                  </a:cubicBezTo>
                  <a:lnTo>
                    <a:pt x="22241" y="363099"/>
                  </a:lnTo>
                  <a:cubicBezTo>
                    <a:pt x="9958" y="363099"/>
                    <a:pt x="0" y="353142"/>
                    <a:pt x="0" y="340858"/>
                  </a:cubicBezTo>
                  <a:lnTo>
                    <a:pt x="0" y="22241"/>
                  </a:lnTo>
                  <a:cubicBezTo>
                    <a:pt x="0" y="9958"/>
                    <a:pt x="9958" y="0"/>
                    <a:pt x="222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946701" cy="420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823132"/>
            <a:ext cx="7586749" cy="149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51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Dolzarb muammolar va statistikalar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79508" y="4135294"/>
            <a:ext cx="2268921" cy="942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4"/>
              </a:lnSpc>
            </a:pPr>
            <a:r>
              <a:rPr lang="en-US" sz="214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🕒 Vaqtni isrof qiluvchi qog‘ozbozlik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2752" y="5501471"/>
            <a:ext cx="3132815" cy="966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38"/>
              </a:lnSpc>
              <a:spcBef>
                <a:spcPct val="0"/>
              </a:spcBef>
            </a:pPr>
            <a:r>
              <a:rPr lang="en-US" sz="1952" spc="-9">
                <a:solidFill>
                  <a:srgbClr val="343434"/>
                </a:solidFill>
                <a:latin typeface="HK Grotesk"/>
                <a:ea typeface="HK Grotesk"/>
                <a:cs typeface="HK Grotesk"/>
                <a:sym typeface="HK Grotesk"/>
              </a:rPr>
              <a:t>Har kuni bitta agent o‘rtacha 3–5 soat vaqtini hujjatlar va qidiruvga sarflaydi.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37542" y="5501471"/>
            <a:ext cx="3132815" cy="160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38"/>
              </a:lnSpc>
              <a:spcBef>
                <a:spcPct val="0"/>
              </a:spcBef>
            </a:pPr>
            <a:r>
              <a:rPr lang="en-US" sz="1952" spc="-9">
                <a:solidFill>
                  <a:srgbClr val="343434"/>
                </a:solidFill>
                <a:latin typeface="HK Grotesk"/>
                <a:ea typeface="HK Grotesk"/>
                <a:cs typeface="HK Grotesk"/>
                <a:sym typeface="HK Grotesk"/>
              </a:rPr>
              <a:t>Agentlarning 85%i hali ham ish faoliyatini Excel yoki qog‘ozda yuritadi — bu esa xatolik va chalkashliklarga sabab bo‘ladi.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2332" y="5501471"/>
            <a:ext cx="3132815" cy="192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38"/>
              </a:lnSpc>
              <a:spcBef>
                <a:spcPct val="0"/>
              </a:spcBef>
            </a:pPr>
            <a:r>
              <a:rPr lang="en-US" sz="1952" spc="-9">
                <a:solidFill>
                  <a:srgbClr val="343434"/>
                </a:solidFill>
                <a:latin typeface="HK Grotesk"/>
                <a:ea typeface="HK Grotesk"/>
                <a:cs typeface="HK Grotesk"/>
                <a:sym typeface="HK Grotesk"/>
              </a:rPr>
              <a:t>Mijozlarning 70% xizmatdan norozi bo‘lishiga sabab — aloqadagi tartibsizlik va jarayonning cho‘zilishi. Kadastr ma'lumotlarini olish 2-4 kun oladi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31871" y="5501471"/>
            <a:ext cx="3132815" cy="2571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8"/>
              </a:lnSpc>
            </a:pPr>
            <a:r>
              <a:rPr lang="en-US" sz="1952" spc="-9">
                <a:solidFill>
                  <a:srgbClr val="343434"/>
                </a:solidFill>
                <a:latin typeface="HK Grotesk"/>
                <a:ea typeface="HK Grotesk"/>
                <a:cs typeface="HK Grotesk"/>
                <a:sym typeface="HK Grotesk"/>
              </a:rPr>
              <a:t>Ko‘pchilik tizimlar kadastr ma'lumotlari bilan integratsiyalashmagan. Natijada:</a:t>
            </a:r>
          </a:p>
          <a:p>
            <a:pPr algn="l">
              <a:lnSpc>
                <a:spcPts val="2538"/>
              </a:lnSpc>
            </a:pPr>
            <a:r>
              <a:rPr lang="en-US" sz="1952" spc="-9">
                <a:solidFill>
                  <a:srgbClr val="343434"/>
                </a:solidFill>
                <a:latin typeface="HK Grotesk"/>
                <a:ea typeface="HK Grotesk"/>
                <a:cs typeface="HK Grotesk"/>
                <a:sym typeface="HK Grotesk"/>
              </a:rPr>
              <a:t> – mulk holatini tekshirish qo‘lda bajariladi</a:t>
            </a:r>
          </a:p>
          <a:p>
            <a:pPr algn="l">
              <a:lnSpc>
                <a:spcPts val="2538"/>
              </a:lnSpc>
            </a:pPr>
            <a:r>
              <a:rPr lang="en-US" sz="1952" spc="-9">
                <a:solidFill>
                  <a:srgbClr val="343434"/>
                </a:solidFill>
                <a:latin typeface="HK Grotesk"/>
                <a:ea typeface="HK Grotesk"/>
                <a:cs typeface="HK Grotesk"/>
                <a:sym typeface="HK Grotesk"/>
              </a:rPr>
              <a:t> – xatolar ko‘p bo‘ladi</a:t>
            </a:r>
          </a:p>
          <a:p>
            <a:pPr algn="l" marL="0" indent="0" lvl="0">
              <a:lnSpc>
                <a:spcPts val="2538"/>
              </a:lnSpc>
              <a:spcBef>
                <a:spcPct val="0"/>
              </a:spcBef>
            </a:pPr>
            <a:r>
              <a:rPr lang="en-US" sz="1952" spc="-9">
                <a:solidFill>
                  <a:srgbClr val="343434"/>
                </a:solidFill>
                <a:latin typeface="HK Grotesk"/>
                <a:ea typeface="HK Grotesk"/>
                <a:cs typeface="HK Grotesk"/>
                <a:sym typeface="HK Grotesk"/>
              </a:rPr>
              <a:t> – firibgarlik xavfi ortadi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7259300" y="0"/>
            <a:ext cx="1028700" cy="10287000"/>
            <a:chOff x="0" y="0"/>
            <a:chExt cx="270933" cy="27093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70933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317018" y="4005721"/>
            <a:ext cx="3132815" cy="1201565"/>
            <a:chOff x="0" y="0"/>
            <a:chExt cx="946701" cy="36309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46701" cy="363099"/>
            </a:xfrm>
            <a:custGeom>
              <a:avLst/>
              <a:gdLst/>
              <a:ahLst/>
              <a:cxnLst/>
              <a:rect r="r" b="b" t="t" l="l"/>
              <a:pathLst>
                <a:path h="363099" w="946701">
                  <a:moveTo>
                    <a:pt x="22241" y="0"/>
                  </a:moveTo>
                  <a:lnTo>
                    <a:pt x="924460" y="0"/>
                  </a:lnTo>
                  <a:cubicBezTo>
                    <a:pt x="930359" y="0"/>
                    <a:pt x="936016" y="2343"/>
                    <a:pt x="940187" y="6514"/>
                  </a:cubicBezTo>
                  <a:cubicBezTo>
                    <a:pt x="944358" y="10685"/>
                    <a:pt x="946701" y="16342"/>
                    <a:pt x="946701" y="22241"/>
                  </a:cubicBezTo>
                  <a:lnTo>
                    <a:pt x="946701" y="340858"/>
                  </a:lnTo>
                  <a:cubicBezTo>
                    <a:pt x="946701" y="353142"/>
                    <a:pt x="936744" y="363099"/>
                    <a:pt x="924460" y="363099"/>
                  </a:cubicBezTo>
                  <a:lnTo>
                    <a:pt x="22241" y="363099"/>
                  </a:lnTo>
                  <a:cubicBezTo>
                    <a:pt x="9958" y="363099"/>
                    <a:pt x="0" y="353142"/>
                    <a:pt x="0" y="340858"/>
                  </a:cubicBezTo>
                  <a:lnTo>
                    <a:pt x="0" y="22241"/>
                  </a:lnTo>
                  <a:cubicBezTo>
                    <a:pt x="0" y="9958"/>
                    <a:pt x="9958" y="0"/>
                    <a:pt x="222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946701" cy="420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5546970" y="4230544"/>
            <a:ext cx="2859883" cy="634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4"/>
              </a:lnSpc>
            </a:pPr>
            <a:r>
              <a:rPr lang="en-US" sz="214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🧾 Hujjatlarni noto‘g‘ri yuritish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8990993" y="3983129"/>
            <a:ext cx="3132815" cy="1232975"/>
            <a:chOff x="0" y="0"/>
            <a:chExt cx="946701" cy="37259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46701" cy="372591"/>
            </a:xfrm>
            <a:custGeom>
              <a:avLst/>
              <a:gdLst/>
              <a:ahLst/>
              <a:cxnLst/>
              <a:rect r="r" b="b" t="t" l="l"/>
              <a:pathLst>
                <a:path h="372591" w="946701">
                  <a:moveTo>
                    <a:pt x="22241" y="0"/>
                  </a:moveTo>
                  <a:lnTo>
                    <a:pt x="924460" y="0"/>
                  </a:lnTo>
                  <a:cubicBezTo>
                    <a:pt x="930359" y="0"/>
                    <a:pt x="936016" y="2343"/>
                    <a:pt x="940187" y="6514"/>
                  </a:cubicBezTo>
                  <a:cubicBezTo>
                    <a:pt x="944358" y="10685"/>
                    <a:pt x="946701" y="16342"/>
                    <a:pt x="946701" y="22241"/>
                  </a:cubicBezTo>
                  <a:lnTo>
                    <a:pt x="946701" y="350350"/>
                  </a:lnTo>
                  <a:cubicBezTo>
                    <a:pt x="946701" y="362633"/>
                    <a:pt x="936744" y="372591"/>
                    <a:pt x="924460" y="372591"/>
                  </a:cubicBezTo>
                  <a:lnTo>
                    <a:pt x="22241" y="372591"/>
                  </a:lnTo>
                  <a:cubicBezTo>
                    <a:pt x="16342" y="372591"/>
                    <a:pt x="10685" y="370248"/>
                    <a:pt x="6514" y="366077"/>
                  </a:cubicBezTo>
                  <a:cubicBezTo>
                    <a:pt x="2343" y="361906"/>
                    <a:pt x="0" y="356249"/>
                    <a:pt x="0" y="350350"/>
                  </a:cubicBezTo>
                  <a:lnTo>
                    <a:pt x="0" y="22241"/>
                  </a:lnTo>
                  <a:cubicBezTo>
                    <a:pt x="0" y="9958"/>
                    <a:pt x="9958" y="0"/>
                    <a:pt x="222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946701" cy="429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144000" y="4202753"/>
            <a:ext cx="2859883" cy="634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4"/>
              </a:lnSpc>
            </a:pPr>
            <a:r>
              <a:rPr lang="en-US" sz="214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📉 Mijoz bilan aloqada tizimsizlik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2666733" y="3983129"/>
            <a:ext cx="3132815" cy="1232975"/>
            <a:chOff x="0" y="0"/>
            <a:chExt cx="946701" cy="37259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46701" cy="372591"/>
            </a:xfrm>
            <a:custGeom>
              <a:avLst/>
              <a:gdLst/>
              <a:ahLst/>
              <a:cxnLst/>
              <a:rect r="r" b="b" t="t" l="l"/>
              <a:pathLst>
                <a:path h="372591" w="946701">
                  <a:moveTo>
                    <a:pt x="22241" y="0"/>
                  </a:moveTo>
                  <a:lnTo>
                    <a:pt x="924460" y="0"/>
                  </a:lnTo>
                  <a:cubicBezTo>
                    <a:pt x="930359" y="0"/>
                    <a:pt x="936016" y="2343"/>
                    <a:pt x="940187" y="6514"/>
                  </a:cubicBezTo>
                  <a:cubicBezTo>
                    <a:pt x="944358" y="10685"/>
                    <a:pt x="946701" y="16342"/>
                    <a:pt x="946701" y="22241"/>
                  </a:cubicBezTo>
                  <a:lnTo>
                    <a:pt x="946701" y="350350"/>
                  </a:lnTo>
                  <a:cubicBezTo>
                    <a:pt x="946701" y="362633"/>
                    <a:pt x="936744" y="372591"/>
                    <a:pt x="924460" y="372591"/>
                  </a:cubicBezTo>
                  <a:lnTo>
                    <a:pt x="22241" y="372591"/>
                  </a:lnTo>
                  <a:cubicBezTo>
                    <a:pt x="16342" y="372591"/>
                    <a:pt x="10685" y="370248"/>
                    <a:pt x="6514" y="366077"/>
                  </a:cubicBezTo>
                  <a:cubicBezTo>
                    <a:pt x="2343" y="361906"/>
                    <a:pt x="0" y="356249"/>
                    <a:pt x="0" y="350350"/>
                  </a:cubicBezTo>
                  <a:lnTo>
                    <a:pt x="0" y="22241"/>
                  </a:lnTo>
                  <a:cubicBezTo>
                    <a:pt x="0" y="9958"/>
                    <a:pt x="9958" y="0"/>
                    <a:pt x="2224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946701" cy="429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2782007" y="4112702"/>
            <a:ext cx="2991889" cy="942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4"/>
              </a:lnSpc>
            </a:pPr>
            <a:r>
              <a:rPr lang="en-US" sz="214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❌ Kadastr bilan uzviy bog‘lanmagan tizimlar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25" y="8141930"/>
            <a:ext cx="18277775" cy="2145070"/>
            <a:chOff x="0" y="0"/>
            <a:chExt cx="4813900" cy="5649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3900" cy="564957"/>
            </a:xfrm>
            <a:custGeom>
              <a:avLst/>
              <a:gdLst/>
              <a:ahLst/>
              <a:cxnLst/>
              <a:rect r="r" b="b" t="t" l="l"/>
              <a:pathLst>
                <a:path h="564957" w="4813900">
                  <a:moveTo>
                    <a:pt x="0" y="0"/>
                  </a:moveTo>
                  <a:lnTo>
                    <a:pt x="4813900" y="0"/>
                  </a:lnTo>
                  <a:lnTo>
                    <a:pt x="4813900" y="564957"/>
                  </a:lnTo>
                  <a:lnTo>
                    <a:pt x="0" y="564957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3900" cy="622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16593" y="3162439"/>
            <a:ext cx="10400499" cy="5293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8"/>
              </a:lnSpc>
            </a:pP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🛠 Biz taklif qilayotgan yechim:</a:t>
            </a:r>
          </a:p>
          <a:p>
            <a:pPr algn="l" marL="541109" indent="-270554" lvl="1">
              <a:lnSpc>
                <a:spcPts val="3508"/>
              </a:lnSpc>
              <a:buFont typeface="Arial"/>
              <a:buChar char="•"/>
            </a:pP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Avtomatik rejalashtirish va eslatmalar</a:t>
            </a:r>
          </a:p>
          <a:p>
            <a:pPr algn="l" marL="541109" indent="-270554" lvl="1">
              <a:lnSpc>
                <a:spcPts val="3508"/>
              </a:lnSpc>
              <a:buFont typeface="Arial"/>
              <a:buChar char="•"/>
            </a:pP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Mulkni kadastr orqali real vaqtda tekshirish</a:t>
            </a:r>
          </a:p>
          <a:p>
            <a:pPr algn="l" marL="541109" indent="-270554" lvl="1">
              <a:lnSpc>
                <a:spcPts val="3508"/>
              </a:lnSpc>
              <a:buFont typeface="Arial"/>
              <a:buChar char="•"/>
            </a:pP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Mijoz bilan muloqotni CRM orqali bosh</a:t>
            </a: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qarish</a:t>
            </a:r>
          </a:p>
          <a:p>
            <a:pPr algn="l" marL="541109" indent="-270554" lvl="1">
              <a:lnSpc>
                <a:spcPts val="3508"/>
              </a:lnSpc>
              <a:buFont typeface="Arial"/>
              <a:buChar char="•"/>
            </a:pP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Ai tavsiyalar</a:t>
            </a:r>
          </a:p>
          <a:p>
            <a:pPr algn="l" marL="541109" indent="-270554" lvl="1">
              <a:lnSpc>
                <a:spcPts val="3508"/>
              </a:lnSpc>
              <a:buFont typeface="Arial"/>
              <a:buChar char="•"/>
            </a:pP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Barcha ma'lumotlar xavfsiz saqlanishi</a:t>
            </a:r>
          </a:p>
          <a:p>
            <a:pPr algn="l">
              <a:lnSpc>
                <a:spcPts val="3508"/>
              </a:lnSpc>
            </a:pP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🎯 Nat</a:t>
            </a: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ija:</a:t>
            </a:r>
          </a:p>
          <a:p>
            <a:pPr algn="l" marL="541109" indent="-270554" lvl="1">
              <a:lnSpc>
                <a:spcPts val="3508"/>
              </a:lnSpc>
              <a:buFont typeface="Arial"/>
              <a:buChar char="•"/>
            </a:pP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Ish tezligi +50%</a:t>
            </a:r>
          </a:p>
          <a:p>
            <a:pPr algn="l" marL="541109" indent="-270554" lvl="1">
              <a:lnSpc>
                <a:spcPts val="3508"/>
              </a:lnSpc>
              <a:buFont typeface="Arial"/>
              <a:buChar char="•"/>
            </a:pP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Xatoliklar -65%</a:t>
            </a:r>
          </a:p>
          <a:p>
            <a:pPr algn="l" marL="541109" indent="-270554" lvl="1">
              <a:lnSpc>
                <a:spcPts val="3508"/>
              </a:lnSpc>
              <a:spcBef>
                <a:spcPct val="0"/>
              </a:spcBef>
              <a:buFont typeface="Arial"/>
              <a:buChar char="•"/>
            </a:pP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Mijoz mamnunligi +45%</a:t>
            </a:r>
          </a:p>
          <a:p>
            <a:pPr algn="l" marL="541109" indent="-270554" lvl="1">
              <a:lnSpc>
                <a:spcPts val="3508"/>
              </a:lnSpc>
              <a:spcBef>
                <a:spcPct val="0"/>
              </a:spcBef>
              <a:buFont typeface="Arial"/>
              <a:buChar char="•"/>
            </a:pPr>
            <a:r>
              <a:rPr lang="en-US" sz="2506" spc="15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Firibgarlikning oldini olish</a:t>
            </a:r>
          </a:p>
          <a:p>
            <a:pPr algn="l">
              <a:lnSpc>
                <a:spcPts val="3508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468504" y="3695839"/>
            <a:ext cx="5985164" cy="4114800"/>
          </a:xfrm>
          <a:custGeom>
            <a:avLst/>
            <a:gdLst/>
            <a:ahLst/>
            <a:cxnLst/>
            <a:rect r="r" b="b" t="t" l="l"/>
            <a:pathLst>
              <a:path h="4114800" w="5985164">
                <a:moveTo>
                  <a:pt x="0" y="0"/>
                </a:moveTo>
                <a:lnTo>
                  <a:pt x="5985163" y="0"/>
                </a:lnTo>
                <a:lnTo>
                  <a:pt x="59851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5210" y="291601"/>
            <a:ext cx="10093294" cy="149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51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Biz taklif qilgan yechimimiz qanday ishlaydi?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9960" y="2045474"/>
            <a:ext cx="12075550" cy="1364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 spc="-13">
                <a:solidFill>
                  <a:srgbClr val="34343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Ushbu loyiha yordamida agent ishini 50% tezlashtirish, xatoliklarni 65% kamaytirish va mijozga xizmat ko‘rsatish darajasini oshirish mumkin bo‘ladi.</a:t>
            </a:r>
          </a:p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cover dir="d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4922" y="1192576"/>
            <a:ext cx="9864642" cy="759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51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Odatiy tizimlardan farqi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920633" y="0"/>
            <a:ext cx="1367367" cy="10287000"/>
            <a:chOff x="0" y="0"/>
            <a:chExt cx="360129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0129" cy="2709333"/>
            </a:xfrm>
            <a:custGeom>
              <a:avLst/>
              <a:gdLst/>
              <a:ahLst/>
              <a:cxnLst/>
              <a:rect r="r" b="b" t="t" l="l"/>
              <a:pathLst>
                <a:path h="2709333" w="360129">
                  <a:moveTo>
                    <a:pt x="0" y="0"/>
                  </a:moveTo>
                  <a:lnTo>
                    <a:pt x="360129" y="0"/>
                  </a:lnTo>
                  <a:lnTo>
                    <a:pt x="36012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60129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015524" y="-1936044"/>
            <a:ext cx="1367367" cy="10287000"/>
            <a:chOff x="0" y="0"/>
            <a:chExt cx="360129" cy="2709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0129" cy="2709333"/>
            </a:xfrm>
            <a:custGeom>
              <a:avLst/>
              <a:gdLst/>
              <a:ahLst/>
              <a:cxnLst/>
              <a:rect r="r" b="b" t="t" l="l"/>
              <a:pathLst>
                <a:path h="2709333" w="360129">
                  <a:moveTo>
                    <a:pt x="0" y="0"/>
                  </a:moveTo>
                  <a:lnTo>
                    <a:pt x="360129" y="0"/>
                  </a:lnTo>
                  <a:lnTo>
                    <a:pt x="36012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360129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110415" y="-3580538"/>
            <a:ext cx="1367367" cy="10287000"/>
            <a:chOff x="0" y="0"/>
            <a:chExt cx="360129" cy="27093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0129" cy="2709333"/>
            </a:xfrm>
            <a:custGeom>
              <a:avLst/>
              <a:gdLst/>
              <a:ahLst/>
              <a:cxnLst/>
              <a:rect r="r" b="b" t="t" l="l"/>
              <a:pathLst>
                <a:path h="2709333" w="360129">
                  <a:moveTo>
                    <a:pt x="0" y="0"/>
                  </a:moveTo>
                  <a:lnTo>
                    <a:pt x="360129" y="0"/>
                  </a:lnTo>
                  <a:lnTo>
                    <a:pt x="36012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360129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144000" y="-7580489"/>
            <a:ext cx="1367367" cy="10287000"/>
            <a:chOff x="0" y="0"/>
            <a:chExt cx="360129" cy="27093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0129" cy="2709333"/>
            </a:xfrm>
            <a:custGeom>
              <a:avLst/>
              <a:gdLst/>
              <a:ahLst/>
              <a:cxnLst/>
              <a:rect r="r" b="b" t="t" l="l"/>
              <a:pathLst>
                <a:path h="2709333" w="360129">
                  <a:moveTo>
                    <a:pt x="0" y="0"/>
                  </a:moveTo>
                  <a:lnTo>
                    <a:pt x="360129" y="0"/>
                  </a:lnTo>
                  <a:lnTo>
                    <a:pt x="36012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360129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209649" y="-5644444"/>
            <a:ext cx="1367367" cy="10287000"/>
            <a:chOff x="0" y="0"/>
            <a:chExt cx="360129" cy="270933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60129" cy="2709333"/>
            </a:xfrm>
            <a:custGeom>
              <a:avLst/>
              <a:gdLst/>
              <a:ahLst/>
              <a:cxnLst/>
              <a:rect r="r" b="b" t="t" l="l"/>
              <a:pathLst>
                <a:path h="2709333" w="360129">
                  <a:moveTo>
                    <a:pt x="0" y="0"/>
                  </a:moveTo>
                  <a:lnTo>
                    <a:pt x="360129" y="0"/>
                  </a:lnTo>
                  <a:lnTo>
                    <a:pt x="36012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360129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621487" y="3847481"/>
            <a:ext cx="10243703" cy="5010287"/>
          </a:xfrm>
          <a:custGeom>
            <a:avLst/>
            <a:gdLst/>
            <a:ahLst/>
            <a:cxnLst/>
            <a:rect r="r" b="b" t="t" l="l"/>
            <a:pathLst>
              <a:path h="5010287" w="10243703">
                <a:moveTo>
                  <a:pt x="0" y="0"/>
                </a:moveTo>
                <a:lnTo>
                  <a:pt x="10243704" y="0"/>
                </a:lnTo>
                <a:lnTo>
                  <a:pt x="10243704" y="5010286"/>
                </a:lnTo>
                <a:lnTo>
                  <a:pt x="0" y="5010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4927847" y="-508000"/>
            <a:ext cx="15215970" cy="10795000"/>
            <a:chOff x="0" y="0"/>
            <a:chExt cx="4007498" cy="28431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07498" cy="2843128"/>
            </a:xfrm>
            <a:custGeom>
              <a:avLst/>
              <a:gdLst/>
              <a:ahLst/>
              <a:cxnLst/>
              <a:rect r="r" b="b" t="t" l="l"/>
              <a:pathLst>
                <a:path h="2843128" w="4007498">
                  <a:moveTo>
                    <a:pt x="0" y="0"/>
                  </a:moveTo>
                  <a:lnTo>
                    <a:pt x="4007498" y="0"/>
                  </a:lnTo>
                  <a:lnTo>
                    <a:pt x="4007498" y="2843128"/>
                  </a:lnTo>
                  <a:lnTo>
                    <a:pt x="0" y="2843128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007498" cy="2900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38478" y="606837"/>
            <a:ext cx="7663744" cy="1287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4"/>
              </a:lnSpc>
            </a:pPr>
            <a:r>
              <a:rPr lang="en-US" sz="45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Loyiha uchun dastlabki investitsiya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609687" y="3769405"/>
            <a:ext cx="1411613" cy="338418"/>
            <a:chOff x="0" y="0"/>
            <a:chExt cx="465702" cy="1116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65702" cy="111647"/>
            </a:xfrm>
            <a:custGeom>
              <a:avLst/>
              <a:gdLst/>
              <a:ahLst/>
              <a:cxnLst/>
              <a:rect r="r" b="b" t="t" l="l"/>
              <a:pathLst>
                <a:path h="111647" w="465702">
                  <a:moveTo>
                    <a:pt x="55823" y="0"/>
                  </a:moveTo>
                  <a:lnTo>
                    <a:pt x="409879" y="0"/>
                  </a:lnTo>
                  <a:cubicBezTo>
                    <a:pt x="440709" y="0"/>
                    <a:pt x="465702" y="24993"/>
                    <a:pt x="465702" y="55823"/>
                  </a:cubicBezTo>
                  <a:lnTo>
                    <a:pt x="465702" y="55823"/>
                  </a:lnTo>
                  <a:cubicBezTo>
                    <a:pt x="465702" y="70629"/>
                    <a:pt x="459821" y="84828"/>
                    <a:pt x="449352" y="95296"/>
                  </a:cubicBezTo>
                  <a:cubicBezTo>
                    <a:pt x="438883" y="105765"/>
                    <a:pt x="424684" y="111647"/>
                    <a:pt x="409879" y="111647"/>
                  </a:cubicBezTo>
                  <a:lnTo>
                    <a:pt x="55823" y="111647"/>
                  </a:lnTo>
                  <a:cubicBezTo>
                    <a:pt x="24993" y="111647"/>
                    <a:pt x="0" y="86654"/>
                    <a:pt x="0" y="55823"/>
                  </a:cubicBezTo>
                  <a:lnTo>
                    <a:pt x="0" y="55823"/>
                  </a:lnTo>
                  <a:cubicBezTo>
                    <a:pt x="0" y="24993"/>
                    <a:pt x="24993" y="0"/>
                    <a:pt x="5582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465702" cy="168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609687" y="5360339"/>
            <a:ext cx="1411613" cy="338418"/>
            <a:chOff x="0" y="0"/>
            <a:chExt cx="465702" cy="1116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65702" cy="111647"/>
            </a:xfrm>
            <a:custGeom>
              <a:avLst/>
              <a:gdLst/>
              <a:ahLst/>
              <a:cxnLst/>
              <a:rect r="r" b="b" t="t" l="l"/>
              <a:pathLst>
                <a:path h="111647" w="465702">
                  <a:moveTo>
                    <a:pt x="55823" y="0"/>
                  </a:moveTo>
                  <a:lnTo>
                    <a:pt x="409879" y="0"/>
                  </a:lnTo>
                  <a:cubicBezTo>
                    <a:pt x="440709" y="0"/>
                    <a:pt x="465702" y="24993"/>
                    <a:pt x="465702" y="55823"/>
                  </a:cubicBezTo>
                  <a:lnTo>
                    <a:pt x="465702" y="55823"/>
                  </a:lnTo>
                  <a:cubicBezTo>
                    <a:pt x="465702" y="70629"/>
                    <a:pt x="459821" y="84828"/>
                    <a:pt x="449352" y="95296"/>
                  </a:cubicBezTo>
                  <a:cubicBezTo>
                    <a:pt x="438883" y="105765"/>
                    <a:pt x="424684" y="111647"/>
                    <a:pt x="409879" y="111647"/>
                  </a:cubicBezTo>
                  <a:lnTo>
                    <a:pt x="55823" y="111647"/>
                  </a:lnTo>
                  <a:cubicBezTo>
                    <a:pt x="24993" y="111647"/>
                    <a:pt x="0" y="86654"/>
                    <a:pt x="0" y="55823"/>
                  </a:cubicBezTo>
                  <a:lnTo>
                    <a:pt x="0" y="55823"/>
                  </a:lnTo>
                  <a:cubicBezTo>
                    <a:pt x="0" y="24993"/>
                    <a:pt x="24993" y="0"/>
                    <a:pt x="5582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465702" cy="168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609687" y="6951273"/>
            <a:ext cx="1411613" cy="338418"/>
            <a:chOff x="0" y="0"/>
            <a:chExt cx="465702" cy="11164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65702" cy="111647"/>
            </a:xfrm>
            <a:custGeom>
              <a:avLst/>
              <a:gdLst/>
              <a:ahLst/>
              <a:cxnLst/>
              <a:rect r="r" b="b" t="t" l="l"/>
              <a:pathLst>
                <a:path h="111647" w="465702">
                  <a:moveTo>
                    <a:pt x="55823" y="0"/>
                  </a:moveTo>
                  <a:lnTo>
                    <a:pt x="409879" y="0"/>
                  </a:lnTo>
                  <a:cubicBezTo>
                    <a:pt x="440709" y="0"/>
                    <a:pt x="465702" y="24993"/>
                    <a:pt x="465702" y="55823"/>
                  </a:cubicBezTo>
                  <a:lnTo>
                    <a:pt x="465702" y="55823"/>
                  </a:lnTo>
                  <a:cubicBezTo>
                    <a:pt x="465702" y="70629"/>
                    <a:pt x="459821" y="84828"/>
                    <a:pt x="449352" y="95296"/>
                  </a:cubicBezTo>
                  <a:cubicBezTo>
                    <a:pt x="438883" y="105765"/>
                    <a:pt x="424684" y="111647"/>
                    <a:pt x="409879" y="111647"/>
                  </a:cubicBezTo>
                  <a:lnTo>
                    <a:pt x="55823" y="111647"/>
                  </a:lnTo>
                  <a:cubicBezTo>
                    <a:pt x="24993" y="111647"/>
                    <a:pt x="0" y="86654"/>
                    <a:pt x="0" y="55823"/>
                  </a:cubicBezTo>
                  <a:lnTo>
                    <a:pt x="0" y="55823"/>
                  </a:lnTo>
                  <a:cubicBezTo>
                    <a:pt x="0" y="24993"/>
                    <a:pt x="24993" y="0"/>
                    <a:pt x="5582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465702" cy="168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609687" y="8642552"/>
            <a:ext cx="1411613" cy="338418"/>
            <a:chOff x="0" y="0"/>
            <a:chExt cx="465702" cy="1116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65702" cy="111647"/>
            </a:xfrm>
            <a:custGeom>
              <a:avLst/>
              <a:gdLst/>
              <a:ahLst/>
              <a:cxnLst/>
              <a:rect r="r" b="b" t="t" l="l"/>
              <a:pathLst>
                <a:path h="111647" w="465702">
                  <a:moveTo>
                    <a:pt x="55823" y="0"/>
                  </a:moveTo>
                  <a:lnTo>
                    <a:pt x="409879" y="0"/>
                  </a:lnTo>
                  <a:cubicBezTo>
                    <a:pt x="440709" y="0"/>
                    <a:pt x="465702" y="24993"/>
                    <a:pt x="465702" y="55823"/>
                  </a:cubicBezTo>
                  <a:lnTo>
                    <a:pt x="465702" y="55823"/>
                  </a:lnTo>
                  <a:cubicBezTo>
                    <a:pt x="465702" y="70629"/>
                    <a:pt x="459821" y="84828"/>
                    <a:pt x="449352" y="95296"/>
                  </a:cubicBezTo>
                  <a:cubicBezTo>
                    <a:pt x="438883" y="105765"/>
                    <a:pt x="424684" y="111647"/>
                    <a:pt x="409879" y="111647"/>
                  </a:cubicBezTo>
                  <a:lnTo>
                    <a:pt x="55823" y="111647"/>
                  </a:lnTo>
                  <a:cubicBezTo>
                    <a:pt x="24993" y="111647"/>
                    <a:pt x="0" y="86654"/>
                    <a:pt x="0" y="55823"/>
                  </a:cubicBezTo>
                  <a:lnTo>
                    <a:pt x="0" y="55823"/>
                  </a:lnTo>
                  <a:cubicBezTo>
                    <a:pt x="0" y="24993"/>
                    <a:pt x="24993" y="0"/>
                    <a:pt x="5582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465702" cy="168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graphicFrame>
        <p:nvGraphicFramePr>
          <p:cNvPr name="Object 18" id="18"/>
          <p:cNvGraphicFramePr/>
          <p:nvPr/>
        </p:nvGraphicFramePr>
        <p:xfrm>
          <a:off x="11154863" y="1824054"/>
          <a:ext cx="2514600" cy="3352800"/>
        </p:xfrm>
        <a:graphic>
          <a:graphicData uri="http://schemas.openxmlformats.org/presentationml/2006/ole">
            <p:oleObj imgW="3175000" imgH="40132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pic>
        <p:nvPicPr>
          <p:cNvPr name="Picture 19" id="1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000734" y="1154978"/>
            <a:ext cx="12008803" cy="920772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25" y="8629914"/>
            <a:ext cx="18277775" cy="1657086"/>
            <a:chOff x="0" y="0"/>
            <a:chExt cx="4813900" cy="4364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3900" cy="436434"/>
            </a:xfrm>
            <a:custGeom>
              <a:avLst/>
              <a:gdLst/>
              <a:ahLst/>
              <a:cxnLst/>
              <a:rect r="r" b="b" t="t" l="l"/>
              <a:pathLst>
                <a:path h="436434" w="4813900">
                  <a:moveTo>
                    <a:pt x="0" y="0"/>
                  </a:moveTo>
                  <a:lnTo>
                    <a:pt x="4813900" y="0"/>
                  </a:lnTo>
                  <a:lnTo>
                    <a:pt x="4813900" y="436434"/>
                  </a:lnTo>
                  <a:lnTo>
                    <a:pt x="0" y="436434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3900" cy="4935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496044" y="632080"/>
            <a:ext cx="9360839" cy="2196555"/>
            <a:chOff x="0" y="0"/>
            <a:chExt cx="773614" cy="1815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73614" cy="181531"/>
            </a:xfrm>
            <a:custGeom>
              <a:avLst/>
              <a:gdLst/>
              <a:ahLst/>
              <a:cxnLst/>
              <a:rect r="r" b="b" t="t" l="l"/>
              <a:pathLst>
                <a:path h="181531" w="773614">
                  <a:moveTo>
                    <a:pt x="570414" y="0"/>
                  </a:moveTo>
                  <a:lnTo>
                    <a:pt x="0" y="0"/>
                  </a:lnTo>
                  <a:lnTo>
                    <a:pt x="0" y="181531"/>
                  </a:lnTo>
                  <a:lnTo>
                    <a:pt x="570414" y="181531"/>
                  </a:lnTo>
                  <a:lnTo>
                    <a:pt x="773614" y="90766"/>
                  </a:lnTo>
                  <a:lnTo>
                    <a:pt x="570414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659314" cy="2291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8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33928" y="828335"/>
            <a:ext cx="7300895" cy="149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6"/>
              </a:lnSpc>
            </a:pPr>
            <a:r>
              <a:rPr lang="en-US" sz="5112">
                <a:solidFill>
                  <a:srgbClr val="D9D9D9"/>
                </a:solidFill>
                <a:latin typeface="Archivo Black"/>
                <a:ea typeface="Archivo Black"/>
                <a:cs typeface="Archivo Black"/>
                <a:sym typeface="Archivo Black"/>
              </a:rPr>
              <a:t>Loyiha qanday daromad keltiradi?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19998" y="3286605"/>
            <a:ext cx="9532895" cy="4720415"/>
            <a:chOff x="0" y="0"/>
            <a:chExt cx="725484" cy="3592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484" cy="359239"/>
            </a:xfrm>
            <a:custGeom>
              <a:avLst/>
              <a:gdLst/>
              <a:ahLst/>
              <a:cxnLst/>
              <a:rect r="r" b="b" t="t" l="l"/>
              <a:pathLst>
                <a:path h="359239" w="725484">
                  <a:moveTo>
                    <a:pt x="142285" y="0"/>
                  </a:moveTo>
                  <a:lnTo>
                    <a:pt x="583199" y="0"/>
                  </a:lnTo>
                  <a:cubicBezTo>
                    <a:pt x="620935" y="0"/>
                    <a:pt x="657126" y="14991"/>
                    <a:pt x="683810" y="41674"/>
                  </a:cubicBezTo>
                  <a:cubicBezTo>
                    <a:pt x="710493" y="68358"/>
                    <a:pt x="725484" y="104549"/>
                    <a:pt x="725484" y="142285"/>
                  </a:cubicBezTo>
                  <a:lnTo>
                    <a:pt x="725484" y="216954"/>
                  </a:lnTo>
                  <a:cubicBezTo>
                    <a:pt x="725484" y="295536"/>
                    <a:pt x="661781" y="359239"/>
                    <a:pt x="583199" y="359239"/>
                  </a:cubicBezTo>
                  <a:lnTo>
                    <a:pt x="142285" y="359239"/>
                  </a:lnTo>
                  <a:cubicBezTo>
                    <a:pt x="63703" y="359239"/>
                    <a:pt x="0" y="295536"/>
                    <a:pt x="0" y="216954"/>
                  </a:cubicBezTo>
                  <a:lnTo>
                    <a:pt x="0" y="142285"/>
                  </a:lnTo>
                  <a:cubicBezTo>
                    <a:pt x="0" y="63703"/>
                    <a:pt x="63703" y="0"/>
                    <a:pt x="14228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1F4E4F">
                    <a:alpha val="100000"/>
                  </a:srgbClr>
                </a:gs>
              </a:gsLst>
              <a:lin ang="27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725484" cy="406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58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172560" y="4075778"/>
            <a:ext cx="8880333" cy="3751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1"/>
              </a:lnSpc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💰 Monetizatsiya modellari:</a:t>
            </a:r>
          </a:p>
          <a:p>
            <a:pPr algn="l" marL="433975" indent="-216988" lvl="1">
              <a:lnSpc>
                <a:spcPts val="2271"/>
              </a:lnSpc>
              <a:buAutoNum type="arabicPeriod" startAt="1"/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Obuna asosida (SaaS):</a:t>
            </a:r>
          </a:p>
          <a:p>
            <a:pPr algn="l" marL="867950" indent="-289317" lvl="2">
              <a:lnSpc>
                <a:spcPts val="2271"/>
              </a:lnSpc>
              <a:buFont typeface="Arial"/>
              <a:buChar char="⚬"/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1 ta agentlikdan o‘rtacha $30/oy</a:t>
            </a:r>
          </a:p>
          <a:p>
            <a:pPr algn="l" marL="867950" indent="-289317" lvl="2">
              <a:lnSpc>
                <a:spcPts val="2271"/>
              </a:lnSpc>
              <a:buFont typeface="Arial"/>
              <a:buChar char="⚬"/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100 ta agentlik x 12 oy = $36,000/yil</a:t>
            </a:r>
          </a:p>
          <a:p>
            <a:pPr algn="l" marL="433975" indent="-216988" lvl="1">
              <a:lnSpc>
                <a:spcPts val="2271"/>
              </a:lnSpc>
              <a:buAutoNum type="arabicPeriod" startAt="1"/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Qo‘shimcha xizmatlar (AI-tavsiyalar, SMS ogohlantirish):</a:t>
            </a:r>
          </a:p>
          <a:p>
            <a:pPr algn="l" marL="867950" indent="-289317" lvl="2">
              <a:lnSpc>
                <a:spcPts val="2271"/>
              </a:lnSpc>
              <a:buFont typeface="Arial"/>
              <a:buChar char="⚬"/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100 agentlikdan qo‘shimcha $10/oy = $12,000/yil</a:t>
            </a:r>
          </a:p>
          <a:p>
            <a:pPr algn="l" marL="433975" indent="-216988" lvl="1">
              <a:lnSpc>
                <a:spcPts val="2271"/>
              </a:lnSpc>
              <a:buAutoNum type="arabicPeriod" startAt="1"/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Kadastrga ulanish xizmatidan komissiya:</a:t>
            </a:r>
          </a:p>
          <a:p>
            <a:pPr algn="l" marL="867950" indent="-289317" lvl="2">
              <a:lnSpc>
                <a:spcPts val="2271"/>
              </a:lnSpc>
              <a:buFont typeface="Arial"/>
              <a:buChar char="⚬"/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Har bir ulanishdan $5 komissiya</a:t>
            </a:r>
          </a:p>
          <a:p>
            <a:pPr algn="l" marL="867950" indent="-289317" lvl="2">
              <a:lnSpc>
                <a:spcPts val="2271"/>
              </a:lnSpc>
              <a:buFont typeface="Arial"/>
              <a:buChar char="⚬"/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5,000 ulanish x $5 = $25,000/yil</a:t>
            </a:r>
          </a:p>
          <a:p>
            <a:pPr algn="l">
              <a:lnSpc>
                <a:spcPts val="2271"/>
              </a:lnSpc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📈 Umumiy taxminiy daromad: $73,000/yil</a:t>
            </a:r>
          </a:p>
          <a:p>
            <a:pPr algn="l">
              <a:lnSpc>
                <a:spcPts val="2271"/>
              </a:lnSpc>
            </a:pPr>
            <a:r>
              <a:rPr lang="en-US" sz="20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Bir yillik taxminiy sof foyda:</a:t>
            </a:r>
          </a:p>
          <a:p>
            <a:pPr algn="l">
              <a:lnSpc>
                <a:spcPts val="2497"/>
              </a:lnSpc>
            </a:pPr>
            <a:r>
              <a:rPr lang="en-US" sz="221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    $73,000 - $43,700 = $29,300</a:t>
            </a:r>
          </a:p>
          <a:p>
            <a:pPr algn="l">
              <a:lnSpc>
                <a:spcPts val="2271"/>
              </a:lnSpc>
            </a:pP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241928" y="1510617"/>
            <a:ext cx="9731584" cy="6607257"/>
          </a:xfrm>
          <a:prstGeom prst="rect">
            <a:avLst/>
          </a:prstGeom>
        </p:spPr>
      </p:pic>
    </p:spTree>
  </p:cSld>
  <p:clrMapOvr>
    <a:masterClrMapping/>
  </p:clrMapOvr>
  <p:transition spd="slow">
    <p:circl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99" t="0" r="-369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25" y="9258300"/>
            <a:ext cx="18277775" cy="1028700"/>
            <a:chOff x="0" y="0"/>
            <a:chExt cx="4813900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3900" cy="270933"/>
            </a:xfrm>
            <a:custGeom>
              <a:avLst/>
              <a:gdLst/>
              <a:ahLst/>
              <a:cxnLst/>
              <a:rect r="r" b="b" t="t" l="l"/>
              <a:pathLst>
                <a:path h="270933" w="4813900">
                  <a:moveTo>
                    <a:pt x="0" y="0"/>
                  </a:moveTo>
                  <a:lnTo>
                    <a:pt x="4813900" y="0"/>
                  </a:lnTo>
                  <a:lnTo>
                    <a:pt x="4813900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65CED1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27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13900" cy="328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slow">
    <p:cover dir="ru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177532" y="681070"/>
            <a:ext cx="7932936" cy="8924861"/>
          </a:xfrm>
          <a:custGeom>
            <a:avLst/>
            <a:gdLst/>
            <a:ahLst/>
            <a:cxnLst/>
            <a:rect r="r" b="b" t="t" l="l"/>
            <a:pathLst>
              <a:path h="8924861" w="7932936">
                <a:moveTo>
                  <a:pt x="0" y="0"/>
                </a:moveTo>
                <a:lnTo>
                  <a:pt x="7932936" y="0"/>
                </a:lnTo>
                <a:lnTo>
                  <a:pt x="7932936" y="8924860"/>
                </a:lnTo>
                <a:lnTo>
                  <a:pt x="0" y="89248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59" t="-5144" r="-9645" b="-34943"/>
            </a:stretch>
          </a:blipFill>
        </p:spPr>
      </p:sp>
    </p:spTree>
  </p:cSld>
  <p:clrMapOvr>
    <a:masterClrMapping/>
  </p:clrMapOvr>
  <p:transition spd="slow">
    <p:cover dir="ru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64094" y="4024329"/>
            <a:ext cx="2605006" cy="2604709"/>
            <a:chOff x="0" y="0"/>
            <a:chExt cx="6350013" cy="63492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95250" y="-95136"/>
              <a:ext cx="6540526" cy="6539573"/>
            </a:xfrm>
            <a:custGeom>
              <a:avLst/>
              <a:gdLst/>
              <a:ahLst/>
              <a:cxnLst/>
              <a:rect r="r" b="b" t="t" l="l"/>
              <a:pathLst>
                <a:path h="6539573" w="6540526">
                  <a:moveTo>
                    <a:pt x="5684545" y="1101865"/>
                  </a:moveTo>
                  <a:cubicBezTo>
                    <a:pt x="5560365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8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6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9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8" y="6354331"/>
                  </a:lnTo>
                  <a:cubicBezTo>
                    <a:pt x="3926408" y="6539573"/>
                    <a:pt x="4336695" y="6429617"/>
                    <a:pt x="4521988" y="6108764"/>
                  </a:cubicBezTo>
                  <a:cubicBezTo>
                    <a:pt x="4646130" y="5893765"/>
                    <a:pt x="4871314" y="5773446"/>
                    <a:pt x="5102962" y="5773280"/>
                  </a:cubicBezTo>
                  <a:lnTo>
                    <a:pt x="5102911" y="5773192"/>
                  </a:lnTo>
                  <a:cubicBezTo>
                    <a:pt x="5334559" y="5773027"/>
                    <a:pt x="5559781" y="5652707"/>
                    <a:pt x="5683885" y="5437708"/>
                  </a:cubicBezTo>
                  <a:cubicBezTo>
                    <a:pt x="5745010" y="5331854"/>
                    <a:pt x="5774017" y="5216233"/>
                    <a:pt x="5773890" y="5102213"/>
                  </a:cubicBezTo>
                  <a:lnTo>
                    <a:pt x="5773979" y="5102289"/>
                  </a:lnTo>
                  <a:cubicBezTo>
                    <a:pt x="5774182" y="4878845"/>
                    <a:pt x="5886145" y="4661357"/>
                    <a:pt x="6087059" y="4534827"/>
                  </a:cubicBezTo>
                  <a:cubicBezTo>
                    <a:pt x="6195365" y="4477880"/>
                    <a:pt x="6289358" y="4390619"/>
                    <a:pt x="6355029" y="4276865"/>
                  </a:cubicBezTo>
                  <a:cubicBezTo>
                    <a:pt x="6479223" y="4061752"/>
                    <a:pt x="6470777" y="3806571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19"/>
                    <a:pt x="6355245" y="2934970"/>
                  </a:cubicBezTo>
                  <a:cubicBezTo>
                    <a:pt x="6540526" y="2614079"/>
                    <a:pt x="6430569" y="2203831"/>
                    <a:pt x="6109678" y="2018551"/>
                  </a:cubicBezTo>
                  <a:lnTo>
                    <a:pt x="6109627" y="2018500"/>
                  </a:lnTo>
                  <a:lnTo>
                    <a:pt x="6109754" y="2018462"/>
                  </a:lnTo>
                  <a:cubicBezTo>
                    <a:pt x="5910847" y="1903375"/>
                    <a:pt x="5776557" y="1689088"/>
                    <a:pt x="5774436" y="1443266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3"/>
              <a:stretch>
                <a:fillRect l="0" t="-5" r="0" b="-5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673225" y="4024329"/>
            <a:ext cx="2605006" cy="2604709"/>
            <a:chOff x="0" y="0"/>
            <a:chExt cx="6350013" cy="63492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95250" y="-95136"/>
              <a:ext cx="6540526" cy="6539573"/>
            </a:xfrm>
            <a:custGeom>
              <a:avLst/>
              <a:gdLst/>
              <a:ahLst/>
              <a:cxnLst/>
              <a:rect r="r" b="b" t="t" l="l"/>
              <a:pathLst>
                <a:path h="6539573" w="6540526">
                  <a:moveTo>
                    <a:pt x="5684545" y="1101865"/>
                  </a:moveTo>
                  <a:cubicBezTo>
                    <a:pt x="5560365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8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6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9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8" y="6354331"/>
                  </a:lnTo>
                  <a:cubicBezTo>
                    <a:pt x="3926408" y="6539573"/>
                    <a:pt x="4336695" y="6429617"/>
                    <a:pt x="4521988" y="6108764"/>
                  </a:cubicBezTo>
                  <a:cubicBezTo>
                    <a:pt x="4646130" y="5893765"/>
                    <a:pt x="4871314" y="5773446"/>
                    <a:pt x="5102962" y="5773280"/>
                  </a:cubicBezTo>
                  <a:lnTo>
                    <a:pt x="5102911" y="5773192"/>
                  </a:lnTo>
                  <a:cubicBezTo>
                    <a:pt x="5334559" y="5773027"/>
                    <a:pt x="5559781" y="5652707"/>
                    <a:pt x="5683885" y="5437708"/>
                  </a:cubicBezTo>
                  <a:cubicBezTo>
                    <a:pt x="5745010" y="5331854"/>
                    <a:pt x="5774017" y="5216233"/>
                    <a:pt x="5773890" y="5102213"/>
                  </a:cubicBezTo>
                  <a:lnTo>
                    <a:pt x="5773979" y="5102289"/>
                  </a:lnTo>
                  <a:cubicBezTo>
                    <a:pt x="5774182" y="4878845"/>
                    <a:pt x="5886145" y="4661357"/>
                    <a:pt x="6087059" y="4534827"/>
                  </a:cubicBezTo>
                  <a:cubicBezTo>
                    <a:pt x="6195365" y="4477880"/>
                    <a:pt x="6289358" y="4390619"/>
                    <a:pt x="6355029" y="4276865"/>
                  </a:cubicBezTo>
                  <a:cubicBezTo>
                    <a:pt x="6479223" y="4061752"/>
                    <a:pt x="6470777" y="3806571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19"/>
                    <a:pt x="6355245" y="2934970"/>
                  </a:cubicBezTo>
                  <a:cubicBezTo>
                    <a:pt x="6540526" y="2614079"/>
                    <a:pt x="6430569" y="2203831"/>
                    <a:pt x="6109678" y="2018551"/>
                  </a:cubicBezTo>
                  <a:lnTo>
                    <a:pt x="6109627" y="2018500"/>
                  </a:lnTo>
                  <a:lnTo>
                    <a:pt x="6109754" y="2018462"/>
                  </a:lnTo>
                  <a:cubicBezTo>
                    <a:pt x="5910847" y="1903375"/>
                    <a:pt x="5776557" y="1689088"/>
                    <a:pt x="5774436" y="1443266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4"/>
              <a:stretch>
                <a:fillRect l="0" t="-4576" r="0" b="-4576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1092" y="4024329"/>
            <a:ext cx="2605006" cy="2604709"/>
            <a:chOff x="0" y="0"/>
            <a:chExt cx="6350013" cy="634928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95250" y="-95136"/>
              <a:ext cx="6540526" cy="6539573"/>
            </a:xfrm>
            <a:custGeom>
              <a:avLst/>
              <a:gdLst/>
              <a:ahLst/>
              <a:cxnLst/>
              <a:rect r="r" b="b" t="t" l="l"/>
              <a:pathLst>
                <a:path h="6539573" w="6540526">
                  <a:moveTo>
                    <a:pt x="5684545" y="1101865"/>
                  </a:moveTo>
                  <a:cubicBezTo>
                    <a:pt x="5560365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8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6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9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8" y="6354331"/>
                  </a:lnTo>
                  <a:cubicBezTo>
                    <a:pt x="3926408" y="6539573"/>
                    <a:pt x="4336695" y="6429617"/>
                    <a:pt x="4521988" y="6108764"/>
                  </a:cubicBezTo>
                  <a:cubicBezTo>
                    <a:pt x="4646130" y="5893765"/>
                    <a:pt x="4871314" y="5773446"/>
                    <a:pt x="5102962" y="5773280"/>
                  </a:cubicBezTo>
                  <a:lnTo>
                    <a:pt x="5102911" y="5773192"/>
                  </a:lnTo>
                  <a:cubicBezTo>
                    <a:pt x="5334559" y="5773027"/>
                    <a:pt x="5559781" y="5652707"/>
                    <a:pt x="5683885" y="5437708"/>
                  </a:cubicBezTo>
                  <a:cubicBezTo>
                    <a:pt x="5745010" y="5331854"/>
                    <a:pt x="5774017" y="5216233"/>
                    <a:pt x="5773890" y="5102213"/>
                  </a:cubicBezTo>
                  <a:lnTo>
                    <a:pt x="5773979" y="5102289"/>
                  </a:lnTo>
                  <a:cubicBezTo>
                    <a:pt x="5774182" y="4878845"/>
                    <a:pt x="5886145" y="4661357"/>
                    <a:pt x="6087059" y="4534827"/>
                  </a:cubicBezTo>
                  <a:cubicBezTo>
                    <a:pt x="6195365" y="4477880"/>
                    <a:pt x="6289358" y="4390619"/>
                    <a:pt x="6355029" y="4276865"/>
                  </a:cubicBezTo>
                  <a:cubicBezTo>
                    <a:pt x="6479223" y="4061752"/>
                    <a:pt x="6470777" y="3806571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19"/>
                    <a:pt x="6355245" y="2934970"/>
                  </a:cubicBezTo>
                  <a:cubicBezTo>
                    <a:pt x="6540526" y="2614079"/>
                    <a:pt x="6430569" y="2203831"/>
                    <a:pt x="6109678" y="2018551"/>
                  </a:cubicBezTo>
                  <a:lnTo>
                    <a:pt x="6109627" y="2018500"/>
                  </a:lnTo>
                  <a:lnTo>
                    <a:pt x="6109754" y="2018462"/>
                  </a:lnTo>
                  <a:cubicBezTo>
                    <a:pt x="5910847" y="1903375"/>
                    <a:pt x="5776557" y="1689088"/>
                    <a:pt x="5774436" y="1443266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5"/>
              <a:stretch>
                <a:fillRect l="0" t="-16674" r="0" b="-16674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732545" y="4024329"/>
            <a:ext cx="2605006" cy="2604709"/>
            <a:chOff x="0" y="0"/>
            <a:chExt cx="6350013" cy="634928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95250" y="-95136"/>
              <a:ext cx="6540526" cy="6539573"/>
            </a:xfrm>
            <a:custGeom>
              <a:avLst/>
              <a:gdLst/>
              <a:ahLst/>
              <a:cxnLst/>
              <a:rect r="r" b="b" t="t" l="l"/>
              <a:pathLst>
                <a:path h="6539573" w="6540526">
                  <a:moveTo>
                    <a:pt x="5684545" y="1101865"/>
                  </a:moveTo>
                  <a:cubicBezTo>
                    <a:pt x="5560365" y="886829"/>
                    <a:pt x="5335181" y="766521"/>
                    <a:pt x="5103533" y="766356"/>
                  </a:cubicBezTo>
                  <a:lnTo>
                    <a:pt x="5103571" y="766318"/>
                  </a:lnTo>
                  <a:cubicBezTo>
                    <a:pt x="4871923" y="766115"/>
                    <a:pt x="4646701" y="645821"/>
                    <a:pt x="4522559" y="430810"/>
                  </a:cubicBezTo>
                  <a:cubicBezTo>
                    <a:pt x="4337317" y="109919"/>
                    <a:pt x="3927030" y="0"/>
                    <a:pt x="3606140" y="185281"/>
                  </a:cubicBezTo>
                  <a:lnTo>
                    <a:pt x="3606089" y="185319"/>
                  </a:lnTo>
                  <a:lnTo>
                    <a:pt x="3606089" y="185115"/>
                  </a:lnTo>
                  <a:cubicBezTo>
                    <a:pt x="3406788" y="299936"/>
                    <a:pt x="3153854" y="309029"/>
                    <a:pt x="2939771" y="187630"/>
                  </a:cubicBezTo>
                  <a:cubicBezTo>
                    <a:pt x="2836743" y="126902"/>
                    <a:pt x="2719296" y="94958"/>
                    <a:pt x="2599703" y="95136"/>
                  </a:cubicBezTo>
                  <a:cubicBezTo>
                    <a:pt x="2351405" y="95136"/>
                    <a:pt x="2134641" y="230048"/>
                    <a:pt x="2018614" y="430568"/>
                  </a:cubicBezTo>
                  <a:lnTo>
                    <a:pt x="2018614" y="430530"/>
                  </a:lnTo>
                  <a:cubicBezTo>
                    <a:pt x="1902625" y="631012"/>
                    <a:pt x="1685811" y="765925"/>
                    <a:pt x="1437551" y="765925"/>
                  </a:cubicBezTo>
                  <a:cubicBezTo>
                    <a:pt x="1067029" y="765925"/>
                    <a:pt x="766686" y="1066267"/>
                    <a:pt x="766686" y="1436789"/>
                  </a:cubicBezTo>
                  <a:lnTo>
                    <a:pt x="766686" y="1436866"/>
                  </a:lnTo>
                  <a:lnTo>
                    <a:pt x="766483" y="1436789"/>
                  </a:lnTo>
                  <a:cubicBezTo>
                    <a:pt x="766280" y="1666672"/>
                    <a:pt x="647802" y="1890154"/>
                    <a:pt x="435902" y="2014906"/>
                  </a:cubicBezTo>
                  <a:cubicBezTo>
                    <a:pt x="331646" y="2073744"/>
                    <a:pt x="245134" y="2159541"/>
                    <a:pt x="185433" y="2263305"/>
                  </a:cubicBezTo>
                  <a:cubicBezTo>
                    <a:pt x="61278" y="2478367"/>
                    <a:pt x="69723" y="2733523"/>
                    <a:pt x="185395" y="2934246"/>
                  </a:cubicBezTo>
                  <a:lnTo>
                    <a:pt x="185357" y="2934246"/>
                  </a:lnTo>
                  <a:cubicBezTo>
                    <a:pt x="300939" y="3134932"/>
                    <a:pt x="309385" y="3390113"/>
                    <a:pt x="185230" y="3605149"/>
                  </a:cubicBezTo>
                  <a:cubicBezTo>
                    <a:pt x="0" y="3926002"/>
                    <a:pt x="109906" y="4336288"/>
                    <a:pt x="430797" y="4521569"/>
                  </a:cubicBezTo>
                  <a:lnTo>
                    <a:pt x="430835" y="4521607"/>
                  </a:lnTo>
                  <a:lnTo>
                    <a:pt x="430708" y="4521696"/>
                  </a:lnTo>
                  <a:cubicBezTo>
                    <a:pt x="631228" y="4637634"/>
                    <a:pt x="766077" y="4854448"/>
                    <a:pt x="766077" y="5102746"/>
                  </a:cubicBezTo>
                  <a:cubicBezTo>
                    <a:pt x="766077" y="5473269"/>
                    <a:pt x="1066419" y="5773611"/>
                    <a:pt x="1436929" y="5773611"/>
                  </a:cubicBezTo>
                  <a:cubicBezTo>
                    <a:pt x="1685239" y="5773611"/>
                    <a:pt x="1901965" y="5908497"/>
                    <a:pt x="2018030" y="6109018"/>
                  </a:cubicBezTo>
                  <a:cubicBezTo>
                    <a:pt x="2134019" y="6309449"/>
                    <a:pt x="2350821" y="6444425"/>
                    <a:pt x="2599093" y="6444425"/>
                  </a:cubicBezTo>
                  <a:cubicBezTo>
                    <a:pt x="2718685" y="6444579"/>
                    <a:pt x="2836127" y="6412633"/>
                    <a:pt x="2939161" y="6351918"/>
                  </a:cubicBezTo>
                  <a:cubicBezTo>
                    <a:pt x="3153194" y="6230544"/>
                    <a:pt x="3406191" y="6239637"/>
                    <a:pt x="3605479" y="6354496"/>
                  </a:cubicBezTo>
                  <a:lnTo>
                    <a:pt x="3605479" y="6354255"/>
                  </a:lnTo>
                  <a:lnTo>
                    <a:pt x="3605518" y="6354331"/>
                  </a:lnTo>
                  <a:cubicBezTo>
                    <a:pt x="3926408" y="6539573"/>
                    <a:pt x="4336695" y="6429617"/>
                    <a:pt x="4521988" y="6108764"/>
                  </a:cubicBezTo>
                  <a:cubicBezTo>
                    <a:pt x="4646130" y="5893765"/>
                    <a:pt x="4871314" y="5773446"/>
                    <a:pt x="5102962" y="5773280"/>
                  </a:cubicBezTo>
                  <a:lnTo>
                    <a:pt x="5102911" y="5773192"/>
                  </a:lnTo>
                  <a:cubicBezTo>
                    <a:pt x="5334559" y="5773027"/>
                    <a:pt x="5559781" y="5652707"/>
                    <a:pt x="5683885" y="5437708"/>
                  </a:cubicBezTo>
                  <a:cubicBezTo>
                    <a:pt x="5745010" y="5331854"/>
                    <a:pt x="5774017" y="5216233"/>
                    <a:pt x="5773890" y="5102213"/>
                  </a:cubicBezTo>
                  <a:lnTo>
                    <a:pt x="5773979" y="5102289"/>
                  </a:lnTo>
                  <a:cubicBezTo>
                    <a:pt x="5774182" y="4878845"/>
                    <a:pt x="5886145" y="4661357"/>
                    <a:pt x="6087059" y="4534827"/>
                  </a:cubicBezTo>
                  <a:cubicBezTo>
                    <a:pt x="6195365" y="4477880"/>
                    <a:pt x="6289358" y="4390619"/>
                    <a:pt x="6355029" y="4276865"/>
                  </a:cubicBezTo>
                  <a:cubicBezTo>
                    <a:pt x="6479223" y="4061752"/>
                    <a:pt x="6470777" y="3806571"/>
                    <a:pt x="6355118" y="3605886"/>
                  </a:cubicBezTo>
                  <a:lnTo>
                    <a:pt x="6355156" y="3605886"/>
                  </a:lnTo>
                  <a:cubicBezTo>
                    <a:pt x="6239535" y="3405201"/>
                    <a:pt x="6231077" y="3150019"/>
                    <a:pt x="6355245" y="2934970"/>
                  </a:cubicBezTo>
                  <a:cubicBezTo>
                    <a:pt x="6540526" y="2614079"/>
                    <a:pt x="6430569" y="2203831"/>
                    <a:pt x="6109678" y="2018551"/>
                  </a:cubicBezTo>
                  <a:lnTo>
                    <a:pt x="6109627" y="2018500"/>
                  </a:lnTo>
                  <a:lnTo>
                    <a:pt x="6109754" y="2018462"/>
                  </a:lnTo>
                  <a:cubicBezTo>
                    <a:pt x="5910847" y="1903375"/>
                    <a:pt x="5776557" y="1689088"/>
                    <a:pt x="5774436" y="1443266"/>
                  </a:cubicBezTo>
                  <a:cubicBezTo>
                    <a:pt x="5775604" y="1327265"/>
                    <a:pt x="5746686" y="1209536"/>
                    <a:pt x="5684545" y="1101865"/>
                  </a:cubicBezTo>
                </a:path>
              </a:pathLst>
            </a:custGeom>
            <a:blipFill>
              <a:blip r:embed="rId6"/>
              <a:stretch>
                <a:fillRect l="0" t="-16342" r="0" b="-16342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835866" y="1171473"/>
            <a:ext cx="8616268" cy="960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b="true" sz="5672">
                <a:solidFill>
                  <a:srgbClr val="30364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BIZNING JAMOAMIZ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4996" y="7047268"/>
            <a:ext cx="3737078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Nodirov 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Ozodbek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07189" y="7047268"/>
            <a:ext cx="3737078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Toshpo‘latov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Shohjahon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15056" y="7047268"/>
            <a:ext cx="3737078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Ibragimov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Shoxruxbek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66509" y="7047268"/>
            <a:ext cx="3737078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Tohirjonova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Zahro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DAGoz34fl9c</dc:identifier>
  <dcterms:modified xsi:type="dcterms:W3CDTF">2011-08-01T06:04:30Z</dcterms:modified>
  <cp:revision>1</cp:revision>
  <dc:title>AI-Powered Predictive Analytics</dc:title>
</cp:coreProperties>
</file>