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9A3A1A-C771-4188-B4EF-28C81B908D3E}" v="1269" dt="2024-03-12T15:12:03.5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Бесконечность - важное понятие в математике, философии и теологии -  Jaaj.Club">
            <a:extLst>
              <a:ext uri="{FF2B5EF4-FFF2-40B4-BE49-F238E27FC236}">
                <a16:creationId xmlns:a16="http://schemas.microsoft.com/office/drawing/2014/main" id="{6050AEEF-5145-0F70-873C-48A34619D2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17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cs typeface="Calibri Light"/>
              </a:rPr>
              <a:t>CHEKSIZ KAMAYUVCHI GEOMETRIK PROGRESIYA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1017" y="6251675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"/>
              </a:rPr>
              <a:t>SHOKIROV BEHRUZ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nveiling the Marvels of Mathematical Art | by Two-thirds math | Medium">
            <a:extLst>
              <a:ext uri="{FF2B5EF4-FFF2-40B4-BE49-F238E27FC236}">
                <a16:creationId xmlns:a16="http://schemas.microsoft.com/office/drawing/2014/main" id="{78AE5666-6D04-A3D9-B6FD-B83AF4FD5C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58" t="9091" r="2446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9A7D7B-8021-3E4B-525D-2DAE02F0B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chemeClr val="bg1"/>
                </a:solidFill>
                <a:cs typeface="Calibri Light"/>
              </a:rPr>
              <a:t>FORMULA</a:t>
            </a:r>
            <a:br>
              <a:rPr lang="en-US" sz="2800">
                <a:solidFill>
                  <a:schemeClr val="bg1"/>
                </a:solidFill>
                <a:cs typeface="Calibri Light"/>
              </a:rPr>
            </a:br>
            <a:endParaRPr lang="en-US" sz="280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C00AB-6EEB-F64A-6876-86EDE20B1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194" y="2718054"/>
            <a:ext cx="5699506" cy="320725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S= b1/(1-q) - </a:t>
            </a:r>
            <a:r>
              <a:rPr lang="en-US" b="1" err="1">
                <a:solidFill>
                  <a:schemeClr val="bg1"/>
                </a:solidFill>
                <a:ea typeface="+mn-lt"/>
                <a:cs typeface="+mn-lt"/>
              </a:rPr>
              <a:t>cheksiz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chemeClr val="bg1"/>
                </a:solidFill>
                <a:ea typeface="+mn-lt"/>
                <a:cs typeface="+mn-lt"/>
              </a:rPr>
              <a:t>geometrik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chemeClr val="bg1"/>
                </a:solidFill>
                <a:ea typeface="+mn-lt"/>
                <a:cs typeface="+mn-lt"/>
              </a:rPr>
              <a:t>progressiyaning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chemeClr val="bg1"/>
                </a:solidFill>
                <a:ea typeface="+mn-lt"/>
                <a:cs typeface="+mn-lt"/>
              </a:rPr>
              <a:t>yig'indisi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chemeClr val="bg1"/>
                </a:solidFill>
                <a:ea typeface="+mn-lt"/>
                <a:cs typeface="+mn-lt"/>
              </a:rPr>
              <a:t>uchun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 formula, </a:t>
            </a:r>
            <a:r>
              <a:rPr lang="en-US" b="1" err="1">
                <a:solidFill>
                  <a:schemeClr val="bg1"/>
                </a:solidFill>
                <a:ea typeface="+mn-lt"/>
                <a:cs typeface="+mn-lt"/>
              </a:rPr>
              <a:t>bu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b="1" err="1">
                <a:solidFill>
                  <a:schemeClr val="bg1"/>
                </a:solidFill>
                <a:ea typeface="+mn-lt"/>
                <a:cs typeface="+mn-lt"/>
              </a:rPr>
              <a:t>Yerda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 b1 </a:t>
            </a:r>
            <a:r>
              <a:rPr lang="en-US" b="1" err="1">
                <a:solidFill>
                  <a:schemeClr val="bg1"/>
                </a:solidFill>
                <a:ea typeface="+mn-lt"/>
                <a:cs typeface="+mn-lt"/>
              </a:rPr>
              <a:t>progressiyaning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chemeClr val="bg1"/>
                </a:solidFill>
                <a:ea typeface="+mn-lt"/>
                <a:cs typeface="+mn-lt"/>
              </a:rPr>
              <a:t>birinchi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b="1" err="1">
                <a:solidFill>
                  <a:schemeClr val="bg1"/>
                </a:solidFill>
                <a:ea typeface="+mn-lt"/>
                <a:cs typeface="+mn-lt"/>
              </a:rPr>
              <a:t>hadi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. q </a:t>
            </a:r>
            <a:r>
              <a:rPr lang="en-US" b="1" err="1">
                <a:solidFill>
                  <a:schemeClr val="bg1"/>
                </a:solidFill>
                <a:ea typeface="+mn-lt"/>
                <a:cs typeface="+mn-lt"/>
              </a:rPr>
              <a:t>esa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 – </a:t>
            </a:r>
            <a:r>
              <a:rPr lang="en-US" b="1" err="1">
                <a:solidFill>
                  <a:schemeClr val="bg1"/>
                </a:solidFill>
                <a:ea typeface="+mn-lt"/>
                <a:cs typeface="+mn-lt"/>
              </a:rPr>
              <a:t>progressiyaning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  </a:t>
            </a:r>
            <a:r>
              <a:rPr lang="en-US" b="1" err="1">
                <a:solidFill>
                  <a:schemeClr val="bg1"/>
                </a:solidFill>
                <a:ea typeface="+mn-lt"/>
                <a:cs typeface="+mn-lt"/>
              </a:rPr>
              <a:t>maxraji</a:t>
            </a:r>
            <a:endParaRPr lang="en-US" b="1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chemeClr val="bg1"/>
                </a:solidFill>
                <a:ea typeface="+mn-lt"/>
                <a:cs typeface="+mn-lt"/>
              </a:rPr>
              <a:t>Ya'ni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 b2/b1=q</a:t>
            </a:r>
            <a:endParaRPr lang="en-US" b="1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8600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Relation Between Math and Art Explained | Superprof">
            <a:extLst>
              <a:ext uri="{FF2B5EF4-FFF2-40B4-BE49-F238E27FC236}">
                <a16:creationId xmlns:a16="http://schemas.microsoft.com/office/drawing/2014/main" id="{F49C266F-5039-0349-7208-43FCFAECFE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1709" b="402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CBCCDD-CA04-ED9C-6276-E135B73FA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1627632"/>
            <a:ext cx="10112756" cy="1371600"/>
          </a:xfrm>
        </p:spPr>
        <p:txBody>
          <a:bodyPr anchor="b">
            <a:norm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latin typeface="Calibri"/>
                <a:cs typeface="Calibri"/>
              </a:rPr>
              <a:t>Cheksiz</a:t>
            </a:r>
            <a:r>
              <a:rPr lang="en-US" sz="2800" b="1" dirty="0">
                <a:solidFill>
                  <a:schemeClr val="bg1"/>
                </a:solidFill>
                <a:latin typeface="Calibri"/>
                <a:cs typeface="Calibri"/>
              </a:rPr>
              <a:t> </a:t>
            </a:r>
            <a:r>
              <a:rPr lang="en-US" sz="2800" b="1" dirty="0" err="1">
                <a:solidFill>
                  <a:schemeClr val="bg1"/>
                </a:solidFill>
                <a:latin typeface="Calibri"/>
                <a:cs typeface="Calibri"/>
              </a:rPr>
              <a:t>kamayib</a:t>
            </a:r>
            <a:r>
              <a:rPr lang="en-US" sz="2800" b="1" dirty="0">
                <a:solidFill>
                  <a:schemeClr val="bg1"/>
                </a:solidFill>
                <a:latin typeface="Calibri"/>
                <a:cs typeface="Calibri"/>
              </a:rPr>
              <a:t> </a:t>
            </a:r>
            <a:r>
              <a:rPr lang="en-US" sz="2800" b="1" dirty="0" err="1">
                <a:solidFill>
                  <a:schemeClr val="bg1"/>
                </a:solidFill>
                <a:latin typeface="Calibri"/>
                <a:cs typeface="Calibri"/>
              </a:rPr>
              <a:t>boruvchi</a:t>
            </a:r>
            <a:r>
              <a:rPr lang="en-US" sz="2800" b="1" dirty="0">
                <a:solidFill>
                  <a:schemeClr val="bg1"/>
                </a:solidFill>
                <a:latin typeface="Calibri"/>
                <a:cs typeface="Calibri"/>
              </a:rPr>
              <a:t> </a:t>
            </a:r>
            <a:r>
              <a:rPr lang="en-US" sz="2800" b="1" dirty="0" err="1">
                <a:solidFill>
                  <a:schemeClr val="bg1"/>
                </a:solidFill>
                <a:latin typeface="Calibri"/>
                <a:cs typeface="Calibri"/>
              </a:rPr>
              <a:t>geometrik</a:t>
            </a:r>
            <a:r>
              <a:rPr lang="en-US" sz="2800" b="1" dirty="0">
                <a:solidFill>
                  <a:schemeClr val="bg1"/>
                </a:solidFill>
                <a:latin typeface="Calibri"/>
                <a:cs typeface="Calibri"/>
              </a:rPr>
              <a:t> </a:t>
            </a:r>
            <a:r>
              <a:rPr lang="en-US" sz="2800" b="1" dirty="0" err="1">
                <a:solidFill>
                  <a:schemeClr val="bg1"/>
                </a:solidFill>
                <a:latin typeface="Calibri"/>
                <a:cs typeface="Calibri"/>
              </a:rPr>
              <a:t>progressiya-bu</a:t>
            </a:r>
            <a:endParaRPr lang="en-US" dirty="0" err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11838-6487-A945-9A6B-D461B3E00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chemeClr val="bg1"/>
                </a:solidFill>
                <a:ea typeface="+mn-lt"/>
                <a:cs typeface="+mn-lt"/>
              </a:rPr>
              <a:t>Cheksiz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bg1"/>
                </a:solidFill>
                <a:ea typeface="+mn-lt"/>
                <a:cs typeface="+mn-lt"/>
              </a:rPr>
              <a:t>kamayib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bg1"/>
                </a:solidFill>
                <a:ea typeface="+mn-lt"/>
                <a:cs typeface="+mn-lt"/>
              </a:rPr>
              <a:t>boruvchi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b="1" dirty="0" err="1">
                <a:solidFill>
                  <a:schemeClr val="bg1"/>
                </a:solidFill>
                <a:ea typeface="+mn-lt"/>
                <a:cs typeface="+mn-lt"/>
              </a:rPr>
              <a:t>geometrik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bg1"/>
                </a:solidFill>
                <a:ea typeface="+mn-lt"/>
                <a:cs typeface="+mn-lt"/>
              </a:rPr>
              <a:t>progressiya-bu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 |q| &lt; 1 </a:t>
            </a:r>
            <a:r>
              <a:rPr lang="en-US" b="1" dirty="0" err="1">
                <a:solidFill>
                  <a:schemeClr val="bg1"/>
                </a:solidFill>
                <a:ea typeface="+mn-lt"/>
                <a:cs typeface="+mn-lt"/>
              </a:rPr>
              <a:t>bo'lgan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bg1"/>
                </a:solidFill>
                <a:ea typeface="+mn-lt"/>
                <a:cs typeface="+mn-lt"/>
              </a:rPr>
              <a:t>progressiya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. </a:t>
            </a:r>
            <a:r>
              <a:rPr lang="en-US" b="1" dirty="0" err="1">
                <a:solidFill>
                  <a:schemeClr val="bg1"/>
                </a:solidFill>
                <a:ea typeface="+mn-lt"/>
                <a:cs typeface="+mn-lt"/>
              </a:rPr>
              <a:t>Uning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bg1"/>
                </a:solidFill>
                <a:ea typeface="+mn-lt"/>
                <a:cs typeface="+mn-lt"/>
              </a:rPr>
              <a:t>uchun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bg1"/>
                </a:solidFill>
                <a:ea typeface="+mn-lt"/>
                <a:cs typeface="+mn-lt"/>
              </a:rPr>
              <a:t>cheksiz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bg1"/>
                </a:solidFill>
                <a:ea typeface="+mn-lt"/>
                <a:cs typeface="+mn-lt"/>
              </a:rPr>
              <a:t>kamayib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bg1"/>
                </a:solidFill>
                <a:ea typeface="+mn-lt"/>
                <a:cs typeface="+mn-lt"/>
              </a:rPr>
              <a:t>borayotgan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bg1"/>
                </a:solidFill>
                <a:ea typeface="+mn-lt"/>
                <a:cs typeface="+mn-lt"/>
              </a:rPr>
              <a:t>geometrik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bg1"/>
                </a:solidFill>
                <a:ea typeface="+mn-lt"/>
                <a:cs typeface="+mn-lt"/>
              </a:rPr>
              <a:t>progressiya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bg1"/>
                </a:solidFill>
                <a:ea typeface="+mn-lt"/>
                <a:cs typeface="+mn-lt"/>
              </a:rPr>
              <a:t>a'zolarining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bg1"/>
                </a:solidFill>
                <a:ea typeface="+mn-lt"/>
                <a:cs typeface="+mn-lt"/>
              </a:rPr>
              <a:t>yig'indisi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bg1"/>
                </a:solidFill>
                <a:ea typeface="+mn-lt"/>
                <a:cs typeface="+mn-lt"/>
              </a:rPr>
              <a:t>tushunchasi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bg1"/>
                </a:solidFill>
                <a:ea typeface="+mn-lt"/>
                <a:cs typeface="+mn-lt"/>
              </a:rPr>
              <a:t>sonning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bg1"/>
                </a:solidFill>
                <a:ea typeface="+mn-lt"/>
                <a:cs typeface="+mn-lt"/>
              </a:rPr>
              <a:t>cheksiz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bg1"/>
                </a:solidFill>
                <a:ea typeface="+mn-lt"/>
                <a:cs typeface="+mn-lt"/>
              </a:rPr>
              <a:t>ko'payishi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bg1"/>
                </a:solidFill>
                <a:ea typeface="+mn-lt"/>
                <a:cs typeface="+mn-lt"/>
              </a:rPr>
              <a:t>bilan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bg1"/>
                </a:solidFill>
                <a:ea typeface="+mn-lt"/>
                <a:cs typeface="+mn-lt"/>
              </a:rPr>
              <a:t>ko'rib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bg1"/>
                </a:solidFill>
                <a:ea typeface="+mn-lt"/>
                <a:cs typeface="+mn-lt"/>
              </a:rPr>
              <a:t>chiqilayotgan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bg1"/>
                </a:solidFill>
                <a:ea typeface="+mn-lt"/>
                <a:cs typeface="+mn-lt"/>
              </a:rPr>
              <a:t>progressiyaning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bg1"/>
                </a:solidFill>
                <a:ea typeface="+mn-lt"/>
                <a:cs typeface="+mn-lt"/>
              </a:rPr>
              <a:t>birinchi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bg1"/>
                </a:solidFill>
                <a:ea typeface="+mn-lt"/>
                <a:cs typeface="+mn-lt"/>
              </a:rPr>
              <a:t>a'zolarining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bg1"/>
                </a:solidFill>
                <a:ea typeface="+mn-lt"/>
                <a:cs typeface="+mn-lt"/>
              </a:rPr>
              <a:t>yig'indisi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bg1"/>
                </a:solidFill>
                <a:ea typeface="+mn-lt"/>
                <a:cs typeface="+mn-lt"/>
              </a:rPr>
              <a:t>cheksiz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bg1"/>
                </a:solidFill>
                <a:ea typeface="+mn-lt"/>
                <a:cs typeface="+mn-lt"/>
              </a:rPr>
              <a:t>yaqinlashadigan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bg1"/>
                </a:solidFill>
                <a:ea typeface="+mn-lt"/>
                <a:cs typeface="+mn-lt"/>
              </a:rPr>
              <a:t>raqam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bg1"/>
                </a:solidFill>
                <a:ea typeface="+mn-lt"/>
                <a:cs typeface="+mn-lt"/>
              </a:rPr>
              <a:t>sifatida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bg1"/>
                </a:solidFill>
                <a:ea typeface="+mn-lt"/>
                <a:cs typeface="+mn-lt"/>
              </a:rPr>
              <a:t>aniqlanadi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 b="1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7165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81FCD-69D0-05E3-1788-C30F2D9A0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ASOSOIY SHARTI</a:t>
            </a:r>
            <a:endParaRPr lang="en-US" dirty="0"/>
          </a:p>
        </p:txBody>
      </p:sp>
      <p:pic>
        <p:nvPicPr>
          <p:cNvPr id="4" name="Content Placeholder 3" descr="Урок алгебры по теме:&quot;Бесконечно убывающая геометрическая прогрессия&quot;">
            <a:extLst>
              <a:ext uri="{FF2B5EF4-FFF2-40B4-BE49-F238E27FC236}">
                <a16:creationId xmlns:a16="http://schemas.microsoft.com/office/drawing/2014/main" id="{E74FEEA9-6400-3644-56BC-697738C82B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446" t="39661" r="51815" b="46675"/>
          <a:stretch/>
        </p:blipFill>
        <p:spPr>
          <a:xfrm>
            <a:off x="289175" y="1696472"/>
            <a:ext cx="6226040" cy="146086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439118-B56E-D5B8-9371-601BF1FF8FBA}"/>
              </a:ext>
            </a:extLst>
          </p:cNvPr>
          <p:cNvSpPr txBox="1"/>
          <p:nvPr/>
        </p:nvSpPr>
        <p:spPr>
          <a:xfrm>
            <a:off x="690422" y="3482237"/>
            <a:ext cx="8587657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cs typeface="Calibri"/>
              </a:rPr>
              <a:t>n </a:t>
            </a:r>
            <a:r>
              <a:rPr lang="en-US" sz="2800" dirty="0" err="1">
                <a:cs typeface="Calibri"/>
              </a:rPr>
              <a:t>cheksiz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bo'lgani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uchun</a:t>
            </a:r>
            <a:r>
              <a:rPr lang="en-US" sz="2800" dirty="0">
                <a:cs typeface="Calibri"/>
              </a:rPr>
              <a:t> </a:t>
            </a:r>
            <a:r>
              <a:rPr lang="en-US" sz="2800" dirty="0" err="1">
                <a:cs typeface="Calibri"/>
              </a:rPr>
              <a:t>q^n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juda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kichik</a:t>
            </a:r>
            <a:r>
              <a:rPr lang="en-US" sz="2800" dirty="0">
                <a:cs typeface="Calibri"/>
              </a:rPr>
              <a:t> son </a:t>
            </a:r>
            <a:r>
              <a:rPr lang="en-US" sz="2800" dirty="0" err="1">
                <a:cs typeface="Calibri"/>
              </a:rPr>
              <a:t>chiqadi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va</a:t>
            </a:r>
            <a:r>
              <a:rPr lang="en-US" sz="2800" dirty="0">
                <a:cs typeface="Calibri"/>
              </a:rPr>
              <a:t> u </a:t>
            </a:r>
            <a:r>
              <a:rPr lang="en-US" sz="2800" dirty="0" err="1">
                <a:cs typeface="Calibri"/>
              </a:rPr>
              <a:t>taqriban</a:t>
            </a:r>
            <a:r>
              <a:rPr lang="en-US" sz="2800" dirty="0">
                <a:cs typeface="Calibri"/>
              </a:rPr>
              <a:t> 0. Shunda 1-0=1 </a:t>
            </a:r>
            <a:r>
              <a:rPr lang="en-US" sz="2800" dirty="0" err="1">
                <a:cs typeface="Calibri"/>
              </a:rPr>
              <a:t>bo'ladi</a:t>
            </a:r>
            <a:r>
              <a:rPr lang="en-US" sz="2800" dirty="0">
                <a:cs typeface="Calibri"/>
              </a:rPr>
              <a:t> </a:t>
            </a:r>
            <a:r>
              <a:rPr lang="en-US" sz="2800" dirty="0" err="1">
                <a:cs typeface="Calibri"/>
              </a:rPr>
              <a:t>va</a:t>
            </a:r>
            <a:r>
              <a:rPr lang="en-US" sz="2800" dirty="0">
                <a:cs typeface="Calibri"/>
              </a:rPr>
              <a:t> b1*1=b1 </a:t>
            </a:r>
            <a:r>
              <a:rPr lang="en-US" sz="2800" dirty="0" err="1">
                <a:cs typeface="Calibri"/>
              </a:rPr>
              <a:t>bo'lgani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uchun</a:t>
            </a:r>
            <a:r>
              <a:rPr lang="en-US" sz="2800" dirty="0">
                <a:cs typeface="Calibri"/>
              </a:rPr>
              <a:t>              </a:t>
            </a:r>
            <a:r>
              <a:rPr lang="en-US" sz="2800" dirty="0" err="1">
                <a:cs typeface="Calibri"/>
              </a:rPr>
              <a:t>ushbu</a:t>
            </a:r>
            <a:r>
              <a:rPr lang="en-US" sz="2800" dirty="0">
                <a:cs typeface="Calibri"/>
              </a:rPr>
              <a:t> formula </a:t>
            </a:r>
            <a:r>
              <a:rPr lang="en-US" sz="2800" dirty="0" err="1">
                <a:cs typeface="Calibri"/>
              </a:rPr>
              <a:t>cheksiz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kamayuvchi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geometrik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progressiya</a:t>
            </a:r>
            <a:r>
              <a:rPr lang="en-US" sz="2800" dirty="0">
                <a:cs typeface="Calibri"/>
              </a:rPr>
              <a:t> </a:t>
            </a:r>
            <a:r>
              <a:rPr lang="en-US" sz="2800" dirty="0" err="1">
                <a:cs typeface="Calibri"/>
              </a:rPr>
              <a:t>hadlari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yeg'indisi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formulasi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bo'ladi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47B3A487-1E40-0F23-9C37-1BBA21A489F9}"/>
              </a:ext>
            </a:extLst>
          </p:cNvPr>
          <p:cNvCxnSpPr/>
          <p:nvPr/>
        </p:nvCxnSpPr>
        <p:spPr>
          <a:xfrm flipV="1">
            <a:off x="2266950" y="2698750"/>
            <a:ext cx="1981200" cy="18161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B048336-EDC8-B92D-FCBB-E06D934ACDFB}"/>
              </a:ext>
            </a:extLst>
          </p:cNvPr>
          <p:cNvSpPr txBox="1"/>
          <p:nvPr/>
        </p:nvSpPr>
        <p:spPr>
          <a:xfrm>
            <a:off x="7463322" y="799724"/>
            <a:ext cx="4360994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err="1">
                <a:cs typeface="Calibri"/>
              </a:rPr>
              <a:t>Cheksiz</a:t>
            </a:r>
            <a:r>
              <a:rPr lang="en-US" sz="2800" dirty="0">
                <a:cs typeface="Calibri"/>
              </a:rPr>
              <a:t> </a:t>
            </a:r>
            <a:r>
              <a:rPr lang="en-US" sz="2800" err="1">
                <a:cs typeface="Calibri"/>
              </a:rPr>
              <a:t>kamayuvchi</a:t>
            </a:r>
            <a:r>
              <a:rPr lang="en-US" sz="2800" dirty="0">
                <a:cs typeface="Calibri"/>
              </a:rPr>
              <a:t> </a:t>
            </a:r>
            <a:r>
              <a:rPr lang="en-US" sz="2800" err="1">
                <a:cs typeface="Calibri"/>
              </a:rPr>
              <a:t>geometrik</a:t>
            </a:r>
            <a:r>
              <a:rPr lang="en-US" sz="2800" dirty="0">
                <a:cs typeface="Calibri"/>
              </a:rPr>
              <a:t> </a:t>
            </a:r>
            <a:r>
              <a:rPr lang="en-US" sz="2800" err="1">
                <a:cs typeface="Calibri"/>
              </a:rPr>
              <a:t>progresiyada</a:t>
            </a:r>
            <a:r>
              <a:rPr lang="en-US" sz="2800" dirty="0">
                <a:cs typeface="Calibri"/>
              </a:rPr>
              <a:t> </a:t>
            </a:r>
            <a:r>
              <a:rPr lang="en-US" sz="2800" err="1">
                <a:cs typeface="Calibri"/>
              </a:rPr>
              <a:t>modulda</a:t>
            </a:r>
            <a:r>
              <a:rPr lang="en-US" sz="2800" dirty="0">
                <a:cs typeface="Calibri"/>
              </a:rPr>
              <a:t> q </a:t>
            </a:r>
            <a:r>
              <a:rPr lang="en-US" sz="2800" err="1">
                <a:cs typeface="Calibri"/>
              </a:rPr>
              <a:t>ya'ni</a:t>
            </a:r>
            <a:r>
              <a:rPr lang="en-US" sz="2800" dirty="0">
                <a:cs typeface="Calibri"/>
              </a:rPr>
              <a:t> </a:t>
            </a:r>
            <a:r>
              <a:rPr lang="en-US" sz="2800" err="1">
                <a:cs typeface="Calibri"/>
              </a:rPr>
              <a:t>maxraj</a:t>
            </a:r>
            <a:r>
              <a:rPr lang="en-US" sz="2800" dirty="0">
                <a:cs typeface="Calibri"/>
              </a:rPr>
              <a:t> </a:t>
            </a:r>
            <a:r>
              <a:rPr lang="en-US" sz="2800" err="1">
                <a:cs typeface="Calibri"/>
              </a:rPr>
              <a:t>har</a:t>
            </a:r>
            <a:r>
              <a:rPr lang="en-US" sz="2800" dirty="0">
                <a:cs typeface="Calibri"/>
              </a:rPr>
              <a:t> </a:t>
            </a:r>
            <a:r>
              <a:rPr lang="en-US" sz="2800" err="1">
                <a:cs typeface="Calibri"/>
              </a:rPr>
              <a:t>doim</a:t>
            </a:r>
            <a:r>
              <a:rPr lang="en-US" sz="2800" dirty="0">
                <a:cs typeface="Calibri"/>
              </a:rPr>
              <a:t> 1 dan </a:t>
            </a:r>
            <a:r>
              <a:rPr lang="en-US" sz="2800" err="1">
                <a:cs typeface="Calibri"/>
              </a:rPr>
              <a:t>kichik</a:t>
            </a:r>
            <a:r>
              <a:rPr lang="en-US" sz="2800" dirty="0">
                <a:cs typeface="Calibri"/>
              </a:rPr>
              <a:t> </a:t>
            </a:r>
            <a:r>
              <a:rPr lang="en-US" sz="2800" err="1">
                <a:cs typeface="Calibri"/>
              </a:rPr>
              <a:t>bo'ladi</a:t>
            </a:r>
            <a:r>
              <a:rPr lang="en-US" sz="2800" dirty="0">
                <a:cs typeface="Calibri"/>
              </a:rPr>
              <a:t> </a:t>
            </a:r>
            <a:r>
              <a:rPr lang="en-US" sz="2800" err="1">
                <a:cs typeface="Calibri"/>
              </a:rPr>
              <a:t>ya'ni</a:t>
            </a:r>
            <a:r>
              <a:rPr lang="en-US" sz="2800" dirty="0">
                <a:cs typeface="Calibri"/>
              </a:rPr>
              <a:t> –1&lt;q&lt;1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A4C00DF-EF97-82A3-6BEC-A1FE73237D80}"/>
              </a:ext>
            </a:extLst>
          </p:cNvPr>
          <p:cNvCxnSpPr/>
          <p:nvPr/>
        </p:nvCxnSpPr>
        <p:spPr>
          <a:xfrm>
            <a:off x="7343775" y="3292475"/>
            <a:ext cx="4597400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10A97DB-14E4-1B50-4819-FB2A53E0EAB5}"/>
              </a:ext>
            </a:extLst>
          </p:cNvPr>
          <p:cNvCxnSpPr/>
          <p:nvPr/>
        </p:nvCxnSpPr>
        <p:spPr>
          <a:xfrm flipH="1">
            <a:off x="7321550" y="590550"/>
            <a:ext cx="0" cy="270510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562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1AA02-3833-48F4-0FB8-63D8D23BB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Masalan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5DDB5-C154-F4AB-B9E5-0AE4E4B2F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cs typeface="Calibri" panose="020F0502020204030204"/>
              </a:rPr>
              <a:t>Scheksiz</a:t>
            </a:r>
            <a:r>
              <a:rPr lang="en-US" dirty="0">
                <a:cs typeface="Calibri" panose="020F0502020204030204"/>
              </a:rPr>
              <a:t> = 8 = b1/1-q 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S4 = 15/2 = b1(1-q^n)/1-q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B1 = ?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(</a:t>
            </a:r>
            <a:r>
              <a:rPr lang="en-US" dirty="0" err="1">
                <a:cs typeface="Calibri" panose="020F0502020204030204"/>
              </a:rPr>
              <a:t>progressiyaning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barcha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hadlari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musbat</a:t>
            </a:r>
            <a:r>
              <a:rPr lang="en-US" dirty="0">
                <a:cs typeface="Calibri" panose="020F0502020204030204"/>
              </a:rPr>
              <a:t>)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15/2 = b1/1-q*(1-q^n)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15/2 = 8*(1-q^n)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15/16 = 1-q^n</a:t>
            </a:r>
          </a:p>
          <a:p>
            <a:pPr marL="0" indent="0">
              <a:buNone/>
            </a:pPr>
            <a:r>
              <a:rPr lang="en-US" dirty="0" err="1">
                <a:cs typeface="Calibri" panose="020F0502020204030204"/>
              </a:rPr>
              <a:t>q^n</a:t>
            </a:r>
            <a:r>
              <a:rPr lang="en-US" dirty="0">
                <a:cs typeface="Calibri" panose="020F0502020204030204"/>
              </a:rPr>
              <a:t> = 1/16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q= ½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Shunda b1 = 4</a:t>
            </a:r>
          </a:p>
        </p:txBody>
      </p:sp>
    </p:spTree>
    <p:extLst>
      <p:ext uri="{BB962C8B-B14F-4D97-AF65-F5344CB8AC3E}">
        <p14:creationId xmlns:p14="http://schemas.microsoft.com/office/powerpoint/2010/main" val="3287454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B1E58-785D-50EB-40FF-161BF6674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Masala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74541-5D3D-A8DC-12F5-3CF950E79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cs typeface="Calibri" panose="020F0502020204030204"/>
              </a:rPr>
              <a:t>Scheksiz</a:t>
            </a:r>
            <a:r>
              <a:rPr lang="en-US" dirty="0">
                <a:cs typeface="Calibri" panose="020F0502020204030204"/>
              </a:rPr>
              <a:t> = 12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q = -½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b1-b2=?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01542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62CF6-320C-6C7C-C2AD-9C4467B2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Yechim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68355-86AB-2D02-6699-DB1FEC62D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b1/1-q = 12</a:t>
            </a: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b1/1+½ = 12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b1 = 18</a:t>
            </a: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b2 = b1*q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b2 = -9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b1-b2 = 18-(-9) = 27</a:t>
            </a:r>
          </a:p>
        </p:txBody>
      </p:sp>
    </p:spTree>
    <p:extLst>
      <p:ext uri="{BB962C8B-B14F-4D97-AF65-F5344CB8AC3E}">
        <p14:creationId xmlns:p14="http://schemas.microsoft.com/office/powerpoint/2010/main" val="2380685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CHEKSIZ KAMAYUVCHI GEOMETRIK PROGRESIYA</vt:lpstr>
      <vt:lpstr>FORMULA </vt:lpstr>
      <vt:lpstr>Cheksiz kamayib boruvchi geometrik progressiya-bu</vt:lpstr>
      <vt:lpstr>ASOSOIY SHARTI</vt:lpstr>
      <vt:lpstr>Masalan</vt:lpstr>
      <vt:lpstr>Masala </vt:lpstr>
      <vt:lpstr>Yechim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264</cp:revision>
  <dcterms:created xsi:type="dcterms:W3CDTF">2024-03-12T12:34:22Z</dcterms:created>
  <dcterms:modified xsi:type="dcterms:W3CDTF">2024-03-12T15:12:04Z</dcterms:modified>
</cp:coreProperties>
</file>