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83253"/>
  </p:normalViewPr>
  <p:slideViewPr>
    <p:cSldViewPr snapToGrid="0" snapToObjects="1">
      <p:cViewPr>
        <p:scale>
          <a:sx n="92" d="100"/>
          <a:sy n="92" d="100"/>
        </p:scale>
        <p:origin x="64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30138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Welcome!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question: who here looks back at their TW recruitment assignment and thinks it was awesome?</a:t>
            </a:r>
          </a:p>
        </p:txBody>
      </p:sp>
    </p:spTree>
    <p:extLst>
      <p:ext uri="{BB962C8B-B14F-4D97-AF65-F5344CB8AC3E}">
        <p14:creationId xmlns:p14="http://schemas.microsoft.com/office/powerpoint/2010/main" val="1833064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use the ruby development environment provided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use a pairing pattern you’re comfortable with (ping / pong, driver / navigator)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25 minutes on the clock… GO</a:t>
            </a:r>
          </a:p>
        </p:txBody>
      </p:sp>
    </p:spTree>
    <p:extLst>
      <p:ext uri="{BB962C8B-B14F-4D97-AF65-F5344CB8AC3E}">
        <p14:creationId xmlns:p14="http://schemas.microsoft.com/office/powerpoint/2010/main" val="1195722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3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timebox for 5 minutes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get at least one person from each pair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stop debate, there will be time for it later</a:t>
            </a:r>
          </a:p>
        </p:txBody>
      </p:sp>
    </p:spTree>
    <p:extLst>
      <p:ext uri="{BB962C8B-B14F-4D97-AF65-F5344CB8AC3E}">
        <p14:creationId xmlns:p14="http://schemas.microsoft.com/office/powerpoint/2010/main" val="463735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Our clients write code we will work with everyday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They frequently write it without tests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Golden master is a way of capturing a system’s current behaviour without changing production code in order to make sure our initial refactorings don’t change that behaviour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Stored procedure example</a:t>
            </a:r>
          </a:p>
        </p:txBody>
      </p:sp>
    </p:spTree>
    <p:extLst>
      <p:ext uri="{BB962C8B-B14F-4D97-AF65-F5344CB8AC3E}">
        <p14:creationId xmlns:p14="http://schemas.microsoft.com/office/powerpoint/2010/main" val="790998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174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759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location of a golden master for Java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don’t forget to seed the gamerunner - hardcode it to whatever you want, the higher it is the bigger the scope for a game...</a:t>
            </a:r>
          </a:p>
        </p:txBody>
      </p:sp>
    </p:spTree>
    <p:extLst>
      <p:ext uri="{BB962C8B-B14F-4D97-AF65-F5344CB8AC3E}">
        <p14:creationId xmlns:p14="http://schemas.microsoft.com/office/powerpoint/2010/main" val="1078226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805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Sometimes code is tightly coupled to external systems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Need a way of decoupling the code - one technique is seams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Seam is a way to alter behaviour of a program without editing in that place (overrides &amp; mocks!)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preprocessor seams / link seams / object seams...</a:t>
            </a:r>
          </a:p>
        </p:txBody>
      </p:sp>
    </p:spTree>
    <p:extLst>
      <p:ext uri="{BB962C8B-B14F-4D97-AF65-F5344CB8AC3E}">
        <p14:creationId xmlns:p14="http://schemas.microsoft.com/office/powerpoint/2010/main" val="1282104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28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the context?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any code that is difficult to change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difficult to understand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anything that ‘smells’</a:t>
            </a:r>
          </a:p>
          <a:p>
            <a:pPr marL="457200" lvl="0" indent="-298450" algn="just" rtl="0">
              <a:lnSpc>
                <a:spcPct val="150000"/>
              </a:lnSpc>
              <a:spcBef>
                <a:spcPts val="1100"/>
              </a:spcBef>
              <a:buSzPct val="100000"/>
              <a:buChar char="-"/>
            </a:pPr>
            <a:r>
              <a:rPr lang="en">
                <a:highlight>
                  <a:srgbClr val="F7F7F7"/>
                </a:highlight>
              </a:rPr>
              <a:t>“Legacy code is valuable code that we feel afraid to change”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1100"/>
              </a:spcBef>
              <a:buChar char="-"/>
            </a:pPr>
            <a:endParaRPr>
              <a:highlight>
                <a:srgbClr val="F7F7F7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09727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361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location of a javascript seam gist</a:t>
            </a:r>
          </a:p>
        </p:txBody>
      </p:sp>
    </p:spTree>
    <p:extLst>
      <p:ext uri="{BB962C8B-B14F-4D97-AF65-F5344CB8AC3E}">
        <p14:creationId xmlns:p14="http://schemas.microsoft.com/office/powerpoint/2010/main" val="1999935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342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3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first round is a free for all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introduce a concept in between each round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switch pairs each round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 smtClean="0"/>
              <a:t>change languages each round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 smtClean="0"/>
              <a:t>reflect after each round and see what we learned (if anything!)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83193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dirty="0" smtClean="0"/>
              <a:t>- Need to go over some ground</a:t>
            </a:r>
            <a:r>
              <a:rPr lang="en-AU" baseline="0" dirty="0" smtClean="0"/>
              <a:t> rules which we expect everyone to abide by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07999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buAutoNum type="arabicPeriod"/>
            </a:pPr>
            <a:r>
              <a:rPr lang="en-AU" dirty="0" smtClean="0"/>
              <a:t>Be Present</a:t>
            </a:r>
          </a:p>
          <a:p>
            <a:pPr marL="228600" lvl="0" indent="-228600" rtl="0">
              <a:spcBef>
                <a:spcPts val="0"/>
              </a:spcBef>
              <a:buAutoNum type="arabicPeriod"/>
            </a:pPr>
            <a:endParaRPr lang="en-AU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AU" baseline="0" dirty="0" smtClean="0"/>
              <a:t>Pair properly (no extra screens)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AU" baseline="0" dirty="0" smtClean="0"/>
              <a:t>Turn phones to silent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AU" baseline="0" dirty="0" smtClean="0"/>
              <a:t>We’re practicing our pairing as much as our development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878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dirty="0" smtClean="0"/>
              <a:t>2. Clear your mind</a:t>
            </a:r>
          </a:p>
          <a:p>
            <a:pPr lvl="0" rtl="0">
              <a:spcBef>
                <a:spcPts val="0"/>
              </a:spcBef>
              <a:buNone/>
            </a:pPr>
            <a:endParaRPr lang="en-AU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AU" dirty="0" smtClean="0"/>
              <a:t>We’re</a:t>
            </a:r>
            <a:r>
              <a:rPr lang="en-AU" baseline="0" dirty="0" smtClean="0"/>
              <a:t> here to learn from each other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AU" dirty="0" smtClean="0"/>
              <a:t>We’re seeking different perspectives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AU" dirty="0" smtClean="0"/>
              <a:t>Opinion</a:t>
            </a:r>
            <a:r>
              <a:rPr lang="en-AU" baseline="0" dirty="0" smtClean="0"/>
              <a:t>s are OK, as long as they’re weakly held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587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754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890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Give them a minute...</a:t>
            </a:r>
          </a:p>
        </p:txBody>
      </p:sp>
    </p:spTree>
    <p:extLst>
      <p:ext uri="{BB962C8B-B14F-4D97-AF65-F5344CB8AC3E}">
        <p14:creationId xmlns:p14="http://schemas.microsoft.com/office/powerpoint/2010/main" val="18534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err="1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Shokunin</a:t>
            </a:r>
            <a:r>
              <a:rPr lang="en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Sessions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667867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Refactoring Legacy Code</a:t>
            </a:r>
          </a:p>
          <a:p>
            <a:pPr lvl="0" algn="l" rtl="0">
              <a:spcBef>
                <a:spcPts val="0"/>
              </a:spcBef>
              <a:buNone/>
            </a:pPr>
            <a:endParaRPr dirty="0"/>
          </a:p>
          <a:p>
            <a:pPr lvl="0" algn="l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Round 1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Ruby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Trivia Codebase: the obvious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It’s a trivia </a:t>
            </a:r>
            <a:r>
              <a:rPr lang="en" dirty="0" smtClean="0"/>
              <a:t>game</a:t>
            </a:r>
            <a:endParaRPr lang="en-AU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Example </a:t>
            </a:r>
            <a:r>
              <a:rPr lang="en" dirty="0"/>
              <a:t>has 3 players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There is the concept of rolling dice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There is the concept of player location (on a board?)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There are different categories of question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Users answer questions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Correct answers earn players gold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Wrong answers send players to the penalty box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There is a way for players to get out of the penalty box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It looks like the first user to reach 6 gold coins wins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Reflect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Golden Master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Find the way the system delivers its outputs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Find a way to capture the output of the system without changing the code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Find a pattern for the outputs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Generate enough random inputs and persist the input / output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Write a system test to check the SUT against the previously persisted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Commit the test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Check test behaviour and coverage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If not enough behaviours are covered, go to step 3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into pairs!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Round 2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200">
                <a:solidFill>
                  <a:srgbClr val="4D4D4D"/>
                </a:solidFill>
              </a:rPr>
              <a:t>http://</a:t>
            </a:r>
            <a:r>
              <a:rPr lang="en" sz="5200"/>
              <a:t>bit.ly/gldnmstr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Reflect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Seams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 way of altering behaviour of code without touching the production code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Types: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Preprocessor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Link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Object (dependency injection or subclass and override)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We can also modify prototypes in javascript - create new method definitions on the fly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into pairs!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Legacy Code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“</a:t>
            </a:r>
            <a:r>
              <a:rPr lang="en" i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To me, legacy code is simply code without tests</a:t>
            </a:r>
            <a:r>
              <a:rPr lang="en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”</a:t>
            </a: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subTitle" idx="2"/>
          </p:nvPr>
        </p:nvSpPr>
        <p:spPr>
          <a:xfrm>
            <a:off x="6130175" y="3234077"/>
            <a:ext cx="2140988" cy="42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b="1" dirty="0">
                <a:latin typeface="Open Sans" charset="0"/>
                <a:ea typeface="Open Sans" charset="0"/>
                <a:cs typeface="Open Sans" charset="0"/>
              </a:rPr>
              <a:t>Michael Feathers</a:t>
            </a:r>
          </a:p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Round 3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200">
                <a:solidFill>
                  <a:srgbClr val="4D4D4D"/>
                </a:solidFill>
              </a:rPr>
              <a:t>http://</a:t>
            </a:r>
            <a:r>
              <a:rPr lang="en" sz="5200"/>
              <a:t>bit.ly/gldnmstr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Reflect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Retro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9819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2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Today’s Agenda</a:t>
            </a:r>
          </a:p>
        </p:txBody>
      </p:sp>
      <p:sp>
        <p:nvSpPr>
          <p:cNvPr id="8" name="Shape 89"/>
          <p:cNvSpPr txBox="1">
            <a:spLocks/>
          </p:cNvSpPr>
          <p:nvPr/>
        </p:nvSpPr>
        <p:spPr>
          <a:xfrm>
            <a:off x="311700" y="1427018"/>
            <a:ext cx="8520599" cy="3283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charset="2"/>
              <a:buChar char="§"/>
            </a:pPr>
            <a:r>
              <a:rPr lang="en-AU" sz="2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Ruby</a:t>
            </a:r>
          </a:p>
          <a:p>
            <a:pPr marL="285750" indent="-285750">
              <a:lnSpc>
                <a:spcPct val="100000"/>
              </a:lnSpc>
              <a:buFont typeface="Wingdings" charset="2"/>
              <a:buChar char="§"/>
            </a:pPr>
            <a:r>
              <a:rPr lang="en-AU" sz="2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Java</a:t>
            </a:r>
          </a:p>
          <a:p>
            <a:pPr marL="285750" indent="-285750">
              <a:lnSpc>
                <a:spcPct val="100000"/>
              </a:lnSpc>
              <a:buFont typeface="Wingdings" charset="2"/>
              <a:buChar char="§"/>
            </a:pPr>
            <a:r>
              <a:rPr lang="en-AU" sz="2800" b="1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Javascript</a:t>
            </a:r>
            <a:endParaRPr lang="en-AU" sz="2800" b="1" dirty="0" smtClean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10844"/>
            <a:ext cx="6429375" cy="489411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383" y="1870364"/>
            <a:ext cx="5043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rPr>
              <a:t>“ Empty </a:t>
            </a:r>
            <a:r>
              <a:rPr lang="en-US" sz="2400" dirty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rPr>
              <a:t>your cup so that it may be filled; become devoid to gain </a:t>
            </a:r>
            <a:r>
              <a:rPr lang="en-US" sz="2400" dirty="0" smtClean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rPr>
              <a:t>totality ”</a:t>
            </a:r>
            <a:endParaRPr lang="en-US" sz="2400" dirty="0">
              <a:solidFill>
                <a:schemeClr val="bg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Everyone is Equal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 Adam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Failure is Encouraged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 long as you learn from it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into pairs!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619</Words>
  <Application>Microsoft Macintosh PowerPoint</Application>
  <PresentationFormat>On-screen Show (16:9)</PresentationFormat>
  <Paragraphs>99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Open Sans</vt:lpstr>
      <vt:lpstr>Wingdings</vt:lpstr>
      <vt:lpstr>Arial</vt:lpstr>
      <vt:lpstr>simple-dark-2</vt:lpstr>
      <vt:lpstr>Shokunin Sessions</vt:lpstr>
      <vt:lpstr>Legacy Code</vt:lpstr>
      <vt:lpstr>Today’s Agenda</vt:lpstr>
      <vt:lpstr>PowerPoint Presentation</vt:lpstr>
      <vt:lpstr>PowerPoint Presentation</vt:lpstr>
      <vt:lpstr>PowerPoint Presentation</vt:lpstr>
      <vt:lpstr>Everyone is Equal</vt:lpstr>
      <vt:lpstr>Failure is Encouraged</vt:lpstr>
      <vt:lpstr>Get into pairs!</vt:lpstr>
      <vt:lpstr>Round 1</vt:lpstr>
      <vt:lpstr>Trivia Codebase: the obvious</vt:lpstr>
      <vt:lpstr>Reflect</vt:lpstr>
      <vt:lpstr>Golden Master</vt:lpstr>
      <vt:lpstr>Get into pairs!</vt:lpstr>
      <vt:lpstr>Round 2</vt:lpstr>
      <vt:lpstr>http://bit.ly/gldnmstr</vt:lpstr>
      <vt:lpstr>Reflect</vt:lpstr>
      <vt:lpstr>Seams</vt:lpstr>
      <vt:lpstr>Get into pairs!</vt:lpstr>
      <vt:lpstr>Round 3</vt:lpstr>
      <vt:lpstr>http://bit.ly/gldnmstr</vt:lpstr>
      <vt:lpstr>Reflect</vt:lpstr>
      <vt:lpstr>Retro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Shokunin Sessions</dc:title>
  <cp:lastModifiedBy>jamesl@thoughtworks.com</cp:lastModifiedBy>
  <cp:revision>9</cp:revision>
  <dcterms:modified xsi:type="dcterms:W3CDTF">2015-12-18T04:55:29Z</dcterms:modified>
</cp:coreProperties>
</file>