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95" r:id="rId5"/>
    <p:sldId id="258" r:id="rId6"/>
    <p:sldId id="296" r:id="rId7"/>
    <p:sldId id="260" r:id="rId8"/>
    <p:sldId id="297" r:id="rId9"/>
    <p:sldId id="298" r:id="rId10"/>
    <p:sldId id="299" r:id="rId11"/>
    <p:sldId id="264" r:id="rId12"/>
    <p:sldId id="266" r:id="rId13"/>
    <p:sldId id="267" r:id="rId14"/>
    <p:sldId id="273" r:id="rId15"/>
    <p:sldId id="300" r:id="rId16"/>
    <p:sldId id="301" r:id="rId17"/>
    <p:sldId id="302" r:id="rId18"/>
    <p:sldId id="303" r:id="rId19"/>
    <p:sldId id="304" r:id="rId20"/>
    <p:sldId id="305" r:id="rId21"/>
    <p:sldId id="306" r:id="rId22"/>
    <p:sldId id="307" r:id="rId23"/>
    <p:sldId id="308" r:id="rId24"/>
    <p:sldId id="309" r:id="rId25"/>
    <p:sldId id="291"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925"/>
  </p:normalViewPr>
  <p:slideViewPr>
    <p:cSldViewPr snapToGrid="0" showGuides="1">
      <p:cViewPr varScale="1">
        <p:scale>
          <a:sx n="86" d="100"/>
          <a:sy n="86" d="100"/>
        </p:scale>
        <p:origin x="72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yogeshdarji\UTD\Semester%204\Big%20Data\Project\Final\2.1\Goal1Model1_graph.csv"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yogeshdarji\UTD\Semester%204\Big%20Data\Project\Final\2.1\Goal1Model2.csv"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yogeshdarji\UTD\Semester%204\Big%20Data\Project\Final\2.1\Goal1Model3.csv"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localhost\Users\yogeshdarji\UTD\Semester%204\Big%20Data\Project\Final\2.1\Goal1Model4.csv"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localhost\Users\yogeshdarji\UTD\Semester%204\Big%20Data\Project\Final\3.2\Goal1Model1.csv"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localhost\Users\yogeshdarji\UTD\Semester%204\Big%20Data\Project\Final\3.2\Goal1Model2.csv"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localhost\Users\yogeshdarji\UTD\Semester%204\Big%20Data\Project\Final\4.1\Goal1Model3.csv"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localhost\Users\yogeshdarji\UTD\Semester%204\Big%20Data\Project\Final\6.1\Goal1Model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070327230329778"/>
          <c:y val="0.15383707201889"/>
          <c:w val="0.879970489027598"/>
          <c:h val="0.745028462351297"/>
        </c:manualLayout>
      </c:layout>
      <c:scatterChart>
        <c:scatterStyle val="lineMarker"/>
        <c:varyColors val="0"/>
        <c:ser>
          <c:idx val="0"/>
          <c:order val="0"/>
          <c:tx>
            <c:strRef>
              <c:f>Goal1Model1_graph!$B$1</c:f>
              <c:strCache>
                <c:ptCount val="1"/>
                <c:pt idx="0">
                  <c:v>Index Value 2.1 ARIMA - Algeria</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Goal1Model1_graph!$A$2:$A$14</c:f>
              <c:numCache>
                <c:formatCode>General</c:formatCode>
                <c:ptCount val="13"/>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numCache>
            </c:numRef>
          </c:xVal>
          <c:yVal>
            <c:numRef>
              <c:f>Goal1Model1_graph!$B$2:$B$14</c:f>
              <c:numCache>
                <c:formatCode>General</c:formatCode>
                <c:ptCount val="13"/>
                <c:pt idx="0">
                  <c:v>0.8905066</c:v>
                </c:pt>
                <c:pt idx="1">
                  <c:v>0.9156481</c:v>
                </c:pt>
                <c:pt idx="2">
                  <c:v>0.9323151</c:v>
                </c:pt>
                <c:pt idx="3">
                  <c:v>0.9395672</c:v>
                </c:pt>
                <c:pt idx="4">
                  <c:v>0.9465876</c:v>
                </c:pt>
                <c:pt idx="5">
                  <c:v>0.9462352</c:v>
                </c:pt>
                <c:pt idx="6">
                  <c:v>0.942501</c:v>
                </c:pt>
                <c:pt idx="7">
                  <c:v>0.9387668</c:v>
                </c:pt>
                <c:pt idx="8">
                  <c:v>0.9350326</c:v>
                </c:pt>
                <c:pt idx="9">
                  <c:v>0.9312984</c:v>
                </c:pt>
                <c:pt idx="10">
                  <c:v>0.9275642</c:v>
                </c:pt>
                <c:pt idx="11">
                  <c:v>0.92383</c:v>
                </c:pt>
                <c:pt idx="12">
                  <c:v>0.9200958</c:v>
                </c:pt>
              </c:numCache>
            </c:numRef>
          </c:yVal>
          <c:smooth val="0"/>
          <c:extLst xmlns:c16r2="http://schemas.microsoft.com/office/drawing/2015/06/chart">
            <c:ext xmlns:c16="http://schemas.microsoft.com/office/drawing/2014/chart" uri="{C3380CC4-5D6E-409C-BE32-E72D297353CC}">
              <c16:uniqueId val="{00000000-8FF0-41B8-A1F5-F5D229825875}"/>
            </c:ext>
          </c:extLst>
        </c:ser>
        <c:dLbls>
          <c:showLegendKey val="0"/>
          <c:showVal val="0"/>
          <c:showCatName val="0"/>
          <c:showSerName val="0"/>
          <c:showPercent val="0"/>
          <c:showBubbleSize val="0"/>
        </c:dLbls>
        <c:axId val="-2080405184"/>
        <c:axId val="-2059766896"/>
      </c:scatterChart>
      <c:valAx>
        <c:axId val="-2080405184"/>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59766896"/>
        <c:crosses val="autoZero"/>
        <c:crossBetween val="midCat"/>
      </c:valAx>
      <c:valAx>
        <c:axId val="-2059766896"/>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80405184"/>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060123629244065"/>
          <c:y val="0.181385281385281"/>
          <c:w val="0.882349666648458"/>
          <c:h val="0.745028462351297"/>
        </c:manualLayout>
      </c:layout>
      <c:scatterChart>
        <c:scatterStyle val="lineMarker"/>
        <c:varyColors val="0"/>
        <c:ser>
          <c:idx val="0"/>
          <c:order val="0"/>
          <c:tx>
            <c:strRef>
              <c:f>graph!$B$1</c:f>
              <c:strCache>
                <c:ptCount val="1"/>
                <c:pt idx="0">
                  <c:v>Index Values 2.1- ANN - Algeria</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graph!$A$2:$A$14</c:f>
              <c:numCache>
                <c:formatCode>General</c:formatCode>
                <c:ptCount val="13"/>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numCache>
            </c:numRef>
          </c:xVal>
          <c:yVal>
            <c:numRef>
              <c:f>graph!$B$2:$B$14</c:f>
              <c:numCache>
                <c:formatCode>General</c:formatCode>
                <c:ptCount val="13"/>
                <c:pt idx="0">
                  <c:v>0.8905066</c:v>
                </c:pt>
                <c:pt idx="1">
                  <c:v>0.9156481</c:v>
                </c:pt>
                <c:pt idx="2">
                  <c:v>0.9323151</c:v>
                </c:pt>
                <c:pt idx="3">
                  <c:v>0.9395672</c:v>
                </c:pt>
                <c:pt idx="4">
                  <c:v>0.9465876</c:v>
                </c:pt>
                <c:pt idx="5">
                  <c:v>0.9462352</c:v>
                </c:pt>
                <c:pt idx="6">
                  <c:v>0.942501</c:v>
                </c:pt>
                <c:pt idx="7">
                  <c:v>0.939124405384064</c:v>
                </c:pt>
                <c:pt idx="8">
                  <c:v>0.939124405384064</c:v>
                </c:pt>
                <c:pt idx="9">
                  <c:v>0.939124405384064</c:v>
                </c:pt>
                <c:pt idx="10">
                  <c:v>0.939124405384064</c:v>
                </c:pt>
                <c:pt idx="11">
                  <c:v>0.939124405384064</c:v>
                </c:pt>
                <c:pt idx="12">
                  <c:v>0.939124405384064</c:v>
                </c:pt>
              </c:numCache>
            </c:numRef>
          </c:yVal>
          <c:smooth val="0"/>
          <c:extLst xmlns:c16r2="http://schemas.microsoft.com/office/drawing/2015/06/chart">
            <c:ext xmlns:c16="http://schemas.microsoft.com/office/drawing/2014/chart" uri="{C3380CC4-5D6E-409C-BE32-E72D297353CC}">
              <c16:uniqueId val="{00000000-6C2D-49C5-9398-04DF9B7348B8}"/>
            </c:ext>
          </c:extLst>
        </c:ser>
        <c:dLbls>
          <c:showLegendKey val="0"/>
          <c:showVal val="0"/>
          <c:showCatName val="0"/>
          <c:showSerName val="0"/>
          <c:showPercent val="0"/>
          <c:showBubbleSize val="0"/>
        </c:dLbls>
        <c:axId val="-2118333120"/>
        <c:axId val="-2118583936"/>
      </c:scatterChart>
      <c:valAx>
        <c:axId val="-2118333120"/>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18583936"/>
        <c:crosses val="autoZero"/>
        <c:crossBetween val="midCat"/>
      </c:valAx>
      <c:valAx>
        <c:axId val="-2118583936"/>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1833312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Index Value  2.1 - ETS - Algeria</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Sheet1!$A$2:$A$14</c:f>
              <c:numCache>
                <c:formatCode>General</c:formatCode>
                <c:ptCount val="13"/>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numCache>
            </c:numRef>
          </c:xVal>
          <c:yVal>
            <c:numRef>
              <c:f>Sheet1!$B$2:$B$14</c:f>
              <c:numCache>
                <c:formatCode>General</c:formatCode>
                <c:ptCount val="13"/>
                <c:pt idx="0">
                  <c:v>0.9825359</c:v>
                </c:pt>
                <c:pt idx="1">
                  <c:v>0.9661571</c:v>
                </c:pt>
                <c:pt idx="2">
                  <c:v>0.9539763</c:v>
                </c:pt>
                <c:pt idx="3">
                  <c:v>0.9397484</c:v>
                </c:pt>
                <c:pt idx="4">
                  <c:v>0.9477636</c:v>
                </c:pt>
                <c:pt idx="5">
                  <c:v>0.9797892</c:v>
                </c:pt>
                <c:pt idx="6">
                  <c:v>0.9864935</c:v>
                </c:pt>
                <c:pt idx="7">
                  <c:v>0.942501373442042</c:v>
                </c:pt>
                <c:pt idx="8">
                  <c:v>0.942501373442042</c:v>
                </c:pt>
                <c:pt idx="9">
                  <c:v>0.942501373442042</c:v>
                </c:pt>
                <c:pt idx="10">
                  <c:v>0.942501373442042</c:v>
                </c:pt>
                <c:pt idx="11">
                  <c:v>0.942501373442042</c:v>
                </c:pt>
                <c:pt idx="12">
                  <c:v>0.942501373442042</c:v>
                </c:pt>
              </c:numCache>
            </c:numRef>
          </c:yVal>
          <c:smooth val="0"/>
          <c:extLst xmlns:c16r2="http://schemas.microsoft.com/office/drawing/2015/06/chart">
            <c:ext xmlns:c16="http://schemas.microsoft.com/office/drawing/2014/chart" uri="{C3380CC4-5D6E-409C-BE32-E72D297353CC}">
              <c16:uniqueId val="{00000000-78C7-4A0C-A658-DD62445299C1}"/>
            </c:ext>
          </c:extLst>
        </c:ser>
        <c:dLbls>
          <c:showLegendKey val="0"/>
          <c:showVal val="0"/>
          <c:showCatName val="0"/>
          <c:showSerName val="0"/>
          <c:showPercent val="0"/>
          <c:showBubbleSize val="0"/>
        </c:dLbls>
        <c:axId val="2121284224"/>
        <c:axId val="2121581136"/>
      </c:scatterChart>
      <c:valAx>
        <c:axId val="2121284224"/>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21581136"/>
        <c:crosses val="autoZero"/>
        <c:crossBetween val="midCat"/>
      </c:valAx>
      <c:valAx>
        <c:axId val="2121581136"/>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21284224"/>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Index Value  2.1 - Nnet - Algeria</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Sheet1!$A$2:$A$14</c:f>
              <c:numCache>
                <c:formatCode>General</c:formatCode>
                <c:ptCount val="13"/>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numCache>
            </c:numRef>
          </c:xVal>
          <c:yVal>
            <c:numRef>
              <c:f>Sheet1!$B$2:$B$14</c:f>
              <c:numCache>
                <c:formatCode>General</c:formatCode>
                <c:ptCount val="13"/>
                <c:pt idx="0">
                  <c:v>0.9825359</c:v>
                </c:pt>
                <c:pt idx="1">
                  <c:v>0.9661571</c:v>
                </c:pt>
                <c:pt idx="2">
                  <c:v>0.9539763</c:v>
                </c:pt>
                <c:pt idx="3">
                  <c:v>0.9397484</c:v>
                </c:pt>
                <c:pt idx="4">
                  <c:v>0.9477636</c:v>
                </c:pt>
                <c:pt idx="5">
                  <c:v>0.9797892</c:v>
                </c:pt>
                <c:pt idx="6">
                  <c:v>0.9864935</c:v>
                </c:pt>
                <c:pt idx="7">
                  <c:v>0.942501373442042</c:v>
                </c:pt>
                <c:pt idx="8">
                  <c:v>0.942501373442042</c:v>
                </c:pt>
                <c:pt idx="9">
                  <c:v>0.942501373442042</c:v>
                </c:pt>
                <c:pt idx="10">
                  <c:v>0.956321</c:v>
                </c:pt>
                <c:pt idx="11">
                  <c:v>0.942501373442042</c:v>
                </c:pt>
                <c:pt idx="12">
                  <c:v>0.942501373442042</c:v>
                </c:pt>
              </c:numCache>
            </c:numRef>
          </c:yVal>
          <c:smooth val="0"/>
          <c:extLst xmlns:c16r2="http://schemas.microsoft.com/office/drawing/2015/06/chart">
            <c:ext xmlns:c16="http://schemas.microsoft.com/office/drawing/2014/chart" uri="{C3380CC4-5D6E-409C-BE32-E72D297353CC}">
              <c16:uniqueId val="{00000000-6034-4707-9B2A-8BCC12324411}"/>
            </c:ext>
          </c:extLst>
        </c:ser>
        <c:dLbls>
          <c:showLegendKey val="0"/>
          <c:showVal val="0"/>
          <c:showCatName val="0"/>
          <c:showSerName val="0"/>
          <c:showPercent val="0"/>
          <c:showBubbleSize val="0"/>
        </c:dLbls>
        <c:axId val="-2083898272"/>
        <c:axId val="-2083967856"/>
      </c:scatterChart>
      <c:valAx>
        <c:axId val="-2083898272"/>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83967856"/>
        <c:crosses val="autoZero"/>
        <c:crossBetween val="midCat"/>
      </c:valAx>
      <c:valAx>
        <c:axId val="-2083967856"/>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83898272"/>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Index Value  3.2 - ARIMA - Australia</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Sheet1!$A$2:$A$14</c:f>
              <c:numCache>
                <c:formatCode>General</c:formatCode>
                <c:ptCount val="13"/>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numCache>
            </c:numRef>
          </c:xVal>
          <c:yVal>
            <c:numRef>
              <c:f>Sheet1!$B$2:$B$14</c:f>
              <c:numCache>
                <c:formatCode>General</c:formatCode>
                <c:ptCount val="13"/>
                <c:pt idx="0">
                  <c:v>0.463</c:v>
                </c:pt>
                <c:pt idx="1">
                  <c:v>0.469</c:v>
                </c:pt>
                <c:pt idx="2">
                  <c:v>0.467</c:v>
                </c:pt>
                <c:pt idx="3">
                  <c:v>0.47</c:v>
                </c:pt>
                <c:pt idx="4">
                  <c:v>0.467</c:v>
                </c:pt>
                <c:pt idx="5">
                  <c:v>0.47</c:v>
                </c:pt>
                <c:pt idx="6">
                  <c:v>0.471</c:v>
                </c:pt>
                <c:pt idx="7">
                  <c:v>0.472571428571432</c:v>
                </c:pt>
                <c:pt idx="8">
                  <c:v>0.475142857142864</c:v>
                </c:pt>
                <c:pt idx="9">
                  <c:v>0.477714285714296</c:v>
                </c:pt>
                <c:pt idx="10">
                  <c:v>0.480285714285728</c:v>
                </c:pt>
                <c:pt idx="11">
                  <c:v>0.482857142857161</c:v>
                </c:pt>
                <c:pt idx="12">
                  <c:v>0.485428571428593</c:v>
                </c:pt>
              </c:numCache>
            </c:numRef>
          </c:yVal>
          <c:smooth val="0"/>
          <c:extLst xmlns:c16r2="http://schemas.microsoft.com/office/drawing/2015/06/chart">
            <c:ext xmlns:c16="http://schemas.microsoft.com/office/drawing/2014/chart" uri="{C3380CC4-5D6E-409C-BE32-E72D297353CC}">
              <c16:uniqueId val="{00000000-4EC0-4B18-87A7-1C05CECBC60D}"/>
            </c:ext>
          </c:extLst>
        </c:ser>
        <c:dLbls>
          <c:showLegendKey val="0"/>
          <c:showVal val="0"/>
          <c:showCatName val="0"/>
          <c:showSerName val="0"/>
          <c:showPercent val="0"/>
          <c:showBubbleSize val="0"/>
        </c:dLbls>
        <c:axId val="-2018933088"/>
        <c:axId val="-2019394224"/>
      </c:scatterChart>
      <c:valAx>
        <c:axId val="-2018933088"/>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19394224"/>
        <c:crosses val="autoZero"/>
        <c:crossBetween val="midCat"/>
      </c:valAx>
      <c:valAx>
        <c:axId val="-2019394224"/>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18933088"/>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Index Value  3.2 - XGBAR - Australia</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Sheet1!$A$2:$A$14</c:f>
              <c:numCache>
                <c:formatCode>General</c:formatCode>
                <c:ptCount val="13"/>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numCache>
            </c:numRef>
          </c:xVal>
          <c:yVal>
            <c:numRef>
              <c:f>Sheet1!$B$2:$B$14</c:f>
              <c:numCache>
                <c:formatCode>General</c:formatCode>
                <c:ptCount val="13"/>
                <c:pt idx="0">
                  <c:v>0.463</c:v>
                </c:pt>
                <c:pt idx="1">
                  <c:v>0.469</c:v>
                </c:pt>
                <c:pt idx="2">
                  <c:v>0.467</c:v>
                </c:pt>
                <c:pt idx="3">
                  <c:v>0.47</c:v>
                </c:pt>
                <c:pt idx="4">
                  <c:v>0.467</c:v>
                </c:pt>
                <c:pt idx="5">
                  <c:v>0.47</c:v>
                </c:pt>
                <c:pt idx="6">
                  <c:v>0.471</c:v>
                </c:pt>
                <c:pt idx="7">
                  <c:v>0.470606982707977</c:v>
                </c:pt>
                <c:pt idx="8">
                  <c:v>0.470606982707977</c:v>
                </c:pt>
                <c:pt idx="9">
                  <c:v>0.470076</c:v>
                </c:pt>
                <c:pt idx="10">
                  <c:v>0.470806982707977</c:v>
                </c:pt>
                <c:pt idx="11">
                  <c:v>0.470606982707977</c:v>
                </c:pt>
                <c:pt idx="12">
                  <c:v>0.470606982707977</c:v>
                </c:pt>
              </c:numCache>
            </c:numRef>
          </c:yVal>
          <c:smooth val="0"/>
          <c:extLst xmlns:c16r2="http://schemas.microsoft.com/office/drawing/2015/06/chart">
            <c:ext xmlns:c16="http://schemas.microsoft.com/office/drawing/2014/chart" uri="{C3380CC4-5D6E-409C-BE32-E72D297353CC}">
              <c16:uniqueId val="{00000000-6D8E-4FAC-96DD-A83C49423086}"/>
            </c:ext>
          </c:extLst>
        </c:ser>
        <c:dLbls>
          <c:showLegendKey val="0"/>
          <c:showVal val="0"/>
          <c:showCatName val="0"/>
          <c:showSerName val="0"/>
          <c:showPercent val="0"/>
          <c:showBubbleSize val="0"/>
        </c:dLbls>
        <c:axId val="-2033176640"/>
        <c:axId val="-2032276480"/>
      </c:scatterChart>
      <c:valAx>
        <c:axId val="-2033176640"/>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32276480"/>
        <c:crosses val="autoZero"/>
        <c:crossBetween val="midCat"/>
      </c:valAx>
      <c:valAx>
        <c:axId val="-2032276480"/>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3317664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Index Value - 4.1 - ETS - India</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Sheet1!$A$2:$A$14</c:f>
              <c:numCache>
                <c:formatCode>General</c:formatCode>
                <c:ptCount val="13"/>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numCache>
            </c:numRef>
          </c:xVal>
          <c:yVal>
            <c:numRef>
              <c:f>Sheet1!$B$2:$B$14</c:f>
              <c:numCache>
                <c:formatCode>General</c:formatCode>
                <c:ptCount val="13"/>
                <c:pt idx="0">
                  <c:v>0.0915</c:v>
                </c:pt>
                <c:pt idx="1">
                  <c:v>0.0881</c:v>
                </c:pt>
                <c:pt idx="2">
                  <c:v>0.0847</c:v>
                </c:pt>
                <c:pt idx="3">
                  <c:v>0.0813</c:v>
                </c:pt>
                <c:pt idx="4">
                  <c:v>0.0782</c:v>
                </c:pt>
                <c:pt idx="5">
                  <c:v>0.0751</c:v>
                </c:pt>
                <c:pt idx="6">
                  <c:v>0.0721</c:v>
                </c:pt>
                <c:pt idx="7">
                  <c:v>0.176400530062141</c:v>
                </c:pt>
                <c:pt idx="8">
                  <c:v>0.176400530062141</c:v>
                </c:pt>
                <c:pt idx="9">
                  <c:v>0.176400530062141</c:v>
                </c:pt>
                <c:pt idx="10">
                  <c:v>0.176400530062141</c:v>
                </c:pt>
                <c:pt idx="11">
                  <c:v>0.176400530062141</c:v>
                </c:pt>
                <c:pt idx="12">
                  <c:v>0.178400530062141</c:v>
                </c:pt>
              </c:numCache>
            </c:numRef>
          </c:yVal>
          <c:smooth val="0"/>
          <c:extLst xmlns:c16r2="http://schemas.microsoft.com/office/drawing/2015/06/chart">
            <c:ext xmlns:c16="http://schemas.microsoft.com/office/drawing/2014/chart" uri="{C3380CC4-5D6E-409C-BE32-E72D297353CC}">
              <c16:uniqueId val="{00000000-D115-4FA6-ADB6-60398A07ED4D}"/>
            </c:ext>
          </c:extLst>
        </c:ser>
        <c:dLbls>
          <c:showLegendKey val="0"/>
          <c:showVal val="0"/>
          <c:showCatName val="0"/>
          <c:showSerName val="0"/>
          <c:showPercent val="0"/>
          <c:showBubbleSize val="0"/>
        </c:dLbls>
        <c:axId val="-2032431648"/>
        <c:axId val="-2032316480"/>
      </c:scatterChart>
      <c:valAx>
        <c:axId val="-2032431648"/>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32316480"/>
        <c:crosses val="autoZero"/>
        <c:crossBetween val="midCat"/>
      </c:valAx>
      <c:valAx>
        <c:axId val="-2032316480"/>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32431648"/>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Index Value - 6.1 - ARIMA - Thailand</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Sheet1!$A$2:$A$14</c:f>
              <c:numCache>
                <c:formatCode>General</c:formatCode>
                <c:ptCount val="13"/>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numCache>
            </c:numRef>
          </c:xVal>
          <c:yVal>
            <c:numRef>
              <c:f>Sheet1!$B$2:$B$13</c:f>
              <c:numCache>
                <c:formatCode>General</c:formatCode>
                <c:ptCount val="12"/>
                <c:pt idx="0">
                  <c:v>0.019</c:v>
                </c:pt>
                <c:pt idx="1">
                  <c:v>0.018</c:v>
                </c:pt>
                <c:pt idx="2">
                  <c:v>0.017</c:v>
                </c:pt>
                <c:pt idx="3">
                  <c:v>0.016</c:v>
                </c:pt>
                <c:pt idx="4">
                  <c:v>0.015</c:v>
                </c:pt>
                <c:pt idx="5">
                  <c:v>0.014</c:v>
                </c:pt>
                <c:pt idx="6">
                  <c:v>0.014</c:v>
                </c:pt>
                <c:pt idx="7">
                  <c:v>0.0117522542224859</c:v>
                </c:pt>
                <c:pt idx="8">
                  <c:v>0.010300778072453</c:v>
                </c:pt>
                <c:pt idx="9">
                  <c:v>0.00869180079467015</c:v>
                </c:pt>
                <c:pt idx="10">
                  <c:v>0.0069725447648154</c:v>
                </c:pt>
                <c:pt idx="11">
                  <c:v>0.00519005322489486</c:v>
                </c:pt>
              </c:numCache>
            </c:numRef>
          </c:yVal>
          <c:smooth val="0"/>
          <c:extLst xmlns:c16r2="http://schemas.microsoft.com/office/drawing/2015/06/chart">
            <c:ext xmlns:c16="http://schemas.microsoft.com/office/drawing/2014/chart" uri="{C3380CC4-5D6E-409C-BE32-E72D297353CC}">
              <c16:uniqueId val="{00000000-A228-40F7-8AFD-7E8A549DBCC4}"/>
            </c:ext>
          </c:extLst>
        </c:ser>
        <c:dLbls>
          <c:showLegendKey val="0"/>
          <c:showVal val="0"/>
          <c:showCatName val="0"/>
          <c:showSerName val="0"/>
          <c:showPercent val="0"/>
          <c:showBubbleSize val="0"/>
        </c:dLbls>
        <c:axId val="-2101593888"/>
        <c:axId val="-2101819968"/>
      </c:scatterChart>
      <c:valAx>
        <c:axId val="-2101593888"/>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01819968"/>
        <c:crosses val="autoZero"/>
        <c:crossBetween val="midCat"/>
      </c:valAx>
      <c:valAx>
        <c:axId val="-2101819968"/>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01593888"/>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394210-3C6A-45A9-B0BE-C83D6A3407BC}"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27B97-B5F8-4DFA-B389-29C0E4724433}" type="slidenum">
              <a:rPr lang="en-US" smtClean="0"/>
              <a:t>‹#›</a:t>
            </a:fld>
            <a:endParaRPr lang="en-US"/>
          </a:p>
        </p:txBody>
      </p:sp>
    </p:spTree>
    <p:extLst>
      <p:ext uri="{BB962C8B-B14F-4D97-AF65-F5344CB8AC3E}">
        <p14:creationId xmlns:p14="http://schemas.microsoft.com/office/powerpoint/2010/main" val="492756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394210-3C6A-45A9-B0BE-C83D6A3407BC}"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27B97-B5F8-4DFA-B389-29C0E4724433}" type="slidenum">
              <a:rPr lang="en-US" smtClean="0"/>
              <a:t>‹#›</a:t>
            </a:fld>
            <a:endParaRPr lang="en-US"/>
          </a:p>
        </p:txBody>
      </p:sp>
    </p:spTree>
    <p:extLst>
      <p:ext uri="{BB962C8B-B14F-4D97-AF65-F5344CB8AC3E}">
        <p14:creationId xmlns:p14="http://schemas.microsoft.com/office/powerpoint/2010/main" val="282855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394210-3C6A-45A9-B0BE-C83D6A3407BC}"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27B97-B5F8-4DFA-B389-29C0E4724433}" type="slidenum">
              <a:rPr lang="en-US" smtClean="0"/>
              <a:t>‹#›</a:t>
            </a:fld>
            <a:endParaRPr lang="en-US"/>
          </a:p>
        </p:txBody>
      </p:sp>
    </p:spTree>
    <p:extLst>
      <p:ext uri="{BB962C8B-B14F-4D97-AF65-F5344CB8AC3E}">
        <p14:creationId xmlns:p14="http://schemas.microsoft.com/office/powerpoint/2010/main" val="230306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394210-3C6A-45A9-B0BE-C83D6A3407BC}"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27B97-B5F8-4DFA-B389-29C0E4724433}" type="slidenum">
              <a:rPr lang="en-US" smtClean="0"/>
              <a:t>‹#›</a:t>
            </a:fld>
            <a:endParaRPr lang="en-US"/>
          </a:p>
        </p:txBody>
      </p:sp>
    </p:spTree>
    <p:extLst>
      <p:ext uri="{BB962C8B-B14F-4D97-AF65-F5344CB8AC3E}">
        <p14:creationId xmlns:p14="http://schemas.microsoft.com/office/powerpoint/2010/main" val="169025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394210-3C6A-45A9-B0BE-C83D6A3407BC}" type="datetimeFigureOut">
              <a:rPr lang="en-US" smtClean="0"/>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27B97-B5F8-4DFA-B389-29C0E4724433}" type="slidenum">
              <a:rPr lang="en-US" smtClean="0"/>
              <a:t>‹#›</a:t>
            </a:fld>
            <a:endParaRPr lang="en-US"/>
          </a:p>
        </p:txBody>
      </p:sp>
    </p:spTree>
    <p:extLst>
      <p:ext uri="{BB962C8B-B14F-4D97-AF65-F5344CB8AC3E}">
        <p14:creationId xmlns:p14="http://schemas.microsoft.com/office/powerpoint/2010/main" val="2166564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394210-3C6A-45A9-B0BE-C83D6A3407BC}" type="datetimeFigureOut">
              <a:rPr lang="en-US" smtClean="0"/>
              <a:t>12/12/16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27B97-B5F8-4DFA-B389-29C0E4724433}" type="slidenum">
              <a:rPr lang="en-US" smtClean="0"/>
              <a:t>‹#›</a:t>
            </a:fld>
            <a:endParaRPr lang="en-US"/>
          </a:p>
        </p:txBody>
      </p:sp>
    </p:spTree>
    <p:extLst>
      <p:ext uri="{BB962C8B-B14F-4D97-AF65-F5344CB8AC3E}">
        <p14:creationId xmlns:p14="http://schemas.microsoft.com/office/powerpoint/2010/main" val="222198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394210-3C6A-45A9-B0BE-C83D6A3407BC}" type="datetimeFigureOut">
              <a:rPr lang="en-US" smtClean="0"/>
              <a:t>12/12/16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27B97-B5F8-4DFA-B389-29C0E4724433}" type="slidenum">
              <a:rPr lang="en-US" smtClean="0"/>
              <a:t>‹#›</a:t>
            </a:fld>
            <a:endParaRPr lang="en-US"/>
          </a:p>
        </p:txBody>
      </p:sp>
    </p:spTree>
    <p:extLst>
      <p:ext uri="{BB962C8B-B14F-4D97-AF65-F5344CB8AC3E}">
        <p14:creationId xmlns:p14="http://schemas.microsoft.com/office/powerpoint/2010/main" val="159698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394210-3C6A-45A9-B0BE-C83D6A3407BC}" type="datetimeFigureOut">
              <a:rPr lang="en-US" smtClean="0"/>
              <a:t>12/12/16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27B97-B5F8-4DFA-B389-29C0E4724433}" type="slidenum">
              <a:rPr lang="en-US" smtClean="0"/>
              <a:t>‹#›</a:t>
            </a:fld>
            <a:endParaRPr lang="en-US"/>
          </a:p>
        </p:txBody>
      </p:sp>
    </p:spTree>
    <p:extLst>
      <p:ext uri="{BB962C8B-B14F-4D97-AF65-F5344CB8AC3E}">
        <p14:creationId xmlns:p14="http://schemas.microsoft.com/office/powerpoint/2010/main" val="191726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394210-3C6A-45A9-B0BE-C83D6A3407BC}" type="datetimeFigureOut">
              <a:rPr lang="en-US" smtClean="0"/>
              <a:t>12/12/16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27B97-B5F8-4DFA-B389-29C0E4724433}" type="slidenum">
              <a:rPr lang="en-US" smtClean="0"/>
              <a:t>‹#›</a:t>
            </a:fld>
            <a:endParaRPr lang="en-US"/>
          </a:p>
        </p:txBody>
      </p:sp>
    </p:spTree>
    <p:extLst>
      <p:ext uri="{BB962C8B-B14F-4D97-AF65-F5344CB8AC3E}">
        <p14:creationId xmlns:p14="http://schemas.microsoft.com/office/powerpoint/2010/main" val="3238282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394210-3C6A-45A9-B0BE-C83D6A3407BC}" type="datetimeFigureOut">
              <a:rPr lang="en-US" smtClean="0"/>
              <a:t>12/12/16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27B97-B5F8-4DFA-B389-29C0E4724433}" type="slidenum">
              <a:rPr lang="en-US" smtClean="0"/>
              <a:t>‹#›</a:t>
            </a:fld>
            <a:endParaRPr lang="en-US"/>
          </a:p>
        </p:txBody>
      </p:sp>
    </p:spTree>
    <p:extLst>
      <p:ext uri="{BB962C8B-B14F-4D97-AF65-F5344CB8AC3E}">
        <p14:creationId xmlns:p14="http://schemas.microsoft.com/office/powerpoint/2010/main" val="56217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394210-3C6A-45A9-B0BE-C83D6A3407BC}" type="datetimeFigureOut">
              <a:rPr lang="en-US" smtClean="0"/>
              <a:t>12/12/16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27B97-B5F8-4DFA-B389-29C0E4724433}" type="slidenum">
              <a:rPr lang="en-US" smtClean="0"/>
              <a:t>‹#›</a:t>
            </a:fld>
            <a:endParaRPr lang="en-US"/>
          </a:p>
        </p:txBody>
      </p:sp>
    </p:spTree>
    <p:extLst>
      <p:ext uri="{BB962C8B-B14F-4D97-AF65-F5344CB8AC3E}">
        <p14:creationId xmlns:p14="http://schemas.microsoft.com/office/powerpoint/2010/main" val="41212985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94210-3C6A-45A9-B0BE-C83D6A3407BC}" type="datetimeFigureOut">
              <a:rPr lang="en-US" smtClean="0"/>
              <a:t>12/12/16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27B97-B5F8-4DFA-B389-29C0E4724433}" type="slidenum">
              <a:rPr lang="en-US" smtClean="0"/>
              <a:t>‹#›</a:t>
            </a:fld>
            <a:endParaRPr lang="en-US"/>
          </a:p>
        </p:txBody>
      </p:sp>
    </p:spTree>
    <p:extLst>
      <p:ext uri="{BB962C8B-B14F-4D97-AF65-F5344CB8AC3E}">
        <p14:creationId xmlns:p14="http://schemas.microsoft.com/office/powerpoint/2010/main" val="367687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United Millennium Development Goals</a:t>
            </a:r>
            <a:r>
              <a:rPr lang="en-US" dirty="0"/>
              <a:t/>
            </a:r>
            <a:br>
              <a:rPr lang="en-US" dirty="0"/>
            </a:br>
            <a:r>
              <a:rPr lang="en-US" cap="small" dirty="0"/>
              <a:t/>
            </a:r>
            <a:br>
              <a:rPr lang="en-US" cap="small" dirty="0"/>
            </a:br>
            <a:endParaRPr lang="en-US" dirty="0"/>
          </a:p>
        </p:txBody>
      </p:sp>
      <p:sp>
        <p:nvSpPr>
          <p:cNvPr id="3" name="Subtitle 2"/>
          <p:cNvSpPr>
            <a:spLocks noGrp="1"/>
          </p:cNvSpPr>
          <p:nvPr>
            <p:ph type="subTitle" idx="1"/>
          </p:nvPr>
        </p:nvSpPr>
        <p:spPr/>
        <p:txBody>
          <a:bodyPr/>
          <a:lstStyle/>
          <a:p>
            <a:r>
              <a:rPr lang="en-US" dirty="0" smtClean="0"/>
              <a:t>R Implementation </a:t>
            </a:r>
            <a:r>
              <a:rPr lang="en-US" dirty="0"/>
              <a:t>of </a:t>
            </a:r>
            <a:r>
              <a:rPr lang="en-US" dirty="0" smtClean="0"/>
              <a:t>ARIMA, XGBAR, ETS and </a:t>
            </a:r>
            <a:r>
              <a:rPr lang="en-US" dirty="0" err="1" smtClean="0"/>
              <a:t>Nnet</a:t>
            </a:r>
            <a:r>
              <a:rPr lang="en-US" dirty="0" smtClean="0"/>
              <a:t> model </a:t>
            </a:r>
            <a:endParaRPr lang="en-US" dirty="0"/>
          </a:p>
          <a:p>
            <a:endParaRPr lang="en-US" dirty="0"/>
          </a:p>
        </p:txBody>
      </p:sp>
    </p:spTree>
    <p:extLst>
      <p:ext uri="{BB962C8B-B14F-4D97-AF65-F5344CB8AC3E}">
        <p14:creationId xmlns:p14="http://schemas.microsoft.com/office/powerpoint/2010/main" val="1843912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ETS Model</a:t>
            </a:r>
            <a:endParaRPr lang="en-US" dirty="0"/>
          </a:p>
        </p:txBody>
      </p:sp>
      <p:sp>
        <p:nvSpPr>
          <p:cNvPr id="3" name="Content Placeholder 2"/>
          <p:cNvSpPr>
            <a:spLocks noGrp="1"/>
          </p:cNvSpPr>
          <p:nvPr>
            <p:ph idx="1"/>
          </p:nvPr>
        </p:nvSpPr>
        <p:spPr>
          <a:xfrm>
            <a:off x="838200" y="1422400"/>
            <a:ext cx="10515600" cy="5435599"/>
          </a:xfrm>
        </p:spPr>
        <p:txBody>
          <a:bodyPr>
            <a:normAutofit/>
          </a:bodyPr>
          <a:lstStyle/>
          <a:p>
            <a:pPr lvl="0"/>
            <a:r>
              <a:rPr lang="en-US" dirty="0"/>
              <a:t>Exponential Smoothing is a technique to make forecasts by using a weighted mean of past values, wherein more recent values are given higher weights</a:t>
            </a:r>
          </a:p>
          <a:p>
            <a:pPr lvl="0"/>
            <a:r>
              <a:rPr lang="en-US" dirty="0"/>
              <a:t>While running the models on the huge dataset, we realized that some of the models were not preforming very well due to the nature of data being non-stationary. </a:t>
            </a:r>
            <a:endParaRPr lang="en-US" dirty="0" smtClean="0"/>
          </a:p>
          <a:p>
            <a:pPr lvl="0"/>
            <a:r>
              <a:rPr lang="en-US" dirty="0" smtClean="0"/>
              <a:t>The </a:t>
            </a:r>
            <a:r>
              <a:rPr lang="en-US" dirty="0"/>
              <a:t>ETS models with seasonality or non-damped trend help to account for such variations. </a:t>
            </a:r>
            <a:endParaRPr lang="en-US" dirty="0" smtClean="0"/>
          </a:p>
          <a:p>
            <a:pPr lvl="0"/>
            <a:r>
              <a:rPr lang="en-US" dirty="0" smtClean="0"/>
              <a:t>Thus </a:t>
            </a:r>
            <a:r>
              <a:rPr lang="en-US" dirty="0"/>
              <a:t>for seasonal nature of datasets, there are a large number of restrictions on the ARIMA parameters which can be relaxed by using ETS model with the </a:t>
            </a:r>
            <a:r>
              <a:rPr lang="en-US" dirty="0" err="1"/>
              <a:t>forcast</a:t>
            </a:r>
            <a:r>
              <a:rPr lang="en-US" dirty="0"/>
              <a:t>() function in R.</a:t>
            </a:r>
          </a:p>
          <a:p>
            <a:endParaRPr lang="en-US" dirty="0"/>
          </a:p>
        </p:txBody>
      </p:sp>
    </p:spTree>
    <p:extLst>
      <p:ext uri="{BB962C8B-B14F-4D97-AF65-F5344CB8AC3E}">
        <p14:creationId xmlns:p14="http://schemas.microsoft.com/office/powerpoint/2010/main" val="1747967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normAutofit/>
          </a:bodyPr>
          <a:lstStyle/>
          <a:p>
            <a:pPr lvl="1"/>
            <a:r>
              <a:rPr lang="en-US" dirty="0" smtClean="0"/>
              <a:t>R</a:t>
            </a:r>
          </a:p>
          <a:p>
            <a:pPr lvl="1"/>
            <a:r>
              <a:rPr lang="en-US" dirty="0" smtClean="0"/>
              <a:t>Spark</a:t>
            </a:r>
          </a:p>
          <a:p>
            <a:pPr lvl="1"/>
            <a:r>
              <a:rPr lang="en-US" dirty="0" smtClean="0"/>
              <a:t>HDFS</a:t>
            </a:r>
          </a:p>
          <a:p>
            <a:pPr lvl="1"/>
            <a:r>
              <a:rPr lang="en-US" dirty="0" err="1" smtClean="0"/>
              <a:t>Elasticsearch</a:t>
            </a:r>
            <a:endParaRPr lang="en-US" dirty="0" smtClean="0"/>
          </a:p>
          <a:p>
            <a:pPr lvl="1"/>
            <a:r>
              <a:rPr lang="en-US" dirty="0" err="1" smtClean="0"/>
              <a:t>Kibana</a:t>
            </a:r>
            <a:r>
              <a:rPr lang="en-US" dirty="0" smtClean="0"/>
              <a:t> for graphs</a:t>
            </a:r>
          </a:p>
          <a:p>
            <a:pPr lvl="1"/>
            <a:endParaRPr lang="en-US" dirty="0"/>
          </a:p>
        </p:txBody>
      </p:sp>
    </p:spTree>
    <p:extLst>
      <p:ext uri="{BB962C8B-B14F-4D97-AF65-F5344CB8AC3E}">
        <p14:creationId xmlns:p14="http://schemas.microsoft.com/office/powerpoint/2010/main" val="2081022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was </a:t>
            </a:r>
            <a:r>
              <a:rPr lang="en-US" dirty="0" smtClean="0"/>
              <a:t>provided ?</a:t>
            </a:r>
            <a:r>
              <a:rPr lang="en-US" dirty="0"/>
              <a:t/>
            </a:r>
            <a:br>
              <a:rPr lang="en-US" dirty="0"/>
            </a:br>
            <a:endParaRPr lang="en-US" dirty="0"/>
          </a:p>
        </p:txBody>
      </p:sp>
      <p:sp>
        <p:nvSpPr>
          <p:cNvPr id="3" name="Content Placeholder 2"/>
          <p:cNvSpPr>
            <a:spLocks noGrp="1"/>
          </p:cNvSpPr>
          <p:nvPr>
            <p:ph idx="1"/>
          </p:nvPr>
        </p:nvSpPr>
        <p:spPr>
          <a:xfrm>
            <a:off x="838200" y="1393824"/>
            <a:ext cx="10515600" cy="4968875"/>
          </a:xfrm>
        </p:spPr>
        <p:txBody>
          <a:bodyPr/>
          <a:lstStyle/>
          <a:p>
            <a:pPr lvl="1"/>
            <a:endParaRPr lang="en-US" dirty="0" smtClean="0"/>
          </a:p>
          <a:p>
            <a:r>
              <a:rPr lang="en-US" dirty="0" smtClean="0"/>
              <a:t>We were given a World bank data which had indicators in it from 1970 to 2007</a:t>
            </a:r>
          </a:p>
          <a:p>
            <a:r>
              <a:rPr lang="en-US" dirty="0" smtClean="0"/>
              <a:t>The data was of different goals for different countries through out the world</a:t>
            </a:r>
          </a:p>
          <a:p>
            <a:endParaRPr lang="en-US" dirty="0"/>
          </a:p>
        </p:txBody>
      </p:sp>
    </p:spTree>
    <p:extLst>
      <p:ext uri="{BB962C8B-B14F-4D97-AF65-F5344CB8AC3E}">
        <p14:creationId xmlns:p14="http://schemas.microsoft.com/office/powerpoint/2010/main" val="307899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Accomplished?</a:t>
            </a:r>
            <a:endParaRPr lang="en-US" dirty="0"/>
          </a:p>
        </p:txBody>
      </p:sp>
      <p:sp>
        <p:nvSpPr>
          <p:cNvPr id="3" name="Content Placeholder 2"/>
          <p:cNvSpPr>
            <a:spLocks noGrp="1"/>
          </p:cNvSpPr>
          <p:nvPr>
            <p:ph idx="1"/>
          </p:nvPr>
        </p:nvSpPr>
        <p:spPr/>
        <p:txBody>
          <a:bodyPr/>
          <a:lstStyle/>
          <a:p>
            <a:r>
              <a:rPr lang="en-US" dirty="0"/>
              <a:t>We </a:t>
            </a:r>
            <a:r>
              <a:rPr lang="en-US" dirty="0" smtClean="0"/>
              <a:t>did normalization of data which we got from World bank</a:t>
            </a:r>
          </a:p>
          <a:p>
            <a:r>
              <a:rPr lang="en-US" dirty="0" smtClean="0"/>
              <a:t>We did prediction from 2007 to 2012 of all the countries of all the goals and indicators provided</a:t>
            </a:r>
            <a:endParaRPr lang="en-US" dirty="0"/>
          </a:p>
          <a:p>
            <a:pPr marL="457200" lvl="1" indent="0">
              <a:buNone/>
            </a:pPr>
            <a:endParaRPr lang="en-US" dirty="0"/>
          </a:p>
        </p:txBody>
      </p:sp>
    </p:spTree>
    <p:extLst>
      <p:ext uri="{BB962C8B-B14F-4D97-AF65-F5344CB8AC3E}">
        <p14:creationId xmlns:p14="http://schemas.microsoft.com/office/powerpoint/2010/main" val="3330822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 </a:t>
            </a:r>
            <a:br>
              <a:rPr lang="en-US" dirty="0" smtClean="0"/>
            </a:br>
            <a:r>
              <a:rPr lang="en-US" sz="2800" dirty="0" smtClean="0"/>
              <a:t>Actual and Predicted values</a:t>
            </a:r>
            <a:endParaRPr lang="en-US" b="1" dirty="0"/>
          </a:p>
        </p:txBody>
      </p:sp>
      <p:sp>
        <p:nvSpPr>
          <p:cNvPr id="3" name="Content Placeholder 2"/>
          <p:cNvSpPr>
            <a:spLocks noGrp="1"/>
          </p:cNvSpPr>
          <p:nvPr>
            <p:ph idx="1"/>
          </p:nvPr>
        </p:nvSpPr>
        <p:spPr/>
        <p:txBody>
          <a:bodyPr/>
          <a:lstStyle/>
          <a:p>
            <a:endParaRPr lang="en-US" dirty="0"/>
          </a:p>
        </p:txBody>
      </p:sp>
      <p:graphicFrame>
        <p:nvGraphicFramePr>
          <p:cNvPr id="6" name="Chart 5"/>
          <p:cNvGraphicFramePr/>
          <p:nvPr>
            <p:extLst>
              <p:ext uri="{D42A27DB-BD31-4B8C-83A1-F6EECF244321}">
                <p14:modId xmlns:p14="http://schemas.microsoft.com/office/powerpoint/2010/main" val="613131062"/>
              </p:ext>
            </p:extLst>
          </p:nvPr>
        </p:nvGraphicFramePr>
        <p:xfrm>
          <a:off x="1828800" y="2032000"/>
          <a:ext cx="9017000" cy="4279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2109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 name="Chart 3"/>
          <p:cNvGraphicFramePr/>
          <p:nvPr>
            <p:extLst>
              <p:ext uri="{D42A27DB-BD31-4B8C-83A1-F6EECF244321}">
                <p14:modId xmlns:p14="http://schemas.microsoft.com/office/powerpoint/2010/main" val="2062951557"/>
              </p:ext>
            </p:extLst>
          </p:nvPr>
        </p:nvGraphicFramePr>
        <p:xfrm>
          <a:off x="1379095" y="1364106"/>
          <a:ext cx="9136505" cy="48128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4740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extLst>
              <p:ext uri="{D42A27DB-BD31-4B8C-83A1-F6EECF244321}">
                <p14:modId xmlns:p14="http://schemas.microsoft.com/office/powerpoint/2010/main" val="1322347098"/>
              </p:ext>
            </p:extLst>
          </p:nvPr>
        </p:nvGraphicFramePr>
        <p:xfrm>
          <a:off x="1270000" y="1333499"/>
          <a:ext cx="9804400" cy="4843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8261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extLst>
              <p:ext uri="{D42A27DB-BD31-4B8C-83A1-F6EECF244321}">
                <p14:modId xmlns:p14="http://schemas.microsoft.com/office/powerpoint/2010/main" val="2143122805"/>
              </p:ext>
            </p:extLst>
          </p:nvPr>
        </p:nvGraphicFramePr>
        <p:xfrm>
          <a:off x="1320801" y="1312069"/>
          <a:ext cx="10032999" cy="48648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2142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extLst>
              <p:ext uri="{D42A27DB-BD31-4B8C-83A1-F6EECF244321}">
                <p14:modId xmlns:p14="http://schemas.microsoft.com/office/powerpoint/2010/main" val="2060083199"/>
              </p:ext>
            </p:extLst>
          </p:nvPr>
        </p:nvGraphicFramePr>
        <p:xfrm>
          <a:off x="1092200" y="1270000"/>
          <a:ext cx="9982200" cy="467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5000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extLst>
              <p:ext uri="{D42A27DB-BD31-4B8C-83A1-F6EECF244321}">
                <p14:modId xmlns:p14="http://schemas.microsoft.com/office/powerpoint/2010/main" val="1715133170"/>
              </p:ext>
            </p:extLst>
          </p:nvPr>
        </p:nvGraphicFramePr>
        <p:xfrm>
          <a:off x="838200" y="1397000"/>
          <a:ext cx="10515600" cy="4779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5954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Problem Statement	</a:t>
            </a:r>
            <a:endParaRPr lang="en-US" dirty="0"/>
          </a:p>
        </p:txBody>
      </p:sp>
      <p:sp>
        <p:nvSpPr>
          <p:cNvPr id="3" name="Content Placeholder 2"/>
          <p:cNvSpPr>
            <a:spLocks noGrp="1"/>
          </p:cNvSpPr>
          <p:nvPr>
            <p:ph idx="1"/>
          </p:nvPr>
        </p:nvSpPr>
        <p:spPr/>
        <p:txBody>
          <a:bodyPr>
            <a:normAutofit/>
          </a:bodyPr>
          <a:lstStyle/>
          <a:p>
            <a:r>
              <a:rPr lang="en-US" dirty="0" smtClean="0"/>
              <a:t>Since 1944, world bank has been gathering data to help alleviate poverty by focusing on foreign investment, international trade, and capital investment.</a:t>
            </a:r>
            <a:endParaRPr lang="en-US" dirty="0"/>
          </a:p>
          <a:p>
            <a:r>
              <a:rPr lang="en-US" dirty="0"/>
              <a:t>The data collected is an indicator of the progress of social goals like achieve universal primary education, ensure environmental sustainability, promote gender equality and empower women </a:t>
            </a:r>
            <a:r>
              <a:rPr lang="en-US" dirty="0" err="1"/>
              <a:t>etc</a:t>
            </a:r>
            <a:r>
              <a:rPr lang="en-US" dirty="0"/>
              <a:t> </a:t>
            </a:r>
            <a:endParaRPr lang="en-US" dirty="0" smtClean="0"/>
          </a:p>
          <a:p>
            <a:r>
              <a:rPr lang="en-US" dirty="0"/>
              <a:t>The data is available for the years 1972 to 2007 on over 1200 macroeconomic indicators in 214 countries around the world. The World Bank provides these data to the public through their data portal. </a:t>
            </a:r>
          </a:p>
        </p:txBody>
      </p:sp>
    </p:spTree>
    <p:extLst>
      <p:ext uri="{BB962C8B-B14F-4D97-AF65-F5344CB8AC3E}">
        <p14:creationId xmlns:p14="http://schemas.microsoft.com/office/powerpoint/2010/main" val="2042415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extLst>
              <p:ext uri="{D42A27DB-BD31-4B8C-83A1-F6EECF244321}">
                <p14:modId xmlns:p14="http://schemas.microsoft.com/office/powerpoint/2010/main" val="1429349082"/>
              </p:ext>
            </p:extLst>
          </p:nvPr>
        </p:nvGraphicFramePr>
        <p:xfrm>
          <a:off x="1117600" y="1401763"/>
          <a:ext cx="9956800" cy="477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4034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5" name="Chart 4"/>
          <p:cNvGraphicFramePr/>
          <p:nvPr>
            <p:extLst>
              <p:ext uri="{D42A27DB-BD31-4B8C-83A1-F6EECF244321}">
                <p14:modId xmlns:p14="http://schemas.microsoft.com/office/powerpoint/2010/main" val="1235980706"/>
              </p:ext>
            </p:extLst>
          </p:nvPr>
        </p:nvGraphicFramePr>
        <p:xfrm>
          <a:off x="838200" y="1244185"/>
          <a:ext cx="10515600" cy="50677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10428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RMSE 2.1 and 3.2</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tretch>
            <a:fillRect/>
          </a:stretch>
        </p:blipFill>
        <p:spPr>
          <a:xfrm>
            <a:off x="1447801" y="2360613"/>
            <a:ext cx="3640138" cy="3430587"/>
          </a:xfrm>
          <a:prstGeom prst="rect">
            <a:avLst/>
          </a:prstGeom>
        </p:spPr>
      </p:pic>
      <p:pic>
        <p:nvPicPr>
          <p:cNvPr id="5" name="Picture 4" descr="C:\Users\fagunv\AppData\Local\Microsoft\Windows\INetCacheContent.Word\RMSE_3.2.jpg"/>
          <p:cNvPicPr/>
          <p:nvPr/>
        </p:nvPicPr>
        <p:blipFill>
          <a:blip r:embed="rId3">
            <a:extLst>
              <a:ext uri="{28A0092B-C50C-407E-A947-70E740481C1C}">
                <a14:useLocalDpi xmlns:a14="http://schemas.microsoft.com/office/drawing/2010/main" val="0"/>
              </a:ext>
            </a:extLst>
          </a:blip>
          <a:srcRect/>
          <a:stretch>
            <a:fillRect/>
          </a:stretch>
        </p:blipFill>
        <p:spPr bwMode="auto">
          <a:xfrm>
            <a:off x="6654800" y="2360613"/>
            <a:ext cx="3519489" cy="3430587"/>
          </a:xfrm>
          <a:prstGeom prst="rect">
            <a:avLst/>
          </a:prstGeom>
          <a:noFill/>
          <a:ln>
            <a:noFill/>
          </a:ln>
        </p:spPr>
      </p:pic>
    </p:spTree>
    <p:extLst>
      <p:ext uri="{BB962C8B-B14F-4D97-AF65-F5344CB8AC3E}">
        <p14:creationId xmlns:p14="http://schemas.microsoft.com/office/powerpoint/2010/main" val="2090624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RMSE 4.1 and 5.1</a:t>
            </a:r>
            <a:endParaRPr lang="en-US" dirty="0"/>
          </a:p>
        </p:txBody>
      </p:sp>
      <p:sp>
        <p:nvSpPr>
          <p:cNvPr id="3" name="Content Placeholder 2"/>
          <p:cNvSpPr>
            <a:spLocks noGrp="1"/>
          </p:cNvSpPr>
          <p:nvPr>
            <p:ph idx="1"/>
          </p:nvPr>
        </p:nvSpPr>
        <p:spPr/>
        <p:txBody>
          <a:bodyPr/>
          <a:lstStyle/>
          <a:p>
            <a:endParaRPr lang="en-US"/>
          </a:p>
        </p:txBody>
      </p:sp>
      <p:pic>
        <p:nvPicPr>
          <p:cNvPr id="4" name="Picture 3" descr="C:\Users\fagunv\AppData\Local\Microsoft\Windows\INetCacheContent.Word\RMSE_4.1.jpg"/>
          <p:cNvPicPr/>
          <p:nvPr/>
        </p:nvPicPr>
        <p:blipFill>
          <a:blip r:embed="rId2">
            <a:extLst>
              <a:ext uri="{28A0092B-C50C-407E-A947-70E740481C1C}">
                <a14:useLocalDpi xmlns:a14="http://schemas.microsoft.com/office/drawing/2010/main" val="0"/>
              </a:ext>
            </a:extLst>
          </a:blip>
          <a:srcRect/>
          <a:stretch>
            <a:fillRect/>
          </a:stretch>
        </p:blipFill>
        <p:spPr bwMode="auto">
          <a:xfrm>
            <a:off x="1117600" y="2643664"/>
            <a:ext cx="4241800" cy="3325336"/>
          </a:xfrm>
          <a:prstGeom prst="rect">
            <a:avLst/>
          </a:prstGeom>
          <a:noFill/>
          <a:ln>
            <a:noFill/>
          </a:ln>
        </p:spPr>
      </p:pic>
      <p:pic>
        <p:nvPicPr>
          <p:cNvPr id="5" name="Picture 4" descr="C:\Users\fagunv\AppData\Local\Microsoft\Windows\INetCacheContent.Word\RMSE_5.1.jpg"/>
          <p:cNvPicPr/>
          <p:nvPr/>
        </p:nvPicPr>
        <p:blipFill>
          <a:blip r:embed="rId3">
            <a:extLst>
              <a:ext uri="{28A0092B-C50C-407E-A947-70E740481C1C}">
                <a14:useLocalDpi xmlns:a14="http://schemas.microsoft.com/office/drawing/2010/main" val="0"/>
              </a:ext>
            </a:extLst>
          </a:blip>
          <a:srcRect/>
          <a:stretch>
            <a:fillRect/>
          </a:stretch>
        </p:blipFill>
        <p:spPr bwMode="auto">
          <a:xfrm>
            <a:off x="6453504" y="2643664"/>
            <a:ext cx="4290695" cy="3325336"/>
          </a:xfrm>
          <a:prstGeom prst="rect">
            <a:avLst/>
          </a:prstGeom>
          <a:noFill/>
          <a:ln>
            <a:noFill/>
          </a:ln>
        </p:spPr>
      </p:pic>
    </p:spTree>
    <p:extLst>
      <p:ext uri="{BB962C8B-B14F-4D97-AF65-F5344CB8AC3E}">
        <p14:creationId xmlns:p14="http://schemas.microsoft.com/office/powerpoint/2010/main" val="189968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RMSE 8.16</a:t>
            </a:r>
            <a:endParaRPr lang="en-US" dirty="0"/>
          </a:p>
        </p:txBody>
      </p:sp>
      <p:sp>
        <p:nvSpPr>
          <p:cNvPr id="3" name="Content Placeholder 2"/>
          <p:cNvSpPr>
            <a:spLocks noGrp="1"/>
          </p:cNvSpPr>
          <p:nvPr>
            <p:ph idx="1"/>
          </p:nvPr>
        </p:nvSpPr>
        <p:spPr/>
        <p:txBody>
          <a:bodyPr/>
          <a:lstStyle/>
          <a:p>
            <a:endParaRPr lang="en-US"/>
          </a:p>
        </p:txBody>
      </p:sp>
      <p:pic>
        <p:nvPicPr>
          <p:cNvPr id="4" name="Picture 3" descr="C:\Users\fagunv\AppData\Local\Microsoft\Windows\INetCacheContent.Word\RMSE_8.16.jpg"/>
          <p:cNvPicPr/>
          <p:nvPr/>
        </p:nvPicPr>
        <p:blipFill>
          <a:blip r:embed="rId2">
            <a:extLst>
              <a:ext uri="{28A0092B-C50C-407E-A947-70E740481C1C}">
                <a14:useLocalDpi xmlns:a14="http://schemas.microsoft.com/office/drawing/2010/main" val="0"/>
              </a:ext>
            </a:extLst>
          </a:blip>
          <a:srcRect/>
          <a:stretch>
            <a:fillRect/>
          </a:stretch>
        </p:blipFill>
        <p:spPr bwMode="auto">
          <a:xfrm>
            <a:off x="1320800" y="2147094"/>
            <a:ext cx="4456113" cy="3708400"/>
          </a:xfrm>
          <a:prstGeom prst="rect">
            <a:avLst/>
          </a:prstGeom>
          <a:noFill/>
          <a:ln>
            <a:noFill/>
          </a:ln>
        </p:spPr>
      </p:pic>
    </p:spTree>
    <p:extLst>
      <p:ext uri="{BB962C8B-B14F-4D97-AF65-F5344CB8AC3E}">
        <p14:creationId xmlns:p14="http://schemas.microsoft.com/office/powerpoint/2010/main" val="945612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743" y="53293"/>
            <a:ext cx="10515600" cy="1325563"/>
          </a:xfrm>
        </p:spPr>
        <p:txBody>
          <a:bodyPr/>
          <a:lstStyle/>
          <a:p>
            <a:r>
              <a:rPr lang="en-US" dirty="0" smtClean="0"/>
              <a:t>Conclusion</a:t>
            </a:r>
            <a:endParaRPr lang="en-US" dirty="0"/>
          </a:p>
        </p:txBody>
      </p:sp>
      <p:sp>
        <p:nvSpPr>
          <p:cNvPr id="3" name="Content Placeholder 2"/>
          <p:cNvSpPr>
            <a:spLocks noGrp="1"/>
          </p:cNvSpPr>
          <p:nvPr>
            <p:ph idx="1"/>
          </p:nvPr>
        </p:nvSpPr>
        <p:spPr>
          <a:xfrm>
            <a:off x="217714" y="1378856"/>
            <a:ext cx="11582400" cy="4905829"/>
          </a:xfrm>
        </p:spPr>
        <p:txBody>
          <a:bodyPr>
            <a:normAutofit/>
          </a:bodyPr>
          <a:lstStyle/>
          <a:p>
            <a:pPr marL="0" indent="0">
              <a:buNone/>
            </a:pPr>
            <a:r>
              <a:rPr lang="en-US" dirty="0"/>
              <a:t>Based on the observations from the plotted graphs for all </a:t>
            </a:r>
            <a:r>
              <a:rPr lang="en-US" dirty="0" smtClean="0"/>
              <a:t>the </a:t>
            </a:r>
            <a:r>
              <a:rPr lang="en-US" dirty="0"/>
              <a:t>cases we can summarize the analysis as follows</a:t>
            </a:r>
            <a:r>
              <a:rPr lang="en-US" dirty="0" smtClean="0"/>
              <a:t>:</a:t>
            </a:r>
          </a:p>
          <a:p>
            <a:r>
              <a:rPr lang="en-US" dirty="0" smtClean="0"/>
              <a:t>The predicted values are very similar to actual values and they follow the graph</a:t>
            </a:r>
          </a:p>
          <a:p>
            <a:r>
              <a:rPr lang="en-US" dirty="0" smtClean="0"/>
              <a:t>Predicted values for different models resembles each other</a:t>
            </a:r>
          </a:p>
          <a:p>
            <a:endParaRPr lang="en-US" sz="2400" dirty="0"/>
          </a:p>
          <a:p>
            <a:endParaRPr lang="en-US" dirty="0"/>
          </a:p>
        </p:txBody>
      </p:sp>
    </p:spTree>
    <p:extLst>
      <p:ext uri="{BB962C8B-B14F-4D97-AF65-F5344CB8AC3E}">
        <p14:creationId xmlns:p14="http://schemas.microsoft.com/office/powerpoint/2010/main" val="2457128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9057" y="2484211"/>
            <a:ext cx="10515600" cy="1325563"/>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27621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Millennium Development Goals </a:t>
            </a:r>
          </a:p>
        </p:txBody>
      </p:sp>
      <p:sp>
        <p:nvSpPr>
          <p:cNvPr id="3" name="Content Placeholder 2"/>
          <p:cNvSpPr>
            <a:spLocks noGrp="1"/>
          </p:cNvSpPr>
          <p:nvPr>
            <p:ph idx="1"/>
          </p:nvPr>
        </p:nvSpPr>
        <p:spPr/>
        <p:txBody>
          <a:bodyPr/>
          <a:lstStyle/>
          <a:p>
            <a:pPr lvl="0"/>
            <a:r>
              <a:rPr lang="en-US" dirty="0"/>
              <a:t>Achieve universal primary education</a:t>
            </a:r>
          </a:p>
          <a:p>
            <a:pPr lvl="0"/>
            <a:r>
              <a:rPr lang="en-US" dirty="0"/>
              <a:t>Ensure environmental sustainability</a:t>
            </a:r>
          </a:p>
          <a:p>
            <a:pPr lvl="0"/>
            <a:r>
              <a:rPr lang="en-US" dirty="0"/>
              <a:t>Improve maternal health</a:t>
            </a:r>
          </a:p>
          <a:p>
            <a:pPr lvl="0"/>
            <a:r>
              <a:rPr lang="en-US" dirty="0"/>
              <a:t>Reduce child mortality</a:t>
            </a:r>
          </a:p>
          <a:p>
            <a:pPr lvl="0"/>
            <a:r>
              <a:rPr lang="en-US" dirty="0"/>
              <a:t>Combat HIV/AIDS</a:t>
            </a:r>
          </a:p>
          <a:p>
            <a:pPr lvl="0"/>
            <a:r>
              <a:rPr lang="en-US" dirty="0"/>
              <a:t>Promote gender equality and empower women</a:t>
            </a:r>
          </a:p>
          <a:p>
            <a:pPr lvl="0"/>
            <a:r>
              <a:rPr lang="en-US" dirty="0"/>
              <a:t>Eradicate extreme poverty and hunger</a:t>
            </a:r>
          </a:p>
          <a:p>
            <a:pPr lvl="0"/>
            <a:r>
              <a:rPr lang="en-US" dirty="0"/>
              <a:t>Combat malaria and other diseases</a:t>
            </a:r>
          </a:p>
          <a:p>
            <a:endParaRPr lang="en-US" dirty="0"/>
          </a:p>
        </p:txBody>
      </p:sp>
    </p:spTree>
    <p:extLst>
      <p:ext uri="{BB962C8B-B14F-4D97-AF65-F5344CB8AC3E}">
        <p14:creationId xmlns:p14="http://schemas.microsoft.com/office/powerpoint/2010/main" val="80779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Millennium Development Goals </a:t>
            </a:r>
          </a:p>
        </p:txBody>
      </p:sp>
      <p:sp>
        <p:nvSpPr>
          <p:cNvPr id="3" name="Content Placeholder 2"/>
          <p:cNvSpPr>
            <a:spLocks noGrp="1"/>
          </p:cNvSpPr>
          <p:nvPr>
            <p:ph idx="1"/>
          </p:nvPr>
        </p:nvSpPr>
        <p:spPr/>
        <p:txBody>
          <a:bodyPr/>
          <a:lstStyle/>
          <a:p>
            <a:r>
              <a:rPr lang="en-US" dirty="0"/>
              <a:t>There are a set of indicators from the World Bank dataset that represent our progress towards these goals. The goal of the project is identify these goals from the dataset, gather the data from the World Bank’s online portal, come up with an approach to handle missing data, carefully collect and rigorously analyze  the past observations of the time series from the World Bank to develop an appropriate model which describes the inherent structure of the series, predict future values for the series using this model. and predict the value of the indicators for the years 2008 to 2012. </a:t>
            </a:r>
          </a:p>
        </p:txBody>
      </p:sp>
    </p:spTree>
    <p:extLst>
      <p:ext uri="{BB962C8B-B14F-4D97-AF65-F5344CB8AC3E}">
        <p14:creationId xmlns:p14="http://schemas.microsoft.com/office/powerpoint/2010/main" val="593428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solve this problem?</a:t>
            </a:r>
            <a:endParaRPr lang="en-US" dirty="0"/>
          </a:p>
        </p:txBody>
      </p:sp>
      <p:sp>
        <p:nvSpPr>
          <p:cNvPr id="3" name="Content Placeholder 2"/>
          <p:cNvSpPr>
            <a:spLocks noGrp="1"/>
          </p:cNvSpPr>
          <p:nvPr>
            <p:ph idx="1"/>
          </p:nvPr>
        </p:nvSpPr>
        <p:spPr/>
        <p:txBody>
          <a:bodyPr/>
          <a:lstStyle/>
          <a:p>
            <a:r>
              <a:rPr lang="en-US" dirty="0"/>
              <a:t>A time series is a sequential set of data points, measured typically over successive times. It is mathematically defined as a set of vectors x(t),t = 0,1,2,... where t represents the time elapsed [21, 23, 31]. The variable ) x(t is treated as a random variable. . The measurements taken during an event in a time series are arranged in a proper chronological </a:t>
            </a:r>
            <a:r>
              <a:rPr lang="en-US" dirty="0" smtClean="0"/>
              <a:t>order.)</a:t>
            </a:r>
          </a:p>
          <a:p>
            <a:r>
              <a:rPr lang="en-US" dirty="0"/>
              <a:t>A time series containing records of a single variable is termed as </a:t>
            </a:r>
            <a:r>
              <a:rPr lang="en-US" dirty="0" err="1"/>
              <a:t>univariate</a:t>
            </a:r>
            <a:r>
              <a:rPr lang="en-US" dirty="0"/>
              <a:t>. But if records of more than one variable are considered, it is termed as multivariate. </a:t>
            </a:r>
          </a:p>
          <a:p>
            <a:endParaRPr lang="en-US" dirty="0" smtClean="0"/>
          </a:p>
          <a:p>
            <a:endParaRPr lang="en-US" dirty="0"/>
          </a:p>
        </p:txBody>
      </p:sp>
    </p:spTree>
    <p:extLst>
      <p:ext uri="{BB962C8B-B14F-4D97-AF65-F5344CB8AC3E}">
        <p14:creationId xmlns:p14="http://schemas.microsoft.com/office/powerpoint/2010/main" val="330315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solve this problem?</a:t>
            </a:r>
          </a:p>
        </p:txBody>
      </p:sp>
      <p:sp>
        <p:nvSpPr>
          <p:cNvPr id="3" name="Content Placeholder 2"/>
          <p:cNvSpPr>
            <a:spLocks noGrp="1"/>
          </p:cNvSpPr>
          <p:nvPr>
            <p:ph idx="1"/>
          </p:nvPr>
        </p:nvSpPr>
        <p:spPr/>
        <p:txBody>
          <a:bodyPr/>
          <a:lstStyle/>
          <a:p>
            <a:r>
              <a:rPr lang="en-US" dirty="0"/>
              <a:t>The general tendency of a time series to increase, decrease or stagnate over a long period of time is termed as Secular Trend or simply </a:t>
            </a:r>
            <a:r>
              <a:rPr lang="en-US" b="1" dirty="0"/>
              <a:t>Trend.</a:t>
            </a:r>
            <a:endParaRPr lang="en-US" dirty="0"/>
          </a:p>
          <a:p>
            <a:r>
              <a:rPr lang="en-US" b="1" dirty="0"/>
              <a:t>Seasonal variations</a:t>
            </a:r>
            <a:r>
              <a:rPr lang="en-US" dirty="0"/>
              <a:t> in a time series are fluctuations within a year during the season. The important factors causing seasonal variations are: climate and weather conditions, customs, traditional habits, etc.</a:t>
            </a:r>
          </a:p>
          <a:p>
            <a:r>
              <a:rPr lang="en-US" dirty="0"/>
              <a:t>Since we are dealing with data dealing with social goals, </a:t>
            </a:r>
            <a:r>
              <a:rPr lang="en-US" b="1" dirty="0"/>
              <a:t>we analyzed and found that there no seasonal variations in the data. We could only find a trend.</a:t>
            </a:r>
            <a:endParaRPr lang="en-US" dirty="0"/>
          </a:p>
          <a:p>
            <a:endParaRPr lang="en-US" dirty="0"/>
          </a:p>
        </p:txBody>
      </p:sp>
    </p:spTree>
    <p:extLst>
      <p:ext uri="{BB962C8B-B14F-4D97-AF65-F5344CB8AC3E}">
        <p14:creationId xmlns:p14="http://schemas.microsoft.com/office/powerpoint/2010/main" val="650729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basic assumption made to implement this model is that the considered time series is linear and follows a particular known statistical distribution, such as the normal distribution. </a:t>
            </a:r>
            <a:r>
              <a:rPr lang="en-US" dirty="0" smtClean="0"/>
              <a:t>Auto Regressive Integrated Moving Average</a:t>
            </a:r>
            <a:endParaRPr lang="en-US" dirty="0" smtClean="0"/>
          </a:p>
          <a:p>
            <a:pPr marL="0" indent="0">
              <a:buNone/>
            </a:pPr>
            <a:endParaRPr lang="en-US" dirty="0" smtClean="0"/>
          </a:p>
          <a:p>
            <a:r>
              <a:rPr lang="en-US" dirty="0" smtClean="0"/>
              <a:t>The </a:t>
            </a:r>
            <a:r>
              <a:rPr lang="en-US" dirty="0"/>
              <a:t>popularity of the ARIMA model is mainly due to its flexibility to represent several varieties of time series with simplicity. </a:t>
            </a:r>
            <a:r>
              <a:rPr lang="en-US" b="1" dirty="0"/>
              <a:t>[6, 21, 23</a:t>
            </a:r>
            <a:r>
              <a:rPr lang="en-US" b="1" dirty="0" smtClean="0"/>
              <a:t>]</a:t>
            </a:r>
          </a:p>
          <a:p>
            <a:pPr marL="0" indent="0">
              <a:buNone/>
            </a:pPr>
            <a:endParaRPr lang="en-US" dirty="0"/>
          </a:p>
          <a:p>
            <a:r>
              <a:rPr lang="en-US" dirty="0"/>
              <a:t>However, the severe limitation of these models is the pre-assumed linear form of the associated time series which becomes inadequate in many practical situations.</a:t>
            </a:r>
          </a:p>
          <a:p>
            <a:endParaRPr lang="en-US" dirty="0"/>
          </a:p>
        </p:txBody>
      </p:sp>
    </p:spTree>
    <p:extLst>
      <p:ext uri="{BB962C8B-B14F-4D97-AF65-F5344CB8AC3E}">
        <p14:creationId xmlns:p14="http://schemas.microsoft.com/office/powerpoint/2010/main" val="505883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Artificial neural networks (ANNs)</a:t>
            </a:r>
          </a:p>
        </p:txBody>
      </p:sp>
      <p:sp>
        <p:nvSpPr>
          <p:cNvPr id="3" name="Content Placeholder 2"/>
          <p:cNvSpPr>
            <a:spLocks noGrp="1"/>
          </p:cNvSpPr>
          <p:nvPr>
            <p:ph idx="1"/>
          </p:nvPr>
        </p:nvSpPr>
        <p:spPr/>
        <p:txBody>
          <a:bodyPr>
            <a:normAutofit fontScale="92500"/>
          </a:bodyPr>
          <a:lstStyle/>
          <a:p>
            <a:r>
              <a:rPr lang="en-US" dirty="0"/>
              <a:t>These models have attracted increasing attentions in the domain of time series forecasting </a:t>
            </a:r>
            <a:r>
              <a:rPr lang="en-US" b="1" dirty="0"/>
              <a:t>[8, 13, 20]</a:t>
            </a:r>
            <a:r>
              <a:rPr lang="en-US" dirty="0"/>
              <a:t>. </a:t>
            </a:r>
            <a:endParaRPr lang="en-US" dirty="0" smtClean="0"/>
          </a:p>
          <a:p>
            <a:pPr marL="0" indent="0">
              <a:buNone/>
            </a:pPr>
            <a:endParaRPr lang="en-US" dirty="0" smtClean="0"/>
          </a:p>
          <a:p>
            <a:r>
              <a:rPr lang="en-US" dirty="0" smtClean="0"/>
              <a:t>The </a:t>
            </a:r>
            <a:r>
              <a:rPr lang="en-US" dirty="0"/>
              <a:t>excellent feature of ANNs, when applied to time series forecasting problems is their inherent capability of </a:t>
            </a:r>
            <a:r>
              <a:rPr lang="en-US" b="1" dirty="0"/>
              <a:t>non-linear modeling</a:t>
            </a:r>
            <a:r>
              <a:rPr lang="en-US" dirty="0"/>
              <a:t>, without any presumption about the statistical distribution followed by the observations. </a:t>
            </a:r>
            <a:endParaRPr lang="en-US" dirty="0" smtClean="0"/>
          </a:p>
          <a:p>
            <a:pPr marL="0" indent="0">
              <a:buNone/>
            </a:pPr>
            <a:endParaRPr lang="en-US" dirty="0" smtClean="0"/>
          </a:p>
          <a:p>
            <a:r>
              <a:rPr lang="en-US" dirty="0" smtClean="0"/>
              <a:t>The </a:t>
            </a:r>
            <a:r>
              <a:rPr lang="en-US" dirty="0"/>
              <a:t>appropriate model is adaptively formed based on the given data. Due to this reason, ANNs are </a:t>
            </a:r>
            <a:r>
              <a:rPr lang="en-US" b="1" dirty="0"/>
              <a:t>data-driven and self-adaptive </a:t>
            </a:r>
            <a:r>
              <a:rPr lang="en-US" dirty="0"/>
              <a:t>by nature </a:t>
            </a:r>
            <a:r>
              <a:rPr lang="en-US" b="1" dirty="0"/>
              <a:t>[5, 8, 20].</a:t>
            </a:r>
            <a:endParaRPr lang="en-US" dirty="0"/>
          </a:p>
          <a:p>
            <a:endParaRPr lang="en-US" dirty="0"/>
          </a:p>
        </p:txBody>
      </p:sp>
    </p:spTree>
    <p:extLst>
      <p:ext uri="{BB962C8B-B14F-4D97-AF65-F5344CB8AC3E}">
        <p14:creationId xmlns:p14="http://schemas.microsoft.com/office/powerpoint/2010/main" val="35604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Gradient Boosting Model </a:t>
            </a:r>
          </a:p>
        </p:txBody>
      </p:sp>
      <p:sp>
        <p:nvSpPr>
          <p:cNvPr id="3" name="Content Placeholder 2"/>
          <p:cNvSpPr>
            <a:spLocks noGrp="1"/>
          </p:cNvSpPr>
          <p:nvPr>
            <p:ph idx="1"/>
          </p:nvPr>
        </p:nvSpPr>
        <p:spPr/>
        <p:txBody>
          <a:bodyPr/>
          <a:lstStyle/>
          <a:p>
            <a:pPr lvl="0"/>
            <a:r>
              <a:rPr lang="en-US" dirty="0" err="1"/>
              <a:t>XGBoost</a:t>
            </a:r>
            <a:r>
              <a:rPr lang="en-US" dirty="0"/>
              <a:t> is short for “Extreme Gradient Boosting”. </a:t>
            </a:r>
            <a:r>
              <a:rPr lang="en-US" dirty="0" err="1"/>
              <a:t>XGBoost</a:t>
            </a:r>
            <a:r>
              <a:rPr lang="en-US" dirty="0"/>
              <a:t> is used for </a:t>
            </a:r>
            <a:r>
              <a:rPr lang="en-US" b="1" dirty="0"/>
              <a:t>supervised learning problems</a:t>
            </a:r>
            <a:r>
              <a:rPr lang="en-US" dirty="0"/>
              <a:t>, where we use the training data (with multiple features) xi o predict a target variable </a:t>
            </a:r>
            <a:r>
              <a:rPr lang="en-US" dirty="0" err="1"/>
              <a:t>yi</a:t>
            </a:r>
            <a:r>
              <a:rPr lang="en-US" dirty="0" smtClean="0"/>
              <a:t>.</a:t>
            </a:r>
          </a:p>
          <a:p>
            <a:pPr marL="0" lvl="0" indent="0">
              <a:buNone/>
            </a:pPr>
            <a:endParaRPr lang="en-US" dirty="0"/>
          </a:p>
          <a:p>
            <a:pPr lvl="0"/>
            <a:r>
              <a:rPr lang="en-US" dirty="0"/>
              <a:t>The </a:t>
            </a:r>
            <a:r>
              <a:rPr lang="en-US" i="1" dirty="0" err="1"/>
              <a:t>forecastxgb</a:t>
            </a:r>
            <a:r>
              <a:rPr lang="en-US" dirty="0"/>
              <a:t> package in R aims to provide time series modelling and forecasting functions that combine the machine learning approach of </a:t>
            </a:r>
            <a:r>
              <a:rPr lang="en-US" i="1" dirty="0" err="1"/>
              <a:t>xgboost</a:t>
            </a:r>
            <a:r>
              <a:rPr lang="en-US" dirty="0"/>
              <a:t> with the convenient handling of time series data.</a:t>
            </a:r>
          </a:p>
          <a:p>
            <a:endParaRPr lang="en-US" dirty="0"/>
          </a:p>
        </p:txBody>
      </p:sp>
    </p:spTree>
    <p:extLst>
      <p:ext uri="{BB962C8B-B14F-4D97-AF65-F5344CB8AC3E}">
        <p14:creationId xmlns:p14="http://schemas.microsoft.com/office/powerpoint/2010/main" val="1002009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973</Words>
  <Application>Microsoft Macintosh PowerPoint</Application>
  <PresentationFormat>Widescreen</PresentationFormat>
  <Paragraphs>75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Arial</vt:lpstr>
      <vt:lpstr>Office Theme</vt:lpstr>
      <vt:lpstr>United Millennium Development Goals  </vt:lpstr>
      <vt:lpstr>Introduction to Problem Statement </vt:lpstr>
      <vt:lpstr>Millennium Development Goals </vt:lpstr>
      <vt:lpstr>Millennium Development Goals </vt:lpstr>
      <vt:lpstr>How to solve this problem?</vt:lpstr>
      <vt:lpstr>How to solve this problem?</vt:lpstr>
      <vt:lpstr>ARIMA Model</vt:lpstr>
      <vt:lpstr>Artificial neural networks (ANNs)</vt:lpstr>
      <vt:lpstr>Gradient Boosting Model </vt:lpstr>
      <vt:lpstr>ETS Model</vt:lpstr>
      <vt:lpstr>Technologies Used:</vt:lpstr>
      <vt:lpstr>What was provided ? </vt:lpstr>
      <vt:lpstr>What was Accomplished?</vt:lpstr>
      <vt:lpstr>Results :  Actual and Predicted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RMSE 2.1 and 3.2</vt:lpstr>
      <vt:lpstr>RMSE 4.1 and 5.1</vt:lpstr>
      <vt:lpstr>RMSE 8.16</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Transfer Learning Problem</dc:title>
  <dc:creator>Pavithran CR</dc:creator>
  <cp:lastModifiedBy>Yogesh Pravinbhai Darji</cp:lastModifiedBy>
  <cp:revision>29</cp:revision>
  <dcterms:created xsi:type="dcterms:W3CDTF">2016-05-09T07:02:22Z</dcterms:created>
  <dcterms:modified xsi:type="dcterms:W3CDTF">2016-12-12T19:59:31Z</dcterms:modified>
</cp:coreProperties>
</file>