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3" r:id="rId8"/>
    <p:sldId id="258" r:id="rId9"/>
    <p:sldId id="266" r:id="rId10"/>
    <p:sldId id="261" r:id="rId11"/>
    <p:sldId id="262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350" y="3335533"/>
            <a:ext cx="16999299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0040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rgbClr val="0040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0040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0040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9"/>
                </a:moveTo>
                <a:lnTo>
                  <a:pt x="18287999" y="10286999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59316" y="0"/>
            <a:ext cx="92710" cy="1955800"/>
          </a:xfrm>
          <a:custGeom>
            <a:avLst/>
            <a:gdLst/>
            <a:ahLst/>
            <a:cxnLst/>
            <a:rect l="l" t="t" r="r" b="b"/>
            <a:pathLst>
              <a:path w="92710" h="1955800">
                <a:moveTo>
                  <a:pt x="0" y="1955670"/>
                </a:moveTo>
                <a:lnTo>
                  <a:pt x="0" y="0"/>
                </a:lnTo>
                <a:lnTo>
                  <a:pt x="92641" y="0"/>
                </a:lnTo>
                <a:lnTo>
                  <a:pt x="92641" y="1955670"/>
                </a:lnTo>
                <a:lnTo>
                  <a:pt x="0" y="1955670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69293" y="8203744"/>
            <a:ext cx="92710" cy="2083435"/>
          </a:xfrm>
          <a:custGeom>
            <a:avLst/>
            <a:gdLst/>
            <a:ahLst/>
            <a:cxnLst/>
            <a:rect l="l" t="t" r="r" b="b"/>
            <a:pathLst>
              <a:path w="92710" h="2083434">
                <a:moveTo>
                  <a:pt x="92641" y="2083254"/>
                </a:moveTo>
                <a:lnTo>
                  <a:pt x="92641" y="0"/>
                </a:lnTo>
                <a:lnTo>
                  <a:pt x="0" y="0"/>
                </a:lnTo>
                <a:lnTo>
                  <a:pt x="0" y="2083254"/>
                </a:lnTo>
                <a:lnTo>
                  <a:pt x="92641" y="20832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0092" y="1391806"/>
            <a:ext cx="6247814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rgbClr val="0040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39513" y="2406345"/>
            <a:ext cx="10808973" cy="480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0" b="1" i="0">
                <a:solidFill>
                  <a:srgbClr val="0040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rlesson/myanimelist-dataset-animes-profiles-reviews" TargetMode="External"/><Relationship Id="rId2" Type="http://schemas.openxmlformats.org/officeDocument/2006/relationships/hyperlink" Target="https://www.kaggle.com/azathoth42/myanime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9219245"/>
            <a:ext cx="1430020" cy="92710"/>
          </a:xfrm>
          <a:custGeom>
            <a:avLst/>
            <a:gdLst/>
            <a:ahLst/>
            <a:cxnLst/>
            <a:rect l="l" t="t" r="r" b="b"/>
            <a:pathLst>
              <a:path w="1430020" h="92709">
                <a:moveTo>
                  <a:pt x="1429852" y="92641"/>
                </a:moveTo>
                <a:lnTo>
                  <a:pt x="0" y="92641"/>
                </a:lnTo>
                <a:lnTo>
                  <a:pt x="0" y="0"/>
                </a:lnTo>
                <a:lnTo>
                  <a:pt x="1429852" y="0"/>
                </a:lnTo>
                <a:lnTo>
                  <a:pt x="1429852" y="92641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58146" y="989646"/>
            <a:ext cx="1430020" cy="92710"/>
          </a:xfrm>
          <a:custGeom>
            <a:avLst/>
            <a:gdLst/>
            <a:ahLst/>
            <a:cxnLst/>
            <a:rect l="l" t="t" r="r" b="b"/>
            <a:pathLst>
              <a:path w="1430019" h="92709">
                <a:moveTo>
                  <a:pt x="1429852" y="0"/>
                </a:moveTo>
                <a:lnTo>
                  <a:pt x="0" y="0"/>
                </a:lnTo>
                <a:lnTo>
                  <a:pt x="0" y="92641"/>
                </a:lnTo>
                <a:lnTo>
                  <a:pt x="1429852" y="92641"/>
                </a:lnTo>
                <a:lnTo>
                  <a:pt x="1429852" y="0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783047" y="4104912"/>
            <a:ext cx="12725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lang="en-US" sz="8000" dirty="0" smtClean="0"/>
              <a:t>Final Project</a:t>
            </a:r>
            <a:endParaRPr sz="8000" spc="1685" dirty="0"/>
          </a:p>
        </p:txBody>
      </p:sp>
      <p:sp>
        <p:nvSpPr>
          <p:cNvPr id="6" name="object 6"/>
          <p:cNvSpPr/>
          <p:nvPr/>
        </p:nvSpPr>
        <p:spPr>
          <a:xfrm>
            <a:off x="8264635" y="5873765"/>
            <a:ext cx="1759109" cy="311667"/>
          </a:xfrm>
          <a:custGeom>
            <a:avLst/>
            <a:gdLst/>
            <a:ahLst/>
            <a:cxnLst/>
            <a:rect l="l" t="t" r="r" b="b"/>
            <a:pathLst>
              <a:path w="1076325" h="352425">
                <a:moveTo>
                  <a:pt x="0" y="0"/>
                </a:moveTo>
                <a:lnTo>
                  <a:pt x="1076324" y="0"/>
                </a:lnTo>
                <a:lnTo>
                  <a:pt x="1076324" y="352424"/>
                </a:lnTo>
                <a:lnTo>
                  <a:pt x="0" y="352424"/>
                </a:lnTo>
                <a:lnTo>
                  <a:pt x="0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0020" y="989646"/>
            <a:ext cx="4073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909" algn="l"/>
                <a:tab pos="2905125" algn="l"/>
              </a:tabLst>
            </a:pPr>
            <a:r>
              <a:rPr lang="en-US" sz="3200" b="0" spc="-15" dirty="0">
                <a:solidFill>
                  <a:srgbClr val="111B1D"/>
                </a:solidFill>
                <a:latin typeface="Arial"/>
                <a:cs typeface="Arial"/>
              </a:rPr>
              <a:t>26 </a:t>
            </a:r>
            <a:r>
              <a:rPr lang="en-US" sz="3200" b="0" spc="-15" dirty="0">
                <a:solidFill>
                  <a:srgbClr val="111B1D"/>
                </a:solidFill>
                <a:latin typeface="Century Gothic" panose="020B0502020202020204" pitchFamily="34" charset="0"/>
                <a:cs typeface="Arial"/>
              </a:rPr>
              <a:t>FEBRUARI</a:t>
            </a:r>
            <a:r>
              <a:rPr lang="en-US" sz="3200" b="0" dirty="0">
                <a:solidFill>
                  <a:srgbClr val="111B1D"/>
                </a:solidFill>
                <a:latin typeface="Arial"/>
                <a:cs typeface="Arial"/>
              </a:rPr>
              <a:t>	</a:t>
            </a:r>
            <a:r>
              <a:rPr lang="en-US" sz="3200" b="0" spc="415" dirty="0">
                <a:solidFill>
                  <a:srgbClr val="111B1D"/>
                </a:solidFill>
                <a:latin typeface="Arial"/>
                <a:cs typeface="Arial"/>
              </a:rPr>
              <a:t>2</a:t>
            </a:r>
            <a:r>
              <a:rPr lang="en-US" sz="3200" b="0" spc="720" dirty="0">
                <a:solidFill>
                  <a:srgbClr val="111B1D"/>
                </a:solidFill>
                <a:latin typeface="Arial"/>
                <a:cs typeface="Arial"/>
              </a:rPr>
              <a:t>0</a:t>
            </a:r>
            <a:r>
              <a:rPr lang="en-US" sz="3200" b="0" spc="415" dirty="0">
                <a:solidFill>
                  <a:srgbClr val="111B1D"/>
                </a:solidFill>
                <a:latin typeface="Arial"/>
                <a:cs typeface="Arial"/>
              </a:rPr>
              <a:t>2</a:t>
            </a:r>
            <a:r>
              <a:rPr lang="en-US" sz="3200" b="0" spc="405" dirty="0">
                <a:solidFill>
                  <a:srgbClr val="111B1D"/>
                </a:solidFill>
                <a:latin typeface="Arial"/>
                <a:cs typeface="Arial"/>
              </a:rPr>
              <a:t>0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3272" y="6880031"/>
            <a:ext cx="578183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185" dirty="0" err="1" smtClean="0">
                <a:solidFill>
                  <a:srgbClr val="111B1D"/>
                </a:solidFill>
                <a:latin typeface="Century Gothic" panose="020B0502020202020204" pitchFamily="34" charset="0"/>
                <a:cs typeface="Arial"/>
              </a:rPr>
              <a:t>Sholeh</a:t>
            </a:r>
            <a:r>
              <a:rPr lang="en-US" sz="2800" spc="185" dirty="0" smtClean="0">
                <a:solidFill>
                  <a:srgbClr val="111B1D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2800" spc="185" dirty="0" err="1" smtClean="0">
                <a:solidFill>
                  <a:srgbClr val="111B1D"/>
                </a:solidFill>
                <a:latin typeface="Century Gothic" panose="020B0502020202020204" pitchFamily="34" charset="0"/>
                <a:cs typeface="Arial"/>
              </a:rPr>
              <a:t>Anshori</a:t>
            </a:r>
            <a:r>
              <a:rPr lang="en-US" sz="2800" spc="185" dirty="0" smtClean="0">
                <a:solidFill>
                  <a:srgbClr val="111B1D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2800" spc="185" dirty="0" err="1" smtClean="0">
                <a:solidFill>
                  <a:srgbClr val="111B1D"/>
                </a:solidFill>
                <a:latin typeface="Century Gothic" panose="020B0502020202020204" pitchFamily="34" charset="0"/>
                <a:cs typeface="Arial"/>
              </a:rPr>
              <a:t>Syas</a:t>
            </a:r>
            <a:r>
              <a:rPr lang="en-US" sz="2800" spc="185" dirty="0" smtClean="0">
                <a:solidFill>
                  <a:srgbClr val="111B1D"/>
                </a:solidFill>
                <a:latin typeface="Century Gothic" panose="020B0502020202020204" pitchFamily="34" charset="0"/>
                <a:cs typeface="Arial"/>
              </a:rPr>
              <a:t> – JCDS07</a:t>
            </a:r>
            <a:endParaRPr lang="en-US" sz="2800" dirty="0">
              <a:latin typeface="Century Gothic" panose="020B0502020202020204" pitchFamily="34" charset="0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12108" y="2495214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0" y="190786"/>
                </a:moveTo>
                <a:lnTo>
                  <a:pt x="205793" y="0"/>
                </a:lnTo>
                <a:lnTo>
                  <a:pt x="637621" y="464263"/>
                </a:lnTo>
                <a:lnTo>
                  <a:pt x="1069442" y="12"/>
                </a:lnTo>
                <a:lnTo>
                  <a:pt x="1275234" y="190775"/>
                </a:lnTo>
                <a:lnTo>
                  <a:pt x="637621" y="876299"/>
                </a:lnTo>
                <a:lnTo>
                  <a:pt x="0" y="19078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12108" y="3241691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0" y="190786"/>
                </a:moveTo>
                <a:lnTo>
                  <a:pt x="205793" y="0"/>
                </a:lnTo>
                <a:lnTo>
                  <a:pt x="637621" y="464263"/>
                </a:lnTo>
                <a:lnTo>
                  <a:pt x="1069442" y="12"/>
                </a:lnTo>
                <a:lnTo>
                  <a:pt x="1275234" y="190775"/>
                </a:lnTo>
                <a:lnTo>
                  <a:pt x="637621" y="876299"/>
                </a:lnTo>
                <a:lnTo>
                  <a:pt x="0" y="19078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12108" y="4119578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0" y="190786"/>
                </a:moveTo>
                <a:lnTo>
                  <a:pt x="205793" y="0"/>
                </a:lnTo>
                <a:lnTo>
                  <a:pt x="637621" y="464263"/>
                </a:lnTo>
                <a:lnTo>
                  <a:pt x="1069442" y="12"/>
                </a:lnTo>
                <a:lnTo>
                  <a:pt x="1275234" y="190775"/>
                </a:lnTo>
                <a:lnTo>
                  <a:pt x="637621" y="876299"/>
                </a:lnTo>
                <a:lnTo>
                  <a:pt x="0" y="19078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012108" y="4997465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0" y="190786"/>
                </a:moveTo>
                <a:lnTo>
                  <a:pt x="205793" y="0"/>
                </a:lnTo>
                <a:lnTo>
                  <a:pt x="637621" y="464263"/>
                </a:lnTo>
                <a:lnTo>
                  <a:pt x="1069442" y="12"/>
                </a:lnTo>
                <a:lnTo>
                  <a:pt x="1275234" y="190775"/>
                </a:lnTo>
                <a:lnTo>
                  <a:pt x="637621" y="876299"/>
                </a:lnTo>
                <a:lnTo>
                  <a:pt x="0" y="19078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12108" y="5875353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0" y="190786"/>
                </a:moveTo>
                <a:lnTo>
                  <a:pt x="205793" y="0"/>
                </a:lnTo>
                <a:lnTo>
                  <a:pt x="637621" y="464263"/>
                </a:lnTo>
                <a:lnTo>
                  <a:pt x="1069442" y="12"/>
                </a:lnTo>
                <a:lnTo>
                  <a:pt x="1275234" y="190775"/>
                </a:lnTo>
                <a:lnTo>
                  <a:pt x="637621" y="876299"/>
                </a:lnTo>
                <a:lnTo>
                  <a:pt x="0" y="19078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12108" y="6753239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0" y="190786"/>
                </a:moveTo>
                <a:lnTo>
                  <a:pt x="205793" y="0"/>
                </a:lnTo>
                <a:lnTo>
                  <a:pt x="637621" y="464263"/>
                </a:lnTo>
                <a:lnTo>
                  <a:pt x="1069442" y="12"/>
                </a:lnTo>
                <a:lnTo>
                  <a:pt x="1275234" y="190775"/>
                </a:lnTo>
                <a:lnTo>
                  <a:pt x="637621" y="876299"/>
                </a:lnTo>
                <a:lnTo>
                  <a:pt x="0" y="19078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" y="6972063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1275234" y="685513"/>
                </a:moveTo>
                <a:lnTo>
                  <a:pt x="1069441" y="876299"/>
                </a:lnTo>
                <a:lnTo>
                  <a:pt x="637613" y="412036"/>
                </a:lnTo>
                <a:lnTo>
                  <a:pt x="205792" y="876287"/>
                </a:lnTo>
                <a:lnTo>
                  <a:pt x="0" y="685524"/>
                </a:lnTo>
                <a:lnTo>
                  <a:pt x="637613" y="0"/>
                </a:lnTo>
                <a:lnTo>
                  <a:pt x="1275234" y="685513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" y="6225587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1275234" y="685513"/>
                </a:moveTo>
                <a:lnTo>
                  <a:pt x="1069441" y="876299"/>
                </a:lnTo>
                <a:lnTo>
                  <a:pt x="637613" y="412036"/>
                </a:lnTo>
                <a:lnTo>
                  <a:pt x="205792" y="876287"/>
                </a:lnTo>
                <a:lnTo>
                  <a:pt x="0" y="685524"/>
                </a:lnTo>
                <a:lnTo>
                  <a:pt x="637613" y="0"/>
                </a:lnTo>
                <a:lnTo>
                  <a:pt x="1275234" y="685513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" y="5347700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1275234" y="685513"/>
                </a:moveTo>
                <a:lnTo>
                  <a:pt x="1069441" y="876299"/>
                </a:lnTo>
                <a:lnTo>
                  <a:pt x="637613" y="412036"/>
                </a:lnTo>
                <a:lnTo>
                  <a:pt x="205792" y="876287"/>
                </a:lnTo>
                <a:lnTo>
                  <a:pt x="0" y="685524"/>
                </a:lnTo>
                <a:lnTo>
                  <a:pt x="637613" y="0"/>
                </a:lnTo>
                <a:lnTo>
                  <a:pt x="1275234" y="685513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" y="4469812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1275234" y="685513"/>
                </a:moveTo>
                <a:lnTo>
                  <a:pt x="1069441" y="876299"/>
                </a:lnTo>
                <a:lnTo>
                  <a:pt x="637613" y="412036"/>
                </a:lnTo>
                <a:lnTo>
                  <a:pt x="205792" y="876287"/>
                </a:lnTo>
                <a:lnTo>
                  <a:pt x="0" y="685524"/>
                </a:lnTo>
                <a:lnTo>
                  <a:pt x="637613" y="0"/>
                </a:lnTo>
                <a:lnTo>
                  <a:pt x="1275234" y="685513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" y="3591925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1275234" y="685513"/>
                </a:moveTo>
                <a:lnTo>
                  <a:pt x="1069441" y="876299"/>
                </a:lnTo>
                <a:lnTo>
                  <a:pt x="637613" y="412036"/>
                </a:lnTo>
                <a:lnTo>
                  <a:pt x="205792" y="876287"/>
                </a:lnTo>
                <a:lnTo>
                  <a:pt x="0" y="685524"/>
                </a:lnTo>
                <a:lnTo>
                  <a:pt x="637613" y="0"/>
                </a:lnTo>
                <a:lnTo>
                  <a:pt x="1275234" y="685513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7" y="2714038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1275234" y="685513"/>
                </a:moveTo>
                <a:lnTo>
                  <a:pt x="1069441" y="876299"/>
                </a:lnTo>
                <a:lnTo>
                  <a:pt x="637613" y="412036"/>
                </a:lnTo>
                <a:lnTo>
                  <a:pt x="205792" y="876287"/>
                </a:lnTo>
                <a:lnTo>
                  <a:pt x="0" y="685524"/>
                </a:lnTo>
                <a:lnTo>
                  <a:pt x="637613" y="0"/>
                </a:lnTo>
                <a:lnTo>
                  <a:pt x="1275234" y="685513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-47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429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4316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2203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0091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7978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46164" y="7828430"/>
            <a:ext cx="92710" cy="2458720"/>
          </a:xfrm>
          <a:custGeom>
            <a:avLst/>
            <a:gdLst/>
            <a:ahLst/>
            <a:cxnLst/>
            <a:rect l="l" t="t" r="r" b="b"/>
            <a:pathLst>
              <a:path w="92709" h="2458720">
                <a:moveTo>
                  <a:pt x="92641" y="2458569"/>
                </a:moveTo>
                <a:lnTo>
                  <a:pt x="92641" y="0"/>
                </a:lnTo>
                <a:lnTo>
                  <a:pt x="0" y="0"/>
                </a:lnTo>
                <a:lnTo>
                  <a:pt x="0" y="2458569"/>
                </a:lnTo>
                <a:lnTo>
                  <a:pt x="92641" y="2458569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5865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2342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0229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8116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004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93890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/>
          <p:cNvSpPr txBox="1">
            <a:spLocks noGrp="1"/>
          </p:cNvSpPr>
          <p:nvPr>
            <p:ph type="body" idx="1"/>
          </p:nvPr>
        </p:nvSpPr>
        <p:spPr>
          <a:xfrm>
            <a:off x="2781371" y="1088385"/>
            <a:ext cx="12725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lang="en-US" sz="8000" dirty="0" smtClean="0"/>
              <a:t>Recommendation</a:t>
            </a:r>
            <a:endParaRPr sz="8000" spc="1685" dirty="0"/>
          </a:p>
        </p:txBody>
      </p:sp>
      <p:sp>
        <p:nvSpPr>
          <p:cNvPr id="23" name="object 6"/>
          <p:cNvSpPr/>
          <p:nvPr/>
        </p:nvSpPr>
        <p:spPr>
          <a:xfrm>
            <a:off x="6998892" y="2758813"/>
            <a:ext cx="4290357" cy="255194"/>
          </a:xfrm>
          <a:custGeom>
            <a:avLst/>
            <a:gdLst/>
            <a:ahLst/>
            <a:cxnLst/>
            <a:rect l="l" t="t" r="r" b="b"/>
            <a:pathLst>
              <a:path w="1076325" h="247650">
                <a:moveTo>
                  <a:pt x="0" y="0"/>
                </a:moveTo>
                <a:lnTo>
                  <a:pt x="1076324" y="0"/>
                </a:lnTo>
                <a:lnTo>
                  <a:pt x="107632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/>
          <p:cNvSpPr txBox="1"/>
          <p:nvPr/>
        </p:nvSpPr>
        <p:spPr>
          <a:xfrm>
            <a:off x="1849715" y="5022319"/>
            <a:ext cx="14588710" cy="3005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 smtClean="0">
                <a:latin typeface="Century Gothic"/>
                <a:cs typeface="Century Gothic"/>
              </a:rPr>
              <a:t> Data cleaning</a:t>
            </a:r>
          </a:p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>
                <a:latin typeface="Century Gothic"/>
                <a:cs typeface="Century Gothic"/>
              </a:rPr>
              <a:t> </a:t>
            </a:r>
            <a:r>
              <a:rPr lang="en-US" sz="3200" spc="235" dirty="0" smtClean="0">
                <a:latin typeface="Century Gothic"/>
                <a:cs typeface="Century Gothic"/>
              </a:rPr>
              <a:t>EDA</a:t>
            </a:r>
          </a:p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>
                <a:latin typeface="Century Gothic"/>
                <a:cs typeface="Century Gothic"/>
              </a:rPr>
              <a:t> </a:t>
            </a:r>
            <a:r>
              <a:rPr lang="en-US" sz="3200" spc="235" dirty="0" smtClean="0">
                <a:latin typeface="Century Gothic"/>
                <a:cs typeface="Century Gothic"/>
              </a:rPr>
              <a:t>Machine Learning</a:t>
            </a:r>
          </a:p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>
                <a:latin typeface="Century Gothic"/>
                <a:cs typeface="Century Gothic"/>
              </a:rPr>
              <a:t> </a:t>
            </a:r>
            <a:r>
              <a:rPr lang="en-US" sz="3200" spc="235" dirty="0" smtClean="0">
                <a:latin typeface="Century Gothic"/>
                <a:cs typeface="Century Gothic"/>
              </a:rPr>
              <a:t>Flask</a:t>
            </a:r>
            <a:endParaRPr sz="3200" dirty="0"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6" name="object 5"/>
          <p:cNvSpPr txBox="1"/>
          <p:nvPr/>
        </p:nvSpPr>
        <p:spPr>
          <a:xfrm>
            <a:off x="1849715" y="3440505"/>
            <a:ext cx="14588710" cy="1155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lang="en-US" sz="3200" spc="235" dirty="0" err="1" smtClean="0">
                <a:latin typeface="Century Gothic"/>
                <a:cs typeface="Century Gothic"/>
              </a:rPr>
              <a:t>Selanjutnya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untuk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pengolahan</a:t>
            </a:r>
            <a:r>
              <a:rPr lang="en-US" sz="3200" spc="235" dirty="0" smtClean="0">
                <a:latin typeface="Century Gothic"/>
                <a:cs typeface="Century Gothic"/>
              </a:rPr>
              <a:t> data </a:t>
            </a:r>
            <a:r>
              <a:rPr lang="en-US" sz="3200" spc="235" dirty="0" err="1" smtClean="0">
                <a:latin typeface="Century Gothic"/>
                <a:cs typeface="Century Gothic"/>
              </a:rPr>
              <a:t>dan</a:t>
            </a:r>
            <a:r>
              <a:rPr lang="en-US" sz="3200" spc="235" dirty="0" smtClean="0">
                <a:latin typeface="Century Gothic"/>
                <a:cs typeface="Century Gothic"/>
              </a:rPr>
              <a:t> lain-lain </a:t>
            </a:r>
            <a:r>
              <a:rPr lang="en-US" sz="3200" spc="235" dirty="0" err="1" smtClean="0">
                <a:latin typeface="Century Gothic"/>
                <a:cs typeface="Century Gothic"/>
              </a:rPr>
              <a:t>dilakukan</a:t>
            </a:r>
            <a:r>
              <a:rPr lang="en-US" sz="3200" spc="235" dirty="0" smtClean="0">
                <a:latin typeface="Century Gothic"/>
                <a:cs typeface="Century Gothic"/>
              </a:rPr>
              <a:t> di </a:t>
            </a:r>
            <a:r>
              <a:rPr lang="en-US" sz="3200" spc="235" dirty="0" err="1" smtClean="0">
                <a:latin typeface="Century Gothic"/>
                <a:cs typeface="Century Gothic"/>
              </a:rPr>
              <a:t>Jupyter</a:t>
            </a:r>
            <a:r>
              <a:rPr lang="en-US" sz="3200" spc="235" dirty="0" smtClean="0">
                <a:latin typeface="Century Gothic"/>
                <a:cs typeface="Century Gothic"/>
              </a:rPr>
              <a:t> Notebook </a:t>
            </a:r>
            <a:r>
              <a:rPr lang="en-US" sz="3200" spc="235" dirty="0" err="1" smtClean="0">
                <a:latin typeface="Century Gothic"/>
                <a:cs typeface="Century Gothic"/>
              </a:rPr>
              <a:t>dan</a:t>
            </a:r>
            <a:r>
              <a:rPr lang="en-US" sz="3200" spc="235" dirty="0" smtClean="0">
                <a:latin typeface="Century Gothic"/>
                <a:cs typeface="Century Gothic"/>
              </a:rPr>
              <a:t> Visual Studio Code </a:t>
            </a:r>
            <a:endParaRPr sz="3200" b="1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553546" y="3467100"/>
            <a:ext cx="1070944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9275" algn="ctr">
              <a:lnSpc>
                <a:spcPct val="100000"/>
              </a:lnSpc>
              <a:spcBef>
                <a:spcPts val="100"/>
              </a:spcBef>
            </a:pPr>
            <a:r>
              <a:rPr lang="en-US" spc="385" dirty="0" smtClean="0">
                <a:solidFill>
                  <a:srgbClr val="FFFFFF"/>
                </a:solidFill>
              </a:rPr>
              <a:t>Thank You</a:t>
            </a:r>
            <a:endParaRPr lang="en-US" spc="38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92853" y="0"/>
            <a:ext cx="92710" cy="972819"/>
          </a:xfrm>
          <a:custGeom>
            <a:avLst/>
            <a:gdLst/>
            <a:ahLst/>
            <a:cxnLst/>
            <a:rect l="l" t="t" r="r" b="b"/>
            <a:pathLst>
              <a:path w="92709" h="972819">
                <a:moveTo>
                  <a:pt x="0" y="972636"/>
                </a:moveTo>
                <a:lnTo>
                  <a:pt x="0" y="0"/>
                </a:lnTo>
                <a:lnTo>
                  <a:pt x="92641" y="0"/>
                </a:lnTo>
                <a:lnTo>
                  <a:pt x="92641" y="972636"/>
                </a:lnTo>
                <a:lnTo>
                  <a:pt x="0" y="972636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92853" y="8399930"/>
            <a:ext cx="92710" cy="1887220"/>
          </a:xfrm>
          <a:custGeom>
            <a:avLst/>
            <a:gdLst/>
            <a:ahLst/>
            <a:cxnLst/>
            <a:rect l="l" t="t" r="r" b="b"/>
            <a:pathLst>
              <a:path w="92709" h="1887220">
                <a:moveTo>
                  <a:pt x="92641" y="1887069"/>
                </a:moveTo>
                <a:lnTo>
                  <a:pt x="92641" y="0"/>
                </a:lnTo>
                <a:lnTo>
                  <a:pt x="0" y="0"/>
                </a:lnTo>
                <a:lnTo>
                  <a:pt x="0" y="1887069"/>
                </a:lnTo>
                <a:lnTo>
                  <a:pt x="92641" y="1887069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" y="8400427"/>
            <a:ext cx="930910" cy="1355090"/>
          </a:xfrm>
          <a:custGeom>
            <a:avLst/>
            <a:gdLst/>
            <a:ahLst/>
            <a:cxnLst/>
            <a:rect l="l" t="t" r="r" b="b"/>
            <a:pathLst>
              <a:path w="930910" h="1355090">
                <a:moveTo>
                  <a:pt x="202652" y="1354547"/>
                </a:moveTo>
                <a:lnTo>
                  <a:pt x="0" y="1135954"/>
                </a:lnTo>
                <a:lnTo>
                  <a:pt x="493138" y="677269"/>
                </a:lnTo>
                <a:lnTo>
                  <a:pt x="13" y="218591"/>
                </a:lnTo>
                <a:lnTo>
                  <a:pt x="202640" y="0"/>
                </a:lnTo>
                <a:lnTo>
                  <a:pt x="930801" y="677269"/>
                </a:lnTo>
                <a:lnTo>
                  <a:pt x="202652" y="135454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919" y="8400427"/>
            <a:ext cx="930910" cy="1355090"/>
          </a:xfrm>
          <a:custGeom>
            <a:avLst/>
            <a:gdLst/>
            <a:ahLst/>
            <a:cxnLst/>
            <a:rect l="l" t="t" r="r" b="b"/>
            <a:pathLst>
              <a:path w="930910" h="1355090">
                <a:moveTo>
                  <a:pt x="202652" y="1354547"/>
                </a:moveTo>
                <a:lnTo>
                  <a:pt x="0" y="1135954"/>
                </a:lnTo>
                <a:lnTo>
                  <a:pt x="493138" y="677269"/>
                </a:lnTo>
                <a:lnTo>
                  <a:pt x="13" y="218591"/>
                </a:lnTo>
                <a:lnTo>
                  <a:pt x="202640" y="0"/>
                </a:lnTo>
                <a:lnTo>
                  <a:pt x="930801" y="677269"/>
                </a:lnTo>
                <a:lnTo>
                  <a:pt x="202652" y="135454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406" y="8400427"/>
            <a:ext cx="930910" cy="1355090"/>
          </a:xfrm>
          <a:custGeom>
            <a:avLst/>
            <a:gdLst/>
            <a:ahLst/>
            <a:cxnLst/>
            <a:rect l="l" t="t" r="r" b="b"/>
            <a:pathLst>
              <a:path w="930910" h="1355090">
                <a:moveTo>
                  <a:pt x="202652" y="1354547"/>
                </a:moveTo>
                <a:lnTo>
                  <a:pt x="0" y="1135954"/>
                </a:lnTo>
                <a:lnTo>
                  <a:pt x="493138" y="677269"/>
                </a:lnTo>
                <a:lnTo>
                  <a:pt x="13" y="218591"/>
                </a:lnTo>
                <a:lnTo>
                  <a:pt x="202640" y="0"/>
                </a:lnTo>
                <a:lnTo>
                  <a:pt x="930801" y="677269"/>
                </a:lnTo>
                <a:lnTo>
                  <a:pt x="202652" y="135454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7893" y="8400427"/>
            <a:ext cx="930910" cy="1355090"/>
          </a:xfrm>
          <a:custGeom>
            <a:avLst/>
            <a:gdLst/>
            <a:ahLst/>
            <a:cxnLst/>
            <a:rect l="l" t="t" r="r" b="b"/>
            <a:pathLst>
              <a:path w="930910" h="1355090">
                <a:moveTo>
                  <a:pt x="202652" y="1354547"/>
                </a:moveTo>
                <a:lnTo>
                  <a:pt x="0" y="1135954"/>
                </a:lnTo>
                <a:lnTo>
                  <a:pt x="493138" y="677269"/>
                </a:lnTo>
                <a:lnTo>
                  <a:pt x="13" y="218591"/>
                </a:lnTo>
                <a:lnTo>
                  <a:pt x="202640" y="0"/>
                </a:lnTo>
                <a:lnTo>
                  <a:pt x="930801" y="677269"/>
                </a:lnTo>
                <a:lnTo>
                  <a:pt x="202652" y="135454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0380" y="8400427"/>
            <a:ext cx="930910" cy="1355090"/>
          </a:xfrm>
          <a:custGeom>
            <a:avLst/>
            <a:gdLst/>
            <a:ahLst/>
            <a:cxnLst/>
            <a:rect l="l" t="t" r="r" b="b"/>
            <a:pathLst>
              <a:path w="930910" h="1355090">
                <a:moveTo>
                  <a:pt x="202652" y="1354547"/>
                </a:moveTo>
                <a:lnTo>
                  <a:pt x="0" y="1135954"/>
                </a:lnTo>
                <a:lnTo>
                  <a:pt x="493138" y="677269"/>
                </a:lnTo>
                <a:lnTo>
                  <a:pt x="13" y="218591"/>
                </a:lnTo>
                <a:lnTo>
                  <a:pt x="202640" y="0"/>
                </a:lnTo>
                <a:lnTo>
                  <a:pt x="930801" y="677269"/>
                </a:lnTo>
                <a:lnTo>
                  <a:pt x="202652" y="135454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2868" y="8400427"/>
            <a:ext cx="930910" cy="1355090"/>
          </a:xfrm>
          <a:custGeom>
            <a:avLst/>
            <a:gdLst/>
            <a:ahLst/>
            <a:cxnLst/>
            <a:rect l="l" t="t" r="r" b="b"/>
            <a:pathLst>
              <a:path w="930910" h="1355090">
                <a:moveTo>
                  <a:pt x="202652" y="1354547"/>
                </a:moveTo>
                <a:lnTo>
                  <a:pt x="0" y="1135954"/>
                </a:lnTo>
                <a:lnTo>
                  <a:pt x="493138" y="677269"/>
                </a:lnTo>
                <a:lnTo>
                  <a:pt x="13" y="218591"/>
                </a:lnTo>
                <a:lnTo>
                  <a:pt x="202640" y="0"/>
                </a:lnTo>
                <a:lnTo>
                  <a:pt x="930801" y="677269"/>
                </a:lnTo>
                <a:lnTo>
                  <a:pt x="202652" y="135454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/>
          <p:nvPr/>
        </p:nvSpPr>
        <p:spPr>
          <a:xfrm>
            <a:off x="6998892" y="2758813"/>
            <a:ext cx="4290357" cy="255194"/>
          </a:xfrm>
          <a:custGeom>
            <a:avLst/>
            <a:gdLst/>
            <a:ahLst/>
            <a:cxnLst/>
            <a:rect l="l" t="t" r="r" b="b"/>
            <a:pathLst>
              <a:path w="1076325" h="247650">
                <a:moveTo>
                  <a:pt x="0" y="0"/>
                </a:moveTo>
                <a:lnTo>
                  <a:pt x="1076324" y="0"/>
                </a:lnTo>
                <a:lnTo>
                  <a:pt x="107632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63454" y="3606310"/>
            <a:ext cx="1341120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lang="en-US" sz="7000" dirty="0">
                <a:solidFill>
                  <a:schemeClr val="bg1"/>
                </a:solidFill>
                <a:latin typeface="Gill Sans MT" panose="020B0502020104020203" pitchFamily="34" charset="0"/>
              </a:rPr>
              <a:t>Anime Recommendation for Streaming Service Industry</a:t>
            </a:r>
            <a:endParaRPr lang="en-US" sz="7000" spc="1685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08086" y="6920696"/>
            <a:ext cx="4271827" cy="314591"/>
          </a:xfrm>
          <a:custGeom>
            <a:avLst/>
            <a:gdLst/>
            <a:ahLst/>
            <a:cxnLst/>
            <a:rect l="l" t="t" r="r" b="b"/>
            <a:pathLst>
              <a:path w="1076325" h="247650">
                <a:moveTo>
                  <a:pt x="0" y="0"/>
                </a:moveTo>
                <a:lnTo>
                  <a:pt x="1076324" y="0"/>
                </a:lnTo>
                <a:lnTo>
                  <a:pt x="107632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9316" y="1"/>
            <a:ext cx="92710" cy="1955800"/>
          </a:xfrm>
          <a:custGeom>
            <a:avLst/>
            <a:gdLst/>
            <a:ahLst/>
            <a:cxnLst/>
            <a:rect l="l" t="t" r="r" b="b"/>
            <a:pathLst>
              <a:path w="92710" h="1955800">
                <a:moveTo>
                  <a:pt x="0" y="1955671"/>
                </a:moveTo>
                <a:lnTo>
                  <a:pt x="0" y="0"/>
                </a:lnTo>
                <a:lnTo>
                  <a:pt x="92641" y="0"/>
                </a:lnTo>
                <a:lnTo>
                  <a:pt x="92641" y="1955671"/>
                </a:lnTo>
                <a:lnTo>
                  <a:pt x="0" y="19556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21378" y="8331305"/>
            <a:ext cx="92710" cy="1955800"/>
          </a:xfrm>
          <a:custGeom>
            <a:avLst/>
            <a:gdLst/>
            <a:ahLst/>
            <a:cxnLst/>
            <a:rect l="l" t="t" r="r" b="b"/>
            <a:pathLst>
              <a:path w="92709" h="1955800">
                <a:moveTo>
                  <a:pt x="92641" y="1955694"/>
                </a:moveTo>
                <a:lnTo>
                  <a:pt x="92641" y="0"/>
                </a:lnTo>
                <a:lnTo>
                  <a:pt x="0" y="0"/>
                </a:lnTo>
                <a:lnTo>
                  <a:pt x="0" y="1955694"/>
                </a:lnTo>
                <a:lnTo>
                  <a:pt x="92641" y="1955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7" y="2358222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0" y="190786"/>
                </a:moveTo>
                <a:lnTo>
                  <a:pt x="205793" y="0"/>
                </a:lnTo>
                <a:lnTo>
                  <a:pt x="637621" y="464263"/>
                </a:lnTo>
                <a:lnTo>
                  <a:pt x="1069442" y="12"/>
                </a:lnTo>
                <a:lnTo>
                  <a:pt x="1275234" y="190775"/>
                </a:lnTo>
                <a:lnTo>
                  <a:pt x="637621" y="876299"/>
                </a:lnTo>
                <a:lnTo>
                  <a:pt x="0" y="19078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" y="3104699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0" y="190786"/>
                </a:moveTo>
                <a:lnTo>
                  <a:pt x="205793" y="0"/>
                </a:lnTo>
                <a:lnTo>
                  <a:pt x="637621" y="464263"/>
                </a:lnTo>
                <a:lnTo>
                  <a:pt x="1069442" y="12"/>
                </a:lnTo>
                <a:lnTo>
                  <a:pt x="1275234" y="190775"/>
                </a:lnTo>
                <a:lnTo>
                  <a:pt x="637621" y="876299"/>
                </a:lnTo>
                <a:lnTo>
                  <a:pt x="0" y="19078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" y="3982585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0" y="190786"/>
                </a:moveTo>
                <a:lnTo>
                  <a:pt x="205793" y="0"/>
                </a:lnTo>
                <a:lnTo>
                  <a:pt x="637621" y="464263"/>
                </a:lnTo>
                <a:lnTo>
                  <a:pt x="1069442" y="12"/>
                </a:lnTo>
                <a:lnTo>
                  <a:pt x="1275234" y="190775"/>
                </a:lnTo>
                <a:lnTo>
                  <a:pt x="637621" y="876299"/>
                </a:lnTo>
                <a:lnTo>
                  <a:pt x="0" y="19078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" y="4860474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0" y="190786"/>
                </a:moveTo>
                <a:lnTo>
                  <a:pt x="205793" y="0"/>
                </a:lnTo>
                <a:lnTo>
                  <a:pt x="637621" y="464263"/>
                </a:lnTo>
                <a:lnTo>
                  <a:pt x="1069442" y="12"/>
                </a:lnTo>
                <a:lnTo>
                  <a:pt x="1275234" y="190775"/>
                </a:lnTo>
                <a:lnTo>
                  <a:pt x="637621" y="876299"/>
                </a:lnTo>
                <a:lnTo>
                  <a:pt x="0" y="19078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" y="5738360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0" y="190786"/>
                </a:moveTo>
                <a:lnTo>
                  <a:pt x="205793" y="0"/>
                </a:lnTo>
                <a:lnTo>
                  <a:pt x="637621" y="464263"/>
                </a:lnTo>
                <a:lnTo>
                  <a:pt x="1069442" y="12"/>
                </a:lnTo>
                <a:lnTo>
                  <a:pt x="1275234" y="190775"/>
                </a:lnTo>
                <a:lnTo>
                  <a:pt x="637621" y="876299"/>
                </a:lnTo>
                <a:lnTo>
                  <a:pt x="0" y="19078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" y="6616247"/>
            <a:ext cx="1275715" cy="876300"/>
          </a:xfrm>
          <a:custGeom>
            <a:avLst/>
            <a:gdLst/>
            <a:ahLst/>
            <a:cxnLst/>
            <a:rect l="l" t="t" r="r" b="b"/>
            <a:pathLst>
              <a:path w="1275715" h="876300">
                <a:moveTo>
                  <a:pt x="0" y="190786"/>
                </a:moveTo>
                <a:lnTo>
                  <a:pt x="205793" y="0"/>
                </a:lnTo>
                <a:lnTo>
                  <a:pt x="637621" y="464263"/>
                </a:lnTo>
                <a:lnTo>
                  <a:pt x="1069442" y="12"/>
                </a:lnTo>
                <a:lnTo>
                  <a:pt x="1275234" y="190775"/>
                </a:lnTo>
                <a:lnTo>
                  <a:pt x="637621" y="876299"/>
                </a:lnTo>
                <a:lnTo>
                  <a:pt x="0" y="19078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55013" y="6790871"/>
            <a:ext cx="1233170" cy="876300"/>
          </a:xfrm>
          <a:custGeom>
            <a:avLst/>
            <a:gdLst/>
            <a:ahLst/>
            <a:cxnLst/>
            <a:rect l="l" t="t" r="r" b="b"/>
            <a:pathLst>
              <a:path w="1233169" h="876300">
                <a:moveTo>
                  <a:pt x="1232986" y="640091"/>
                </a:moveTo>
                <a:lnTo>
                  <a:pt x="1232986" y="724681"/>
                </a:lnTo>
                <a:lnTo>
                  <a:pt x="1069441" y="876299"/>
                </a:lnTo>
                <a:lnTo>
                  <a:pt x="637613" y="412036"/>
                </a:lnTo>
                <a:lnTo>
                  <a:pt x="205792" y="876287"/>
                </a:lnTo>
                <a:lnTo>
                  <a:pt x="0" y="685524"/>
                </a:lnTo>
                <a:lnTo>
                  <a:pt x="637613" y="0"/>
                </a:lnTo>
                <a:lnTo>
                  <a:pt x="1232986" y="640091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55013" y="6044396"/>
            <a:ext cx="1233170" cy="876300"/>
          </a:xfrm>
          <a:custGeom>
            <a:avLst/>
            <a:gdLst/>
            <a:ahLst/>
            <a:cxnLst/>
            <a:rect l="l" t="t" r="r" b="b"/>
            <a:pathLst>
              <a:path w="1233169" h="876300">
                <a:moveTo>
                  <a:pt x="1232986" y="640091"/>
                </a:moveTo>
                <a:lnTo>
                  <a:pt x="1232986" y="724681"/>
                </a:lnTo>
                <a:lnTo>
                  <a:pt x="1069441" y="876299"/>
                </a:lnTo>
                <a:lnTo>
                  <a:pt x="637613" y="412036"/>
                </a:lnTo>
                <a:lnTo>
                  <a:pt x="205792" y="876287"/>
                </a:lnTo>
                <a:lnTo>
                  <a:pt x="0" y="685524"/>
                </a:lnTo>
                <a:lnTo>
                  <a:pt x="637613" y="0"/>
                </a:lnTo>
                <a:lnTo>
                  <a:pt x="1232986" y="640091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55013" y="5166507"/>
            <a:ext cx="1233170" cy="876300"/>
          </a:xfrm>
          <a:custGeom>
            <a:avLst/>
            <a:gdLst/>
            <a:ahLst/>
            <a:cxnLst/>
            <a:rect l="l" t="t" r="r" b="b"/>
            <a:pathLst>
              <a:path w="1233169" h="876300">
                <a:moveTo>
                  <a:pt x="1232986" y="640091"/>
                </a:moveTo>
                <a:lnTo>
                  <a:pt x="1232986" y="724681"/>
                </a:lnTo>
                <a:lnTo>
                  <a:pt x="1069440" y="876299"/>
                </a:lnTo>
                <a:lnTo>
                  <a:pt x="637613" y="412036"/>
                </a:lnTo>
                <a:lnTo>
                  <a:pt x="205792" y="876287"/>
                </a:lnTo>
                <a:lnTo>
                  <a:pt x="0" y="685524"/>
                </a:lnTo>
                <a:lnTo>
                  <a:pt x="637613" y="0"/>
                </a:lnTo>
                <a:lnTo>
                  <a:pt x="1232986" y="640091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055013" y="4288620"/>
            <a:ext cx="1233170" cy="876300"/>
          </a:xfrm>
          <a:custGeom>
            <a:avLst/>
            <a:gdLst/>
            <a:ahLst/>
            <a:cxnLst/>
            <a:rect l="l" t="t" r="r" b="b"/>
            <a:pathLst>
              <a:path w="1233169" h="876300">
                <a:moveTo>
                  <a:pt x="1232986" y="640091"/>
                </a:moveTo>
                <a:lnTo>
                  <a:pt x="1232986" y="724681"/>
                </a:lnTo>
                <a:lnTo>
                  <a:pt x="1069440" y="876299"/>
                </a:lnTo>
                <a:lnTo>
                  <a:pt x="637613" y="412036"/>
                </a:lnTo>
                <a:lnTo>
                  <a:pt x="205792" y="876287"/>
                </a:lnTo>
                <a:lnTo>
                  <a:pt x="0" y="685524"/>
                </a:lnTo>
                <a:lnTo>
                  <a:pt x="637613" y="0"/>
                </a:lnTo>
                <a:lnTo>
                  <a:pt x="1232986" y="640091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055013" y="3410733"/>
            <a:ext cx="1233170" cy="876300"/>
          </a:xfrm>
          <a:custGeom>
            <a:avLst/>
            <a:gdLst/>
            <a:ahLst/>
            <a:cxnLst/>
            <a:rect l="l" t="t" r="r" b="b"/>
            <a:pathLst>
              <a:path w="1233169" h="876300">
                <a:moveTo>
                  <a:pt x="1232986" y="640091"/>
                </a:moveTo>
                <a:lnTo>
                  <a:pt x="1232986" y="724681"/>
                </a:lnTo>
                <a:lnTo>
                  <a:pt x="1069441" y="876299"/>
                </a:lnTo>
                <a:lnTo>
                  <a:pt x="637613" y="412036"/>
                </a:lnTo>
                <a:lnTo>
                  <a:pt x="205792" y="876287"/>
                </a:lnTo>
                <a:lnTo>
                  <a:pt x="0" y="685524"/>
                </a:lnTo>
                <a:lnTo>
                  <a:pt x="637613" y="0"/>
                </a:lnTo>
                <a:lnTo>
                  <a:pt x="1232986" y="640091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55013" y="2532845"/>
            <a:ext cx="1233170" cy="876300"/>
          </a:xfrm>
          <a:custGeom>
            <a:avLst/>
            <a:gdLst/>
            <a:ahLst/>
            <a:cxnLst/>
            <a:rect l="l" t="t" r="r" b="b"/>
            <a:pathLst>
              <a:path w="1233169" h="876300">
                <a:moveTo>
                  <a:pt x="1232986" y="640091"/>
                </a:moveTo>
                <a:lnTo>
                  <a:pt x="1232986" y="724681"/>
                </a:lnTo>
                <a:lnTo>
                  <a:pt x="1069441" y="876299"/>
                </a:lnTo>
                <a:lnTo>
                  <a:pt x="637613" y="412035"/>
                </a:lnTo>
                <a:lnTo>
                  <a:pt x="205792" y="876287"/>
                </a:lnTo>
                <a:lnTo>
                  <a:pt x="0" y="685523"/>
                </a:lnTo>
                <a:lnTo>
                  <a:pt x="637613" y="0"/>
                </a:lnTo>
                <a:lnTo>
                  <a:pt x="1232986" y="640091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65747" y="3440505"/>
            <a:ext cx="14173127" cy="4587794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lang="en-US" sz="4000" b="1" dirty="0">
                <a:latin typeface="Verdana"/>
                <a:cs typeface="Verdana"/>
              </a:rPr>
              <a:t>Purpose:</a:t>
            </a: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lang="en-US" sz="3200" dirty="0" err="1">
                <a:latin typeface="Verdana"/>
                <a:cs typeface="Verdana"/>
              </a:rPr>
              <a:t>Membuat</a:t>
            </a:r>
            <a:r>
              <a:rPr lang="en-US" sz="3200" dirty="0">
                <a:latin typeface="Verdana"/>
                <a:cs typeface="Verdana"/>
              </a:rPr>
              <a:t> </a:t>
            </a:r>
            <a:r>
              <a:rPr lang="en-US" sz="3200" dirty="0" err="1">
                <a:latin typeface="Verdana"/>
                <a:cs typeface="Verdana"/>
              </a:rPr>
              <a:t>rekomendasi</a:t>
            </a:r>
            <a:r>
              <a:rPr lang="en-US" sz="3200" dirty="0">
                <a:latin typeface="Verdana"/>
                <a:cs typeface="Verdana"/>
              </a:rPr>
              <a:t> Anime </a:t>
            </a:r>
            <a:r>
              <a:rPr lang="en-US" sz="3200" dirty="0" err="1">
                <a:latin typeface="Verdana"/>
                <a:cs typeface="Verdana"/>
              </a:rPr>
              <a:t>berdasarkan</a:t>
            </a:r>
            <a:r>
              <a:rPr lang="en-US" sz="3200" dirty="0">
                <a:latin typeface="Verdana"/>
                <a:cs typeface="Verdana"/>
              </a:rPr>
              <a:t> </a:t>
            </a:r>
            <a:r>
              <a:rPr lang="en-US" sz="3200" dirty="0" smtClean="0">
                <a:latin typeface="Verdana"/>
                <a:cs typeface="Verdana"/>
              </a:rPr>
              <a:t>parameter* </a:t>
            </a:r>
            <a:r>
              <a:rPr lang="en-US" sz="3200" dirty="0" err="1">
                <a:latin typeface="Verdana"/>
                <a:cs typeface="Verdana"/>
              </a:rPr>
              <a:t>untuk</a:t>
            </a:r>
            <a:r>
              <a:rPr lang="en-US" sz="3200" dirty="0">
                <a:latin typeface="Verdana"/>
                <a:cs typeface="Verdana"/>
              </a:rPr>
              <a:t> </a:t>
            </a:r>
            <a:r>
              <a:rPr lang="en-US" sz="3200" dirty="0" err="1">
                <a:latin typeface="Verdana"/>
                <a:cs typeface="Verdana"/>
              </a:rPr>
              <a:t>digunakan</a:t>
            </a:r>
            <a:r>
              <a:rPr lang="en-US" sz="3200" dirty="0">
                <a:latin typeface="Verdana"/>
                <a:cs typeface="Verdana"/>
              </a:rPr>
              <a:t> </a:t>
            </a:r>
            <a:r>
              <a:rPr lang="en-US" sz="3200" dirty="0" err="1">
                <a:latin typeface="Verdana"/>
                <a:cs typeface="Verdana"/>
              </a:rPr>
              <a:t>pada</a:t>
            </a:r>
            <a:r>
              <a:rPr lang="en-US" sz="3200" dirty="0">
                <a:latin typeface="Verdana"/>
                <a:cs typeface="Verdana"/>
              </a:rPr>
              <a:t> website streaming Anime.</a:t>
            </a: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lang="en-US" sz="3600" b="1" dirty="0" smtClean="0">
                <a:latin typeface="Verdana"/>
                <a:cs typeface="Verdana"/>
              </a:rPr>
              <a:t>Dataset:</a:t>
            </a: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lang="en-US" sz="3200" dirty="0" err="1" smtClean="0">
                <a:latin typeface="Verdana"/>
                <a:cs typeface="Verdana"/>
              </a:rPr>
              <a:t>Diambil</a:t>
            </a:r>
            <a:r>
              <a:rPr lang="en-US" sz="3200" dirty="0" smtClean="0">
                <a:latin typeface="Verdana"/>
                <a:cs typeface="Verdana"/>
              </a:rPr>
              <a:t> </a:t>
            </a:r>
            <a:r>
              <a:rPr lang="en-US" sz="3200" dirty="0" err="1" smtClean="0">
                <a:latin typeface="Verdana"/>
                <a:cs typeface="Verdana"/>
              </a:rPr>
              <a:t>dari</a:t>
            </a:r>
            <a:r>
              <a:rPr lang="en-US" sz="3200" dirty="0" smtClean="0">
                <a:latin typeface="Verdana"/>
                <a:cs typeface="Verdana"/>
              </a:rPr>
              <a:t> </a:t>
            </a:r>
            <a:r>
              <a:rPr lang="en-US" sz="3200" dirty="0" err="1" smtClean="0">
                <a:latin typeface="Verdana"/>
                <a:cs typeface="Verdana"/>
              </a:rPr>
              <a:t>Kaggle</a:t>
            </a:r>
            <a:r>
              <a:rPr lang="en-US" sz="3200" dirty="0" smtClean="0">
                <a:latin typeface="Verdana"/>
                <a:cs typeface="Verdana"/>
              </a:rPr>
              <a:t> </a:t>
            </a:r>
            <a:r>
              <a:rPr lang="en-US" sz="3200" dirty="0" err="1" smtClean="0">
                <a:latin typeface="Verdana"/>
                <a:cs typeface="Verdana"/>
              </a:rPr>
              <a:t>berdasarkan</a:t>
            </a:r>
            <a:r>
              <a:rPr lang="en-US" sz="3200" dirty="0" smtClean="0">
                <a:latin typeface="Verdana"/>
                <a:cs typeface="Verdana"/>
              </a:rPr>
              <a:t> website </a:t>
            </a:r>
            <a:r>
              <a:rPr lang="en-US" sz="3200" dirty="0" err="1" smtClean="0">
                <a:latin typeface="Verdana"/>
                <a:cs typeface="Verdana"/>
              </a:rPr>
              <a:t>MyAnimeList</a:t>
            </a:r>
            <a:r>
              <a:rPr lang="en-US" sz="3200" dirty="0" smtClean="0">
                <a:latin typeface="Verdana"/>
                <a:cs typeface="Verdana"/>
              </a:rPr>
              <a:t> (MAL)</a:t>
            </a: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lang="en-US" sz="3600" b="1" dirty="0" smtClean="0">
                <a:latin typeface="Verdana"/>
                <a:cs typeface="Verdana"/>
              </a:rPr>
              <a:t>Machine Learning:</a:t>
            </a: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lang="en-US" sz="3200" dirty="0" smtClean="0">
                <a:latin typeface="Verdana"/>
                <a:cs typeface="Verdana"/>
              </a:rPr>
              <a:t>Cosine Similarity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8892" y="2758813"/>
            <a:ext cx="4290357" cy="255194"/>
          </a:xfrm>
          <a:custGeom>
            <a:avLst/>
            <a:gdLst/>
            <a:ahLst/>
            <a:cxnLst/>
            <a:rect l="l" t="t" r="r" b="b"/>
            <a:pathLst>
              <a:path w="1076325" h="247650">
                <a:moveTo>
                  <a:pt x="0" y="0"/>
                </a:moveTo>
                <a:lnTo>
                  <a:pt x="1076324" y="0"/>
                </a:lnTo>
                <a:lnTo>
                  <a:pt x="107632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47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429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4316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02203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0091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7978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46164" y="7828436"/>
            <a:ext cx="92710" cy="2458720"/>
          </a:xfrm>
          <a:custGeom>
            <a:avLst/>
            <a:gdLst/>
            <a:ahLst/>
            <a:cxnLst/>
            <a:rect l="l" t="t" r="r" b="b"/>
            <a:pathLst>
              <a:path w="92709" h="2458720">
                <a:moveTo>
                  <a:pt x="92641" y="2458563"/>
                </a:moveTo>
                <a:lnTo>
                  <a:pt x="92641" y="0"/>
                </a:lnTo>
                <a:lnTo>
                  <a:pt x="0" y="0"/>
                </a:lnTo>
                <a:lnTo>
                  <a:pt x="0" y="2458563"/>
                </a:lnTo>
                <a:lnTo>
                  <a:pt x="92641" y="2458563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35865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82342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0229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38116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6004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93890" y="8883595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 txBox="1">
            <a:spLocks noGrp="1"/>
          </p:cNvSpPr>
          <p:nvPr>
            <p:ph type="body" idx="1"/>
          </p:nvPr>
        </p:nvSpPr>
        <p:spPr>
          <a:xfrm>
            <a:off x="2781371" y="1088385"/>
            <a:ext cx="12725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lang="en-US" sz="8000" dirty="0" smtClean="0"/>
              <a:t>Preview</a:t>
            </a:r>
            <a:endParaRPr sz="8000" spc="1685" dirty="0"/>
          </a:p>
        </p:txBody>
      </p:sp>
      <p:sp>
        <p:nvSpPr>
          <p:cNvPr id="22" name="object 5"/>
          <p:cNvSpPr txBox="1"/>
          <p:nvPr/>
        </p:nvSpPr>
        <p:spPr>
          <a:xfrm>
            <a:off x="10631025" y="8513750"/>
            <a:ext cx="5181600" cy="36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lang="en-US" sz="2000" spc="235" dirty="0" smtClean="0">
                <a:latin typeface="Gill Sans MT" panose="020B0502020104020203" pitchFamily="34" charset="0"/>
                <a:cs typeface="Century Gothic"/>
              </a:rPr>
              <a:t>*Yang di </a:t>
            </a:r>
            <a:r>
              <a:rPr lang="en-US" sz="2000" spc="235" dirty="0" err="1" smtClean="0">
                <a:latin typeface="Gill Sans MT" panose="020B0502020104020203" pitchFamily="34" charset="0"/>
                <a:cs typeface="Century Gothic"/>
              </a:rPr>
              <a:t>dapat</a:t>
            </a:r>
            <a:r>
              <a:rPr lang="en-US" sz="2000" spc="235" dirty="0" smtClean="0">
                <a:latin typeface="Gill Sans MT" panose="020B0502020104020203" pitchFamily="34" charset="0"/>
                <a:cs typeface="Century Gothic"/>
              </a:rPr>
              <a:t> </a:t>
            </a:r>
            <a:r>
              <a:rPr lang="en-US" sz="2000" spc="235" dirty="0" err="1" smtClean="0">
                <a:latin typeface="Gill Sans MT" panose="020B0502020104020203" pitchFamily="34" charset="0"/>
                <a:cs typeface="Century Gothic"/>
              </a:rPr>
              <a:t>ketika</a:t>
            </a:r>
            <a:r>
              <a:rPr lang="en-US" sz="2000" spc="235" dirty="0" smtClean="0">
                <a:latin typeface="Gill Sans MT" panose="020B0502020104020203" pitchFamily="34" charset="0"/>
                <a:cs typeface="Century Gothic"/>
              </a:rPr>
              <a:t> EDA dataset</a:t>
            </a:r>
            <a:endParaRPr sz="2000" dirty="0">
              <a:latin typeface="Gill Sans MT" panose="020B0502020104020203" pitchFamily="34" charset="0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239000" y="3479758"/>
            <a:ext cx="9682725" cy="1103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lang="en-US" sz="3200" spc="235" dirty="0" err="1" smtClean="0">
                <a:latin typeface="Century Gothic"/>
                <a:cs typeface="Century Gothic"/>
              </a:rPr>
              <a:t>contoh</a:t>
            </a:r>
            <a:r>
              <a:rPr lang="en-US" sz="3200" spc="235" dirty="0" smtClean="0">
                <a:latin typeface="Century Gothic"/>
                <a:cs typeface="Century Gothic"/>
              </a:rPr>
              <a:t> website streaming Anime yang legal </a:t>
            </a:r>
            <a:r>
              <a:rPr lang="en-US" sz="3200" spc="235" dirty="0" err="1" smtClean="0">
                <a:latin typeface="Century Gothic"/>
                <a:cs typeface="Century Gothic"/>
              </a:rPr>
              <a:t>yaitu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b="1" spc="235" dirty="0" err="1">
                <a:latin typeface="Century Gothic"/>
                <a:cs typeface="Century Gothic"/>
              </a:rPr>
              <a:t>C</a:t>
            </a:r>
            <a:r>
              <a:rPr lang="en-US" sz="3200" b="1" spc="235" dirty="0" err="1" smtClean="0">
                <a:latin typeface="Century Gothic"/>
                <a:cs typeface="Century Gothic"/>
              </a:rPr>
              <a:t>runchyroll</a:t>
            </a:r>
            <a:endParaRPr sz="3200" b="1" dirty="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-47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429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4316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2203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0091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7978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46164" y="7828436"/>
            <a:ext cx="92710" cy="2458720"/>
          </a:xfrm>
          <a:custGeom>
            <a:avLst/>
            <a:gdLst/>
            <a:ahLst/>
            <a:cxnLst/>
            <a:rect l="l" t="t" r="r" b="b"/>
            <a:pathLst>
              <a:path w="92709" h="2458720">
                <a:moveTo>
                  <a:pt x="92641" y="2458563"/>
                </a:moveTo>
                <a:lnTo>
                  <a:pt x="92641" y="0"/>
                </a:lnTo>
                <a:lnTo>
                  <a:pt x="0" y="0"/>
                </a:lnTo>
                <a:lnTo>
                  <a:pt x="0" y="2458563"/>
                </a:lnTo>
                <a:lnTo>
                  <a:pt x="92641" y="2458563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5865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2342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0229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8116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004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93890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52654"/>
            <a:ext cx="5079365" cy="3809524"/>
          </a:xfrm>
          <a:prstGeom prst="rect">
            <a:avLst/>
          </a:prstGeom>
        </p:spPr>
      </p:pic>
      <p:sp>
        <p:nvSpPr>
          <p:cNvPr id="25" name="object 5"/>
          <p:cNvSpPr txBox="1"/>
          <p:nvPr/>
        </p:nvSpPr>
        <p:spPr>
          <a:xfrm>
            <a:off x="1889320" y="5281901"/>
            <a:ext cx="14256844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Memiliki</a:t>
            </a:r>
            <a:r>
              <a:rPr lang="en-US" sz="3200" spc="235" dirty="0" smtClean="0">
                <a:latin typeface="Century Gothic"/>
                <a:cs typeface="Century Gothic"/>
              </a:rPr>
              <a:t> 45 </a:t>
            </a:r>
            <a:r>
              <a:rPr lang="en-US" sz="3200" spc="235" dirty="0" err="1" smtClean="0">
                <a:latin typeface="Century Gothic"/>
                <a:cs typeface="Century Gothic"/>
              </a:rPr>
              <a:t>juta</a:t>
            </a:r>
            <a:r>
              <a:rPr lang="en-US" sz="3200" spc="235" dirty="0" smtClean="0">
                <a:latin typeface="Century Gothic"/>
                <a:cs typeface="Century Gothic"/>
              </a:rPr>
              <a:t> member yang </a:t>
            </a:r>
            <a:r>
              <a:rPr lang="en-US" sz="3200" spc="235" dirty="0" err="1" smtClean="0">
                <a:latin typeface="Century Gothic"/>
                <a:cs typeface="Century Gothic"/>
              </a:rPr>
              <a:t>terdaftar</a:t>
            </a:r>
            <a:endParaRPr lang="en-US" sz="3200" spc="235" dirty="0" smtClean="0">
              <a:latin typeface="Century Gothic"/>
              <a:cs typeface="Century Gothic"/>
            </a:endParaRPr>
          </a:p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Memiliki</a:t>
            </a:r>
            <a:r>
              <a:rPr lang="en-US" sz="3200" dirty="0" smtClean="0">
                <a:latin typeface="Century Gothic"/>
                <a:cs typeface="Century Gothic"/>
              </a:rPr>
              <a:t> 10 </a:t>
            </a:r>
            <a:r>
              <a:rPr lang="en-US" sz="3200" dirty="0" err="1" smtClean="0">
                <a:latin typeface="Century Gothic"/>
                <a:cs typeface="Century Gothic"/>
              </a:rPr>
              <a:t>juta</a:t>
            </a:r>
            <a:r>
              <a:rPr lang="en-US" sz="3200" dirty="0">
                <a:latin typeface="Century Gothic"/>
                <a:cs typeface="Century Gothic"/>
              </a:rPr>
              <a:t> </a:t>
            </a:r>
            <a:r>
              <a:rPr lang="en-US" sz="3200" dirty="0" smtClean="0">
                <a:latin typeface="Century Gothic"/>
                <a:cs typeface="Century Gothic"/>
              </a:rPr>
              <a:t>member </a:t>
            </a:r>
            <a:r>
              <a:rPr lang="en-US" sz="3200" dirty="0" err="1" smtClean="0">
                <a:latin typeface="Century Gothic"/>
                <a:cs typeface="Century Gothic"/>
              </a:rPr>
              <a:t>aktif</a:t>
            </a:r>
            <a:r>
              <a:rPr lang="en-US" sz="3200" dirty="0" smtClean="0">
                <a:latin typeface="Century Gothic"/>
                <a:cs typeface="Century Gothic"/>
              </a:rPr>
              <a:t> </a:t>
            </a:r>
            <a:r>
              <a:rPr lang="en-US" sz="3200" dirty="0" err="1" smtClean="0">
                <a:latin typeface="Century Gothic"/>
                <a:cs typeface="Century Gothic"/>
              </a:rPr>
              <a:t>tiap</a:t>
            </a:r>
            <a:r>
              <a:rPr lang="en-US" sz="3200" dirty="0" smtClean="0">
                <a:latin typeface="Century Gothic"/>
                <a:cs typeface="Century Gothic"/>
              </a:rPr>
              <a:t> </a:t>
            </a:r>
            <a:r>
              <a:rPr lang="en-US" sz="3200" dirty="0" err="1" smtClean="0">
                <a:latin typeface="Century Gothic"/>
                <a:cs typeface="Century Gothic"/>
              </a:rPr>
              <a:t>bulan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Century Gothic"/>
                <a:cs typeface="Century Gothic"/>
              </a:rPr>
              <a:t> </a:t>
            </a:r>
            <a:r>
              <a:rPr lang="en-US" sz="3200" dirty="0" err="1" smtClean="0">
                <a:latin typeface="Century Gothic"/>
                <a:cs typeface="Century Gothic"/>
              </a:rPr>
              <a:t>Terdapat</a:t>
            </a:r>
            <a:r>
              <a:rPr lang="en-US" sz="3200" dirty="0" smtClean="0">
                <a:latin typeface="Century Gothic"/>
                <a:cs typeface="Century Gothic"/>
              </a:rPr>
              <a:t> 2 </a:t>
            </a:r>
            <a:r>
              <a:rPr lang="en-US" sz="3200" dirty="0" err="1" smtClean="0">
                <a:latin typeface="Century Gothic"/>
                <a:cs typeface="Century Gothic"/>
              </a:rPr>
              <a:t>juta</a:t>
            </a:r>
            <a:r>
              <a:rPr lang="en-US" sz="3200" dirty="0" smtClean="0">
                <a:latin typeface="Century Gothic"/>
                <a:cs typeface="Century Gothic"/>
              </a:rPr>
              <a:t> member subscriber (paying per month)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26" name="object 6"/>
          <p:cNvSpPr/>
          <p:nvPr/>
        </p:nvSpPr>
        <p:spPr>
          <a:xfrm>
            <a:off x="6998892" y="2758813"/>
            <a:ext cx="4290357" cy="255194"/>
          </a:xfrm>
          <a:custGeom>
            <a:avLst/>
            <a:gdLst/>
            <a:ahLst/>
            <a:cxnLst/>
            <a:rect l="l" t="t" r="r" b="b"/>
            <a:pathLst>
              <a:path w="1076325" h="247650">
                <a:moveTo>
                  <a:pt x="0" y="0"/>
                </a:moveTo>
                <a:lnTo>
                  <a:pt x="1076324" y="0"/>
                </a:lnTo>
                <a:lnTo>
                  <a:pt x="107632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"/>
          <p:cNvSpPr txBox="1">
            <a:spLocks noGrp="1"/>
          </p:cNvSpPr>
          <p:nvPr>
            <p:ph type="body" idx="1"/>
          </p:nvPr>
        </p:nvSpPr>
        <p:spPr>
          <a:xfrm>
            <a:off x="2781371" y="1088385"/>
            <a:ext cx="12725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lang="en-US" sz="8000" dirty="0" smtClean="0"/>
              <a:t>Website Streaming</a:t>
            </a:r>
            <a:endParaRPr sz="8000" spc="16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205203" y="3791413"/>
            <a:ext cx="9682725" cy="53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lang="en-US" sz="3200" spc="235" dirty="0" smtClean="0">
                <a:latin typeface="Century Gothic"/>
                <a:cs typeface="Century Gothic"/>
              </a:rPr>
              <a:t>What inside?</a:t>
            </a:r>
            <a:endParaRPr sz="3200" b="1" dirty="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-47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429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4316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2203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0091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7978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46164" y="7828436"/>
            <a:ext cx="92710" cy="2458720"/>
          </a:xfrm>
          <a:custGeom>
            <a:avLst/>
            <a:gdLst/>
            <a:ahLst/>
            <a:cxnLst/>
            <a:rect l="l" t="t" r="r" b="b"/>
            <a:pathLst>
              <a:path w="92709" h="2458720">
                <a:moveTo>
                  <a:pt x="92641" y="2458563"/>
                </a:moveTo>
                <a:lnTo>
                  <a:pt x="92641" y="0"/>
                </a:lnTo>
                <a:lnTo>
                  <a:pt x="0" y="0"/>
                </a:lnTo>
                <a:lnTo>
                  <a:pt x="0" y="2458563"/>
                </a:lnTo>
                <a:lnTo>
                  <a:pt x="92641" y="2458563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5865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2342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0229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8116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004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93890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52654"/>
            <a:ext cx="5079365" cy="3809524"/>
          </a:xfrm>
          <a:prstGeom prst="rect">
            <a:avLst/>
          </a:prstGeom>
        </p:spPr>
      </p:pic>
      <p:sp>
        <p:nvSpPr>
          <p:cNvPr id="25" name="object 5"/>
          <p:cNvSpPr txBox="1"/>
          <p:nvPr/>
        </p:nvSpPr>
        <p:spPr>
          <a:xfrm>
            <a:off x="1889320" y="5281901"/>
            <a:ext cx="14256844" cy="2160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 smtClean="0">
                <a:latin typeface="Century Gothic"/>
                <a:cs typeface="Century Gothic"/>
              </a:rPr>
              <a:t> 80% member </a:t>
            </a:r>
            <a:r>
              <a:rPr lang="en-US" sz="3200" spc="235" dirty="0" err="1" smtClean="0">
                <a:latin typeface="Century Gothic"/>
                <a:cs typeface="Century Gothic"/>
              </a:rPr>
              <a:t>merupakan</a:t>
            </a:r>
            <a:r>
              <a:rPr lang="en-US" sz="3200" spc="235" dirty="0" smtClean="0">
                <a:latin typeface="Century Gothic"/>
                <a:cs typeface="Century Gothic"/>
              </a:rPr>
              <a:t> free user</a:t>
            </a:r>
          </a:p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>
                <a:latin typeface="Century Gothic"/>
                <a:cs typeface="Century Gothic"/>
              </a:rPr>
              <a:t> </a:t>
            </a:r>
            <a:r>
              <a:rPr lang="en-US" sz="3200" spc="235" dirty="0" smtClean="0">
                <a:latin typeface="Century Gothic"/>
                <a:cs typeface="Century Gothic"/>
              </a:rPr>
              <a:t>Revenue </a:t>
            </a:r>
            <a:r>
              <a:rPr lang="en-US" sz="3200" spc="235" dirty="0" err="1" smtClean="0">
                <a:latin typeface="Century Gothic"/>
                <a:cs typeface="Century Gothic"/>
              </a:rPr>
              <a:t>terbanyak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dari</a:t>
            </a:r>
            <a:r>
              <a:rPr lang="en-US" sz="3200" spc="235" dirty="0" smtClean="0">
                <a:latin typeface="Century Gothic"/>
                <a:cs typeface="Century Gothic"/>
              </a:rPr>
              <a:t> Ads </a:t>
            </a:r>
            <a:r>
              <a:rPr lang="en-US" sz="3200" spc="235" dirty="0" err="1" smtClean="0">
                <a:latin typeface="Century Gothic"/>
                <a:cs typeface="Century Gothic"/>
              </a:rPr>
              <a:t>karena</a:t>
            </a:r>
            <a:r>
              <a:rPr lang="en-US" sz="3200" spc="235" dirty="0" smtClean="0">
                <a:latin typeface="Century Gothic"/>
                <a:cs typeface="Century Gothic"/>
              </a:rPr>
              <a:t> free user</a:t>
            </a:r>
          </a:p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Sistem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rekomendasi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sebatas</a:t>
            </a:r>
            <a:r>
              <a:rPr lang="en-US" sz="3200" spc="235" dirty="0" smtClean="0">
                <a:latin typeface="Century Gothic"/>
                <a:cs typeface="Century Gothic"/>
              </a:rPr>
              <a:t> 1 genre</a:t>
            </a:r>
          </a:p>
        </p:txBody>
      </p:sp>
      <p:sp>
        <p:nvSpPr>
          <p:cNvPr id="26" name="object 6"/>
          <p:cNvSpPr/>
          <p:nvPr/>
        </p:nvSpPr>
        <p:spPr>
          <a:xfrm>
            <a:off x="6998892" y="2758813"/>
            <a:ext cx="4290357" cy="255194"/>
          </a:xfrm>
          <a:custGeom>
            <a:avLst/>
            <a:gdLst/>
            <a:ahLst/>
            <a:cxnLst/>
            <a:rect l="l" t="t" r="r" b="b"/>
            <a:pathLst>
              <a:path w="1076325" h="247650">
                <a:moveTo>
                  <a:pt x="0" y="0"/>
                </a:moveTo>
                <a:lnTo>
                  <a:pt x="1076324" y="0"/>
                </a:lnTo>
                <a:lnTo>
                  <a:pt x="107632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"/>
          <p:cNvSpPr txBox="1">
            <a:spLocks noGrp="1"/>
          </p:cNvSpPr>
          <p:nvPr>
            <p:ph type="body" idx="1"/>
          </p:nvPr>
        </p:nvSpPr>
        <p:spPr>
          <a:xfrm>
            <a:off x="2781371" y="1088385"/>
            <a:ext cx="12725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lang="en-US" sz="8000" dirty="0" smtClean="0"/>
              <a:t>Website Streaming</a:t>
            </a:r>
            <a:endParaRPr sz="8000" spc="1685" dirty="0"/>
          </a:p>
        </p:txBody>
      </p:sp>
    </p:spTree>
    <p:extLst>
      <p:ext uri="{BB962C8B-B14F-4D97-AF65-F5344CB8AC3E}">
        <p14:creationId xmlns:p14="http://schemas.microsoft.com/office/powerpoint/2010/main" val="35185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31009"/>
            <a:ext cx="5105400" cy="7769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345511"/>
            <a:ext cx="5265567" cy="7140622"/>
          </a:xfrm>
          <a:prstGeom prst="rect">
            <a:avLst/>
          </a:prstGeom>
        </p:spPr>
      </p:pic>
      <p:sp>
        <p:nvSpPr>
          <p:cNvPr id="6" name="object 14"/>
          <p:cNvSpPr/>
          <p:nvPr/>
        </p:nvSpPr>
        <p:spPr>
          <a:xfrm>
            <a:off x="16146164" y="7828436"/>
            <a:ext cx="92710" cy="2458720"/>
          </a:xfrm>
          <a:custGeom>
            <a:avLst/>
            <a:gdLst/>
            <a:ahLst/>
            <a:cxnLst/>
            <a:rect l="l" t="t" r="r" b="b"/>
            <a:pathLst>
              <a:path w="92709" h="2458720">
                <a:moveTo>
                  <a:pt x="92641" y="2458563"/>
                </a:moveTo>
                <a:lnTo>
                  <a:pt x="92641" y="0"/>
                </a:lnTo>
                <a:lnTo>
                  <a:pt x="0" y="0"/>
                </a:lnTo>
                <a:lnTo>
                  <a:pt x="0" y="2458563"/>
                </a:lnTo>
                <a:lnTo>
                  <a:pt x="92641" y="2458563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5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98892" y="3765380"/>
            <a:ext cx="9682725" cy="53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lang="en-US" sz="3200" spc="235" dirty="0" err="1" smtClean="0">
                <a:latin typeface="Century Gothic"/>
                <a:cs typeface="Century Gothic"/>
              </a:rPr>
              <a:t>Memanfaatkan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rekomendasi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untuk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endParaRPr sz="3200" b="1" dirty="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-47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429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4316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2203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0091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7978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46164" y="7828436"/>
            <a:ext cx="92710" cy="2458720"/>
          </a:xfrm>
          <a:custGeom>
            <a:avLst/>
            <a:gdLst/>
            <a:ahLst/>
            <a:cxnLst/>
            <a:rect l="l" t="t" r="r" b="b"/>
            <a:pathLst>
              <a:path w="92709" h="2458720">
                <a:moveTo>
                  <a:pt x="92641" y="2458563"/>
                </a:moveTo>
                <a:lnTo>
                  <a:pt x="92641" y="0"/>
                </a:lnTo>
                <a:lnTo>
                  <a:pt x="0" y="0"/>
                </a:lnTo>
                <a:lnTo>
                  <a:pt x="0" y="2458563"/>
                </a:lnTo>
                <a:lnTo>
                  <a:pt x="92641" y="2458563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5865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2342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0229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8116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004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93890" y="8883598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52654"/>
            <a:ext cx="5079365" cy="3809524"/>
          </a:xfrm>
          <a:prstGeom prst="rect">
            <a:avLst/>
          </a:prstGeom>
        </p:spPr>
      </p:pic>
      <p:sp>
        <p:nvSpPr>
          <p:cNvPr id="25" name="object 5"/>
          <p:cNvSpPr txBox="1"/>
          <p:nvPr/>
        </p:nvSpPr>
        <p:spPr>
          <a:xfrm>
            <a:off x="1650164" y="5234752"/>
            <a:ext cx="15484280" cy="2160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Mengetahui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>
                <a:latin typeface="Century Gothic"/>
                <a:cs typeface="Century Gothic"/>
              </a:rPr>
              <a:t>fokusan</a:t>
            </a:r>
            <a:r>
              <a:rPr lang="en-US" sz="3200" spc="235" dirty="0">
                <a:latin typeface="Century Gothic"/>
                <a:cs typeface="Century Gothic"/>
              </a:rPr>
              <a:t> </a:t>
            </a:r>
            <a:r>
              <a:rPr lang="en-US" sz="3200" spc="235" dirty="0" smtClean="0">
                <a:latin typeface="Century Gothic"/>
                <a:cs typeface="Century Gothic"/>
              </a:rPr>
              <a:t>maintain server </a:t>
            </a:r>
            <a:r>
              <a:rPr lang="en-US" sz="3200" spc="235" dirty="0" err="1" smtClean="0">
                <a:latin typeface="Century Gothic"/>
                <a:cs typeface="Century Gothic"/>
              </a:rPr>
              <a:t>dalam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pelayanan</a:t>
            </a:r>
            <a:r>
              <a:rPr lang="en-US" sz="3200" spc="235" dirty="0" smtClean="0">
                <a:latin typeface="Century Gothic"/>
                <a:cs typeface="Century Gothic"/>
              </a:rPr>
              <a:t> streaming</a:t>
            </a:r>
          </a:p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Memaksimalkan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>
                <a:latin typeface="Century Gothic"/>
                <a:cs typeface="Century Gothic"/>
              </a:rPr>
              <a:t>penempatan</a:t>
            </a:r>
            <a:r>
              <a:rPr lang="en-US" sz="3200" spc="235" dirty="0">
                <a:latin typeface="Century Gothic"/>
                <a:cs typeface="Century Gothic"/>
              </a:rPr>
              <a:t> </a:t>
            </a:r>
            <a:r>
              <a:rPr lang="en-US" sz="3200" spc="235" dirty="0" smtClean="0">
                <a:latin typeface="Century Gothic"/>
                <a:cs typeface="Century Gothic"/>
              </a:rPr>
              <a:t>Ads </a:t>
            </a:r>
            <a:r>
              <a:rPr lang="en-US" sz="3200" spc="235" dirty="0" err="1">
                <a:latin typeface="Century Gothic"/>
                <a:cs typeface="Century Gothic"/>
              </a:rPr>
              <a:t>pada</a:t>
            </a:r>
            <a:r>
              <a:rPr lang="en-US" sz="3200" spc="235" dirty="0">
                <a:latin typeface="Century Gothic"/>
                <a:cs typeface="Century Gothic"/>
              </a:rPr>
              <a:t> anime </a:t>
            </a:r>
            <a:r>
              <a:rPr lang="en-US" sz="3200" spc="235" dirty="0" err="1">
                <a:latin typeface="Century Gothic"/>
                <a:cs typeface="Century Gothic"/>
              </a:rPr>
              <a:t>yg</a:t>
            </a:r>
            <a:r>
              <a:rPr lang="en-US" sz="3200" spc="235" dirty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ber-potensi</a:t>
            </a:r>
            <a:endParaRPr lang="en-US" sz="3200" spc="235" dirty="0" smtClean="0">
              <a:latin typeface="Century Gothic"/>
              <a:cs typeface="Century Gothic"/>
            </a:endParaRPr>
          </a:p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Pembelian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lisensi</a:t>
            </a:r>
            <a:r>
              <a:rPr lang="en-US" sz="3200" spc="235" dirty="0" smtClean="0">
                <a:latin typeface="Century Gothic"/>
                <a:cs typeface="Century Gothic"/>
              </a:rPr>
              <a:t> yang </a:t>
            </a:r>
            <a:r>
              <a:rPr lang="en-US" sz="3200" spc="235" dirty="0" err="1" smtClean="0">
                <a:latin typeface="Century Gothic"/>
                <a:cs typeface="Century Gothic"/>
              </a:rPr>
              <a:t>tepat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26" name="object 6"/>
          <p:cNvSpPr/>
          <p:nvPr/>
        </p:nvSpPr>
        <p:spPr>
          <a:xfrm>
            <a:off x="6998892" y="2758813"/>
            <a:ext cx="4290357" cy="255194"/>
          </a:xfrm>
          <a:custGeom>
            <a:avLst/>
            <a:gdLst/>
            <a:ahLst/>
            <a:cxnLst/>
            <a:rect l="l" t="t" r="r" b="b"/>
            <a:pathLst>
              <a:path w="1076325" h="247650">
                <a:moveTo>
                  <a:pt x="0" y="0"/>
                </a:moveTo>
                <a:lnTo>
                  <a:pt x="1076324" y="0"/>
                </a:lnTo>
                <a:lnTo>
                  <a:pt x="107632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"/>
          <p:cNvSpPr txBox="1">
            <a:spLocks noGrp="1"/>
          </p:cNvSpPr>
          <p:nvPr>
            <p:ph type="body" idx="1"/>
          </p:nvPr>
        </p:nvSpPr>
        <p:spPr>
          <a:xfrm>
            <a:off x="2781371" y="1088385"/>
            <a:ext cx="12725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lang="en-US" sz="8000" dirty="0" smtClean="0"/>
              <a:t>Website Streaming</a:t>
            </a:r>
            <a:endParaRPr sz="8000" spc="1685" dirty="0"/>
          </a:p>
        </p:txBody>
      </p:sp>
    </p:spTree>
    <p:extLst>
      <p:ext uri="{BB962C8B-B14F-4D97-AF65-F5344CB8AC3E}">
        <p14:creationId xmlns:p14="http://schemas.microsoft.com/office/powerpoint/2010/main" val="12836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-47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429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4316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2203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0091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7978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46164" y="7828438"/>
            <a:ext cx="92710" cy="2458720"/>
          </a:xfrm>
          <a:custGeom>
            <a:avLst/>
            <a:gdLst/>
            <a:ahLst/>
            <a:cxnLst/>
            <a:rect l="l" t="t" r="r" b="b"/>
            <a:pathLst>
              <a:path w="92709" h="2458720">
                <a:moveTo>
                  <a:pt x="92641" y="2458561"/>
                </a:moveTo>
                <a:lnTo>
                  <a:pt x="92641" y="0"/>
                </a:lnTo>
                <a:lnTo>
                  <a:pt x="0" y="0"/>
                </a:lnTo>
                <a:lnTo>
                  <a:pt x="0" y="2458561"/>
                </a:lnTo>
                <a:lnTo>
                  <a:pt x="92641" y="2458561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5865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2342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0229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8116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004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93890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/>
          <p:cNvSpPr txBox="1">
            <a:spLocks noGrp="1"/>
          </p:cNvSpPr>
          <p:nvPr>
            <p:ph type="body" idx="1"/>
          </p:nvPr>
        </p:nvSpPr>
        <p:spPr>
          <a:xfrm>
            <a:off x="2781371" y="1088385"/>
            <a:ext cx="12725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lang="en-US" sz="8000" dirty="0" smtClean="0"/>
              <a:t>Dataset</a:t>
            </a:r>
            <a:endParaRPr sz="8000" spc="1685" dirty="0"/>
          </a:p>
        </p:txBody>
      </p:sp>
      <p:sp>
        <p:nvSpPr>
          <p:cNvPr id="24" name="object 6"/>
          <p:cNvSpPr/>
          <p:nvPr/>
        </p:nvSpPr>
        <p:spPr>
          <a:xfrm>
            <a:off x="6998892" y="2758813"/>
            <a:ext cx="4290357" cy="255194"/>
          </a:xfrm>
          <a:custGeom>
            <a:avLst/>
            <a:gdLst/>
            <a:ahLst/>
            <a:cxnLst/>
            <a:rect l="l" t="t" r="r" b="b"/>
            <a:pathLst>
              <a:path w="1076325" h="247650">
                <a:moveTo>
                  <a:pt x="0" y="0"/>
                </a:moveTo>
                <a:lnTo>
                  <a:pt x="1076324" y="0"/>
                </a:lnTo>
                <a:lnTo>
                  <a:pt x="107632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29" y="3638977"/>
            <a:ext cx="4608058" cy="784810"/>
          </a:xfrm>
          <a:prstGeom prst="rect">
            <a:avLst/>
          </a:prstGeom>
        </p:spPr>
      </p:pic>
      <p:sp>
        <p:nvSpPr>
          <p:cNvPr id="25" name="object 14"/>
          <p:cNvSpPr/>
          <p:nvPr/>
        </p:nvSpPr>
        <p:spPr>
          <a:xfrm>
            <a:off x="16146164" y="7828436"/>
            <a:ext cx="92710" cy="2458720"/>
          </a:xfrm>
          <a:custGeom>
            <a:avLst/>
            <a:gdLst/>
            <a:ahLst/>
            <a:cxnLst/>
            <a:rect l="l" t="t" r="r" b="b"/>
            <a:pathLst>
              <a:path w="92709" h="2458720">
                <a:moveTo>
                  <a:pt x="92641" y="2458563"/>
                </a:moveTo>
                <a:lnTo>
                  <a:pt x="92641" y="0"/>
                </a:lnTo>
                <a:lnTo>
                  <a:pt x="0" y="0"/>
                </a:lnTo>
                <a:lnTo>
                  <a:pt x="0" y="2458563"/>
                </a:lnTo>
                <a:lnTo>
                  <a:pt x="92641" y="2458563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/>
          <p:cNvSpPr txBox="1"/>
          <p:nvPr/>
        </p:nvSpPr>
        <p:spPr>
          <a:xfrm>
            <a:off x="6998892" y="3765380"/>
            <a:ext cx="10146108" cy="584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lang="en-US" sz="3200" spc="235" dirty="0" err="1" smtClean="0">
                <a:latin typeface="Century Gothic"/>
                <a:cs typeface="Century Gothic"/>
              </a:rPr>
              <a:t>Menggunakan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b="1" spc="235" dirty="0" err="1" smtClean="0">
                <a:latin typeface="Century Gothic"/>
                <a:cs typeface="Century Gothic"/>
              </a:rPr>
              <a:t>MyAnimeList</a:t>
            </a:r>
            <a:r>
              <a:rPr lang="en-US" sz="3200" b="1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sebagai</a:t>
            </a:r>
            <a:r>
              <a:rPr lang="en-US" sz="3200" spc="235" dirty="0" smtClean="0">
                <a:latin typeface="Century Gothic"/>
                <a:cs typeface="Century Gothic"/>
              </a:rPr>
              <a:t> dataset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27" name="object 5"/>
          <p:cNvSpPr txBox="1"/>
          <p:nvPr/>
        </p:nvSpPr>
        <p:spPr>
          <a:xfrm>
            <a:off x="1650164" y="5234752"/>
            <a:ext cx="14588710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Merupakan</a:t>
            </a:r>
            <a:r>
              <a:rPr lang="en-US" sz="3200" spc="235" dirty="0" smtClean="0">
                <a:latin typeface="Century Gothic"/>
                <a:cs typeface="Century Gothic"/>
              </a:rPr>
              <a:t> source </a:t>
            </a:r>
            <a:r>
              <a:rPr lang="en-US" sz="3200" spc="235" dirty="0" err="1" smtClean="0">
                <a:latin typeface="Century Gothic"/>
                <a:cs typeface="Century Gothic"/>
              </a:rPr>
              <a:t>seperti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i="1" spc="235" dirty="0" smtClean="0">
                <a:latin typeface="Century Gothic"/>
                <a:cs typeface="Century Gothic"/>
              </a:rPr>
              <a:t>Wikipedia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dalam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hal</a:t>
            </a:r>
            <a:r>
              <a:rPr lang="en-US" sz="3200" spc="235" dirty="0" smtClean="0">
                <a:latin typeface="Century Gothic"/>
                <a:cs typeface="Century Gothic"/>
              </a:rPr>
              <a:t> anime</a:t>
            </a:r>
          </a:p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Fasilitas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bagi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sesama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penggemar</a:t>
            </a:r>
            <a:r>
              <a:rPr lang="en-US" sz="3200" spc="235" dirty="0" smtClean="0">
                <a:latin typeface="Century Gothic"/>
                <a:cs typeface="Century Gothic"/>
              </a:rPr>
              <a:t> anime </a:t>
            </a:r>
            <a:r>
              <a:rPr lang="en-US" sz="3200" spc="235" dirty="0" err="1" smtClean="0">
                <a:latin typeface="Century Gothic"/>
                <a:cs typeface="Century Gothic"/>
              </a:rPr>
              <a:t>untuk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spc="235" dirty="0" err="1" smtClean="0">
                <a:latin typeface="Century Gothic"/>
                <a:cs typeface="Century Gothic"/>
              </a:rPr>
              <a:t>memberi</a:t>
            </a:r>
            <a:r>
              <a:rPr lang="en-US" sz="3200" spc="235" dirty="0" smtClean="0">
                <a:latin typeface="Century Gothic"/>
                <a:cs typeface="Century Gothic"/>
              </a:rPr>
              <a:t> review </a:t>
            </a:r>
            <a:r>
              <a:rPr lang="en-US" sz="3200" spc="235" dirty="0" err="1" smtClean="0">
                <a:latin typeface="Century Gothic"/>
                <a:cs typeface="Century Gothic"/>
              </a:rPr>
              <a:t>dan</a:t>
            </a:r>
            <a:r>
              <a:rPr lang="en-US" sz="3200" spc="235" dirty="0" smtClean="0">
                <a:latin typeface="Century Gothic"/>
                <a:cs typeface="Century Gothic"/>
              </a:rPr>
              <a:t> score</a:t>
            </a:r>
            <a:endParaRPr sz="3200" dirty="0">
              <a:latin typeface="Century Gothic" panose="020B0502020202020204" pitchFamily="34" charset="0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602499" y="5048758"/>
            <a:ext cx="11636375" cy="997068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www.kaggle.com/azathoth42/myanimelist</a:t>
            </a:r>
            <a:endParaRPr lang="en-US" sz="2400" dirty="0" smtClean="0"/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lang="en-US" sz="2400" dirty="0">
                <a:hlinkClick r:id="rId3"/>
              </a:rPr>
              <a:t>https://www.kaggle.com/marlesson/myanimelist-dataset-animes-profiles-reviews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-47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429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4316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2203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0091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7978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46164" y="7828438"/>
            <a:ext cx="92710" cy="2458720"/>
          </a:xfrm>
          <a:custGeom>
            <a:avLst/>
            <a:gdLst/>
            <a:ahLst/>
            <a:cxnLst/>
            <a:rect l="l" t="t" r="r" b="b"/>
            <a:pathLst>
              <a:path w="92709" h="2458720">
                <a:moveTo>
                  <a:pt x="92641" y="2458561"/>
                </a:moveTo>
                <a:lnTo>
                  <a:pt x="92641" y="0"/>
                </a:lnTo>
                <a:lnTo>
                  <a:pt x="0" y="0"/>
                </a:lnTo>
                <a:lnTo>
                  <a:pt x="0" y="2458561"/>
                </a:lnTo>
                <a:lnTo>
                  <a:pt x="92641" y="2458561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5865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2342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0229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8116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004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93890" y="8883597"/>
            <a:ext cx="876300" cy="1275715"/>
          </a:xfrm>
          <a:custGeom>
            <a:avLst/>
            <a:gdLst/>
            <a:ahLst/>
            <a:cxnLst/>
            <a:rect l="l" t="t" r="r" b="b"/>
            <a:pathLst>
              <a:path w="876300" h="1275715">
                <a:moveTo>
                  <a:pt x="190786" y="1275234"/>
                </a:moveTo>
                <a:lnTo>
                  <a:pt x="0" y="1069441"/>
                </a:lnTo>
                <a:lnTo>
                  <a:pt x="464263" y="637613"/>
                </a:lnTo>
                <a:lnTo>
                  <a:pt x="12" y="205792"/>
                </a:lnTo>
                <a:lnTo>
                  <a:pt x="190775" y="0"/>
                </a:lnTo>
                <a:lnTo>
                  <a:pt x="876299" y="637613"/>
                </a:lnTo>
                <a:lnTo>
                  <a:pt x="190786" y="1275234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/>
          <p:cNvSpPr txBox="1">
            <a:spLocks noGrp="1"/>
          </p:cNvSpPr>
          <p:nvPr>
            <p:ph type="body" idx="1"/>
          </p:nvPr>
        </p:nvSpPr>
        <p:spPr>
          <a:xfrm>
            <a:off x="2781371" y="1088385"/>
            <a:ext cx="12725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lang="en-US" sz="8000" dirty="0" smtClean="0"/>
              <a:t>Dataset</a:t>
            </a:r>
            <a:endParaRPr sz="8000" spc="1685" dirty="0"/>
          </a:p>
        </p:txBody>
      </p:sp>
      <p:sp>
        <p:nvSpPr>
          <p:cNvPr id="24" name="object 6"/>
          <p:cNvSpPr/>
          <p:nvPr/>
        </p:nvSpPr>
        <p:spPr>
          <a:xfrm>
            <a:off x="6998892" y="2758813"/>
            <a:ext cx="4290357" cy="255194"/>
          </a:xfrm>
          <a:custGeom>
            <a:avLst/>
            <a:gdLst/>
            <a:ahLst/>
            <a:cxnLst/>
            <a:rect l="l" t="t" r="r" b="b"/>
            <a:pathLst>
              <a:path w="1076325" h="247650">
                <a:moveTo>
                  <a:pt x="0" y="0"/>
                </a:moveTo>
                <a:lnTo>
                  <a:pt x="1076324" y="0"/>
                </a:lnTo>
                <a:lnTo>
                  <a:pt x="107632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29" y="3638977"/>
            <a:ext cx="4608058" cy="784810"/>
          </a:xfrm>
          <a:prstGeom prst="rect">
            <a:avLst/>
          </a:prstGeom>
        </p:spPr>
      </p:pic>
      <p:sp>
        <p:nvSpPr>
          <p:cNvPr id="25" name="object 14"/>
          <p:cNvSpPr/>
          <p:nvPr/>
        </p:nvSpPr>
        <p:spPr>
          <a:xfrm>
            <a:off x="16146164" y="7828436"/>
            <a:ext cx="92710" cy="2458720"/>
          </a:xfrm>
          <a:custGeom>
            <a:avLst/>
            <a:gdLst/>
            <a:ahLst/>
            <a:cxnLst/>
            <a:rect l="l" t="t" r="r" b="b"/>
            <a:pathLst>
              <a:path w="92709" h="2458720">
                <a:moveTo>
                  <a:pt x="92641" y="2458563"/>
                </a:moveTo>
                <a:lnTo>
                  <a:pt x="92641" y="0"/>
                </a:lnTo>
                <a:lnTo>
                  <a:pt x="0" y="0"/>
                </a:lnTo>
                <a:lnTo>
                  <a:pt x="0" y="2458563"/>
                </a:lnTo>
                <a:lnTo>
                  <a:pt x="92641" y="2458563"/>
                </a:lnTo>
                <a:close/>
              </a:path>
            </a:pathLst>
          </a:custGeom>
          <a:solidFill>
            <a:srgbClr val="004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/>
          <p:cNvSpPr txBox="1"/>
          <p:nvPr/>
        </p:nvSpPr>
        <p:spPr>
          <a:xfrm>
            <a:off x="6998892" y="3765380"/>
            <a:ext cx="9682725" cy="53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lang="en-US" sz="3200" spc="235" dirty="0" err="1" smtClean="0">
                <a:latin typeface="Century Gothic"/>
                <a:cs typeface="Century Gothic"/>
              </a:rPr>
              <a:t>Mencari</a:t>
            </a:r>
            <a:r>
              <a:rPr lang="en-US" sz="3200" spc="235" dirty="0" smtClean="0">
                <a:latin typeface="Century Gothic"/>
                <a:cs typeface="Century Gothic"/>
              </a:rPr>
              <a:t> dataset </a:t>
            </a:r>
            <a:r>
              <a:rPr lang="en-US" sz="3200" spc="235" dirty="0" err="1" smtClean="0">
                <a:latin typeface="Century Gothic"/>
                <a:cs typeface="Century Gothic"/>
              </a:rPr>
              <a:t>dari</a:t>
            </a:r>
            <a:r>
              <a:rPr lang="en-US" sz="3200" spc="235" dirty="0" smtClean="0">
                <a:latin typeface="Century Gothic"/>
                <a:cs typeface="Century Gothic"/>
              </a:rPr>
              <a:t> </a:t>
            </a:r>
            <a:r>
              <a:rPr lang="en-US" sz="3200" b="1" spc="235" dirty="0" err="1" smtClean="0">
                <a:latin typeface="Century Gothic"/>
                <a:cs typeface="Century Gothic"/>
              </a:rPr>
              <a:t>kaggle</a:t>
            </a:r>
            <a:r>
              <a:rPr lang="en-US" sz="3200" spc="235" dirty="0" smtClean="0">
                <a:latin typeface="Century Gothic"/>
                <a:cs typeface="Century Gothic"/>
              </a:rPr>
              <a:t> :</a:t>
            </a:r>
            <a:endParaRPr sz="3200" b="1" dirty="0">
              <a:latin typeface="Century Gothic"/>
              <a:cs typeface="Century Gothic"/>
            </a:endParaRPr>
          </a:p>
        </p:txBody>
      </p:sp>
      <p:sp>
        <p:nvSpPr>
          <p:cNvPr id="22" name="object 5"/>
          <p:cNvSpPr txBox="1"/>
          <p:nvPr/>
        </p:nvSpPr>
        <p:spPr>
          <a:xfrm>
            <a:off x="2706377" y="5313734"/>
            <a:ext cx="1816521" cy="467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lang="en-US" sz="2800" spc="235" dirty="0" smtClean="0">
                <a:latin typeface="Century Gothic"/>
                <a:cs typeface="Century Gothic"/>
              </a:rPr>
              <a:t>Source:</a:t>
            </a:r>
            <a:endParaRPr sz="28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66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207</Words>
  <Application>Microsoft Office PowerPoint</Application>
  <PresentationFormat>Custom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Gill Sans MT</vt:lpstr>
      <vt:lpstr>Lucida Sans</vt:lpstr>
      <vt:lpstr>Verdana</vt:lpstr>
      <vt:lpstr>Wingdings</vt:lpstr>
      <vt:lpstr>Office Theme</vt:lpstr>
      <vt:lpstr>26 FEBRUARI 2020</vt:lpstr>
      <vt:lpstr>Anime Recommendation for Streaming Service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1 of HOLDING Initiatives</dc:title>
  <dc:creator>Dhea Nadhilah Savetri</dc:creator>
  <cp:keywords>DADzA6cA5u8,BACccGoNXsM</cp:keywords>
  <cp:lastModifiedBy>sholeh.as@gmail.com</cp:lastModifiedBy>
  <cp:revision>30</cp:revision>
  <dcterms:created xsi:type="dcterms:W3CDTF">2020-02-25T05:27:57Z</dcterms:created>
  <dcterms:modified xsi:type="dcterms:W3CDTF">2020-02-25T23:57:05Z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2020-02-07T00:00:00Z</vt:filetime>
  </property>
  <property fmtid="{D5CDD505-2E9C-101B-9397-08002B2CF9AE}" pid="3" name="Creator">
    <vt:lpwstr>Canva</vt:lpwstr>
  </property>
  <property fmtid="{D5CDD505-2E9C-101B-9397-08002B2CF9AE}" pid="4" name="LastSaved">
    <vt:filetime>2020-02-25T00:00:00Z</vt:filetime>
  </property>
</Properties>
</file>