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84" r:id="rId2"/>
    <p:sldId id="262" r:id="rId3"/>
    <p:sldId id="286" r:id="rId4"/>
    <p:sldId id="287" r:id="rId5"/>
    <p:sldId id="288" r:id="rId6"/>
    <p:sldId id="289" r:id="rId7"/>
    <p:sldId id="305"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283"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895" autoAdjust="0"/>
  </p:normalViewPr>
  <p:slideViewPr>
    <p:cSldViewPr snapToGrid="0" snapToObjects="1" showGuides="1">
      <p:cViewPr varScale="1">
        <p:scale>
          <a:sx n="28" d="100"/>
          <a:sy n="28" d="100"/>
        </p:scale>
        <p:origin x="30" y="2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22.01.2022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910026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0009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86907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88514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29377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46949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8644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3236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8845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7762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1741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6779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19573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1379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75960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9986164" cy="2671392"/>
            <a:chOff x="2195123" y="2474412"/>
            <a:chExt cx="9986164" cy="2671392"/>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514588"/>
              <a:ext cx="9986164" cy="1631216"/>
            </a:xfrm>
            <a:prstGeom prst="rect">
              <a:avLst/>
            </a:prstGeom>
          </p:spPr>
          <p:txBody>
            <a:bodyPr wrap="square">
              <a:spAutoFit/>
            </a:bodyPr>
            <a:lstStyle/>
            <a:p>
              <a:r>
                <a:rPr lang="ru-RU" sz="10000" b="1" dirty="0">
                  <a:solidFill>
                    <a:schemeClr val="bg1"/>
                  </a:solidFill>
                  <a:latin typeface="Montserrat" pitchFamily="2" charset="0"/>
                </a:rPr>
                <a:t>Формы и </a:t>
              </a:r>
              <a:r>
                <a:rPr lang="en-US" sz="10000" b="1" dirty="0">
                  <a:solidFill>
                    <a:schemeClr val="bg1"/>
                  </a:solidFill>
                  <a:latin typeface="Montserrat" pitchFamily="2" charset="0"/>
                </a:rPr>
                <a:t>JS</a:t>
              </a: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ЗАНЯТИЕ </a:t>
              </a:r>
              <a:r>
                <a:rPr lang="ru-RU" sz="3600">
                  <a:solidFill>
                    <a:schemeClr val="accent5"/>
                  </a:solidFill>
                  <a:latin typeface="Montserrat" pitchFamily="2" charset="0"/>
                </a:rPr>
                <a:t>№19</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Picture Placeholder 5">
            <a:extLst>
              <a:ext uri="{FF2B5EF4-FFF2-40B4-BE49-F238E27FC236}">
                <a16:creationId xmlns:a16="http://schemas.microsoft.com/office/drawing/2014/main" id="{5CCA477A-6459-DA4D-88E5-E089EA7E888D}"/>
              </a:ext>
            </a:extLst>
          </p:cNvPr>
          <p:cNvPicPr>
            <a:picLocks noGrp="1" noChangeAspect="1"/>
          </p:cNvPicPr>
          <p:nvPr>
            <p:ph type="pic" sz="quarter" idx="14"/>
          </p:nvPr>
        </p:nvPicPr>
        <p:blipFill>
          <a:blip r:embed="rId2"/>
          <a:srcRect l="8" r="8"/>
          <a:stretch>
            <a:fillRect/>
          </a:stretch>
        </p:blipFill>
        <p:spPr>
          <a:xfrm>
            <a:off x="16246578" y="4786805"/>
            <a:ext cx="4049501" cy="4050122"/>
          </a:xfrm>
          <a:prstGeom prst="rect">
            <a:avLst/>
          </a:prstGeom>
        </p:spPr>
      </p:pic>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203" y="3639903"/>
            <a:ext cx="1504289" cy="1891060"/>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20683336" cy="1781246"/>
            <a:chOff x="1719464" y="2389397"/>
            <a:chExt cx="20683336" cy="2006330"/>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20683336" cy="1490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Методы для работы с атрибутами</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39572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673780"/>
            <a:ext cx="20422415" cy="5507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50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elem.hasAttribute</a:t>
            </a:r>
            <a:r>
              <a:rPr lang="en-US" sz="4800" dirty="0">
                <a:solidFill>
                  <a:schemeClr val="bg2">
                    <a:lumMod val="75000"/>
                  </a:schemeClr>
                </a:solidFill>
                <a:latin typeface="Montserrat Medium" panose="00000600000000000000" pitchFamily="2" charset="-52"/>
              </a:rPr>
              <a:t>(name) – </a:t>
            </a:r>
            <a:r>
              <a:rPr lang="ru-RU" sz="4800" dirty="0">
                <a:solidFill>
                  <a:schemeClr val="bg2">
                    <a:lumMod val="75000"/>
                  </a:schemeClr>
                </a:solidFill>
                <a:latin typeface="Montserrat Medium" panose="00000600000000000000" pitchFamily="2" charset="-52"/>
              </a:rPr>
              <a:t>проверяет наличие атрибута</a:t>
            </a:r>
          </a:p>
          <a:p>
            <a:pPr defTabSz="457200">
              <a:lnSpc>
                <a:spcPct val="150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elem.getAttribute</a:t>
            </a:r>
            <a:r>
              <a:rPr lang="en-US" sz="4800" dirty="0">
                <a:solidFill>
                  <a:schemeClr val="bg2">
                    <a:lumMod val="75000"/>
                  </a:schemeClr>
                </a:solidFill>
                <a:latin typeface="Montserrat Medium" panose="00000600000000000000" pitchFamily="2" charset="-52"/>
              </a:rPr>
              <a:t>(name) – </a:t>
            </a:r>
            <a:r>
              <a:rPr lang="ru-RU" sz="4800" dirty="0">
                <a:solidFill>
                  <a:schemeClr val="bg2">
                    <a:lumMod val="75000"/>
                  </a:schemeClr>
                </a:solidFill>
                <a:latin typeface="Montserrat Medium" panose="00000600000000000000" pitchFamily="2" charset="-52"/>
              </a:rPr>
              <a:t>получает значение атрибута</a:t>
            </a:r>
          </a:p>
          <a:p>
            <a:pPr defTabSz="457200">
              <a:lnSpc>
                <a:spcPct val="150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elem.setAttribute</a:t>
            </a:r>
            <a:r>
              <a:rPr lang="en-US" sz="4800" dirty="0">
                <a:solidFill>
                  <a:schemeClr val="bg2">
                    <a:lumMod val="75000"/>
                  </a:schemeClr>
                </a:solidFill>
                <a:latin typeface="Montserrat Medium" panose="00000600000000000000" pitchFamily="2" charset="-52"/>
              </a:rPr>
              <a:t>(name, value) – </a:t>
            </a:r>
            <a:r>
              <a:rPr lang="ru-RU" sz="4800" dirty="0">
                <a:solidFill>
                  <a:schemeClr val="bg2">
                    <a:lumMod val="75000"/>
                  </a:schemeClr>
                </a:solidFill>
                <a:latin typeface="Montserrat Medium" panose="00000600000000000000" pitchFamily="2" charset="-52"/>
              </a:rPr>
              <a:t>устанавливает атрибут</a:t>
            </a:r>
          </a:p>
          <a:p>
            <a:pPr defTabSz="457200">
              <a:lnSpc>
                <a:spcPct val="150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elem.removeAttribute</a:t>
            </a:r>
            <a:r>
              <a:rPr lang="en-US" sz="4800" dirty="0">
                <a:solidFill>
                  <a:schemeClr val="bg2">
                    <a:lumMod val="75000"/>
                  </a:schemeClr>
                </a:solidFill>
                <a:latin typeface="Montserrat Medium" panose="00000600000000000000" pitchFamily="2" charset="-52"/>
              </a:rPr>
              <a:t>(name) – </a:t>
            </a:r>
            <a:r>
              <a:rPr lang="ru-RU" sz="4800" dirty="0">
                <a:solidFill>
                  <a:schemeClr val="bg2">
                    <a:lumMod val="75000"/>
                  </a:schemeClr>
                </a:solidFill>
                <a:latin typeface="Montserrat Medium" panose="00000600000000000000" pitchFamily="2" charset="-52"/>
              </a:rPr>
              <a:t>удаляет атрибут</a:t>
            </a:r>
          </a:p>
          <a:p>
            <a:pPr defTabSz="457200">
              <a:lnSpc>
                <a:spcPct val="150000"/>
              </a:lnSpc>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name - </a:t>
            </a:r>
            <a:r>
              <a:rPr lang="ru-RU" sz="4800" dirty="0">
                <a:solidFill>
                  <a:schemeClr val="bg2">
                    <a:lumMod val="75000"/>
                  </a:schemeClr>
                </a:solidFill>
                <a:latin typeface="Montserrat Medium" panose="00000600000000000000" pitchFamily="2" charset="-52"/>
              </a:rPr>
              <a:t>имя атрибута, </a:t>
            </a:r>
            <a:r>
              <a:rPr lang="en-US" sz="4800" dirty="0">
                <a:solidFill>
                  <a:schemeClr val="bg2">
                    <a:lumMod val="75000"/>
                  </a:schemeClr>
                </a:solidFill>
                <a:latin typeface="Montserrat Medium" panose="00000600000000000000" pitchFamily="2" charset="-52"/>
              </a:rPr>
              <a:t>value - </a:t>
            </a:r>
            <a:r>
              <a:rPr lang="ru-RU" sz="4800" dirty="0">
                <a:solidFill>
                  <a:schemeClr val="bg2">
                    <a:lumMod val="75000"/>
                  </a:schemeClr>
                </a:solidFill>
                <a:latin typeface="Montserrat Medium" panose="00000600000000000000" pitchFamily="2" charset="-52"/>
              </a:rPr>
              <a:t>значение атрибута</a:t>
            </a:r>
          </a:p>
        </p:txBody>
      </p:sp>
    </p:spTree>
    <p:extLst>
      <p:ext uri="{BB962C8B-B14F-4D97-AF65-F5344CB8AC3E}">
        <p14:creationId xmlns:p14="http://schemas.microsoft.com/office/powerpoint/2010/main" val="12911047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1874616" cy="1603483"/>
            <a:chOff x="1719464" y="2389397"/>
            <a:chExt cx="1187461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1874616"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Свойства элемента</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771928"/>
            <a:ext cx="20422415" cy="67706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Свойства элементов не всегда дублируют название атрибутов. </a:t>
            </a: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В некоторых случаях имя атрибута совпадает с зарезервированным именем в языке </a:t>
            </a:r>
            <a:r>
              <a:rPr lang="ru-RU" sz="4800" dirty="0" err="1">
                <a:solidFill>
                  <a:schemeClr val="bg2">
                    <a:lumMod val="75000"/>
                  </a:schemeClr>
                </a:solidFill>
                <a:latin typeface="Montserrat Medium" panose="00000600000000000000" pitchFamily="2" charset="-52"/>
              </a:rPr>
              <a:t>Javascript</a:t>
            </a:r>
            <a:r>
              <a:rPr lang="ru-RU" sz="4800" dirty="0">
                <a:solidFill>
                  <a:schemeClr val="bg2">
                    <a:lumMod val="75000"/>
                  </a:schemeClr>
                </a:solidFill>
                <a:latin typeface="Montserrat Medium" panose="00000600000000000000" pitchFamily="2" charset="-52"/>
              </a:rPr>
              <a:t>, вследствие чего имя свойства заменяется.</a:t>
            </a:r>
          </a:p>
          <a:p>
            <a:pPr defTabSz="457200">
              <a:lnSpc>
                <a:spcPct val="114000"/>
              </a:lnSpc>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атрибут </a:t>
            </a:r>
            <a:r>
              <a:rPr lang="ru-RU" sz="4800" dirty="0" err="1">
                <a:solidFill>
                  <a:schemeClr val="bg2">
                    <a:lumMod val="75000"/>
                  </a:schemeClr>
                </a:solidFill>
                <a:latin typeface="Montserrat Medium" panose="00000600000000000000" pitchFamily="2" charset="-52"/>
              </a:rPr>
              <a:t>for</a:t>
            </a:r>
            <a:r>
              <a:rPr lang="ru-RU" sz="4800" dirty="0">
                <a:solidFill>
                  <a:schemeClr val="bg2">
                    <a:lumMod val="75000"/>
                  </a:schemeClr>
                </a:solidFill>
                <a:latin typeface="Montserrat Medium" panose="00000600000000000000" pitchFamily="2" charset="-52"/>
              </a:rPr>
              <a:t> = свойство </a:t>
            </a:r>
            <a:r>
              <a:rPr lang="ru-RU" sz="4800" dirty="0" err="1">
                <a:solidFill>
                  <a:schemeClr val="bg2">
                    <a:lumMod val="75000"/>
                  </a:schemeClr>
                </a:solidFill>
                <a:latin typeface="Montserrat Medium" panose="00000600000000000000" pitchFamily="2" charset="-52"/>
              </a:rPr>
              <a:t>htmlFor</a:t>
            </a:r>
            <a:endParaRPr lang="ru-RU" sz="4800" dirty="0">
              <a:solidFill>
                <a:schemeClr val="bg2">
                  <a:lumMod val="75000"/>
                </a:schemeClr>
              </a:solidFill>
              <a:latin typeface="Montserrat Medium" panose="00000600000000000000" pitchFamily="2" charset="-52"/>
            </a:endParaRP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атрибут </a:t>
            </a:r>
            <a:r>
              <a:rPr lang="ru-RU" sz="4800" dirty="0" err="1">
                <a:solidFill>
                  <a:schemeClr val="bg2">
                    <a:lumMod val="75000"/>
                  </a:schemeClr>
                </a:solidFill>
                <a:latin typeface="Montserrat Medium" panose="00000600000000000000" pitchFamily="2" charset="-52"/>
              </a:rPr>
              <a:t>class</a:t>
            </a:r>
            <a:r>
              <a:rPr lang="ru-RU" sz="4800" dirty="0">
                <a:solidFill>
                  <a:schemeClr val="bg2">
                    <a:lumMod val="75000"/>
                  </a:schemeClr>
                </a:solidFill>
                <a:latin typeface="Montserrat Medium" panose="00000600000000000000" pitchFamily="2" charset="-52"/>
              </a:rPr>
              <a:t> = свойство </a:t>
            </a:r>
            <a:r>
              <a:rPr lang="ru-RU" sz="4800" dirty="0" err="1">
                <a:solidFill>
                  <a:schemeClr val="bg2">
                    <a:lumMod val="75000"/>
                  </a:schemeClr>
                </a:solidFill>
                <a:latin typeface="Montserrat Medium" panose="00000600000000000000" pitchFamily="2" charset="-52"/>
              </a:rPr>
              <a:t>className</a:t>
            </a:r>
            <a:endParaRPr lang="ru-RU" sz="48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23072855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57300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err="1">
                  <a:solidFill>
                    <a:schemeClr val="accent1"/>
                  </a:solidFill>
                  <a:latin typeface="Montserrat" pitchFamily="2" charset="0"/>
                </a:rPr>
                <a:t>classList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47915"/>
            <a:ext cx="20422415" cy="6770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Однако для работы с классами удобнее всего работать со свойством </a:t>
            </a:r>
            <a:r>
              <a:rPr lang="ru-RU" sz="4800" dirty="0" err="1">
                <a:solidFill>
                  <a:schemeClr val="bg2">
                    <a:lumMod val="75000"/>
                  </a:schemeClr>
                </a:solidFill>
                <a:latin typeface="Montserrat Medium" panose="00000600000000000000" pitchFamily="2" charset="-52"/>
              </a:rPr>
              <a:t>classList</a:t>
            </a:r>
            <a:r>
              <a:rPr lang="ru-RU" sz="4800" dirty="0">
                <a:solidFill>
                  <a:schemeClr val="bg2">
                    <a:lumMod val="75000"/>
                  </a:schemeClr>
                </a:solidFill>
                <a:latin typeface="Montserrat Medium" panose="00000600000000000000" pitchFamily="2" charset="-52"/>
              </a:rPr>
              <a:t>, который представляет собой коллекцию классов, назначенных для элемента.</a:t>
            </a: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Методы </a:t>
            </a:r>
            <a:r>
              <a:rPr lang="ru-RU" sz="4800" dirty="0" err="1">
                <a:solidFill>
                  <a:schemeClr val="bg2">
                    <a:lumMod val="75000"/>
                  </a:schemeClr>
                </a:solidFill>
                <a:latin typeface="Montserrat Medium" panose="00000600000000000000" pitchFamily="2" charset="-52"/>
              </a:rPr>
              <a:t>classList</a:t>
            </a:r>
            <a:endParaRPr lang="ru-RU" sz="4800" dirty="0">
              <a:solidFill>
                <a:schemeClr val="bg2">
                  <a:lumMod val="75000"/>
                </a:schemeClr>
              </a:solidFill>
              <a:latin typeface="Montserrat Medium" panose="00000600000000000000" pitchFamily="2" charset="-52"/>
            </a:endParaRP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add</a:t>
            </a:r>
            <a:r>
              <a:rPr lang="ru-RU" sz="4800" dirty="0">
                <a:solidFill>
                  <a:schemeClr val="bg2">
                    <a:lumMod val="75000"/>
                  </a:schemeClr>
                </a:solidFill>
                <a:latin typeface="Montserrat Medium" panose="00000600000000000000" pitchFamily="2" charset="-52"/>
              </a:rPr>
              <a:t>(“</a:t>
            </a:r>
            <a:r>
              <a:rPr lang="ru-RU" sz="4800" dirty="0" err="1">
                <a:solidFill>
                  <a:schemeClr val="bg2">
                    <a:lumMod val="75000"/>
                  </a:schemeClr>
                </a:solidFill>
                <a:latin typeface="Montserrat Medium" panose="00000600000000000000" pitchFamily="2" charset="-52"/>
              </a:rPr>
              <a:t>class</a:t>
            </a:r>
            <a:r>
              <a:rPr lang="ru-RU" sz="4800" dirty="0">
                <a:solidFill>
                  <a:schemeClr val="bg2">
                    <a:lumMod val="75000"/>
                  </a:schemeClr>
                </a:solidFill>
                <a:latin typeface="Montserrat Medium" panose="00000600000000000000" pitchFamily="2" charset="-52"/>
              </a:rPr>
              <a:t>”) - добавляет выбранный класс</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remove</a:t>
            </a:r>
            <a:r>
              <a:rPr lang="ru-RU" sz="4800" dirty="0">
                <a:solidFill>
                  <a:schemeClr val="bg2">
                    <a:lumMod val="75000"/>
                  </a:schemeClr>
                </a:solidFill>
                <a:latin typeface="Montserrat Medium" panose="00000600000000000000" pitchFamily="2" charset="-52"/>
              </a:rPr>
              <a:t>(“</a:t>
            </a:r>
            <a:r>
              <a:rPr lang="ru-RU" sz="4800" dirty="0" err="1">
                <a:solidFill>
                  <a:schemeClr val="bg2">
                    <a:lumMod val="75000"/>
                  </a:schemeClr>
                </a:solidFill>
                <a:latin typeface="Montserrat Medium" panose="00000600000000000000" pitchFamily="2" charset="-52"/>
              </a:rPr>
              <a:t>class</a:t>
            </a:r>
            <a:r>
              <a:rPr lang="ru-RU" sz="4800" dirty="0">
                <a:solidFill>
                  <a:schemeClr val="bg2">
                    <a:lumMod val="75000"/>
                  </a:schemeClr>
                </a:solidFill>
                <a:latin typeface="Montserrat Medium" panose="00000600000000000000" pitchFamily="2" charset="-52"/>
              </a:rPr>
              <a:t>”) - удаляет выбранный класс</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toggle</a:t>
            </a:r>
            <a:r>
              <a:rPr lang="ru-RU" sz="4800" dirty="0">
                <a:solidFill>
                  <a:schemeClr val="bg2">
                    <a:lumMod val="75000"/>
                  </a:schemeClr>
                </a:solidFill>
                <a:latin typeface="Montserrat Medium" panose="00000600000000000000" pitchFamily="2" charset="-52"/>
              </a:rPr>
              <a:t>(“</a:t>
            </a:r>
            <a:r>
              <a:rPr lang="ru-RU" sz="4800" dirty="0" err="1">
                <a:solidFill>
                  <a:schemeClr val="bg2">
                    <a:lumMod val="75000"/>
                  </a:schemeClr>
                </a:solidFill>
                <a:latin typeface="Montserrat Medium" panose="00000600000000000000" pitchFamily="2" charset="-52"/>
              </a:rPr>
              <a:t>class</a:t>
            </a:r>
            <a:r>
              <a:rPr lang="ru-RU" sz="4800" dirty="0">
                <a:solidFill>
                  <a:schemeClr val="bg2">
                    <a:lumMod val="75000"/>
                  </a:schemeClr>
                </a:solidFill>
                <a:latin typeface="Montserrat Medium" panose="00000600000000000000" pitchFamily="2" charset="-52"/>
              </a:rPr>
              <a:t>”) - добавляет, если класс отсутствует, и удаляет если класс присутствует.</a:t>
            </a:r>
          </a:p>
        </p:txBody>
      </p:sp>
    </p:spTree>
    <p:extLst>
      <p:ext uri="{BB962C8B-B14F-4D97-AF65-F5344CB8AC3E}">
        <p14:creationId xmlns:p14="http://schemas.microsoft.com/office/powerpoint/2010/main" val="35472082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60348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События </a:t>
              </a:r>
              <a:r>
                <a:rPr lang="en-US" dirty="0">
                  <a:solidFill>
                    <a:schemeClr val="accent1"/>
                  </a:solidFill>
                  <a:latin typeface="Montserrat" pitchFamily="2" charset="0"/>
                </a:rPr>
                <a:t>input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626745"/>
            <a:ext cx="20422415" cy="67706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У </a:t>
            </a:r>
            <a:r>
              <a:rPr lang="ru-RU" sz="4800" dirty="0" err="1">
                <a:solidFill>
                  <a:schemeClr val="bg2">
                    <a:lumMod val="75000"/>
                  </a:schemeClr>
                </a:solidFill>
                <a:latin typeface="Montserrat Medium" panose="00000600000000000000" pitchFamily="2" charset="-52"/>
              </a:rPr>
              <a:t>input</a:t>
            </a:r>
            <a:r>
              <a:rPr lang="ru-RU" sz="4800" dirty="0">
                <a:solidFill>
                  <a:schemeClr val="bg2">
                    <a:lumMod val="75000"/>
                  </a:schemeClr>
                </a:solidFill>
                <a:latin typeface="Montserrat Medium" panose="00000600000000000000" pitchFamily="2" charset="-52"/>
              </a:rPr>
              <a:t> есть 4 специфических события:</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input</a:t>
            </a:r>
            <a:r>
              <a:rPr lang="ru-RU" sz="4800" dirty="0">
                <a:solidFill>
                  <a:schemeClr val="bg2">
                    <a:lumMod val="75000"/>
                  </a:schemeClr>
                </a:solidFill>
                <a:latin typeface="Montserrat Medium" panose="00000600000000000000" pitchFamily="2" charset="-52"/>
              </a:rPr>
              <a:t> - при вводе значений в элемент управления</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change</a:t>
            </a:r>
            <a:r>
              <a:rPr lang="ru-RU" sz="4800" dirty="0">
                <a:solidFill>
                  <a:schemeClr val="bg2">
                    <a:lumMod val="75000"/>
                  </a:schemeClr>
                </a:solidFill>
                <a:latin typeface="Montserrat Medium" panose="00000600000000000000" pitchFamily="2" charset="-52"/>
              </a:rPr>
              <a:t> - при завершении изменения элемента управления</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focus</a:t>
            </a:r>
            <a:r>
              <a:rPr lang="ru-RU" sz="4800" dirty="0">
                <a:solidFill>
                  <a:schemeClr val="bg2">
                    <a:lumMod val="75000"/>
                  </a:schemeClr>
                </a:solidFill>
                <a:latin typeface="Montserrat Medium" panose="00000600000000000000" pitchFamily="2" charset="-52"/>
              </a:rPr>
              <a:t> - когда элемент в фокусе управления</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blur</a:t>
            </a:r>
            <a:r>
              <a:rPr lang="ru-RU" sz="4800" dirty="0">
                <a:solidFill>
                  <a:schemeClr val="bg2">
                    <a:lumMod val="75000"/>
                  </a:schemeClr>
                </a:solidFill>
                <a:latin typeface="Montserrat Medium" panose="00000600000000000000" pitchFamily="2" charset="-52"/>
              </a:rPr>
              <a:t> - при потере фокуса управления</a:t>
            </a:r>
          </a:p>
          <a:p>
            <a:pPr defTabSz="457200">
              <a:lnSpc>
                <a:spcPct val="114000"/>
              </a:lnSpc>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Примечание: в </a:t>
            </a:r>
            <a:r>
              <a:rPr lang="ru-RU" sz="4800" dirty="0" err="1">
                <a:solidFill>
                  <a:schemeClr val="bg2">
                    <a:lumMod val="75000"/>
                  </a:schemeClr>
                </a:solidFill>
                <a:latin typeface="Montserrat Medium" panose="00000600000000000000" pitchFamily="2" charset="-52"/>
              </a:rPr>
              <a:t>input</a:t>
            </a:r>
            <a:r>
              <a:rPr lang="ru-RU" sz="4800" dirty="0">
                <a:solidFill>
                  <a:schemeClr val="bg2">
                    <a:lumMod val="75000"/>
                  </a:schemeClr>
                </a:solidFill>
                <a:latin typeface="Montserrat Medium" panose="00000600000000000000" pitchFamily="2" charset="-52"/>
              </a:rPr>
              <a:t> с типом </a:t>
            </a:r>
            <a:r>
              <a:rPr lang="ru-RU" sz="4800" dirty="0" err="1">
                <a:solidFill>
                  <a:schemeClr val="bg2">
                    <a:lumMod val="75000"/>
                  </a:schemeClr>
                </a:solidFill>
                <a:latin typeface="Montserrat Medium" panose="00000600000000000000" pitchFamily="2" charset="-52"/>
              </a:rPr>
              <a:t>radio</a:t>
            </a:r>
            <a:r>
              <a:rPr lang="ru-RU" sz="4800" dirty="0">
                <a:solidFill>
                  <a:schemeClr val="bg2">
                    <a:lumMod val="75000"/>
                  </a:schemeClr>
                </a:solidFill>
                <a:latin typeface="Montserrat Medium" panose="00000600000000000000" pitchFamily="2" charset="-52"/>
              </a:rPr>
              <a:t> и </a:t>
            </a:r>
            <a:r>
              <a:rPr lang="ru-RU" sz="4800" dirty="0" err="1">
                <a:solidFill>
                  <a:schemeClr val="bg2">
                    <a:lumMod val="75000"/>
                  </a:schemeClr>
                </a:solidFill>
                <a:latin typeface="Montserrat Medium" panose="00000600000000000000" pitchFamily="2" charset="-52"/>
              </a:rPr>
              <a:t>checked</a:t>
            </a:r>
            <a:r>
              <a:rPr lang="ru-RU" sz="4800" dirty="0">
                <a:solidFill>
                  <a:schemeClr val="bg2">
                    <a:lumMod val="75000"/>
                  </a:schemeClr>
                </a:solidFill>
                <a:latin typeface="Montserrat Medium" panose="00000600000000000000" pitchFamily="2" charset="-52"/>
              </a:rPr>
              <a:t> событие </a:t>
            </a:r>
            <a:r>
              <a:rPr lang="ru-RU" sz="4800" dirty="0" err="1">
                <a:solidFill>
                  <a:schemeClr val="bg2">
                    <a:lumMod val="75000"/>
                  </a:schemeClr>
                </a:solidFill>
                <a:latin typeface="Montserrat Medium" panose="00000600000000000000" pitchFamily="2" charset="-52"/>
              </a:rPr>
              <a:t>input</a:t>
            </a:r>
            <a:r>
              <a:rPr lang="ru-RU" sz="4800" dirty="0">
                <a:solidFill>
                  <a:schemeClr val="bg2">
                    <a:lumMod val="75000"/>
                  </a:schemeClr>
                </a:solidFill>
                <a:latin typeface="Montserrat Medium" panose="00000600000000000000" pitchFamily="2" charset="-52"/>
              </a:rPr>
              <a:t> не наступает.</a:t>
            </a:r>
          </a:p>
        </p:txBody>
      </p:sp>
    </p:spTree>
    <p:extLst>
      <p:ext uri="{BB962C8B-B14F-4D97-AF65-F5344CB8AC3E}">
        <p14:creationId xmlns:p14="http://schemas.microsoft.com/office/powerpoint/2010/main" val="17336286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20073736" cy="1725403"/>
            <a:chOff x="1719464" y="2389397"/>
            <a:chExt cx="2007373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2007373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Поиск выбранного варианта </a:t>
              </a:r>
              <a:r>
                <a:rPr lang="en-US" dirty="0">
                  <a:solidFill>
                    <a:schemeClr val="accent1"/>
                  </a:solidFill>
                  <a:latin typeface="Montserrat" pitchFamily="2" charset="0"/>
                </a:rPr>
                <a:t>radio</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26755"/>
            <a:ext cx="20422415" cy="5086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1. Проверить значение </a:t>
            </a:r>
            <a:r>
              <a:rPr lang="en-US" sz="4800" dirty="0">
                <a:solidFill>
                  <a:schemeClr val="bg2">
                    <a:lumMod val="75000"/>
                  </a:schemeClr>
                </a:solidFill>
                <a:latin typeface="Montserrat Medium" panose="00000600000000000000" pitchFamily="2" charset="-52"/>
              </a:rPr>
              <a:t>checked </a:t>
            </a:r>
            <a:r>
              <a:rPr lang="ru-RU" sz="4800" dirty="0">
                <a:solidFill>
                  <a:schemeClr val="bg2">
                    <a:lumMod val="75000"/>
                  </a:schemeClr>
                </a:solidFill>
                <a:latin typeface="Montserrat Medium" panose="00000600000000000000" pitchFamily="2" charset="-52"/>
              </a:rPr>
              <a:t>у всех </a:t>
            </a:r>
            <a:r>
              <a:rPr lang="en-US" sz="4800" dirty="0">
                <a:solidFill>
                  <a:schemeClr val="bg2">
                    <a:lumMod val="75000"/>
                  </a:schemeClr>
                </a:solidFill>
                <a:latin typeface="Montserrat Medium" panose="00000600000000000000" pitchFamily="2" charset="-52"/>
              </a:rPr>
              <a:t>radio</a:t>
            </a:r>
            <a:r>
              <a:rPr lang="ru-RU" sz="4800" dirty="0">
                <a:solidFill>
                  <a:schemeClr val="bg2">
                    <a:lumMod val="75000"/>
                  </a:schemeClr>
                </a:solidFill>
                <a:latin typeface="Montserrat Medium" panose="00000600000000000000" pitchFamily="2" charset="-52"/>
              </a:rPr>
              <a:t>.</a:t>
            </a:r>
            <a:endParaRPr lang="en-US" sz="4800" dirty="0">
              <a:solidFill>
                <a:schemeClr val="bg2">
                  <a:lumMod val="75000"/>
                </a:schemeClr>
              </a:solidFill>
              <a:latin typeface="Montserrat Medium" panose="00000600000000000000" pitchFamily="2" charset="-52"/>
            </a:endParaRP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2. Найти с помощью </a:t>
            </a:r>
            <a:r>
              <a:rPr lang="en-US" sz="4800" dirty="0" err="1">
                <a:solidFill>
                  <a:schemeClr val="bg2">
                    <a:lumMod val="75000"/>
                  </a:schemeClr>
                </a:solidFill>
                <a:latin typeface="Montserrat Medium" panose="00000600000000000000" pitchFamily="2" charset="-52"/>
              </a:rPr>
              <a:t>document.querySelector</a:t>
            </a:r>
            <a:r>
              <a:rPr lang="en-US" sz="4800" dirty="0">
                <a:solidFill>
                  <a:schemeClr val="bg2">
                    <a:lumMod val="75000"/>
                  </a:schemeClr>
                </a:solidFill>
                <a:latin typeface="Montserrat Medium" panose="00000600000000000000" pitchFamily="2" charset="-52"/>
              </a:rPr>
              <a:t>("input[type='radio']:checked").value</a:t>
            </a: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3. Найти элементы по </a:t>
            </a:r>
            <a:r>
              <a:rPr lang="en-US" sz="4800" dirty="0">
                <a:solidFill>
                  <a:schemeClr val="bg2">
                    <a:lumMod val="75000"/>
                  </a:schemeClr>
                </a:solidFill>
                <a:latin typeface="Montserrat Medium" panose="00000600000000000000" pitchFamily="2" charset="-52"/>
              </a:rPr>
              <a:t>name. </a:t>
            </a:r>
            <a:r>
              <a:rPr lang="ru-RU" sz="4800" dirty="0">
                <a:solidFill>
                  <a:schemeClr val="bg2">
                    <a:lumMod val="75000"/>
                  </a:schemeClr>
                </a:solidFill>
                <a:latin typeface="Montserrat Medium" panose="00000600000000000000" pitchFamily="2" charset="-52"/>
              </a:rPr>
              <a:t>Если </a:t>
            </a:r>
            <a:r>
              <a:rPr lang="en-US" sz="4800" dirty="0">
                <a:solidFill>
                  <a:schemeClr val="bg2">
                    <a:lumMod val="75000"/>
                  </a:schemeClr>
                </a:solidFill>
                <a:latin typeface="Montserrat Medium" panose="00000600000000000000" pitchFamily="2" charset="-52"/>
              </a:rPr>
              <a:t>name </a:t>
            </a:r>
            <a:r>
              <a:rPr lang="ru-RU" sz="4800" dirty="0">
                <a:solidFill>
                  <a:schemeClr val="bg2">
                    <a:lumMod val="75000"/>
                  </a:schemeClr>
                </a:solidFill>
                <a:latin typeface="Montserrat Medium" panose="00000600000000000000" pitchFamily="2" charset="-52"/>
              </a:rPr>
              <a:t>у </a:t>
            </a:r>
            <a:r>
              <a:rPr lang="en-US" sz="4800" dirty="0">
                <a:solidFill>
                  <a:schemeClr val="bg2">
                    <a:lumMod val="75000"/>
                  </a:schemeClr>
                </a:solidFill>
                <a:latin typeface="Montserrat Medium" panose="00000600000000000000" pitchFamily="2" charset="-52"/>
              </a:rPr>
              <a:t>radio </a:t>
            </a:r>
            <a:r>
              <a:rPr lang="ru-RU" sz="4800" dirty="0">
                <a:solidFill>
                  <a:schemeClr val="bg2">
                    <a:lumMod val="75000"/>
                  </a:schemeClr>
                </a:solidFill>
                <a:latin typeface="Montserrat Medium" panose="00000600000000000000" pitchFamily="2" charset="-52"/>
              </a:rPr>
              <a:t>равен </a:t>
            </a:r>
            <a:r>
              <a:rPr lang="en-US" sz="4800" dirty="0">
                <a:solidFill>
                  <a:schemeClr val="bg2">
                    <a:lumMod val="75000"/>
                  </a:schemeClr>
                </a:solidFill>
                <a:latin typeface="Montserrat Medium" panose="00000600000000000000" pitchFamily="2" charset="-52"/>
              </a:rPr>
              <a:t>r, </a:t>
            </a:r>
            <a:r>
              <a:rPr lang="ru-RU" sz="4800" dirty="0">
                <a:solidFill>
                  <a:schemeClr val="bg2">
                    <a:lumMod val="75000"/>
                  </a:schemeClr>
                </a:solidFill>
                <a:latin typeface="Montserrat Medium" panose="00000600000000000000" pitchFamily="2" charset="-52"/>
              </a:rPr>
              <a:t>то можно обратиться следующим образом </a:t>
            </a:r>
            <a:r>
              <a:rPr lang="en-US" sz="4800" dirty="0" err="1">
                <a:solidFill>
                  <a:schemeClr val="bg2">
                    <a:lumMod val="75000"/>
                  </a:schemeClr>
                </a:solidFill>
                <a:latin typeface="Montserrat Medium" panose="00000600000000000000" pitchFamily="2" charset="-52"/>
              </a:rPr>
              <a:t>document.forms</a:t>
            </a:r>
            <a:r>
              <a:rPr lang="en-US" sz="4800" dirty="0">
                <a:solidFill>
                  <a:schemeClr val="bg2">
                    <a:lumMod val="75000"/>
                  </a:schemeClr>
                </a:solidFill>
                <a:latin typeface="Montserrat Medium" panose="00000600000000000000" pitchFamily="2" charset="-52"/>
              </a:rPr>
              <a:t>[0].</a:t>
            </a:r>
            <a:r>
              <a:rPr lang="en-US" sz="4800" dirty="0" err="1">
                <a:solidFill>
                  <a:schemeClr val="bg2">
                    <a:lumMod val="75000"/>
                  </a:schemeClr>
                </a:solidFill>
                <a:latin typeface="Montserrat Medium" panose="00000600000000000000" pitchFamily="2" charset="-52"/>
              </a:rPr>
              <a:t>r.value</a:t>
            </a:r>
            <a:endParaRPr lang="en-US" sz="48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1174624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19663429" cy="1760572"/>
            <a:chOff x="1719463" y="2389397"/>
            <a:chExt cx="19663429"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9663429" cy="15878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Остальные элементы управления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575265"/>
            <a:ext cx="20422415" cy="4668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ВАЖНО!</a:t>
            </a:r>
          </a:p>
          <a:p>
            <a:pPr defTabSz="457200">
              <a:lnSpc>
                <a:spcPts val="6000"/>
              </a:lnSpc>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У многих других элементов управления существуют аналогичные свойства (</a:t>
            </a:r>
            <a:r>
              <a:rPr lang="ru-RU" sz="4800" dirty="0" err="1">
                <a:solidFill>
                  <a:schemeClr val="bg2">
                    <a:lumMod val="75000"/>
                  </a:schemeClr>
                </a:solidFill>
                <a:latin typeface="Montserrat Medium" panose="00000600000000000000" pitchFamily="2" charset="-52"/>
              </a:rPr>
              <a:t>value</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enabled</a:t>
            </a:r>
            <a:r>
              <a:rPr lang="ru-RU" sz="4800" dirty="0">
                <a:solidFill>
                  <a:schemeClr val="bg2">
                    <a:lumMod val="75000"/>
                  </a:schemeClr>
                </a:solidFill>
                <a:latin typeface="Montserrat Medium" panose="00000600000000000000" pitchFamily="2" charset="-52"/>
              </a:rPr>
              <a:t>) и схожие события (</a:t>
            </a:r>
            <a:r>
              <a:rPr lang="ru-RU" sz="4800" dirty="0" err="1">
                <a:solidFill>
                  <a:schemeClr val="bg2">
                    <a:lumMod val="75000"/>
                  </a:schemeClr>
                </a:solidFill>
                <a:latin typeface="Montserrat Medium" panose="00000600000000000000" pitchFamily="2" charset="-52"/>
              </a:rPr>
              <a:t>change</a:t>
            </a:r>
            <a:r>
              <a:rPr lang="ru-RU" sz="4800" dirty="0">
                <a:solidFill>
                  <a:schemeClr val="bg2">
                    <a:lumMod val="75000"/>
                  </a:schemeClr>
                </a:solidFill>
                <a:latin typeface="Montserrat Medium" panose="00000600000000000000" pitchFamily="2" charset="-52"/>
              </a:rPr>
              <a:t>, </a:t>
            </a:r>
            <a:r>
              <a:rPr lang="ru-RU" sz="4800" dirty="0" err="1">
                <a:solidFill>
                  <a:schemeClr val="bg2">
                    <a:lumMod val="75000"/>
                  </a:schemeClr>
                </a:solidFill>
                <a:latin typeface="Montserrat Medium" panose="00000600000000000000" pitchFamily="2" charset="-52"/>
              </a:rPr>
              <a:t>focus</a:t>
            </a:r>
            <a:r>
              <a:rPr lang="ru-RU" sz="4800" dirty="0">
                <a:solidFill>
                  <a:schemeClr val="bg2">
                    <a:lumMod val="75000"/>
                  </a:schemeClr>
                </a:solidFill>
                <a:latin typeface="Montserrat Medium" panose="00000600000000000000" pitchFamily="2" charset="-52"/>
              </a:rPr>
              <a:t>). В презентации будут указаны только существенные отличия некоторых элементов управления.</a:t>
            </a:r>
          </a:p>
        </p:txBody>
      </p:sp>
    </p:spTree>
    <p:extLst>
      <p:ext uri="{BB962C8B-B14F-4D97-AF65-F5344CB8AC3E}">
        <p14:creationId xmlns:p14="http://schemas.microsoft.com/office/powerpoint/2010/main" val="35394022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60348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err="1">
                  <a:solidFill>
                    <a:schemeClr val="accent1"/>
                  </a:solidFill>
                  <a:latin typeface="Montserrat" pitchFamily="2" charset="0"/>
                </a:rPr>
                <a:t>textarea</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13931"/>
            <a:ext cx="20422415" cy="2360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textarea</a:t>
            </a:r>
            <a:r>
              <a:rPr lang="ru-RU" sz="4800" dirty="0">
                <a:solidFill>
                  <a:schemeClr val="bg2">
                    <a:lumMod val="75000"/>
                  </a:schemeClr>
                </a:solidFill>
                <a:latin typeface="Montserrat Medium" panose="00000600000000000000" pitchFamily="2" charset="-52"/>
              </a:rPr>
              <a:t> имеет свойство </a:t>
            </a:r>
            <a:r>
              <a:rPr lang="ru-RU" sz="4800" dirty="0" err="1">
                <a:solidFill>
                  <a:schemeClr val="bg2">
                    <a:lumMod val="75000"/>
                  </a:schemeClr>
                </a:solidFill>
                <a:latin typeface="Montserrat Medium" panose="00000600000000000000" pitchFamily="2" charset="-52"/>
              </a:rPr>
              <a:t>value</a:t>
            </a:r>
            <a:r>
              <a:rPr lang="ru-RU" sz="4800" dirty="0">
                <a:solidFill>
                  <a:schemeClr val="bg2">
                    <a:lumMod val="75000"/>
                  </a:schemeClr>
                </a:solidFill>
                <a:latin typeface="Montserrat Medium" panose="00000600000000000000" pitchFamily="2" charset="-52"/>
              </a:rPr>
              <a:t> и </a:t>
            </a:r>
            <a:r>
              <a:rPr lang="ru-RU" sz="4800" dirty="0" err="1">
                <a:solidFill>
                  <a:schemeClr val="bg2">
                    <a:lumMod val="75000"/>
                  </a:schemeClr>
                </a:solidFill>
                <a:latin typeface="Montserrat Medium" panose="00000600000000000000" pitchFamily="2" charset="-52"/>
              </a:rPr>
              <a:t>textContent</a:t>
            </a:r>
            <a:r>
              <a:rPr lang="ru-RU" sz="4800" dirty="0">
                <a:solidFill>
                  <a:schemeClr val="bg2">
                    <a:lumMod val="75000"/>
                  </a:schemeClr>
                </a:solidFill>
                <a:latin typeface="Montserrat Medium" panose="00000600000000000000" pitchFamily="2" charset="-52"/>
              </a:rPr>
              <a:t>. </a:t>
            </a:r>
          </a:p>
          <a:p>
            <a:pPr defTabSz="457200">
              <a:lnSpc>
                <a:spcPts val="6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Однако для правильного получения значения </a:t>
            </a:r>
            <a:r>
              <a:rPr lang="ru-RU" sz="4800" dirty="0" err="1">
                <a:solidFill>
                  <a:schemeClr val="bg2">
                    <a:lumMod val="75000"/>
                  </a:schemeClr>
                </a:solidFill>
                <a:latin typeface="Montserrat Medium" panose="00000600000000000000" pitchFamily="2" charset="-52"/>
              </a:rPr>
              <a:t>textarea</a:t>
            </a:r>
            <a:r>
              <a:rPr lang="ru-RU" sz="4800" dirty="0">
                <a:solidFill>
                  <a:schemeClr val="bg2">
                    <a:lumMod val="75000"/>
                  </a:schemeClr>
                </a:solidFill>
                <a:latin typeface="Montserrat Medium" panose="00000600000000000000" pitchFamily="2" charset="-52"/>
              </a:rPr>
              <a:t> нужно использовать именно </a:t>
            </a:r>
            <a:r>
              <a:rPr lang="ru-RU" sz="4800" dirty="0" err="1">
                <a:solidFill>
                  <a:schemeClr val="bg2">
                    <a:lumMod val="75000"/>
                  </a:schemeClr>
                </a:solidFill>
                <a:latin typeface="Montserrat Medium" panose="00000600000000000000" pitchFamily="2" charset="-52"/>
              </a:rPr>
              <a:t>value</a:t>
            </a:r>
            <a:r>
              <a:rPr lang="ru-RU" sz="4800" dirty="0">
                <a:solidFill>
                  <a:schemeClr val="bg2">
                    <a:lumMod val="75000"/>
                  </a:schemeClr>
                </a:solidFill>
                <a:latin typeface="Montserrat Medium" panose="00000600000000000000" pitchFamily="2" charset="-52"/>
              </a:rPr>
              <a:t>.</a:t>
            </a:r>
          </a:p>
        </p:txBody>
      </p:sp>
    </p:spTree>
    <p:extLst>
      <p:ext uri="{BB962C8B-B14F-4D97-AF65-F5344CB8AC3E}">
        <p14:creationId xmlns:p14="http://schemas.microsoft.com/office/powerpoint/2010/main" val="1008819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536799"/>
            <a:chOff x="1719464" y="2389397"/>
            <a:chExt cx="8991554" cy="3847776"/>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1">
                      <a:lumMod val="75000"/>
                    </a:schemeClr>
                  </a:solidFill>
                </a:rPr>
                <a:t>select </a:t>
              </a:r>
              <a:endParaRPr dirty="0">
                <a:solidFill>
                  <a:schemeClr val="accent1">
                    <a:lumMod val="75000"/>
                  </a:schemeClr>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623717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518303"/>
            <a:ext cx="20775140" cy="4668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select.value</a:t>
            </a:r>
            <a:r>
              <a:rPr lang="en-US" sz="4800" dirty="0">
                <a:solidFill>
                  <a:schemeClr val="bg2">
                    <a:lumMod val="75000"/>
                  </a:schemeClr>
                </a:solidFill>
                <a:latin typeface="Montserrat Medium" panose="00000600000000000000" pitchFamily="2" charset="-52"/>
              </a:rPr>
              <a:t> - </a:t>
            </a:r>
            <a:r>
              <a:rPr lang="ru-RU" sz="4800" dirty="0">
                <a:solidFill>
                  <a:schemeClr val="bg2">
                    <a:lumMod val="75000"/>
                  </a:schemeClr>
                </a:solidFill>
                <a:latin typeface="Montserrat Medium" panose="00000600000000000000" pitchFamily="2" charset="-52"/>
              </a:rPr>
              <a:t>будет иметь значение </a:t>
            </a:r>
            <a:r>
              <a:rPr lang="en-US" sz="4800" dirty="0">
                <a:solidFill>
                  <a:schemeClr val="bg2">
                    <a:lumMod val="75000"/>
                  </a:schemeClr>
                </a:solidFill>
                <a:latin typeface="Montserrat Medium" panose="00000600000000000000" pitchFamily="2" charset="-52"/>
              </a:rPr>
              <a:t>value </a:t>
            </a:r>
            <a:r>
              <a:rPr lang="ru-RU" sz="4800" dirty="0">
                <a:solidFill>
                  <a:schemeClr val="bg2">
                    <a:lumMod val="75000"/>
                  </a:schemeClr>
                </a:solidFill>
                <a:latin typeface="Montserrat Medium" panose="00000600000000000000" pitchFamily="2" charset="-52"/>
              </a:rPr>
              <a:t>выбранного </a:t>
            </a:r>
            <a:r>
              <a:rPr lang="en-US" sz="4800" dirty="0">
                <a:solidFill>
                  <a:schemeClr val="bg2">
                    <a:lumMod val="75000"/>
                  </a:schemeClr>
                </a:solidFill>
                <a:latin typeface="Montserrat Medium" panose="00000600000000000000" pitchFamily="2" charset="-52"/>
              </a:rPr>
              <a:t>option, </a:t>
            </a:r>
            <a:r>
              <a:rPr lang="ru-RU" sz="4800" dirty="0">
                <a:solidFill>
                  <a:schemeClr val="bg2">
                    <a:lumMod val="75000"/>
                  </a:schemeClr>
                </a:solidFill>
                <a:latin typeface="Montserrat Medium" panose="00000600000000000000" pitchFamily="2" charset="-52"/>
              </a:rPr>
              <a:t>либо, если </a:t>
            </a:r>
            <a:r>
              <a:rPr lang="en-US" sz="4800" dirty="0">
                <a:solidFill>
                  <a:schemeClr val="bg2">
                    <a:lumMod val="75000"/>
                  </a:schemeClr>
                </a:solidFill>
                <a:latin typeface="Montserrat Medium" panose="00000600000000000000" pitchFamily="2" charset="-52"/>
              </a:rPr>
              <a:t>option </a:t>
            </a:r>
            <a:r>
              <a:rPr lang="ru-RU" sz="4800" dirty="0">
                <a:solidFill>
                  <a:schemeClr val="bg2">
                    <a:lumMod val="75000"/>
                  </a:schemeClr>
                </a:solidFill>
                <a:latin typeface="Montserrat Medium" panose="00000600000000000000" pitchFamily="2" charset="-52"/>
              </a:rPr>
              <a:t>отсутствует, будет иметь значения </a:t>
            </a:r>
            <a:r>
              <a:rPr lang="en-US" sz="4800" dirty="0" err="1">
                <a:solidFill>
                  <a:schemeClr val="bg2">
                    <a:lumMod val="75000"/>
                  </a:schemeClr>
                </a:solidFill>
                <a:latin typeface="Montserrat Medium" panose="00000600000000000000" pitchFamily="2" charset="-52"/>
              </a:rPr>
              <a:t>textContent</a:t>
            </a:r>
            <a:r>
              <a:rPr lang="en-US" sz="4800" dirty="0">
                <a:solidFill>
                  <a:schemeClr val="bg2">
                    <a:lumMod val="75000"/>
                  </a:schemeClr>
                </a:solidFill>
                <a:latin typeface="Montserrat Medium" panose="00000600000000000000" pitchFamily="2" charset="-52"/>
              </a:rPr>
              <a:t> </a:t>
            </a:r>
            <a:r>
              <a:rPr lang="ru-RU" sz="4800" dirty="0">
                <a:solidFill>
                  <a:schemeClr val="bg2">
                    <a:lumMod val="75000"/>
                  </a:schemeClr>
                </a:solidFill>
                <a:latin typeface="Montserrat Medium" panose="00000600000000000000" pitchFamily="2" charset="-52"/>
              </a:rPr>
              <a:t>выбранного </a:t>
            </a:r>
            <a:r>
              <a:rPr lang="en-US" sz="4800" dirty="0">
                <a:solidFill>
                  <a:schemeClr val="bg2">
                    <a:lumMod val="75000"/>
                  </a:schemeClr>
                </a:solidFill>
                <a:latin typeface="Montserrat Medium" panose="00000600000000000000" pitchFamily="2" charset="-52"/>
              </a:rPr>
              <a:t>option.</a:t>
            </a:r>
            <a:endParaRPr lang="ru-RU"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endParaRPr lang="en-US"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select.options</a:t>
            </a:r>
            <a:r>
              <a:rPr lang="en-US" sz="4800" dirty="0">
                <a:solidFill>
                  <a:schemeClr val="bg2">
                    <a:lumMod val="75000"/>
                  </a:schemeClr>
                </a:solidFill>
                <a:latin typeface="Montserrat Medium" panose="00000600000000000000" pitchFamily="2" charset="-52"/>
              </a:rPr>
              <a:t> - </a:t>
            </a:r>
            <a:r>
              <a:rPr lang="ru-RU" sz="4800" dirty="0">
                <a:solidFill>
                  <a:schemeClr val="bg2">
                    <a:lumMod val="75000"/>
                  </a:schemeClr>
                </a:solidFill>
                <a:latin typeface="Montserrat Medium" panose="00000600000000000000" pitchFamily="2" charset="-52"/>
              </a:rPr>
              <a:t>коллекция из </a:t>
            </a:r>
            <a:r>
              <a:rPr lang="en-US" sz="4800" dirty="0">
                <a:solidFill>
                  <a:schemeClr val="bg2">
                    <a:lumMod val="75000"/>
                  </a:schemeClr>
                </a:solidFill>
                <a:latin typeface="Montserrat Medium" panose="00000600000000000000" pitchFamily="2" charset="-52"/>
              </a:rPr>
              <a:t>option</a:t>
            </a:r>
          </a:p>
          <a:p>
            <a:pPr defTabSz="457200">
              <a:lnSpc>
                <a:spcPts val="6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select.selectedIndex</a:t>
            </a:r>
            <a:r>
              <a:rPr lang="en-US" sz="4800" dirty="0">
                <a:solidFill>
                  <a:schemeClr val="bg2">
                    <a:lumMod val="75000"/>
                  </a:schemeClr>
                </a:solidFill>
                <a:latin typeface="Montserrat Medium" panose="00000600000000000000" pitchFamily="2" charset="-52"/>
              </a:rPr>
              <a:t> - </a:t>
            </a:r>
            <a:r>
              <a:rPr lang="ru-RU" sz="4800" dirty="0">
                <a:solidFill>
                  <a:schemeClr val="bg2">
                    <a:lumMod val="75000"/>
                  </a:schemeClr>
                </a:solidFill>
                <a:latin typeface="Montserrat Medium" panose="00000600000000000000" pitchFamily="2" charset="-52"/>
              </a:rPr>
              <a:t>индекс выбранного </a:t>
            </a:r>
            <a:r>
              <a:rPr lang="en-US" sz="4800" dirty="0">
                <a:solidFill>
                  <a:schemeClr val="bg2">
                    <a:lumMod val="75000"/>
                  </a:schemeClr>
                </a:solidFill>
                <a:latin typeface="Montserrat Medium" panose="00000600000000000000" pitchFamily="2" charset="-52"/>
              </a:rPr>
              <a:t>select</a:t>
            </a:r>
          </a:p>
        </p:txBody>
      </p:sp>
    </p:spTree>
    <p:extLst>
      <p:ext uri="{BB962C8B-B14F-4D97-AF65-F5344CB8AC3E}">
        <p14:creationId xmlns:p14="http://schemas.microsoft.com/office/powerpoint/2010/main" val="11980523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9738457" cy="1603483"/>
            <a:chOff x="1719463" y="2389397"/>
            <a:chExt cx="19738457"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973845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Программное добавление </a:t>
              </a:r>
              <a:r>
                <a:rPr lang="en-US" dirty="0">
                  <a:solidFill>
                    <a:schemeClr val="accent1"/>
                  </a:solidFill>
                  <a:latin typeface="Montserrat" pitchFamily="2" charset="0"/>
                </a:rPr>
                <a:t>option</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4710968"/>
            <a:ext cx="20422415" cy="6207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new Option(data, value) - </a:t>
            </a:r>
            <a:r>
              <a:rPr lang="ru-RU" sz="4800" dirty="0">
                <a:solidFill>
                  <a:schemeClr val="bg2">
                    <a:lumMod val="75000"/>
                  </a:schemeClr>
                </a:solidFill>
                <a:latin typeface="Montserrat Medium" panose="00000600000000000000" pitchFamily="2" charset="-52"/>
              </a:rPr>
              <a:t>код для создания нового пункта </a:t>
            </a:r>
            <a:r>
              <a:rPr lang="en-US" sz="4800" dirty="0">
                <a:solidFill>
                  <a:schemeClr val="bg2">
                    <a:lumMod val="75000"/>
                  </a:schemeClr>
                </a:solidFill>
                <a:latin typeface="Montserrat Medium" panose="00000600000000000000" pitchFamily="2" charset="-52"/>
              </a:rPr>
              <a:t>option, </a:t>
            </a:r>
            <a:r>
              <a:rPr lang="ru-RU" sz="4800" dirty="0">
                <a:solidFill>
                  <a:schemeClr val="bg2">
                    <a:lumMod val="75000"/>
                  </a:schemeClr>
                </a:solidFill>
                <a:latin typeface="Montserrat Medium" panose="00000600000000000000" pitchFamily="2" charset="-52"/>
              </a:rPr>
              <a:t>где </a:t>
            </a:r>
            <a:r>
              <a:rPr lang="en-US" sz="4800" dirty="0">
                <a:solidFill>
                  <a:schemeClr val="bg2">
                    <a:lumMod val="75000"/>
                  </a:schemeClr>
                </a:solidFill>
                <a:latin typeface="Montserrat Medium" panose="00000600000000000000" pitchFamily="2" charset="-52"/>
              </a:rPr>
              <a:t>data - </a:t>
            </a:r>
            <a:r>
              <a:rPr lang="ru-RU" sz="4800" dirty="0">
                <a:solidFill>
                  <a:schemeClr val="bg2">
                    <a:lumMod val="75000"/>
                  </a:schemeClr>
                </a:solidFill>
                <a:latin typeface="Montserrat Medium" panose="00000600000000000000" pitchFamily="2" charset="-52"/>
              </a:rPr>
              <a:t>текст в </a:t>
            </a:r>
            <a:r>
              <a:rPr lang="en-US" sz="4800" dirty="0">
                <a:solidFill>
                  <a:schemeClr val="bg2">
                    <a:lumMod val="75000"/>
                  </a:schemeClr>
                </a:solidFill>
                <a:latin typeface="Montserrat Medium" panose="00000600000000000000" pitchFamily="2" charset="-52"/>
              </a:rPr>
              <a:t>option, value - </a:t>
            </a:r>
            <a:r>
              <a:rPr lang="ru-RU" sz="4800" dirty="0">
                <a:solidFill>
                  <a:schemeClr val="bg2">
                    <a:lumMod val="75000"/>
                  </a:schemeClr>
                </a:solidFill>
                <a:latin typeface="Montserrat Medium" panose="00000600000000000000" pitchFamily="2" charset="-52"/>
              </a:rPr>
              <a:t>значение атрибута </a:t>
            </a:r>
            <a:r>
              <a:rPr lang="en-US" sz="4800" dirty="0">
                <a:solidFill>
                  <a:schemeClr val="bg2">
                    <a:lumMod val="75000"/>
                  </a:schemeClr>
                </a:solidFill>
                <a:latin typeface="Montserrat Medium" panose="00000600000000000000" pitchFamily="2" charset="-52"/>
              </a:rPr>
              <a:t>value.</a:t>
            </a:r>
            <a:endParaRPr lang="ru-RU"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endParaRPr lang="en-US"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select.add</a:t>
            </a:r>
            <a:r>
              <a:rPr lang="en-US" sz="4800" dirty="0">
                <a:solidFill>
                  <a:schemeClr val="bg2">
                    <a:lumMod val="75000"/>
                  </a:schemeClr>
                </a:solidFill>
                <a:latin typeface="Montserrat Medium" panose="00000600000000000000" pitchFamily="2" charset="-52"/>
              </a:rPr>
              <a:t>(option) - </a:t>
            </a:r>
            <a:r>
              <a:rPr lang="ru-RU" sz="4800" dirty="0">
                <a:solidFill>
                  <a:schemeClr val="bg2">
                    <a:lumMod val="75000"/>
                  </a:schemeClr>
                </a:solidFill>
                <a:latin typeface="Montserrat Medium" panose="00000600000000000000" pitchFamily="2" charset="-52"/>
              </a:rPr>
              <a:t>метод для добавления пункта. </a:t>
            </a:r>
            <a:r>
              <a:rPr lang="en-US" sz="4800" dirty="0">
                <a:solidFill>
                  <a:schemeClr val="bg2">
                    <a:lumMod val="75000"/>
                  </a:schemeClr>
                </a:solidFill>
                <a:latin typeface="Montserrat Medium" panose="00000600000000000000" pitchFamily="2" charset="-52"/>
              </a:rPr>
              <a:t>option </a:t>
            </a:r>
            <a:r>
              <a:rPr lang="ru-RU" sz="4800" dirty="0">
                <a:solidFill>
                  <a:schemeClr val="bg2">
                    <a:lumMod val="75000"/>
                  </a:schemeClr>
                </a:solidFill>
                <a:latin typeface="Montserrat Medium" panose="00000600000000000000" pitchFamily="2" charset="-52"/>
              </a:rPr>
              <a:t>должен представлять собой объект класса </a:t>
            </a:r>
            <a:r>
              <a:rPr lang="en-US" sz="4800" dirty="0">
                <a:solidFill>
                  <a:schemeClr val="bg2">
                    <a:lumMod val="75000"/>
                  </a:schemeClr>
                </a:solidFill>
                <a:latin typeface="Montserrat Medium" panose="00000600000000000000" pitchFamily="2" charset="-52"/>
              </a:rPr>
              <a:t>Option.</a:t>
            </a:r>
            <a:endParaRPr lang="ru-RU"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endParaRPr lang="en-US" sz="4800" dirty="0">
              <a:solidFill>
                <a:schemeClr val="bg2">
                  <a:lumMod val="75000"/>
                </a:schemeClr>
              </a:solidFill>
              <a:latin typeface="Montserrat Medium" panose="00000600000000000000" pitchFamily="2" charset="-52"/>
            </a:endParaRPr>
          </a:p>
          <a:p>
            <a:pPr defTabSz="457200">
              <a:lnSpc>
                <a:spcPts val="6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select.add</a:t>
            </a:r>
            <a:r>
              <a:rPr lang="en-US" sz="4800" dirty="0">
                <a:solidFill>
                  <a:schemeClr val="bg2">
                    <a:lumMod val="75000"/>
                  </a:schemeClr>
                </a:solidFill>
                <a:latin typeface="Montserrat Medium" panose="00000600000000000000" pitchFamily="2" charset="-52"/>
              </a:rPr>
              <a:t>(new Option(1, “</a:t>
            </a:r>
            <a:r>
              <a:rPr lang="en-US" sz="4800" dirty="0" err="1">
                <a:solidFill>
                  <a:schemeClr val="bg2">
                    <a:lumMod val="75000"/>
                  </a:schemeClr>
                </a:solidFill>
                <a:latin typeface="Montserrat Medium" panose="00000600000000000000" pitchFamily="2" charset="-52"/>
              </a:rPr>
              <a:t>aaa</a:t>
            </a:r>
            <a:r>
              <a:rPr lang="en-US" sz="4800" dirty="0">
                <a:solidFill>
                  <a:schemeClr val="bg2">
                    <a:lumMod val="75000"/>
                  </a:schemeClr>
                </a:solidFill>
                <a:latin typeface="Montserrat Medium" panose="00000600000000000000" pitchFamily="2" charset="-52"/>
              </a:rPr>
              <a:t>”));</a:t>
            </a:r>
          </a:p>
        </p:txBody>
      </p:sp>
    </p:spTree>
    <p:extLst>
      <p:ext uri="{BB962C8B-B14F-4D97-AF65-F5344CB8AC3E}">
        <p14:creationId xmlns:p14="http://schemas.microsoft.com/office/powerpoint/2010/main" val="23253893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8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57300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1">
                      <a:lumMod val="75000"/>
                    </a:schemeClr>
                  </a:solidFill>
                </a:rPr>
                <a:t>Пример</a:t>
              </a:r>
              <a:endParaRPr dirty="0">
                <a:solidFill>
                  <a:schemeClr val="accent1">
                    <a:lumMod val="75000"/>
                  </a:schemeClr>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76667"/>
            <a:ext cx="20422415" cy="4668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6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Сделаем форму, высчитывающую стоимость работ по покрытию пола. </a:t>
            </a:r>
          </a:p>
          <a:p>
            <a:pPr defTabSz="457200">
              <a:lnSpc>
                <a:spcPts val="6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Вводятся следующие данные: площадь комнаты (используя </a:t>
            </a:r>
            <a:r>
              <a:rPr lang="ru-RU" sz="4800" dirty="0" err="1">
                <a:solidFill>
                  <a:schemeClr val="bg2">
                    <a:lumMod val="75000"/>
                  </a:schemeClr>
                </a:solidFill>
                <a:latin typeface="Montserrat Medium" panose="00000600000000000000" pitchFamily="2" charset="-52"/>
              </a:rPr>
              <a:t>range</a:t>
            </a:r>
            <a:r>
              <a:rPr lang="ru-RU" sz="4800" dirty="0">
                <a:solidFill>
                  <a:schemeClr val="bg2">
                    <a:lumMod val="75000"/>
                  </a:schemeClr>
                </a:solidFill>
                <a:latin typeface="Montserrat Medium" panose="00000600000000000000" pitchFamily="2" charset="-52"/>
              </a:rPr>
              <a:t>), выбор покрытия (ковролин - 2000 </a:t>
            </a:r>
            <a:r>
              <a:rPr lang="ru-RU" sz="4800" dirty="0" err="1">
                <a:solidFill>
                  <a:schemeClr val="bg2">
                    <a:lumMod val="75000"/>
                  </a:schemeClr>
                </a:solidFill>
                <a:latin typeface="Montserrat Medium" panose="00000600000000000000" pitchFamily="2" charset="-52"/>
              </a:rPr>
              <a:t>тг</a:t>
            </a:r>
            <a:r>
              <a:rPr lang="ru-RU" sz="4800" dirty="0">
                <a:solidFill>
                  <a:schemeClr val="bg2">
                    <a:lumMod val="75000"/>
                  </a:schemeClr>
                </a:solidFill>
                <a:latin typeface="Montserrat Medium" panose="00000600000000000000" pitchFamily="2" charset="-52"/>
              </a:rPr>
              <a:t>/м2, линолеум - 1000 </a:t>
            </a:r>
            <a:r>
              <a:rPr lang="ru-RU" sz="4800" dirty="0" err="1">
                <a:solidFill>
                  <a:schemeClr val="bg2">
                    <a:lumMod val="75000"/>
                  </a:schemeClr>
                </a:solidFill>
                <a:latin typeface="Montserrat Medium" panose="00000600000000000000" pitchFamily="2" charset="-52"/>
              </a:rPr>
              <a:t>тг</a:t>
            </a:r>
            <a:r>
              <a:rPr lang="ru-RU" sz="4800" dirty="0">
                <a:solidFill>
                  <a:schemeClr val="bg2">
                    <a:lumMod val="75000"/>
                  </a:schemeClr>
                </a:solidFill>
                <a:latin typeface="Montserrat Medium" panose="00000600000000000000" pitchFamily="2" charset="-52"/>
              </a:rPr>
              <a:t>/м2 , паркет 5000 </a:t>
            </a:r>
            <a:r>
              <a:rPr lang="ru-RU" sz="4800" dirty="0" err="1">
                <a:solidFill>
                  <a:schemeClr val="bg2">
                    <a:lumMod val="75000"/>
                  </a:schemeClr>
                </a:solidFill>
                <a:latin typeface="Montserrat Medium" panose="00000600000000000000" pitchFamily="2" charset="-52"/>
              </a:rPr>
              <a:t>тг</a:t>
            </a:r>
            <a:r>
              <a:rPr lang="ru-RU" sz="4800" dirty="0">
                <a:solidFill>
                  <a:schemeClr val="bg2">
                    <a:lumMod val="75000"/>
                  </a:schemeClr>
                </a:solidFill>
                <a:latin typeface="Montserrat Medium" panose="00000600000000000000" pitchFamily="2" charset="-52"/>
              </a:rPr>
              <a:t>/м2 , используя </a:t>
            </a:r>
            <a:r>
              <a:rPr lang="ru-RU" sz="4800" dirty="0" err="1">
                <a:solidFill>
                  <a:schemeClr val="bg2">
                    <a:lumMod val="75000"/>
                  </a:schemeClr>
                </a:solidFill>
                <a:latin typeface="Montserrat Medium" panose="00000600000000000000" pitchFamily="2" charset="-52"/>
              </a:rPr>
              <a:t>select</a:t>
            </a:r>
            <a:r>
              <a:rPr lang="ru-RU" sz="4800" dirty="0">
                <a:solidFill>
                  <a:schemeClr val="bg2">
                    <a:lumMod val="75000"/>
                  </a:schemeClr>
                </a:solidFill>
                <a:latin typeface="Montserrat Medium" panose="00000600000000000000" pitchFamily="2" charset="-52"/>
              </a:rPr>
              <a:t>). </a:t>
            </a:r>
          </a:p>
          <a:p>
            <a:pPr defTabSz="457200">
              <a:lnSpc>
                <a:spcPts val="6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Расчёт производить при изменении любого из значений.</a:t>
            </a:r>
          </a:p>
        </p:txBody>
      </p:sp>
    </p:spTree>
    <p:extLst>
      <p:ext uri="{BB962C8B-B14F-4D97-AF65-F5344CB8AC3E}">
        <p14:creationId xmlns:p14="http://schemas.microsoft.com/office/powerpoint/2010/main" val="3210662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7970616" cy="1573003"/>
            <a:chOff x="1719464" y="2389397"/>
            <a:chExt cx="1797061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797061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Элементы управления формы</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513216"/>
            <a:ext cx="20422415" cy="4321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4000"/>
              </a:lnSpc>
              <a:spcAft>
                <a:spcPts val="6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Так как элементы управления используются для того, чтобы получать значения от пользователя, мы можем использовать их с помощью </a:t>
            </a:r>
            <a:r>
              <a:rPr lang="ru-RU" sz="4800" dirty="0" err="1">
                <a:solidFill>
                  <a:schemeClr val="bg2">
                    <a:lumMod val="75000"/>
                  </a:schemeClr>
                </a:solidFill>
                <a:latin typeface="Montserrat Medium" panose="00000600000000000000" pitchFamily="2" charset="-52"/>
              </a:rPr>
              <a:t>Javascript</a:t>
            </a:r>
            <a:r>
              <a:rPr lang="ru-RU" sz="4800" dirty="0">
                <a:solidFill>
                  <a:schemeClr val="bg2">
                    <a:lumMod val="75000"/>
                  </a:schemeClr>
                </a:solidFill>
                <a:latin typeface="Montserrat Medium" panose="00000600000000000000" pitchFamily="2" charset="-52"/>
              </a:rPr>
              <a:t> для этой же цели.</a:t>
            </a:r>
          </a:p>
          <a:p>
            <a:pPr defTabSz="457200">
              <a:lnSpc>
                <a:spcPct val="114000"/>
              </a:lnSpc>
              <a:spcAft>
                <a:spcPts val="6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Также мы можем взаимодействовать с самой формой, для проверки данных при вводе значений.</a:t>
            </a:r>
          </a:p>
        </p:txBody>
      </p:sp>
    </p:spTree>
    <p:extLst>
      <p:ext uri="{BB962C8B-B14F-4D97-AF65-F5344CB8AC3E}">
        <p14:creationId xmlns:p14="http://schemas.microsoft.com/office/powerpoint/2010/main" val="22378023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1877437"/>
          </a:xfrm>
          <a:prstGeom prst="rect">
            <a:avLst/>
          </a:prstGeom>
        </p:spPr>
        <p:txBody>
          <a:bodyPr wrap="square">
            <a:spAutoFit/>
          </a:bodyPr>
          <a:lstStyle/>
          <a:p>
            <a:r>
              <a:rPr lang="ru-RU" sz="11600" b="1" dirty="0">
                <a:solidFill>
                  <a:schemeClr val="bg1"/>
                </a:solidFill>
                <a:latin typeface="Montserrat" pitchFamily="2" charset="0"/>
              </a:rPr>
              <a:t>Конец</a:t>
            </a:r>
            <a:endParaRPr lang="en-US" sz="11600" b="1" dirty="0">
              <a:solidFill>
                <a:schemeClr val="bg1"/>
              </a:solidFill>
              <a:latin typeface="Montserrat" pitchFamily="2" charset="0"/>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Picture 5">
            <a:extLst>
              <a:ext uri="{FF2B5EF4-FFF2-40B4-BE49-F238E27FC236}">
                <a16:creationId xmlns:a16="http://schemas.microsoft.com/office/drawing/2014/main" id="{291A9882-59F6-F64F-842B-4F73E19B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6312" y="5028754"/>
            <a:ext cx="6350000" cy="6350000"/>
          </a:xfrm>
          <a:prstGeom prst="rect">
            <a:avLst/>
          </a:prstGeom>
        </p:spPr>
      </p:pic>
    </p:spTree>
    <p:extLst>
      <p:ext uri="{BB962C8B-B14F-4D97-AF65-F5344CB8AC3E}">
        <p14:creationId xmlns:p14="http://schemas.microsoft.com/office/powerpoint/2010/main" val="1269729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6738854" y="6196280"/>
            <a:ext cx="1090629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Работа с формами</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8928425"/>
            <a:ext cx="6381750" cy="61647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2451" y="-871539"/>
            <a:ext cx="6115050" cy="6004979"/>
          </a:xfrm>
          <a:prstGeom prst="rect">
            <a:avLst/>
          </a:prstGeom>
        </p:spPr>
      </p:pic>
    </p:spTree>
    <p:extLst>
      <p:ext uri="{BB962C8B-B14F-4D97-AF65-F5344CB8AC3E}">
        <p14:creationId xmlns:p14="http://schemas.microsoft.com/office/powerpoint/2010/main" val="22506367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3825336" cy="1816843"/>
            <a:chOff x="1719464" y="2389397"/>
            <a:chExt cx="1382533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3825336"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Доступ к формам</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928091"/>
            <a:ext cx="20422415" cy="4225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14000"/>
              </a:lnSpc>
              <a:spcAft>
                <a:spcPts val="6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Помимо получения элемента с помощью DOM, мы можем найти формы во встроенной коллекции </a:t>
            </a:r>
            <a:r>
              <a:rPr lang="ru-RU" sz="4800" dirty="0" err="1">
                <a:solidFill>
                  <a:schemeClr val="bg2">
                    <a:lumMod val="75000"/>
                  </a:schemeClr>
                </a:solidFill>
                <a:latin typeface="Montserrat Medium" panose="00000600000000000000" pitchFamily="2" charset="-52"/>
              </a:rPr>
              <a:t>documents.forms</a:t>
            </a:r>
            <a:r>
              <a:rPr lang="ru-RU" sz="4800" dirty="0">
                <a:solidFill>
                  <a:schemeClr val="bg2">
                    <a:lumMod val="75000"/>
                  </a:schemeClr>
                </a:solidFill>
                <a:latin typeface="Montserrat Medium" panose="00000600000000000000" pitchFamily="2" charset="-52"/>
              </a:rPr>
              <a:t>.</a:t>
            </a:r>
          </a:p>
          <a:p>
            <a:pPr defTabSz="457200">
              <a:lnSpc>
                <a:spcPct val="114000"/>
              </a:lnSpc>
              <a:spcAft>
                <a:spcPts val="6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document.forms.my -- форма с именем '</a:t>
            </a:r>
            <a:r>
              <a:rPr lang="ru-RU" sz="4800" dirty="0" err="1">
                <a:solidFill>
                  <a:schemeClr val="bg2">
                    <a:lumMod val="75000"/>
                  </a:schemeClr>
                </a:solidFill>
                <a:latin typeface="Montserrat Medium" panose="00000600000000000000" pitchFamily="2" charset="-52"/>
              </a:rPr>
              <a:t>my</a:t>
            </a:r>
            <a:r>
              <a:rPr lang="ru-RU" sz="4800" dirty="0">
                <a:solidFill>
                  <a:schemeClr val="bg2">
                    <a:lumMod val="75000"/>
                  </a:schemeClr>
                </a:solidFill>
                <a:latin typeface="Montserrat Medium" panose="00000600000000000000" pitchFamily="2" charset="-52"/>
              </a:rPr>
              <a:t>'</a:t>
            </a:r>
          </a:p>
          <a:p>
            <a:pPr defTabSz="457200">
              <a:lnSpc>
                <a:spcPct val="114000"/>
              </a:lnSpc>
              <a:spcAft>
                <a:spcPts val="600"/>
              </a:spcAft>
              <a:defRPr sz="2200">
                <a:solidFill>
                  <a:srgbClr val="7B7B7C"/>
                </a:solidFill>
                <a:latin typeface="Aller"/>
                <a:ea typeface="Aller"/>
                <a:cs typeface="Aller"/>
                <a:sym typeface="Aller"/>
              </a:defRPr>
            </a:pPr>
            <a:r>
              <a:rPr lang="ru-RU" sz="4800" dirty="0" err="1">
                <a:solidFill>
                  <a:schemeClr val="bg2">
                    <a:lumMod val="75000"/>
                  </a:schemeClr>
                </a:solidFill>
                <a:latin typeface="Montserrat Medium" panose="00000600000000000000" pitchFamily="2" charset="-52"/>
              </a:rPr>
              <a:t>document.forms</a:t>
            </a:r>
            <a:r>
              <a:rPr lang="ru-RU" sz="4800" dirty="0">
                <a:solidFill>
                  <a:schemeClr val="bg2">
                    <a:lumMod val="75000"/>
                  </a:schemeClr>
                </a:solidFill>
                <a:latin typeface="Montserrat Medium" panose="00000600000000000000" pitchFamily="2" charset="-52"/>
              </a:rPr>
              <a:t>[0] -- первая форма в документе.</a:t>
            </a:r>
          </a:p>
          <a:p>
            <a:pPr defTabSz="457200">
              <a:lnSpc>
                <a:spcPts val="4500"/>
              </a:lnSpc>
              <a:defRPr sz="2200">
                <a:solidFill>
                  <a:srgbClr val="7B7B7C"/>
                </a:solidFill>
                <a:latin typeface="Aller"/>
                <a:ea typeface="Aller"/>
                <a:cs typeface="Aller"/>
                <a:sym typeface="Aller"/>
              </a:defRPr>
            </a:pPr>
            <a:endParaRPr lang="ru-RU" sz="32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15567532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4282536" cy="1787669"/>
            <a:chOff x="1719464" y="2389397"/>
            <a:chExt cx="14282536"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428253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Доступ к формам</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598953"/>
            <a:ext cx="20422415" cy="439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4000"/>
              </a:lnSpc>
              <a:spcAft>
                <a:spcPts val="6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Любой элемент формы </a:t>
            </a:r>
            <a:r>
              <a:rPr lang="ru-RU" sz="4800" dirty="0" err="1">
                <a:solidFill>
                  <a:schemeClr val="bg2">
                    <a:lumMod val="75000"/>
                  </a:schemeClr>
                </a:solidFill>
                <a:latin typeface="Montserrat Medium" panose="00000600000000000000" pitchFamily="2" charset="-52"/>
              </a:rPr>
              <a:t>form</a:t>
            </a:r>
            <a:r>
              <a:rPr lang="ru-RU" sz="4800" dirty="0">
                <a:solidFill>
                  <a:schemeClr val="bg2">
                    <a:lumMod val="75000"/>
                  </a:schemeClr>
                </a:solidFill>
                <a:latin typeface="Montserrat Medium" panose="00000600000000000000" pitchFamily="2" charset="-52"/>
              </a:rPr>
              <a:t> можно получить аналогичным образом, используя свойство </a:t>
            </a:r>
            <a:r>
              <a:rPr lang="ru-RU" sz="4800" dirty="0" err="1">
                <a:solidFill>
                  <a:schemeClr val="bg2">
                    <a:lumMod val="75000"/>
                  </a:schemeClr>
                </a:solidFill>
                <a:latin typeface="Montserrat Medium" panose="00000600000000000000" pitchFamily="2" charset="-52"/>
              </a:rPr>
              <a:t>form.elements</a:t>
            </a:r>
            <a:r>
              <a:rPr lang="ru-RU" sz="4800" dirty="0">
                <a:solidFill>
                  <a:schemeClr val="bg2">
                    <a:lumMod val="75000"/>
                  </a:schemeClr>
                </a:solidFill>
                <a:latin typeface="Montserrat Medium" panose="00000600000000000000" pitchFamily="2" charset="-52"/>
              </a:rPr>
              <a:t>.</a:t>
            </a:r>
          </a:p>
          <a:p>
            <a:pPr defTabSz="457200">
              <a:lnSpc>
                <a:spcPct val="114000"/>
              </a:lnSpc>
              <a:spcAft>
                <a:spcPts val="600"/>
              </a:spcAft>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Для любого элемента формы доступна обратная ссылка </a:t>
            </a:r>
            <a:r>
              <a:rPr lang="ru-RU" sz="4800" dirty="0" err="1">
                <a:solidFill>
                  <a:schemeClr val="bg2">
                    <a:lumMod val="75000"/>
                  </a:schemeClr>
                </a:solidFill>
                <a:latin typeface="Montserrat Medium" panose="00000600000000000000" pitchFamily="2" charset="-52"/>
              </a:rPr>
              <a:t>element.form</a:t>
            </a:r>
            <a:endParaRPr lang="ru-RU" sz="4800" dirty="0">
              <a:solidFill>
                <a:schemeClr val="bg2">
                  <a:lumMod val="75000"/>
                </a:schemeClr>
              </a:solidFill>
              <a:latin typeface="Montserrat Medium" panose="00000600000000000000" pitchFamily="2" charset="-52"/>
            </a:endParaRPr>
          </a:p>
          <a:p>
            <a:pPr defTabSz="457200">
              <a:lnSpc>
                <a:spcPct val="114000"/>
              </a:lnSpc>
              <a:spcAft>
                <a:spcPts val="600"/>
              </a:spcAft>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p:txBody>
      </p:sp>
      <p:pic>
        <p:nvPicPr>
          <p:cNvPr id="7" name="Google Shape;92;p17">
            <a:extLst>
              <a:ext uri="{FF2B5EF4-FFF2-40B4-BE49-F238E27FC236}">
                <a16:creationId xmlns:a16="http://schemas.microsoft.com/office/drawing/2014/main" id="{341D6C26-9A65-46F4-AD77-2B4D95EBEB77}"/>
              </a:ext>
            </a:extLst>
          </p:cNvPr>
          <p:cNvPicPr preferRelativeResize="0"/>
          <p:nvPr/>
        </p:nvPicPr>
        <p:blipFill rotWithShape="1">
          <a:blip r:embed="rId4">
            <a:alphaModFix/>
          </a:blip>
          <a:srcRect/>
          <a:stretch/>
        </p:blipFill>
        <p:spPr>
          <a:xfrm>
            <a:off x="7045395" y="7723728"/>
            <a:ext cx="11516925" cy="5160216"/>
          </a:xfrm>
          <a:prstGeom prst="rect">
            <a:avLst/>
          </a:prstGeom>
          <a:noFill/>
          <a:ln>
            <a:noFill/>
          </a:ln>
        </p:spPr>
      </p:pic>
    </p:spTree>
    <p:extLst>
      <p:ext uri="{BB962C8B-B14F-4D97-AF65-F5344CB8AC3E}">
        <p14:creationId xmlns:p14="http://schemas.microsoft.com/office/powerpoint/2010/main" val="8322047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7178137" cy="1664443"/>
            <a:chOff x="1719463" y="2389397"/>
            <a:chExt cx="17178137"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717813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Событие и отправка формы</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518303"/>
            <a:ext cx="20422415" cy="4399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50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Событие отправки формы - </a:t>
            </a:r>
            <a:r>
              <a:rPr lang="en-US" sz="4800" dirty="0">
                <a:solidFill>
                  <a:schemeClr val="bg2">
                    <a:lumMod val="75000"/>
                  </a:schemeClr>
                </a:solidFill>
                <a:latin typeface="Montserrat Medium" panose="00000600000000000000" pitchFamily="2" charset="-52"/>
              </a:rPr>
              <a:t>submit.</a:t>
            </a:r>
          </a:p>
          <a:p>
            <a:pPr defTabSz="457200">
              <a:lnSpc>
                <a:spcPct val="150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document.forms</a:t>
            </a:r>
            <a:r>
              <a:rPr lang="en-US" sz="4800" dirty="0">
                <a:solidFill>
                  <a:schemeClr val="bg2">
                    <a:lumMod val="75000"/>
                  </a:schemeClr>
                </a:solidFill>
                <a:latin typeface="Montserrat Medium" panose="00000600000000000000" pitchFamily="2" charset="-52"/>
              </a:rPr>
              <a:t>[0].</a:t>
            </a:r>
            <a:r>
              <a:rPr lang="en-US" sz="4800" dirty="0" err="1">
                <a:solidFill>
                  <a:schemeClr val="bg2">
                    <a:lumMod val="75000"/>
                  </a:schemeClr>
                </a:solidFill>
                <a:latin typeface="Montserrat Medium" panose="00000600000000000000" pitchFamily="2" charset="-52"/>
              </a:rPr>
              <a:t>onsubmit</a:t>
            </a:r>
            <a:r>
              <a:rPr lang="en-US" sz="4800" dirty="0">
                <a:solidFill>
                  <a:schemeClr val="bg2">
                    <a:lumMod val="75000"/>
                  </a:schemeClr>
                </a:solidFill>
                <a:latin typeface="Montserrat Medium" panose="00000600000000000000" pitchFamily="2" charset="-52"/>
              </a:rPr>
              <a:t> = function(){/* </a:t>
            </a:r>
            <a:r>
              <a:rPr lang="ru-RU" sz="4800" dirty="0">
                <a:solidFill>
                  <a:schemeClr val="bg2">
                    <a:lumMod val="75000"/>
                  </a:schemeClr>
                </a:solidFill>
                <a:latin typeface="Montserrat Medium" panose="00000600000000000000" pitchFamily="2" charset="-52"/>
              </a:rPr>
              <a:t>код обработки */}</a:t>
            </a:r>
          </a:p>
          <a:p>
            <a:pPr defTabSz="457200">
              <a:lnSpc>
                <a:spcPct val="150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Существует и метод отправки формы, тоже </a:t>
            </a:r>
            <a:r>
              <a:rPr lang="en-US" sz="4800" dirty="0">
                <a:solidFill>
                  <a:schemeClr val="bg2">
                    <a:lumMod val="75000"/>
                  </a:schemeClr>
                </a:solidFill>
                <a:latin typeface="Montserrat Medium" panose="00000600000000000000" pitchFamily="2" charset="-52"/>
              </a:rPr>
              <a:t>submit</a:t>
            </a:r>
          </a:p>
          <a:p>
            <a:pPr defTabSz="457200">
              <a:lnSpc>
                <a:spcPct val="150000"/>
              </a:lnSpc>
              <a:defRPr sz="2200">
                <a:solidFill>
                  <a:srgbClr val="7B7B7C"/>
                </a:solidFill>
                <a:latin typeface="Aller"/>
                <a:ea typeface="Aller"/>
                <a:cs typeface="Aller"/>
                <a:sym typeface="Aller"/>
              </a:defRPr>
            </a:pPr>
            <a:r>
              <a:rPr lang="en-US" sz="4800" dirty="0" err="1">
                <a:solidFill>
                  <a:schemeClr val="bg2">
                    <a:lumMod val="75000"/>
                  </a:schemeClr>
                </a:solidFill>
                <a:latin typeface="Montserrat Medium" panose="00000600000000000000" pitchFamily="2" charset="-52"/>
              </a:rPr>
              <a:t>document.forms</a:t>
            </a:r>
            <a:r>
              <a:rPr lang="en-US" sz="4800" dirty="0">
                <a:solidFill>
                  <a:schemeClr val="bg2">
                    <a:lumMod val="75000"/>
                  </a:schemeClr>
                </a:solidFill>
                <a:latin typeface="Montserrat Medium" panose="00000600000000000000" pitchFamily="2" charset="-52"/>
              </a:rPr>
              <a:t>[0].submit()</a:t>
            </a:r>
          </a:p>
        </p:txBody>
      </p:sp>
    </p:spTree>
    <p:extLst>
      <p:ext uri="{BB962C8B-B14F-4D97-AF65-F5344CB8AC3E}">
        <p14:creationId xmlns:p14="http://schemas.microsoft.com/office/powerpoint/2010/main" val="4602323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6738854" y="5580727"/>
            <a:ext cx="10906291"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Работа с элементами форм</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8928425"/>
            <a:ext cx="6381750" cy="61647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2451" y="-871539"/>
            <a:ext cx="6115050" cy="6004979"/>
          </a:xfrm>
          <a:prstGeom prst="rect">
            <a:avLst/>
          </a:prstGeom>
        </p:spPr>
      </p:pic>
    </p:spTree>
    <p:extLst>
      <p:ext uri="{BB962C8B-B14F-4D97-AF65-F5344CB8AC3E}">
        <p14:creationId xmlns:p14="http://schemas.microsoft.com/office/powerpoint/2010/main" val="18578653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633963"/>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1">
                      <a:lumMod val="75000"/>
                    </a:schemeClr>
                  </a:solidFill>
                </a:rPr>
                <a:t>input</a:t>
              </a:r>
              <a:endParaRPr dirty="0">
                <a:solidFill>
                  <a:schemeClr val="accent1">
                    <a:lumMod val="75000"/>
                  </a:schemeClr>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456934"/>
            <a:ext cx="20422415" cy="5086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Свойства объекта </a:t>
            </a:r>
            <a:r>
              <a:rPr lang="en-US" sz="4800" dirty="0">
                <a:solidFill>
                  <a:schemeClr val="bg2">
                    <a:lumMod val="75000"/>
                  </a:schemeClr>
                </a:solidFill>
                <a:latin typeface="Montserrat Medium" panose="00000600000000000000" pitchFamily="2" charset="-52"/>
              </a:rPr>
              <a:t>input:</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value - </a:t>
            </a:r>
            <a:r>
              <a:rPr lang="ru-RU" sz="4800" dirty="0">
                <a:solidFill>
                  <a:schemeClr val="bg2">
                    <a:lumMod val="75000"/>
                  </a:schemeClr>
                </a:solidFill>
                <a:latin typeface="Montserrat Medium" panose="00000600000000000000" pitchFamily="2" charset="-52"/>
              </a:rPr>
              <a:t>значение, вводимое в </a:t>
            </a:r>
            <a:r>
              <a:rPr lang="en-US" sz="4800" dirty="0">
                <a:solidFill>
                  <a:schemeClr val="bg2">
                    <a:lumMod val="75000"/>
                  </a:schemeClr>
                </a:solidFill>
                <a:latin typeface="Montserrat Medium" panose="00000600000000000000" pitchFamily="2" charset="-52"/>
              </a:rPr>
              <a:t>input</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checked - </a:t>
            </a:r>
            <a:r>
              <a:rPr lang="ru-RU" sz="4800" dirty="0">
                <a:solidFill>
                  <a:schemeClr val="bg2">
                    <a:lumMod val="75000"/>
                  </a:schemeClr>
                </a:solidFill>
                <a:latin typeface="Montserrat Medium" panose="00000600000000000000" pitchFamily="2" charset="-52"/>
              </a:rPr>
              <a:t>установлена ли галочка. Даёт значение </a:t>
            </a:r>
            <a:r>
              <a:rPr lang="en-US" sz="4800" dirty="0">
                <a:solidFill>
                  <a:schemeClr val="bg2">
                    <a:lumMod val="75000"/>
                  </a:schemeClr>
                </a:solidFill>
                <a:latin typeface="Montserrat Medium" panose="00000600000000000000" pitchFamily="2" charset="-52"/>
              </a:rPr>
              <a:t>true </a:t>
            </a:r>
            <a:r>
              <a:rPr lang="ru-RU" sz="4800" dirty="0">
                <a:solidFill>
                  <a:schemeClr val="bg2">
                    <a:lumMod val="75000"/>
                  </a:schemeClr>
                </a:solidFill>
                <a:latin typeface="Montserrat Medium" panose="00000600000000000000" pitchFamily="2" charset="-52"/>
              </a:rPr>
              <a:t>или </a:t>
            </a:r>
            <a:r>
              <a:rPr lang="en-US" sz="4800" dirty="0">
                <a:solidFill>
                  <a:schemeClr val="bg2">
                    <a:lumMod val="75000"/>
                  </a:schemeClr>
                </a:solidFill>
                <a:latin typeface="Montserrat Medium" panose="00000600000000000000" pitchFamily="2" charset="-52"/>
              </a:rPr>
              <a:t>false. </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enabled - </a:t>
            </a:r>
            <a:r>
              <a:rPr lang="ru-RU" sz="4800" dirty="0">
                <a:solidFill>
                  <a:schemeClr val="bg2">
                    <a:lumMod val="75000"/>
                  </a:schemeClr>
                </a:solidFill>
                <a:latin typeface="Montserrat Medium" panose="00000600000000000000" pitchFamily="2" charset="-52"/>
              </a:rPr>
              <a:t>доступен ли элемент управления (</a:t>
            </a:r>
            <a:r>
              <a:rPr lang="en-US" sz="4800" dirty="0">
                <a:solidFill>
                  <a:schemeClr val="bg2">
                    <a:lumMod val="75000"/>
                  </a:schemeClr>
                </a:solidFill>
                <a:latin typeface="Montserrat Medium" panose="00000600000000000000" pitchFamily="2" charset="-52"/>
              </a:rPr>
              <a:t>true </a:t>
            </a:r>
            <a:r>
              <a:rPr lang="ru-RU" sz="4800" dirty="0">
                <a:solidFill>
                  <a:schemeClr val="bg2">
                    <a:lumMod val="75000"/>
                  </a:schemeClr>
                </a:solidFill>
                <a:latin typeface="Montserrat Medium" panose="00000600000000000000" pitchFamily="2" charset="-52"/>
              </a:rPr>
              <a:t>или </a:t>
            </a:r>
            <a:r>
              <a:rPr lang="en-US" sz="4800" dirty="0">
                <a:solidFill>
                  <a:schemeClr val="bg2">
                    <a:lumMod val="75000"/>
                  </a:schemeClr>
                </a:solidFill>
                <a:latin typeface="Montserrat Medium" panose="00000600000000000000" pitchFamily="2" charset="-52"/>
              </a:rPr>
              <a:t>false)</a:t>
            </a:r>
          </a:p>
          <a:p>
            <a:pPr marL="685800" indent="-685800" defTabSz="457200">
              <a:lnSpc>
                <a:spcPct val="114000"/>
              </a:lnSpc>
              <a:buFont typeface="Arial" panose="020B0604020202020204" pitchFamily="34" charset="0"/>
              <a:buChar char="•"/>
              <a:defRPr sz="2200">
                <a:solidFill>
                  <a:srgbClr val="7B7B7C"/>
                </a:solidFill>
                <a:latin typeface="Aller"/>
                <a:ea typeface="Aller"/>
                <a:cs typeface="Aller"/>
                <a:sym typeface="Aller"/>
              </a:defRPr>
            </a:pPr>
            <a:r>
              <a:rPr lang="en-US" sz="4800" dirty="0">
                <a:solidFill>
                  <a:schemeClr val="bg2">
                    <a:lumMod val="75000"/>
                  </a:schemeClr>
                </a:solidFill>
                <a:latin typeface="Montserrat Medium" panose="00000600000000000000" pitchFamily="2" charset="-52"/>
              </a:rPr>
              <a:t>type - </a:t>
            </a:r>
            <a:r>
              <a:rPr lang="ru-RU" sz="4800" dirty="0">
                <a:solidFill>
                  <a:schemeClr val="bg2">
                    <a:lumMod val="75000"/>
                  </a:schemeClr>
                </a:solidFill>
                <a:latin typeface="Montserrat Medium" panose="00000600000000000000" pitchFamily="2" charset="-52"/>
              </a:rPr>
              <a:t>смена типа </a:t>
            </a:r>
            <a:r>
              <a:rPr lang="en-US" sz="4800" dirty="0">
                <a:solidFill>
                  <a:schemeClr val="bg2">
                    <a:lumMod val="75000"/>
                  </a:schemeClr>
                </a:solidFill>
                <a:latin typeface="Montserrat Medium" panose="00000600000000000000" pitchFamily="2" charset="-52"/>
              </a:rPr>
              <a:t>input</a:t>
            </a:r>
          </a:p>
        </p:txBody>
      </p:sp>
    </p:spTree>
    <p:extLst>
      <p:ext uri="{BB962C8B-B14F-4D97-AF65-F5344CB8AC3E}">
        <p14:creationId xmlns:p14="http://schemas.microsoft.com/office/powerpoint/2010/main" val="35134851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2771788" cy="1787669"/>
            <a:chOff x="1719464" y="2389397"/>
            <a:chExt cx="12771788"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2771788"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Атрибуты и свойства</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5070331"/>
            <a:ext cx="20422415" cy="5086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Как вы могли заметить, на примере выше свойства дублируют значения атрибутов. Но на деле это не совсем так.</a:t>
            </a:r>
          </a:p>
          <a:p>
            <a:pPr defTabSz="457200">
              <a:lnSpc>
                <a:spcPct val="114000"/>
              </a:lnSpc>
              <a:defRPr sz="2200">
                <a:solidFill>
                  <a:srgbClr val="7B7B7C"/>
                </a:solidFill>
                <a:latin typeface="Aller"/>
                <a:ea typeface="Aller"/>
                <a:cs typeface="Aller"/>
                <a:sym typeface="Aller"/>
              </a:defRPr>
            </a:pPr>
            <a:endParaRPr lang="ru-RU" sz="4800" dirty="0">
              <a:solidFill>
                <a:schemeClr val="bg2">
                  <a:lumMod val="75000"/>
                </a:schemeClr>
              </a:solidFill>
              <a:latin typeface="Montserrat Medium" panose="00000600000000000000" pitchFamily="2" charset="-52"/>
            </a:endParaRPr>
          </a:p>
          <a:p>
            <a:pPr defTabSz="457200">
              <a:lnSpc>
                <a:spcPct val="114000"/>
              </a:lnSpc>
              <a:defRPr sz="2200">
                <a:solidFill>
                  <a:srgbClr val="7B7B7C"/>
                </a:solidFill>
                <a:latin typeface="Aller"/>
                <a:ea typeface="Aller"/>
                <a:cs typeface="Aller"/>
                <a:sym typeface="Aller"/>
              </a:defRPr>
            </a:pPr>
            <a:r>
              <a:rPr lang="ru-RU" sz="4800" dirty="0">
                <a:solidFill>
                  <a:schemeClr val="bg2">
                    <a:lumMod val="75000"/>
                  </a:schemeClr>
                </a:solidFill>
                <a:latin typeface="Montserrat Medium" panose="00000600000000000000" pitchFamily="2" charset="-52"/>
              </a:rPr>
              <a:t>Свойства сохраняются в DOM как вычисленные значения, а атрибуты считываются ровно тем образом, как они были заданы в HTML коде</a:t>
            </a:r>
          </a:p>
        </p:txBody>
      </p:sp>
    </p:spTree>
    <p:extLst>
      <p:ext uri="{BB962C8B-B14F-4D97-AF65-F5344CB8AC3E}">
        <p14:creationId xmlns:p14="http://schemas.microsoft.com/office/powerpoint/2010/main" val="3046337401"/>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729</Words>
  <Application>Microsoft Office PowerPoint</Application>
  <PresentationFormat>Произвольный</PresentationFormat>
  <Paragraphs>82</Paragraphs>
  <Slides>20</Slides>
  <Notes>16</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20</vt:i4>
      </vt:variant>
    </vt:vector>
  </HeadingPairs>
  <TitlesOfParts>
    <vt:vector size="29" baseType="lpstr">
      <vt:lpstr>Aller</vt:lpstr>
      <vt:lpstr>Arial</vt:lpstr>
      <vt:lpstr>Helvetica Light</vt:lpstr>
      <vt:lpstr>Helvetica Neue</vt:lpstr>
      <vt:lpstr>Montserrat</vt:lpstr>
      <vt:lpstr>Montserrat Medium</vt:lpstr>
      <vt:lpstr>Open Sans</vt:lpstr>
      <vt:lpstr>Open Sans Semibold</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169</cp:revision>
  <dcterms:modified xsi:type="dcterms:W3CDTF">2022-01-22T12:43:08Z</dcterms:modified>
</cp:coreProperties>
</file>